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80" r:id="rId3"/>
    <p:sldId id="279" r:id="rId4"/>
    <p:sldId id="275" r:id="rId5"/>
    <p:sldId id="266" r:id="rId6"/>
    <p:sldId id="304" r:id="rId7"/>
    <p:sldId id="330" r:id="rId8"/>
    <p:sldId id="296" r:id="rId9"/>
    <p:sldId id="295" r:id="rId10"/>
    <p:sldId id="331" r:id="rId11"/>
    <p:sldId id="294" r:id="rId12"/>
    <p:sldId id="293" r:id="rId13"/>
    <p:sldId id="292" r:id="rId14"/>
    <p:sldId id="267" r:id="rId15"/>
    <p:sldId id="315" r:id="rId16"/>
    <p:sldId id="316" r:id="rId17"/>
    <p:sldId id="317" r:id="rId18"/>
    <p:sldId id="332" r:id="rId19"/>
    <p:sldId id="333" r:id="rId20"/>
    <p:sldId id="334" r:id="rId21"/>
    <p:sldId id="335" r:id="rId22"/>
    <p:sldId id="336" r:id="rId2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0"/>
    <p:restoredTop sz="94681"/>
  </p:normalViewPr>
  <p:slideViewPr>
    <p:cSldViewPr snapToGrid="0" snapToObjects="1">
      <p:cViewPr varScale="1">
        <p:scale>
          <a:sx n="82" d="100"/>
          <a:sy n="82" d="100"/>
        </p:scale>
        <p:origin x="10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EFFB82-A898-2745-9F76-8A1CBB7786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14C5D26-D39B-7947-B106-789041B8AD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380D70F-1122-464A-8C54-5AD0566AB6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B9F4-A924-C647-8E71-FDA6F36A329E}" type="datetimeFigureOut">
              <a:rPr lang="ru-RU" smtClean="0"/>
              <a:t>01.10.2024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8CDF82D-57F2-2440-A586-93EF152C3E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ED876C1-0B21-F542-8E6D-473A5A001C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D3DC0D-AF8D-C943-B592-536790E739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01581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1FA2976-C381-C247-B5C5-8DA8D937C4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DF0F83B-9EFF-E64C-8FBA-6A0F32D279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A3FB7D9-A0D1-FA47-AFC6-0CF106AD2C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B9F4-A924-C647-8E71-FDA6F36A329E}" type="datetimeFigureOut">
              <a:rPr lang="ru-RU" smtClean="0"/>
              <a:t>01.10.2024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71EAB7D-C31C-7246-AC7E-4428BEB579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382E36-CB08-9E4F-8EED-872171F5C9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D3DC0D-AF8D-C943-B592-536790E739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35234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1D802B2-38E8-C54A-A826-D452B02632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6A12C7B-7D86-3941-A340-7E92650334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CDE6708-BA2F-C949-9AE6-7047D69C36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B9F4-A924-C647-8E71-FDA6F36A329E}" type="datetimeFigureOut">
              <a:rPr lang="ru-RU" smtClean="0"/>
              <a:t>01.10.2024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6EAA8AA-4F1E-1C47-9EB2-F171D91D09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047E067-1EEC-8442-8C99-3357DADDA8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D3DC0D-AF8D-C943-B592-536790E739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32073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F561D3A-1958-814C-B032-51B753C82F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E85B2D4-4593-1B47-BCD3-4F956CF7D54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B9C83F8-08C0-A04C-9E5D-A49AEBDAD2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CED63F9-9E96-3340-9543-24B75611B5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B9F4-A924-C647-8E71-FDA6F36A329E}" type="datetimeFigureOut">
              <a:rPr lang="ru-RU" smtClean="0"/>
              <a:t>01.10.2024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44023D5-0CF6-DE49-AE89-A0ED5A97C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1FCB738-388D-5649-904B-AE842A4C0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D3DC0D-AF8D-C943-B592-536790E739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66818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D2DC51-168D-8345-BAF3-D660D1A230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DBF4ED1-21EC-E341-9A28-2385C581E2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D933812-A226-EF43-899B-A002E469B7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223E3019-1B84-D141-A3CC-9846BD1D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166058B9-BF4F-F648-8044-B84CE31A093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C4D02BC9-870B-CF4E-8C5D-D95C08312C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B9F4-A924-C647-8E71-FDA6F36A329E}" type="datetimeFigureOut">
              <a:rPr lang="ru-RU" smtClean="0"/>
              <a:t>01.10.2024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1D1DBD51-FE0B-1B4B-9812-F38F354157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98A4DDF2-69DF-2C4B-8EEF-F78B3FD757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D3DC0D-AF8D-C943-B592-536790E739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6544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74E79BF-C6E2-AF4F-959A-51493A5DC8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9F1A8720-419E-F241-B6F5-780C94DDE8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B9F4-A924-C647-8E71-FDA6F36A329E}" type="datetimeFigureOut">
              <a:rPr lang="ru-RU" smtClean="0"/>
              <a:t>01.10.2024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84D9112B-2EBF-F14E-9637-3DFE28E3A9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F88F2BD8-512C-E24E-8CD2-EA2F75A861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D3DC0D-AF8D-C943-B592-536790E739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5978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0EC637EC-B160-954C-B0FF-865D849E02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B9F4-A924-C647-8E71-FDA6F36A329E}" type="datetimeFigureOut">
              <a:rPr lang="ru-RU" smtClean="0"/>
              <a:t>01.10.2024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C19CAEEA-EDCF-0142-97E2-7182CCF535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FF94EF44-6D50-C94D-B070-F07BE7FE2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D3DC0D-AF8D-C943-B592-536790E739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21674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CA76C71-C588-024E-BC5F-7B4F5D7B1C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C3E70EB-F680-204E-8E75-9403519081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830EE313-86A5-2A4E-A101-7399F3BDE6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15B1572-E98E-1340-AC69-D95137C08B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B9F4-A924-C647-8E71-FDA6F36A329E}" type="datetimeFigureOut">
              <a:rPr lang="ru-RU" smtClean="0"/>
              <a:t>01.10.2024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FB7A2B1-EA57-554A-ACFC-09CFF15BD2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52E7D2D-C539-B749-B854-2480FDA286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D3DC0D-AF8D-C943-B592-536790E739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78948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DAB619E-FD7F-0D42-A3B0-D02FF13441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A6F9DA73-5C91-E84D-96E7-5EB18FDEFC2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CB3AF9C-9F8D-EF44-AA79-CFAA13B51D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28052C1-4B61-4D48-B0D7-DADA02257A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B9F4-A924-C647-8E71-FDA6F36A329E}" type="datetimeFigureOut">
              <a:rPr lang="ru-RU" smtClean="0"/>
              <a:t>01.10.2024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6236674-514E-8A4E-990E-85A104877A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D54E1E6-6E4E-6C40-9B8B-B0FAA2CFB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D3DC0D-AF8D-C943-B592-536790E739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92759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07BAE9-B1A0-5E4E-9CFD-3254476A06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C95C50A-DE44-1546-AE9C-AC516A495E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3A699B5-732C-5C45-9057-65BB1BC060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B9F4-A924-C647-8E71-FDA6F36A329E}" type="datetimeFigureOut">
              <a:rPr lang="ru-RU" smtClean="0"/>
              <a:t>01.10.2024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127A1DE-B469-B54E-9291-9A0CAC15AB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FF16BE9-E88A-7E4E-BF9A-A12F9DCAEA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D3DC0D-AF8D-C943-B592-536790E739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0745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0B34F1EA-3A1A-3F45-8EE8-8EC70362FF3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BD586B2-AAD1-AB4D-8B6C-83FE2E7845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7B2D42E-3F44-5546-9FF6-038188678F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EB9F4-A924-C647-8E71-FDA6F36A329E}" type="datetimeFigureOut">
              <a:rPr lang="ru-RU" smtClean="0"/>
              <a:t>01.10.2024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4F5F6AD-6310-0841-BF85-319A0EDF43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2C5FC53-30DD-DF46-BA4B-EF509B8929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D3DC0D-AF8D-C943-B592-536790E739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41609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34DFC71-9A58-D14F-88EE-98F25018FF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460BCBC-4753-CB43-8BC1-2FA167ED19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841F1F1-2195-454A-AEF8-D1C7824C41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EEB9F4-A924-C647-8E71-FDA6F36A329E}" type="datetimeFigureOut">
              <a:rPr lang="ru-RU" smtClean="0"/>
              <a:t>01.10.2024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EFB3B2E-5235-4E44-9261-9847E5F4D35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2DF6AE1-01A6-0242-95B6-457F35CB73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D3DC0D-AF8D-C943-B592-536790E739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7935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svg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svg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tiff"/><Relationship Id="rId5" Type="http://schemas.openxmlformats.org/officeDocument/2006/relationships/image" Target="../media/image15.svg"/><Relationship Id="rId4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tif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tif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tif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tif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AE6DA4-73E3-3E40-A1B6-4E84902A59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4371" y="1056904"/>
            <a:ext cx="7672039" cy="3251763"/>
          </a:xfrm>
        </p:spPr>
        <p:txBody>
          <a:bodyPr>
            <a:normAutofit/>
          </a:bodyPr>
          <a:lstStyle/>
          <a:p>
            <a:r>
              <a:rPr lang="ru-RU" sz="4400" b="1" dirty="0"/>
              <a:t>Биологическое и социальное в человеке. </a:t>
            </a:r>
            <a:br>
              <a:rPr lang="ru-RU" sz="4400" b="1" dirty="0"/>
            </a:br>
            <a:r>
              <a:rPr lang="ru-RU" sz="4400" b="1" dirty="0"/>
              <a:t>Индивид, индивидуальность, личность</a:t>
            </a:r>
            <a:br>
              <a:rPr lang="ru-RU" sz="4400" dirty="0"/>
            </a:br>
            <a:endParaRPr lang="ru-RU" sz="4400" dirty="0"/>
          </a:p>
        </p:txBody>
      </p:sp>
      <p:pic>
        <p:nvPicPr>
          <p:cNvPr id="4" name="Picture 7">
            <a:extLst>
              <a:ext uri="{FF2B5EF4-FFF2-40B4-BE49-F238E27FC236}">
                <a16:creationId xmlns:a16="http://schemas.microsoft.com/office/drawing/2014/main" id="{0A0AD42F-03A2-F24E-98D1-0EDCC7FB720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166410" y="1230473"/>
            <a:ext cx="3720790" cy="5270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68991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-6791740">
            <a:off x="-595349" y="-430943"/>
            <a:ext cx="2075159" cy="2014791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9562250">
            <a:off x="-1690678" y="-1428740"/>
            <a:ext cx="3381357" cy="350399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9562250">
            <a:off x="-1904544" y="-2169720"/>
            <a:ext cx="3381357" cy="3503996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-10800000">
            <a:off x="-1669934" y="-1206414"/>
            <a:ext cx="3339867" cy="3242707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06D72A37-7D4A-4E48-9F70-774091BF01A0}"/>
              </a:ext>
            </a:extLst>
          </p:cNvPr>
          <p:cNvSpPr/>
          <p:nvPr/>
        </p:nvSpPr>
        <p:spPr>
          <a:xfrm>
            <a:off x="321733" y="74668"/>
            <a:ext cx="11548534" cy="6783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Представьте, что Вы помогаете учителю оформить презентацию к уроку обществознания по теме «Человек как результат биологической и социокультурной эволюции». Один из слайдов называется «Признаки, отражающие социальную природу человека». Что из перечисленного Вы включили бы в этот слайд? Запишите </a:t>
            </a:r>
            <a:r>
              <a:rPr lang="ru-RU" sz="2800" b="1" u="sng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цифры</a:t>
            </a: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под которыми указаны эти признаки.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способность к целеполаганию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стремление понять окружающий мир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использование предметов, данных природой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приспособление к условиям окружающей среды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общение с помощью словесной речи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забота о потомстве</a:t>
            </a:r>
          </a:p>
        </p:txBody>
      </p:sp>
    </p:spTree>
    <p:extLst>
      <p:ext uri="{BB962C8B-B14F-4D97-AF65-F5344CB8AC3E}">
        <p14:creationId xmlns:p14="http://schemas.microsoft.com/office/powerpoint/2010/main" val="18926886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482663">
            <a:off x="605936" y="3617657"/>
            <a:ext cx="2893803" cy="2809619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5798684">
            <a:off x="-473600" y="4795209"/>
            <a:ext cx="3381357" cy="350399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5798684">
            <a:off x="-931589" y="5350077"/>
            <a:ext cx="3381357" cy="3503996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9CA72A98-09D8-CC43-8AB0-7BB17ED9DB26}"/>
              </a:ext>
            </a:extLst>
          </p:cNvPr>
          <p:cNvSpPr/>
          <p:nvPr/>
        </p:nvSpPr>
        <p:spPr>
          <a:xfrm>
            <a:off x="287866" y="383379"/>
            <a:ext cx="11616267" cy="4836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Человек – это биосоциальное существо. Найдите в приведённом списке биологические характеристики человека, и запишите </a:t>
            </a:r>
            <a:r>
              <a:rPr lang="ru-RU" sz="2800" b="1" u="sng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цифры</a:t>
            </a: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под которыми они указаны.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возрастные и половые различия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темперамент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самооценка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знания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особенности мировоззрения</a:t>
            </a:r>
          </a:p>
        </p:txBody>
      </p:sp>
    </p:spTree>
    <p:extLst>
      <p:ext uri="{BB962C8B-B14F-4D97-AF65-F5344CB8AC3E}">
        <p14:creationId xmlns:p14="http://schemas.microsoft.com/office/powerpoint/2010/main" val="29478802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04DEAE04-C217-9346-B264-7E188D59F19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293457" y="3879585"/>
            <a:ext cx="9967994" cy="6596999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72B7606-ECE2-CA45-9B8A-BB44B4F64FF8}"/>
              </a:ext>
            </a:extLst>
          </p:cNvPr>
          <p:cNvSpPr/>
          <p:nvPr/>
        </p:nvSpPr>
        <p:spPr>
          <a:xfrm>
            <a:off x="886178" y="531730"/>
            <a:ext cx="10419644" cy="3043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Ниже приведён ряд терминов. Все они, за исключением двух, относятся к понятию «способности человека».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1) </a:t>
            </a:r>
            <a:r>
              <a:rPr lang="ru-RU" sz="28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задатки, 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2) </a:t>
            </a:r>
            <a:r>
              <a:rPr lang="ru-RU" sz="28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одарённость, 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3) </a:t>
            </a:r>
            <a:r>
              <a:rPr lang="ru-RU" sz="28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социализация, 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4) </a:t>
            </a:r>
            <a:r>
              <a:rPr lang="ru-RU" sz="28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активность, 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5) </a:t>
            </a:r>
            <a:r>
              <a:rPr lang="ru-RU" sz="28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талант, 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6) </a:t>
            </a:r>
            <a:r>
              <a:rPr lang="ru-RU" sz="28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гениальность.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Найдите два термина, «выпадающие» из общего ряда, и запишите в таблицу цифры, под которыми они указаны.</a:t>
            </a:r>
          </a:p>
        </p:txBody>
      </p:sp>
    </p:spTree>
    <p:extLst>
      <p:ext uri="{BB962C8B-B14F-4D97-AF65-F5344CB8AC3E}">
        <p14:creationId xmlns:p14="http://schemas.microsoft.com/office/powerpoint/2010/main" val="16145865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5"/>
          <p:cNvSpPr txBox="1"/>
          <p:nvPr/>
        </p:nvSpPr>
        <p:spPr>
          <a:xfrm>
            <a:off x="685800" y="519222"/>
            <a:ext cx="5901490" cy="4616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616"/>
              </a:lnSpc>
            </a:pPr>
            <a:r>
              <a:rPr lang="en-US" sz="3013">
                <a:solidFill>
                  <a:srgbClr val="FFFFFF"/>
                </a:solidFill>
                <a:latin typeface="Montserrat Semi-Bold"/>
              </a:rPr>
              <a:t>ПРИЗНАКИ ПОЛИТИЧЕСКОЙ ВЛАСТИ</a:t>
            </a: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BAF20764-998E-2B47-94BB-74B38075DED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3668943" y="4026340"/>
            <a:ext cx="9967994" cy="6596999"/>
          </a:xfrm>
          <a:prstGeom prst="rect">
            <a:avLst/>
          </a:prstGeom>
        </p:spPr>
      </p:pic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C20006F8-1E20-D944-A991-D1DCE47BC65B}"/>
              </a:ext>
            </a:extLst>
          </p:cNvPr>
          <p:cNvGraphicFramePr>
            <a:graphicFrameLocks noGrp="1"/>
          </p:cNvGraphicFramePr>
          <p:nvPr/>
        </p:nvGraphicFramePr>
        <p:xfrm>
          <a:off x="406400" y="290498"/>
          <a:ext cx="11099800" cy="4380994"/>
        </p:xfrm>
        <a:graphic>
          <a:graphicData uri="http://schemas.openxmlformats.org/drawingml/2006/table">
            <a:tbl>
              <a:tblPr firstRow="1" firstCol="1" bandRow="1"/>
              <a:tblGrid>
                <a:gridCol w="819228">
                  <a:extLst>
                    <a:ext uri="{9D8B030D-6E8A-4147-A177-3AD203B41FA5}">
                      <a16:colId xmlns:a16="http://schemas.microsoft.com/office/drawing/2014/main" val="2760273354"/>
                    </a:ext>
                  </a:extLst>
                </a:gridCol>
                <a:gridCol w="4730672">
                  <a:extLst>
                    <a:ext uri="{9D8B030D-6E8A-4147-A177-3AD203B41FA5}">
                      <a16:colId xmlns:a16="http://schemas.microsoft.com/office/drawing/2014/main" val="2982757719"/>
                    </a:ext>
                  </a:extLst>
                </a:gridCol>
                <a:gridCol w="571971">
                  <a:extLst>
                    <a:ext uri="{9D8B030D-6E8A-4147-A177-3AD203B41FA5}">
                      <a16:colId xmlns:a16="http://schemas.microsoft.com/office/drawing/2014/main" val="240762993"/>
                    </a:ext>
                  </a:extLst>
                </a:gridCol>
                <a:gridCol w="4977929">
                  <a:extLst>
                    <a:ext uri="{9D8B030D-6E8A-4147-A177-3AD203B41FA5}">
                      <a16:colId xmlns:a16="http://schemas.microsoft.com/office/drawing/2014/main" val="273547948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ru-RU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ПРОЯВЛЕНИЯ КАЧЕСТВ ЧЕЛОВЕКА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ПРИРОДА КАЧЕСТВ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418375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А)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способность к продолжению рода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1)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социальная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7092606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Б)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способность приспосабливаться </a:t>
                      </a:r>
                      <a:br>
                        <a:rPr lang="ru-RU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r>
                        <a:rPr lang="ru-RU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 условиям природной среды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2)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биологическая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6613671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В)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способность накапливать знания и трудовые навыки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1216435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Г)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способность видеть цель своих действий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634655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Д)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способность оценивать себя и других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39469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884633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6026777">
            <a:off x="8527266" y="4297548"/>
            <a:ext cx="2717698" cy="2638638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2672515">
            <a:off x="8819102" y="4081330"/>
            <a:ext cx="4366699" cy="4525077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2672515">
            <a:off x="9826600" y="4473141"/>
            <a:ext cx="4366699" cy="4525077"/>
          </a:xfrm>
          <a:prstGeom prst="rect">
            <a:avLst/>
          </a:prstGeom>
        </p:spPr>
      </p:pic>
      <p:sp>
        <p:nvSpPr>
          <p:cNvPr id="7" name="Rectangle 4">
            <a:extLst>
              <a:ext uri="{FF2B5EF4-FFF2-40B4-BE49-F238E27FC236}">
                <a16:creationId xmlns:a16="http://schemas.microsoft.com/office/drawing/2014/main" id="{D6923E1A-299B-584F-B1C9-1E6ADCA1EE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-758832" y="947256"/>
            <a:ext cx="20045431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id="{B49C2001-DDDD-6849-B25E-7585748ECA03}"/>
              </a:ext>
            </a:extLst>
          </p:cNvPr>
          <p:cNvGraphicFramePr>
            <a:graphicFrameLocks noGrp="1"/>
          </p:cNvGraphicFramePr>
          <p:nvPr/>
        </p:nvGraphicFramePr>
        <p:xfrm>
          <a:off x="327377" y="216525"/>
          <a:ext cx="11537245" cy="4334067"/>
        </p:xfrm>
        <a:graphic>
          <a:graphicData uri="http://schemas.openxmlformats.org/drawingml/2006/table">
            <a:tbl>
              <a:tblPr firstRow="1" firstCol="1" bandRow="1"/>
              <a:tblGrid>
                <a:gridCol w="2947604">
                  <a:extLst>
                    <a:ext uri="{9D8B030D-6E8A-4147-A177-3AD203B41FA5}">
                      <a16:colId xmlns:a16="http://schemas.microsoft.com/office/drawing/2014/main" val="709815350"/>
                    </a:ext>
                  </a:extLst>
                </a:gridCol>
                <a:gridCol w="8589641">
                  <a:extLst>
                    <a:ext uri="{9D8B030D-6E8A-4147-A177-3AD203B41FA5}">
                      <a16:colId xmlns:a16="http://schemas.microsoft.com/office/drawing/2014/main" val="310113053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КАЧЕСТВА ЧЕЛОВЕКА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ХАРАКТЕРИСТИКИ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098752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Потребности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Осознание и переживание человеком нужды в чём-либо, необходимом для поддержания его жизни и развития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9178735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…….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Индивидуально-психологические особенности личности, которые являются условиями успешного осуществления данной деятельности и динамики овладения знаниями и умениями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745291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342370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62F71CA-7E25-1F4E-ADBC-9DA3FA543618}"/>
              </a:ext>
            </a:extLst>
          </p:cNvPr>
          <p:cNvSpPr/>
          <p:nvPr/>
        </p:nvSpPr>
        <p:spPr>
          <a:xfrm>
            <a:off x="372532" y="577293"/>
            <a:ext cx="11672711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solidFill>
                  <a:srgbClr val="000000"/>
                </a:solidFill>
                <a:cs typeface="Times New Roman" panose="02020603050405020304" pitchFamily="18" charset="0"/>
              </a:rPr>
              <a:t>1. Человек как результат биологической и социокультурной эволюции.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  <a:cs typeface="Times New Roman" panose="02020603050405020304" pitchFamily="18" charset="0"/>
              </a:rPr>
              <a:t>2. В чём проявляется биологическая природа человека: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  <a:cs typeface="Times New Roman" panose="02020603050405020304" pitchFamily="18" charset="0"/>
              </a:rPr>
              <a:t>а) функционирование внутренних органов и систем;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  <a:cs typeface="Times New Roman" panose="02020603050405020304" pitchFamily="18" charset="0"/>
              </a:rPr>
              <a:t>б) первичные (физиологические) потребности;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  <a:cs typeface="Times New Roman" panose="02020603050405020304" pitchFamily="18" charset="0"/>
              </a:rPr>
              <a:t>в) генотип человека и механизмы наследственности.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  <a:cs typeface="Times New Roman" panose="02020603050405020304" pitchFamily="18" charset="0"/>
              </a:rPr>
              <a:t>3. Социальное в человеке: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  <a:cs typeface="Times New Roman" panose="02020603050405020304" pitchFamily="18" charset="0"/>
              </a:rPr>
              <a:t>а) социальные потребности;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  <a:cs typeface="Times New Roman" panose="02020603050405020304" pitchFamily="18" charset="0"/>
              </a:rPr>
              <a:t>б) интересы;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  <a:cs typeface="Times New Roman" panose="02020603050405020304" pitchFamily="18" charset="0"/>
              </a:rPr>
              <a:t>в) волевые качества;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  <a:cs typeface="Times New Roman" panose="02020603050405020304" pitchFamily="18" charset="0"/>
              </a:rPr>
              <a:t>г) самосознание;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  <a:cs typeface="Times New Roman" panose="02020603050405020304" pitchFamily="18" charset="0"/>
              </a:rPr>
              <a:t>д) мировоззрение и др.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  <a:cs typeface="Times New Roman" panose="02020603050405020304" pitchFamily="18" charset="0"/>
              </a:rPr>
              <a:t>4. Единство биологического и социального в человеке: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  <a:cs typeface="Times New Roman" panose="02020603050405020304" pitchFamily="18" charset="0"/>
              </a:rPr>
              <a:t>а) роль наследственности в развитии человека;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  <a:cs typeface="Times New Roman" panose="02020603050405020304" pitchFamily="18" charset="0"/>
              </a:rPr>
              <a:t>б) возможности современного общества в борьбе с наследственными заболеваниями;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  <a:cs typeface="Times New Roman" panose="02020603050405020304" pitchFamily="18" charset="0"/>
              </a:rPr>
              <a:t>в) осуществление и удовлетворение биологических потребностей в социальных формах.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  <a:cs typeface="Times New Roman" panose="02020603050405020304" pitchFamily="18" charset="0"/>
              </a:rPr>
              <a:t>5. Проблема соотношения биологического и социального в человеке (разные подходы).</a:t>
            </a:r>
            <a:endParaRPr lang="ru-RU" sz="2400" b="0" i="0" dirty="0">
              <a:solidFill>
                <a:srgbClr val="000000"/>
              </a:solidFill>
              <a:effectLst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D1CF40C6-08F5-024E-BC1D-C4AB36CF06B6}"/>
              </a:ext>
            </a:extLst>
          </p:cNvPr>
          <p:cNvSpPr/>
          <p:nvPr/>
        </p:nvSpPr>
        <p:spPr>
          <a:xfrm>
            <a:off x="3269529" y="207961"/>
            <a:ext cx="63642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FF0000"/>
                </a:solidFill>
                <a:latin typeface="Verdana" panose="020B0604030504040204" pitchFamily="34" charset="0"/>
              </a:rPr>
              <a:t>План на тему «Биосоциальная природа человека».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47258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>
            <a:off x="8067727" y="3551293"/>
            <a:ext cx="2576567" cy="2501612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1787001">
            <a:off x="9019997" y="4226820"/>
            <a:ext cx="3754585" cy="3890761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4">
            <a:alphaModFix amt="19999"/>
          </a:blip>
          <a:srcRect/>
          <a:stretch>
            <a:fillRect/>
          </a:stretch>
        </p:blipFill>
        <p:spPr>
          <a:xfrm rot="1787001">
            <a:off x="9019997" y="5048314"/>
            <a:ext cx="3754585" cy="3890761"/>
          </a:xfrm>
          <a:prstGeom prst="rect">
            <a:avLst/>
          </a:prstGeom>
        </p:spPr>
      </p:pic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40B3A266-FBCC-6D41-AF01-75F2FB90F0A6}"/>
              </a:ext>
            </a:extLst>
          </p:cNvPr>
          <p:cNvGraphicFramePr>
            <a:graphicFrameLocks noGrp="1"/>
          </p:cNvGraphicFramePr>
          <p:nvPr/>
        </p:nvGraphicFramePr>
        <p:xfrm>
          <a:off x="237067" y="191937"/>
          <a:ext cx="11717866" cy="5555045"/>
        </p:xfrm>
        <a:graphic>
          <a:graphicData uri="http://schemas.openxmlformats.org/drawingml/2006/table">
            <a:tbl>
              <a:tblPr firstRow="1" firstCol="1" bandRow="1"/>
              <a:tblGrid>
                <a:gridCol w="638413">
                  <a:extLst>
                    <a:ext uri="{9D8B030D-6E8A-4147-A177-3AD203B41FA5}">
                      <a16:colId xmlns:a16="http://schemas.microsoft.com/office/drawing/2014/main" val="1785176813"/>
                    </a:ext>
                  </a:extLst>
                </a:gridCol>
                <a:gridCol w="5220520">
                  <a:extLst>
                    <a:ext uri="{9D8B030D-6E8A-4147-A177-3AD203B41FA5}">
                      <a16:colId xmlns:a16="http://schemas.microsoft.com/office/drawing/2014/main" val="1016092164"/>
                    </a:ext>
                  </a:extLst>
                </a:gridCol>
                <a:gridCol w="566081">
                  <a:extLst>
                    <a:ext uri="{9D8B030D-6E8A-4147-A177-3AD203B41FA5}">
                      <a16:colId xmlns:a16="http://schemas.microsoft.com/office/drawing/2014/main" val="3796988619"/>
                    </a:ext>
                  </a:extLst>
                </a:gridCol>
                <a:gridCol w="5292852">
                  <a:extLst>
                    <a:ext uri="{9D8B030D-6E8A-4147-A177-3AD203B41FA5}">
                      <a16:colId xmlns:a16="http://schemas.microsoft.com/office/drawing/2014/main" val="106434125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ru-RU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ПРИМЕРЫ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ВИДЫ МЕЖЛИЧНОСТНЫХ ОТНОШЕНИЙ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956151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А)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отношения главного врача больницы </a:t>
                      </a:r>
                      <a:br>
                        <a:rPr lang="ru-RU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r>
                        <a:rPr lang="ru-RU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 представителя министерства на производственном совещании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1)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личные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7837654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Б)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отношения двух врачей, живущих по соседству, в нерабочее время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2)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официальные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4984956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В)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отношения между лектором и аудиторией на конференции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4738173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Г)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отношения школьных друзей на вечере встречи выпускников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7581118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Д)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отношения представителей технического персонала фирмы при распределении сфер ответственности 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663398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843687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482663">
            <a:off x="8517274" y="776190"/>
            <a:ext cx="2368097" cy="2299207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7104152">
            <a:off x="9757676" y="-643527"/>
            <a:ext cx="3381357" cy="350399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>
            <a:alphaModFix amt="19999"/>
          </a:blip>
          <a:srcRect/>
          <a:stretch>
            <a:fillRect/>
          </a:stretch>
        </p:blipFill>
        <p:spPr>
          <a:xfrm rot="-7104152">
            <a:off x="10201924" y="-1398734"/>
            <a:ext cx="3381357" cy="3503996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AD588277-3C3C-AC47-A52B-98DCA6AD7E0A}"/>
              </a:ext>
            </a:extLst>
          </p:cNvPr>
          <p:cNvSpPr/>
          <p:nvPr/>
        </p:nvSpPr>
        <p:spPr>
          <a:xfrm>
            <a:off x="327378" y="107262"/>
            <a:ext cx="10216444" cy="48472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Алине 22 года. Найдите в приведённом списке черты (качества), имеющие социальный характер. Запишите </a:t>
            </a:r>
            <a:r>
              <a:rPr lang="ru-RU" sz="2400" b="1" u="sng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цифры</a:t>
            </a:r>
            <a:r>
              <a:rPr lang="ru-RU" sz="2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под которыми они указаны.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Алина добрая и отзывчивая.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Алина – внешне привлекательная девушка.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 Алины светлые волосы и голубые глаза.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Алина – дисциплинированный работник.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Алина благожелательно относится к коллегам.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Алина аккуратная, дома у неё порядок.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0267296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4264327" y="-113069"/>
            <a:ext cx="7882581" cy="5216836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99878" y="2052729"/>
            <a:ext cx="3800211" cy="3675841"/>
          </a:xfrm>
          <a:prstGeom prst="rect">
            <a:avLst/>
          </a:prstGeom>
        </p:spPr>
      </p:pic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1F3F6E57-7B20-384D-9F8E-6738C3AA5236}"/>
              </a:ext>
            </a:extLst>
          </p:cNvPr>
          <p:cNvGraphicFramePr>
            <a:graphicFrameLocks noGrp="1"/>
          </p:cNvGraphicFramePr>
          <p:nvPr/>
        </p:nvGraphicFramePr>
        <p:xfrm>
          <a:off x="4096635" y="994896"/>
          <a:ext cx="7801853" cy="1976248"/>
        </p:xfrm>
        <a:graphic>
          <a:graphicData uri="http://schemas.openxmlformats.org/drawingml/2006/table">
            <a:tbl>
              <a:tblPr firstRow="1" firstCol="1" bandRow="1"/>
              <a:tblGrid>
                <a:gridCol w="457438">
                  <a:extLst>
                    <a:ext uri="{9D8B030D-6E8A-4147-A177-3AD203B41FA5}">
                      <a16:colId xmlns:a16="http://schemas.microsoft.com/office/drawing/2014/main" val="488776712"/>
                    </a:ext>
                  </a:extLst>
                </a:gridCol>
                <a:gridCol w="7344415">
                  <a:extLst>
                    <a:ext uri="{9D8B030D-6E8A-4147-A177-3AD203B41FA5}">
                      <a16:colId xmlns:a16="http://schemas.microsoft.com/office/drawing/2014/main" val="46410202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А.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Социальные качества человека формируются в процессе труда и общения.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211128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Б.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Развитие личности продолжается на протяжении всей жизни человека.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46735"/>
                  </a:ext>
                </a:extLst>
              </a:tr>
            </a:tbl>
          </a:graphicData>
        </a:graphic>
      </p:graphicFrame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FA2ACF1E-5470-F042-8AA7-ED0434444E1A}"/>
              </a:ext>
            </a:extLst>
          </p:cNvPr>
          <p:cNvSpPr/>
          <p:nvPr/>
        </p:nvSpPr>
        <p:spPr>
          <a:xfrm>
            <a:off x="4096636" y="310053"/>
            <a:ext cx="6982424" cy="5329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Верны ли следующие суждения о человеке?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FB544EB1-3371-874A-B1A9-43F325920EFE}"/>
              </a:ext>
            </a:extLst>
          </p:cNvPr>
          <p:cNvSpPr/>
          <p:nvPr/>
        </p:nvSpPr>
        <p:spPr>
          <a:xfrm>
            <a:off x="4539848" y="3259666"/>
            <a:ext cx="6096000" cy="196329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верно только А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верно только Б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верны оба суждения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оба суждения неверны</a:t>
            </a:r>
          </a:p>
        </p:txBody>
      </p:sp>
    </p:spTree>
    <p:extLst>
      <p:ext uri="{BB962C8B-B14F-4D97-AF65-F5344CB8AC3E}">
        <p14:creationId xmlns:p14="http://schemas.microsoft.com/office/powerpoint/2010/main" val="14411754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8742B2FC-C91F-4E4D-A053-B29A3E8A5D66}"/>
              </a:ext>
            </a:extLst>
          </p:cNvPr>
          <p:cNvGraphicFramePr>
            <a:graphicFrameLocks noGrp="1"/>
          </p:cNvGraphicFramePr>
          <p:nvPr/>
        </p:nvGraphicFramePr>
        <p:xfrm>
          <a:off x="202474" y="151177"/>
          <a:ext cx="8429980" cy="410248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82600">
                  <a:extLst>
                    <a:ext uri="{9D8B030D-6E8A-4147-A177-3AD203B41FA5}">
                      <a16:colId xmlns:a16="http://schemas.microsoft.com/office/drawing/2014/main" val="3196466700"/>
                    </a:ext>
                  </a:extLst>
                </a:gridCol>
                <a:gridCol w="3732390">
                  <a:extLst>
                    <a:ext uri="{9D8B030D-6E8A-4147-A177-3AD203B41FA5}">
                      <a16:colId xmlns:a16="http://schemas.microsoft.com/office/drawing/2014/main" val="3784316897"/>
                    </a:ext>
                  </a:extLst>
                </a:gridCol>
                <a:gridCol w="534810">
                  <a:extLst>
                    <a:ext uri="{9D8B030D-6E8A-4147-A177-3AD203B41FA5}">
                      <a16:colId xmlns:a16="http://schemas.microsoft.com/office/drawing/2014/main" val="1330634388"/>
                    </a:ext>
                  </a:extLst>
                </a:gridCol>
                <a:gridCol w="3680180">
                  <a:extLst>
                    <a:ext uri="{9D8B030D-6E8A-4147-A177-3AD203B41FA5}">
                      <a16:colId xmlns:a16="http://schemas.microsoft.com/office/drawing/2014/main" val="1327029171"/>
                    </a:ext>
                  </a:extLst>
                </a:gridCol>
              </a:tblGrid>
              <a:tr h="301561"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</a:rPr>
                        <a:t>ПРИМЕРЫ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</a:rPr>
                        <a:t>ВИДЫ ПОТРЕБНОСТЕЙ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824755500"/>
                  </a:ext>
                </a:extLst>
              </a:tr>
              <a:tr h="2891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</a:rPr>
                        <a:t>А)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</a:rPr>
                        <a:t>отдых и сон 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</a:rPr>
                        <a:t>1)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</a:rPr>
                        <a:t>социальные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3992266482"/>
                  </a:ext>
                </a:extLst>
              </a:tr>
              <a:tr h="2891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</a:rPr>
                        <a:t>Б)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</a:rPr>
                        <a:t>Общение 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</a:rPr>
                        <a:t>2)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</a:rPr>
                        <a:t>духовные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2553864732"/>
                  </a:ext>
                </a:extLst>
              </a:tr>
              <a:tr h="48359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</a:rPr>
                        <a:t>В)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</a:rPr>
                        <a:t>принадлежность к определённой группе  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</a:rPr>
                        <a:t>3)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</a:rPr>
                        <a:t>биологические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3816915269"/>
                  </a:ext>
                </a:extLst>
              </a:tr>
              <a:tr h="30156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</a:rPr>
                        <a:t>Г)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</a:rPr>
                        <a:t>познание мира 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/>
                </a:tc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2189175381"/>
                  </a:ext>
                </a:extLst>
              </a:tr>
              <a:tr h="48359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</a:rPr>
                        <a:t>Д)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</a:rPr>
                        <a:t>осознание смысла своего существования 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br>
                        <a:rPr lang="ru-RU" sz="2800">
                          <a:effectLst/>
                        </a:rPr>
                      </a:b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endParaRPr lang="ru-RU" sz="2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698194337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954CBAE3-7A30-F445-A9AB-5C22F8DB35B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7040117" y="2499266"/>
            <a:ext cx="4712537" cy="4110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06334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6428874"/>
            <a:ext cx="12192000" cy="605876"/>
          </a:xfrm>
          <a:prstGeom prst="rect">
            <a:avLst/>
          </a:prstGeom>
          <a:solidFill>
            <a:srgbClr val="FCE6E2"/>
          </a:solidFill>
        </p:spPr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6704049" y="2827406"/>
            <a:ext cx="5487951" cy="3601468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1532132">
            <a:off x="-2787201" y="-4167567"/>
            <a:ext cx="9967994" cy="6596999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DDD8FD07-BC43-D248-864C-EAD2B90BEC89}"/>
              </a:ext>
            </a:extLst>
          </p:cNvPr>
          <p:cNvSpPr/>
          <p:nvPr/>
        </p:nvSpPr>
        <p:spPr>
          <a:xfrm>
            <a:off x="869243" y="562451"/>
            <a:ext cx="10735733" cy="43495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Верны ли следующие суждения об индивидуальности?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А. Дети от рождения обладают индивидуальными особенностями.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Б. На развитие индивидуальности ребёнка влияет его взаимодействие с социальным окружением.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верно только А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верно только Б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верны оба суждения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оба суждения неверны</a:t>
            </a:r>
          </a:p>
        </p:txBody>
      </p:sp>
    </p:spTree>
    <p:extLst>
      <p:ext uri="{BB962C8B-B14F-4D97-AF65-F5344CB8AC3E}">
        <p14:creationId xmlns:p14="http://schemas.microsoft.com/office/powerpoint/2010/main" val="38237869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2301779" y="-3998232"/>
            <a:ext cx="9967994" cy="6596999"/>
          </a:xfrm>
          <a:prstGeom prst="rect">
            <a:avLst/>
          </a:prstGeom>
        </p:spPr>
      </p:pic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78A32F36-F02B-8143-821E-AC5B47D843D8}"/>
              </a:ext>
            </a:extLst>
          </p:cNvPr>
          <p:cNvGraphicFramePr>
            <a:graphicFrameLocks noGrp="1"/>
          </p:cNvGraphicFramePr>
          <p:nvPr/>
        </p:nvGraphicFramePr>
        <p:xfrm>
          <a:off x="936978" y="2416004"/>
          <a:ext cx="10261600" cy="205124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960078">
                  <a:extLst>
                    <a:ext uri="{9D8B030D-6E8A-4147-A177-3AD203B41FA5}">
                      <a16:colId xmlns:a16="http://schemas.microsoft.com/office/drawing/2014/main" val="876083246"/>
                    </a:ext>
                  </a:extLst>
                </a:gridCol>
                <a:gridCol w="7301522">
                  <a:extLst>
                    <a:ext uri="{9D8B030D-6E8A-4147-A177-3AD203B41FA5}">
                      <a16:colId xmlns:a16="http://schemas.microsoft.com/office/drawing/2014/main" val="384795915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</a:rPr>
                        <a:t>ПОНЯТИЯ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</a:rPr>
                        <a:t>ХАРАКТЕРИСТИКИ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/>
                </a:tc>
                <a:extLst>
                  <a:ext uri="{0D108BD9-81ED-4DB2-BD59-A6C34878D82A}">
                    <a16:rowId xmlns:a16="http://schemas.microsoft.com/office/drawing/2014/main" val="138833232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</a:rPr>
                        <a:t>Индивид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</a:rPr>
                        <a:t>Отдельно взятый представитель человеческого рода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/>
                </a:tc>
                <a:extLst>
                  <a:ext uri="{0D108BD9-81ED-4DB2-BD59-A6C34878D82A}">
                    <a16:rowId xmlns:a16="http://schemas.microsoft.com/office/drawing/2014/main" val="2171146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</a:rPr>
                        <a:t>...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</a:rPr>
                        <a:t>Человек как субъект социальных отношений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/>
                </a:tc>
                <a:extLst>
                  <a:ext uri="{0D108BD9-81ED-4DB2-BD59-A6C34878D82A}">
                    <a16:rowId xmlns:a16="http://schemas.microsoft.com/office/drawing/2014/main" val="1431832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374954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2257830" y="4964561"/>
            <a:ext cx="9967994" cy="6596999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86DC2C61-4717-9E48-B8A3-AE03316A67D4}"/>
              </a:ext>
            </a:extLst>
          </p:cNvPr>
          <p:cNvSpPr/>
          <p:nvPr/>
        </p:nvSpPr>
        <p:spPr>
          <a:xfrm>
            <a:off x="344311" y="224498"/>
            <a:ext cx="11503378" cy="5827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Выберите верные суждения о человеке и запишите </a:t>
            </a:r>
            <a:r>
              <a:rPr lang="ru-RU" sz="2400" b="1" u="sng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цифры</a:t>
            </a:r>
            <a:r>
              <a:rPr lang="ru-RU" sz="2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под которыми они указаны.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Индивид становится личностью в процессе социализации.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 естественным (биологическим) потребностям человека традиционно относят потребности в общении с другими людьми, в общественной деятельности, общественном признании.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Свобода человека включает в себя возможность выбора между добром </a:t>
            </a:r>
            <a:b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 злом.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Духовные потребности всегда связаны с потребностью человека </a:t>
            </a:r>
            <a:b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самосохранении как биологического вида.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Понятие «индивид» используется для обозначения отдельно взятого представителя всего человеческого рода.</a:t>
            </a:r>
          </a:p>
        </p:txBody>
      </p:sp>
    </p:spTree>
    <p:extLst>
      <p:ext uri="{BB962C8B-B14F-4D97-AF65-F5344CB8AC3E}">
        <p14:creationId xmlns:p14="http://schemas.microsoft.com/office/powerpoint/2010/main" val="11101222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1A324F40-ECA4-4A4B-A6EC-0730A5D0660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4926164" y="1535242"/>
            <a:ext cx="12873449" cy="851988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17AC99F-3B74-8047-84AC-5E860EA156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8437581" y="3941425"/>
            <a:ext cx="3754419" cy="3071798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3A40A37A-647B-B442-BD56-FAEA6444948E}"/>
              </a:ext>
            </a:extLst>
          </p:cNvPr>
          <p:cNvSpPr/>
          <p:nvPr/>
        </p:nvSpPr>
        <p:spPr>
          <a:xfrm>
            <a:off x="835378" y="358761"/>
            <a:ext cx="997937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38125" algn="just"/>
            <a:r>
              <a:rPr lang="ru-RU" sz="2800" dirty="0">
                <a:solidFill>
                  <a:srgbClr val="FF0000"/>
                </a:solidFill>
                <a:ea typeface="Times New Roman" panose="02020603050405020304" pitchFamily="18" charset="0"/>
              </a:rPr>
              <a:t>Используя обществоведческие знания,</a:t>
            </a:r>
          </a:p>
          <a:p>
            <a:pPr indent="238125" algn="just"/>
            <a:r>
              <a:rPr lang="ru-RU" sz="2800" dirty="0">
                <a:solidFill>
                  <a:srgbClr val="000000"/>
                </a:solidFill>
                <a:ea typeface="Times New Roman" panose="02020603050405020304" pitchFamily="18" charset="0"/>
              </a:rPr>
              <a:t>1) раскройте смысл понятия «человек»;</a:t>
            </a:r>
            <a:endParaRPr lang="ru-RU" sz="2800" dirty="0">
              <a:ea typeface="Times New Roman" panose="02020603050405020304" pitchFamily="18" charset="0"/>
            </a:endParaRPr>
          </a:p>
          <a:p>
            <a:pPr indent="238125" algn="just"/>
            <a:r>
              <a:rPr lang="ru-RU" sz="2800" dirty="0">
                <a:solidFill>
                  <a:srgbClr val="000000"/>
                </a:solidFill>
                <a:ea typeface="Times New Roman" panose="02020603050405020304" pitchFamily="18" charset="0"/>
              </a:rPr>
              <a:t>2) составьте два предложения:</a:t>
            </a:r>
            <a:endParaRPr lang="ru-RU" sz="2800" dirty="0">
              <a:ea typeface="Times New Roman" panose="02020603050405020304" pitchFamily="18" charset="0"/>
            </a:endParaRPr>
          </a:p>
          <a:p>
            <a:pPr algn="just"/>
            <a:r>
              <a:rPr lang="ru-RU" sz="2800" dirty="0">
                <a:solidFill>
                  <a:srgbClr val="000000"/>
                </a:solidFill>
                <a:ea typeface="Times New Roman" panose="02020603050405020304" pitchFamily="18" charset="0"/>
              </a:rPr>
              <a:t>− одно предложение, содержащее информацию о такой характеристике человека как индивид;</a:t>
            </a:r>
            <a:endParaRPr lang="ru-RU" sz="2800" dirty="0">
              <a:ea typeface="Times New Roman" panose="02020603050405020304" pitchFamily="18" charset="0"/>
            </a:endParaRPr>
          </a:p>
          <a:p>
            <a:pPr algn="just"/>
            <a:r>
              <a:rPr lang="ru-RU" sz="2800" dirty="0">
                <a:solidFill>
                  <a:srgbClr val="000000"/>
                </a:solidFill>
                <a:ea typeface="Times New Roman" panose="02020603050405020304" pitchFamily="18" charset="0"/>
              </a:rPr>
              <a:t>− одно предложение, раскрывающее сущность понятия индивидуальность.</a:t>
            </a:r>
            <a:endParaRPr lang="ru-RU" sz="2800" dirty="0">
              <a:effectLst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44772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9A027AFF-0C91-4348-B60C-E72C2029C0ED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4711675" y="1266182"/>
            <a:ext cx="12873449" cy="8519883"/>
          </a:xfrm>
          <a:prstGeom prst="rect">
            <a:avLst/>
          </a:prstGeo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4956EFBB-703A-DA4F-B094-75BAB928A9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8852447" y="4167201"/>
            <a:ext cx="3754419" cy="3071798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64D57A93-0FDE-BF4B-802F-76553C50FE8A}"/>
              </a:ext>
            </a:extLst>
          </p:cNvPr>
          <p:cNvSpPr/>
          <p:nvPr/>
        </p:nvSpPr>
        <p:spPr>
          <a:xfrm>
            <a:off x="745067" y="561960"/>
            <a:ext cx="9358489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38125" algn="just"/>
            <a:r>
              <a:rPr lang="ru-RU" sz="2800" dirty="0">
                <a:solidFill>
                  <a:srgbClr val="FF0000"/>
                </a:solidFill>
                <a:ea typeface="Times New Roman" panose="02020603050405020304" pitchFamily="18" charset="0"/>
              </a:rPr>
              <a:t>Используя обществоведческие знания</a:t>
            </a:r>
            <a:r>
              <a:rPr lang="ru-RU" sz="2800" dirty="0">
                <a:solidFill>
                  <a:srgbClr val="000000"/>
                </a:solidFill>
                <a:ea typeface="Times New Roman" panose="02020603050405020304" pitchFamily="18" charset="0"/>
              </a:rPr>
              <a:t>,</a:t>
            </a:r>
            <a:endParaRPr lang="ru-RU" sz="2800" dirty="0">
              <a:ea typeface="Times New Roman" panose="02020603050405020304" pitchFamily="18" charset="0"/>
            </a:endParaRPr>
          </a:p>
          <a:p>
            <a:pPr indent="238125" algn="just"/>
            <a:r>
              <a:rPr lang="ru-RU" sz="2800" dirty="0">
                <a:solidFill>
                  <a:srgbClr val="000000"/>
                </a:solidFill>
                <a:ea typeface="Times New Roman" panose="02020603050405020304" pitchFamily="18" charset="0"/>
              </a:rPr>
              <a:t>1) раскройте смысл понятия «личность»;</a:t>
            </a:r>
            <a:endParaRPr lang="ru-RU" sz="2800" dirty="0">
              <a:ea typeface="Times New Roman" panose="02020603050405020304" pitchFamily="18" charset="0"/>
            </a:endParaRPr>
          </a:p>
          <a:p>
            <a:pPr indent="238125" algn="just"/>
            <a:r>
              <a:rPr lang="ru-RU" sz="2800" dirty="0">
                <a:solidFill>
                  <a:srgbClr val="000000"/>
                </a:solidFill>
                <a:ea typeface="Times New Roman" panose="02020603050405020304" pitchFamily="18" charset="0"/>
              </a:rPr>
              <a:t>2) составьте два предложения:</a:t>
            </a:r>
            <a:endParaRPr lang="ru-RU" sz="2800" dirty="0">
              <a:ea typeface="Times New Roman" panose="02020603050405020304" pitchFamily="18" charset="0"/>
            </a:endParaRPr>
          </a:p>
          <a:p>
            <a:pPr algn="just"/>
            <a:r>
              <a:rPr lang="ru-RU" sz="2800" dirty="0">
                <a:solidFill>
                  <a:srgbClr val="000000"/>
                </a:solidFill>
                <a:ea typeface="Times New Roman" panose="02020603050405020304" pitchFamily="18" charset="0"/>
              </a:rPr>
              <a:t>− одно предложение, содержащее информацию о структуре личности;</a:t>
            </a:r>
            <a:endParaRPr lang="ru-RU" sz="2800" dirty="0">
              <a:ea typeface="Times New Roman" panose="02020603050405020304" pitchFamily="18" charset="0"/>
            </a:endParaRPr>
          </a:p>
          <a:p>
            <a:pPr algn="just"/>
            <a:r>
              <a:rPr lang="ru-RU" sz="2800" dirty="0">
                <a:solidFill>
                  <a:srgbClr val="000000"/>
                </a:solidFill>
                <a:ea typeface="Times New Roman" panose="02020603050405020304" pitchFamily="18" charset="0"/>
              </a:rPr>
              <a:t>− одно предложение, раскрывающее сущность понятия «социальный статус».</a:t>
            </a:r>
            <a:endParaRPr lang="ru-RU" sz="2800" dirty="0">
              <a:effectLst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42618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C7CD11BE-2DFD-F049-A2E5-EAAACF34FFB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-9117212" y="-2854258"/>
            <a:ext cx="12873449" cy="851988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10FF96F-2A72-A24C-9076-F07EB017D2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-901153" y="-387865"/>
            <a:ext cx="3754419" cy="3071798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75E364B-B46C-2043-8D53-FDF506E9FF8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976822"/>
            <a:ext cx="12192000" cy="2904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89064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>
            <a:extLst>
              <a:ext uri="{FF2B5EF4-FFF2-40B4-BE49-F238E27FC236}">
                <a16:creationId xmlns:a16="http://schemas.microsoft.com/office/drawing/2014/main" id="{0A0AD42F-03A2-F24E-98D1-0EDCC7FB720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166410" y="1230473"/>
            <a:ext cx="3720790" cy="5270688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5D29CB4-152F-9A45-BB38-EC43A45CCF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832428"/>
            <a:ext cx="12192000" cy="3193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8242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-6791740">
            <a:off x="-595349" y="-430943"/>
            <a:ext cx="2075159" cy="2014791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9562250">
            <a:off x="-1690678" y="-1428740"/>
            <a:ext cx="3381357" cy="350399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9562250">
            <a:off x="-1904544" y="-2169720"/>
            <a:ext cx="3381357" cy="3503996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-10800000">
            <a:off x="-1669934" y="-1206414"/>
            <a:ext cx="3339867" cy="324270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DE80E01-7BB7-3249-B362-92D934C5CE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139906"/>
            <a:ext cx="12192000" cy="4578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03376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482663">
            <a:off x="605936" y="3617657"/>
            <a:ext cx="2893803" cy="2809619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5798684">
            <a:off x="-473600" y="4795209"/>
            <a:ext cx="3381357" cy="350399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5798684">
            <a:off x="-931589" y="5350077"/>
            <a:ext cx="3381357" cy="350399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197C85E-B996-8E44-A7FE-669B4A4474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574955"/>
            <a:ext cx="12192000" cy="3708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39707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04DEAE04-C217-9346-B264-7E188D59F19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293457" y="3879585"/>
            <a:ext cx="9967994" cy="6596999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C4B970C1-DEFF-E540-B88B-1C3FB50C01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614864"/>
            <a:ext cx="12192000" cy="3628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1922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5"/>
          <p:cNvSpPr txBox="1"/>
          <p:nvPr/>
        </p:nvSpPr>
        <p:spPr>
          <a:xfrm>
            <a:off x="685800" y="519222"/>
            <a:ext cx="5901490" cy="4616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616"/>
              </a:lnSpc>
            </a:pPr>
            <a:r>
              <a:rPr lang="en-US" sz="3013">
                <a:solidFill>
                  <a:srgbClr val="FFFFFF"/>
                </a:solidFill>
                <a:latin typeface="Montserrat Semi-Bold"/>
              </a:rPr>
              <a:t>ПРИЗНАКИ ПОЛИТИЧЕСКОЙ ВЛАСТИ</a:t>
            </a: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BAF20764-998E-2B47-94BB-74B38075DED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3668943" y="4026340"/>
            <a:ext cx="9967994" cy="6596999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51A2B3D-29D5-2C41-B393-CE969D7A0D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516529"/>
            <a:ext cx="12192000" cy="3824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785714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838</Words>
  <Application>Microsoft Office PowerPoint</Application>
  <PresentationFormat>Широкоэкранный</PresentationFormat>
  <Paragraphs>144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9" baseType="lpstr">
      <vt:lpstr>Arial</vt:lpstr>
      <vt:lpstr>Calibri</vt:lpstr>
      <vt:lpstr>Calibri Light</vt:lpstr>
      <vt:lpstr>Montserrat Semi-Bold</vt:lpstr>
      <vt:lpstr>Times New Roman</vt:lpstr>
      <vt:lpstr>Verdana</vt:lpstr>
      <vt:lpstr>Тема Office</vt:lpstr>
      <vt:lpstr>Биологическое и социальное в человеке.  Индивид, индивидуальность, личность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Биологическое и социальное в человеке.  Индивид, индивидуальность, личность </dc:title>
  <dc:creator>Microsoft Office User</dc:creator>
  <cp:lastModifiedBy>Людмила Тимофеева</cp:lastModifiedBy>
  <cp:revision>2</cp:revision>
  <dcterms:created xsi:type="dcterms:W3CDTF">2022-03-29T11:44:18Z</dcterms:created>
  <dcterms:modified xsi:type="dcterms:W3CDTF">2024-10-01T13:42:12Z</dcterms:modified>
</cp:coreProperties>
</file>