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332" r:id="rId2"/>
    <p:sldId id="272" r:id="rId3"/>
    <p:sldId id="331" r:id="rId4"/>
    <p:sldId id="311" r:id="rId5"/>
    <p:sldId id="282" r:id="rId6"/>
    <p:sldId id="291" r:id="rId7"/>
    <p:sldId id="288" r:id="rId8"/>
    <p:sldId id="262" r:id="rId9"/>
    <p:sldId id="281" r:id="rId10"/>
    <p:sldId id="261" r:id="rId11"/>
    <p:sldId id="265" r:id="rId12"/>
    <p:sldId id="299" r:id="rId13"/>
    <p:sldId id="302" r:id="rId14"/>
    <p:sldId id="259" r:id="rId15"/>
    <p:sldId id="274" r:id="rId16"/>
    <p:sldId id="313" r:id="rId1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0"/>
    <p:restoredTop sz="94681"/>
  </p:normalViewPr>
  <p:slideViewPr>
    <p:cSldViewPr snapToGrid="0" snapToObjects="1">
      <p:cViewPr varScale="1">
        <p:scale>
          <a:sx n="108" d="100"/>
          <a:sy n="108" d="100"/>
        </p:scale>
        <p:origin x="736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1997FAF-868D-3F41-B707-7670F77729E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6ADE2D2-EDC8-DF40-A1C7-6576603665D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30B7C01-8113-274F-91B9-A48DDC4DA4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49006-5DBA-7E40-AD04-0952AAB02D79}" type="datetimeFigureOut">
              <a:rPr lang="ru-RU" smtClean="0"/>
              <a:t>31.03.2022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F38700F-BBE9-EA49-AE00-DB1CBA76BA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C5A006C-57EB-0E40-871F-032F07AB18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4F3552-891B-414E-AA1D-310A6C72557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30258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0B740CD-57A4-AB48-A358-380ED92BC2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0FD057A-D326-3344-9DD7-64E34E5BC7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17F6230-D5C7-E940-981D-609031C3BD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49006-5DBA-7E40-AD04-0952AAB02D79}" type="datetimeFigureOut">
              <a:rPr lang="ru-RU" smtClean="0"/>
              <a:t>31.03.2022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6C5430F-2396-5A4C-B1ED-749018A497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347F686-F5EF-E84C-862A-45E69AA82D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4F3552-891B-414E-AA1D-310A6C72557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4824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5B7691-2A91-8E41-A236-752CBBA685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B4A30644-E303-934D-BD0D-899645D725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5C2A6AB-6637-CD4E-977E-E4F4C9C74A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49006-5DBA-7E40-AD04-0952AAB02D79}" type="datetimeFigureOut">
              <a:rPr lang="ru-RU" smtClean="0"/>
              <a:t>31.03.2022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5017963-CF77-3349-AD82-C0A7DC4B37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532E40B-D6A6-2D40-9416-1BAF143E62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4F3552-891B-414E-AA1D-310A6C72557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65998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017AC85-7386-BA40-AC8F-654C86E012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5FD826C-E04A-324D-8BD0-929BE8F8C2F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5FE59955-85D3-B542-BA62-33FCDFD960D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1708AD5-4A21-2948-ACEC-C938AE6B8D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49006-5DBA-7E40-AD04-0952AAB02D79}" type="datetimeFigureOut">
              <a:rPr lang="ru-RU" smtClean="0"/>
              <a:t>31.03.2022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76482C2-9586-1D4F-812F-9838F6B8C8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8F7B4043-948E-5A4B-B06A-9FD2E5B54D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4F3552-891B-414E-AA1D-310A6C72557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71973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F960245-77DA-A847-A934-DF1587DE53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93CE6BE-632C-624B-9B87-5BCAFF7E6C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252502F2-85E9-5B46-B867-19F90D8D71D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6CFC9832-0AE3-544B-B5C2-E98AE202601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8A458EEA-E05A-2B41-B63D-3A84C40450C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F60AF371-5BBA-4248-B60C-0FE8ADEB73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49006-5DBA-7E40-AD04-0952AAB02D79}" type="datetimeFigureOut">
              <a:rPr lang="ru-RU" smtClean="0"/>
              <a:t>31.03.2022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E30C4955-DC4F-BC42-8664-BA267546C3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C303E625-7290-F44B-BE4F-12166A49C1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4F3552-891B-414E-AA1D-310A6C72557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25461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A5839D7-EE49-924F-A805-243F6B4A1C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E3AB0D52-E241-D945-8B8E-FB705EA1E9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49006-5DBA-7E40-AD04-0952AAB02D79}" type="datetimeFigureOut">
              <a:rPr lang="ru-RU" smtClean="0"/>
              <a:t>31.03.2022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43C0BAC8-E42B-BD4C-B2C1-FCFA5F0E33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C4A76753-BF17-8547-AD4E-DC1EFE4F5A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4F3552-891B-414E-AA1D-310A6C72557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64296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A1858628-D98F-554A-B9C1-15C9D41B04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49006-5DBA-7E40-AD04-0952AAB02D79}" type="datetimeFigureOut">
              <a:rPr lang="ru-RU" smtClean="0"/>
              <a:t>31.03.2022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14E958B8-701A-DC43-9578-A8411143D4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ACF35353-D329-2948-8AED-40CECD22D9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4F3552-891B-414E-AA1D-310A6C72557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20921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2C81DDC-D423-FD4D-BB17-A79B53F240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B5A9B51-F3AB-1A44-B8EE-FECA73CE68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21D68A47-116F-9B45-B161-F5C5592233A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9B885E14-8F47-5642-BF0F-750A6FBB78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49006-5DBA-7E40-AD04-0952AAB02D79}" type="datetimeFigureOut">
              <a:rPr lang="ru-RU" smtClean="0"/>
              <a:t>31.03.2022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A334AF92-4839-C742-B5D6-E554961CD2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3108BE4-5D44-F14C-A6FE-4EB6A768C0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4F3552-891B-414E-AA1D-310A6C72557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06395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98BB8BE-D630-A141-84FE-8F663F8FA3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4A23002F-FDE8-7642-8DE4-6F6AA36A5CA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AC6D68A-0973-C541-888B-430420401CB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A42AC75-2050-F746-8D22-2E966DDA1C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49006-5DBA-7E40-AD04-0952AAB02D79}" type="datetimeFigureOut">
              <a:rPr lang="ru-RU" smtClean="0"/>
              <a:t>31.03.2022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69EEBCC-8A4B-054F-A79D-382CF55F47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DC55484-B15F-294A-AE64-56A6B8A160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4F3552-891B-414E-AA1D-310A6C72557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20511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99C8A2B-3F70-5C40-BB1B-AEF4238C54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B0E89AD7-556E-2C41-956D-B835067FC71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E2D8239-0A7A-6B4A-9067-5F15EAD338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49006-5DBA-7E40-AD04-0952AAB02D79}" type="datetimeFigureOut">
              <a:rPr lang="ru-RU" smtClean="0"/>
              <a:t>31.03.2022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6805A33-5364-3C43-888B-3E44E35A37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23C22EB-F46F-BF4E-A8C8-90D0A7BCBE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4F3552-891B-414E-AA1D-310A6C72557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8201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F0EF3CD8-DDC3-DA43-9EEA-5C8A5923B78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6947495F-AC95-D94F-B4DB-10B839F7C31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241E941-BB2D-484F-B5C4-F79FC9BCD4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49006-5DBA-7E40-AD04-0952AAB02D79}" type="datetimeFigureOut">
              <a:rPr lang="ru-RU" smtClean="0"/>
              <a:t>31.03.2022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0EF567A-A340-244A-A0AF-3B94F2F78D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6E026EE-EBAB-9848-A028-1242F87E8A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4F3552-891B-414E-AA1D-310A6C72557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12284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1F78E06-B88B-8B49-8AFC-CD07F9CB96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2B872F9-6878-944F-BC29-6DFCFD388E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C873E3E-93EE-4243-A235-1B61EBC1E9D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F49006-5DBA-7E40-AD04-0952AAB02D79}" type="datetimeFigureOut">
              <a:rPr lang="ru-RU" smtClean="0"/>
              <a:t>31.03.2022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4F4EBAE-807B-5146-94A0-DC5EA575010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D56F433-9BB7-884E-99C2-B426ECA3C5F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4F3552-891B-414E-AA1D-310A6C72557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83912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svg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svg"/><Relationship Id="rId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sv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1AE6DA4-73E3-3E40-A1B6-4E84902A595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94371" y="914400"/>
            <a:ext cx="7672039" cy="3251478"/>
          </a:xfrm>
        </p:spPr>
        <p:txBody>
          <a:bodyPr>
            <a:normAutofit/>
          </a:bodyPr>
          <a:lstStyle/>
          <a:p>
            <a:r>
              <a:rPr lang="ru-RU" sz="4400" b="1" dirty="0"/>
              <a:t>Мировоззрение, его виды и формы Общественное и индивидуальное сознание Самосознание индивида и социальное поведение</a:t>
            </a:r>
            <a:endParaRPr lang="ru-RU" sz="4400" dirty="0"/>
          </a:p>
        </p:txBody>
      </p:sp>
      <p:pic>
        <p:nvPicPr>
          <p:cNvPr id="4" name="Picture 7">
            <a:extLst>
              <a:ext uri="{FF2B5EF4-FFF2-40B4-BE49-F238E27FC236}">
                <a16:creationId xmlns:a16="http://schemas.microsoft.com/office/drawing/2014/main" id="{0A0AD42F-03A2-F24E-98D1-0EDCC7FB720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8166410" y="1230473"/>
            <a:ext cx="3720790" cy="5270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40835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-909727">
            <a:off x="-6891000" y="-1974278"/>
            <a:ext cx="12873449" cy="8519883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33941697-7CF6-2948-ADAC-EB69A7BD125C}"/>
              </a:ext>
            </a:extLst>
          </p:cNvPr>
          <p:cNvSpPr/>
          <p:nvPr/>
        </p:nvSpPr>
        <p:spPr>
          <a:xfrm>
            <a:off x="1253067" y="391784"/>
            <a:ext cx="10126133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rgbClr val="FF0000"/>
                </a:solidFill>
                <a:latin typeface="Roboto" panose="02000000000000000000" pitchFamily="2" charset="0"/>
              </a:rPr>
              <a:t>Верны ли следующие суждения о мировоззрении человека? </a:t>
            </a:r>
          </a:p>
          <a:p>
            <a:endParaRPr lang="ru-RU" sz="2400" dirty="0">
              <a:solidFill>
                <a:srgbClr val="FF0000"/>
              </a:solidFill>
              <a:latin typeface="Roboto" panose="02000000000000000000" pitchFamily="2" charset="0"/>
            </a:endParaRPr>
          </a:p>
          <a:p>
            <a:r>
              <a:rPr lang="ru-RU" sz="2400" dirty="0">
                <a:solidFill>
                  <a:srgbClr val="2E2E2E"/>
                </a:solidFill>
                <a:latin typeface="Roboto" panose="02000000000000000000" pitchFamily="2" charset="0"/>
              </a:rPr>
              <a:t>А. Религиозное мировоззрение опирается на веру в возможность влияния сверхъестественных сил на судьбу человека, развитие общества.</a:t>
            </a:r>
            <a:br>
              <a:rPr lang="ru-RU" sz="2400" dirty="0"/>
            </a:br>
            <a:r>
              <a:rPr lang="ru-RU" sz="2400" dirty="0">
                <a:solidFill>
                  <a:srgbClr val="2E2E2E"/>
                </a:solidFill>
                <a:latin typeface="Roboto" panose="02000000000000000000" pitchFamily="2" charset="0"/>
              </a:rPr>
              <a:t>Б. Научное мировоззрение представлено абсолютными истинами.</a:t>
            </a:r>
            <a:br>
              <a:rPr lang="ru-RU" sz="2400" dirty="0"/>
            </a:br>
            <a:endParaRPr lang="ru-RU" sz="2400" dirty="0"/>
          </a:p>
          <a:p>
            <a:br>
              <a:rPr lang="ru-RU" sz="2400" dirty="0"/>
            </a:br>
            <a:r>
              <a:rPr lang="ru-RU" sz="2400" dirty="0">
                <a:solidFill>
                  <a:srgbClr val="2E2E2E"/>
                </a:solidFill>
                <a:latin typeface="Roboto" panose="02000000000000000000" pitchFamily="2" charset="0"/>
              </a:rPr>
              <a:t>1. верно только А</a:t>
            </a:r>
            <a:br>
              <a:rPr lang="ru-RU" sz="2400" dirty="0"/>
            </a:br>
            <a:r>
              <a:rPr lang="ru-RU" sz="2400" dirty="0">
                <a:solidFill>
                  <a:srgbClr val="2E2E2E"/>
                </a:solidFill>
                <a:latin typeface="Roboto" panose="02000000000000000000" pitchFamily="2" charset="0"/>
              </a:rPr>
              <a:t>2. верно только Б</a:t>
            </a:r>
            <a:br>
              <a:rPr lang="ru-RU" sz="2400" dirty="0"/>
            </a:br>
            <a:r>
              <a:rPr lang="ru-RU" sz="2400" dirty="0">
                <a:solidFill>
                  <a:srgbClr val="2E2E2E"/>
                </a:solidFill>
                <a:latin typeface="Roboto" panose="02000000000000000000" pitchFamily="2" charset="0"/>
              </a:rPr>
              <a:t>3. верны оба суждения</a:t>
            </a:r>
            <a:br>
              <a:rPr lang="ru-RU" sz="2400" dirty="0"/>
            </a:br>
            <a:r>
              <a:rPr lang="ru-RU" sz="2400" dirty="0">
                <a:solidFill>
                  <a:srgbClr val="2E2E2E"/>
                </a:solidFill>
                <a:latin typeface="Roboto" panose="02000000000000000000" pitchFamily="2" charset="0"/>
              </a:rPr>
              <a:t>4. оба суждения неверны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8174197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BFB1EF86-B81F-4B4A-A069-A37D00AC32C8}"/>
              </a:ext>
            </a:extLst>
          </p:cNvPr>
          <p:cNvSpPr/>
          <p:nvPr/>
        </p:nvSpPr>
        <p:spPr>
          <a:xfrm>
            <a:off x="1521677" y="218912"/>
            <a:ext cx="998061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>
                <a:solidFill>
                  <a:srgbClr val="FF0000"/>
                </a:solidFill>
                <a:latin typeface="Verdana" panose="020B0604030504040204" pitchFamily="34" charset="0"/>
              </a:rPr>
              <a:t>План на тему «Мировоззрение, его виды и формы».</a:t>
            </a:r>
            <a:endParaRPr lang="ru-RU" sz="2800" dirty="0">
              <a:solidFill>
                <a:srgbClr val="FF0000"/>
              </a:solidFill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96D0FB37-0C5D-1B43-AB62-3549A3F95C0F}"/>
              </a:ext>
            </a:extLst>
          </p:cNvPr>
          <p:cNvSpPr/>
          <p:nvPr/>
        </p:nvSpPr>
        <p:spPr>
          <a:xfrm>
            <a:off x="598311" y="911465"/>
            <a:ext cx="10903983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>
                <a:solidFill>
                  <a:srgbClr val="000000"/>
                </a:solidFill>
                <a:latin typeface="Verdana" panose="020B0604030504040204" pitchFamily="34" charset="0"/>
              </a:rPr>
              <a:t>1. Понятие «мировоззрение».</a:t>
            </a:r>
          </a:p>
          <a:p>
            <a:pPr algn="just"/>
            <a:r>
              <a:rPr lang="ru-RU" sz="2400" dirty="0">
                <a:solidFill>
                  <a:srgbClr val="000000"/>
                </a:solidFill>
                <a:latin typeface="Verdana" panose="020B0604030504040204" pitchFamily="34" charset="0"/>
              </a:rPr>
              <a:t>2. Структура мировоззрения:</a:t>
            </a:r>
          </a:p>
          <a:p>
            <a:pPr algn="just"/>
            <a:r>
              <a:rPr lang="ru-RU" sz="2400" dirty="0">
                <a:solidFill>
                  <a:srgbClr val="000000"/>
                </a:solidFill>
                <a:latin typeface="Verdana" panose="020B0604030504040204" pitchFamily="34" charset="0"/>
              </a:rPr>
              <a:t>а) знания;</a:t>
            </a:r>
          </a:p>
          <a:p>
            <a:pPr algn="just"/>
            <a:r>
              <a:rPr lang="ru-RU" sz="2400" dirty="0">
                <a:solidFill>
                  <a:srgbClr val="000000"/>
                </a:solidFill>
                <a:latin typeface="Verdana" panose="020B0604030504040204" pitchFamily="34" charset="0"/>
              </a:rPr>
              <a:t>б) принципы;</a:t>
            </a:r>
          </a:p>
          <a:p>
            <a:pPr algn="just"/>
            <a:r>
              <a:rPr lang="ru-RU" sz="2400" dirty="0">
                <a:solidFill>
                  <a:srgbClr val="000000"/>
                </a:solidFill>
                <a:latin typeface="Verdana" panose="020B0604030504040204" pitchFamily="34" charset="0"/>
              </a:rPr>
              <a:t>в) убеждения;</a:t>
            </a:r>
          </a:p>
          <a:p>
            <a:pPr algn="just"/>
            <a:r>
              <a:rPr lang="ru-RU" sz="2400" dirty="0">
                <a:solidFill>
                  <a:srgbClr val="000000"/>
                </a:solidFill>
                <a:latin typeface="Verdana" panose="020B0604030504040204" pitchFamily="34" charset="0"/>
              </a:rPr>
              <a:t>г) духовные ценности и т.д.</a:t>
            </a:r>
          </a:p>
          <a:p>
            <a:pPr algn="just"/>
            <a:r>
              <a:rPr lang="ru-RU" sz="2400" dirty="0">
                <a:solidFill>
                  <a:srgbClr val="000000"/>
                </a:solidFill>
                <a:latin typeface="Verdana" panose="020B0604030504040204" pitchFamily="34" charset="0"/>
              </a:rPr>
              <a:t>3. Пути формирования мировоззрения:</a:t>
            </a:r>
          </a:p>
          <a:p>
            <a:pPr algn="just"/>
            <a:r>
              <a:rPr lang="ru-RU" sz="2400" dirty="0">
                <a:solidFill>
                  <a:srgbClr val="000000"/>
                </a:solidFill>
                <a:latin typeface="Verdana" panose="020B0604030504040204" pitchFamily="34" charset="0"/>
              </a:rPr>
              <a:t>а) стихийное;</a:t>
            </a:r>
          </a:p>
          <a:p>
            <a:pPr algn="just"/>
            <a:r>
              <a:rPr lang="ru-RU" sz="2400" dirty="0">
                <a:solidFill>
                  <a:srgbClr val="000000"/>
                </a:solidFill>
                <a:latin typeface="Verdana" panose="020B0604030504040204" pitchFamily="34" charset="0"/>
              </a:rPr>
              <a:t>б) осознанное.</a:t>
            </a:r>
          </a:p>
          <a:p>
            <a:pPr algn="just"/>
            <a:r>
              <a:rPr lang="ru-RU" sz="2400" dirty="0">
                <a:solidFill>
                  <a:srgbClr val="000000"/>
                </a:solidFill>
                <a:latin typeface="Verdana" panose="020B0604030504040204" pitchFamily="34" charset="0"/>
              </a:rPr>
              <a:t>4. Основные виды мировоззрения:</a:t>
            </a:r>
          </a:p>
          <a:p>
            <a:pPr algn="just"/>
            <a:r>
              <a:rPr lang="ru-RU" sz="2400" dirty="0">
                <a:solidFill>
                  <a:srgbClr val="000000"/>
                </a:solidFill>
                <a:latin typeface="Verdana" panose="020B0604030504040204" pitchFamily="34" charset="0"/>
              </a:rPr>
              <a:t>а) мифологическое;</a:t>
            </a:r>
          </a:p>
          <a:p>
            <a:pPr algn="just"/>
            <a:r>
              <a:rPr lang="ru-RU" sz="2400" dirty="0">
                <a:solidFill>
                  <a:srgbClr val="000000"/>
                </a:solidFill>
                <a:latin typeface="Verdana" panose="020B0604030504040204" pitchFamily="34" charset="0"/>
              </a:rPr>
              <a:t>б) религиозное;</a:t>
            </a:r>
          </a:p>
          <a:p>
            <a:pPr algn="just"/>
            <a:r>
              <a:rPr lang="ru-RU" sz="2400" dirty="0">
                <a:solidFill>
                  <a:srgbClr val="000000"/>
                </a:solidFill>
                <a:latin typeface="Verdana" panose="020B0604030504040204" pitchFamily="34" charset="0"/>
              </a:rPr>
              <a:t>в) философское;</a:t>
            </a:r>
          </a:p>
          <a:p>
            <a:pPr algn="just"/>
            <a:r>
              <a:rPr lang="ru-RU" sz="2400" dirty="0">
                <a:solidFill>
                  <a:srgbClr val="000000"/>
                </a:solidFill>
                <a:latin typeface="Verdana" panose="020B0604030504040204" pitchFamily="34" charset="0"/>
              </a:rPr>
              <a:t>г) научное.</a:t>
            </a:r>
          </a:p>
          <a:p>
            <a:pPr algn="just"/>
            <a:r>
              <a:rPr lang="ru-RU" sz="2400" dirty="0">
                <a:solidFill>
                  <a:srgbClr val="000000"/>
                </a:solidFill>
                <a:latin typeface="Verdana" panose="020B0604030504040204" pitchFamily="34" charset="0"/>
              </a:rPr>
              <a:t>5. Роль мировоззрения в жизни человека.</a:t>
            </a:r>
            <a:endParaRPr lang="ru-RU" sz="2400" b="0" i="0" dirty="0">
              <a:solidFill>
                <a:srgbClr val="000000"/>
              </a:solidFill>
              <a:effectLst/>
              <a:latin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3169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-909727">
            <a:off x="-6891000" y="-1974278"/>
            <a:ext cx="12873449" cy="8519883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7D444CB5-46EF-F04C-AF60-D0D3A20C0E07}"/>
              </a:ext>
            </a:extLst>
          </p:cNvPr>
          <p:cNvSpPr/>
          <p:nvPr/>
        </p:nvSpPr>
        <p:spPr>
          <a:xfrm>
            <a:off x="993423" y="1066927"/>
            <a:ext cx="1072444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rgbClr val="FF0000"/>
                </a:solidFill>
              </a:rPr>
              <a:t>Какой из перечисленных признаков отличает религию от иных форм культуры? </a:t>
            </a:r>
          </a:p>
          <a:p>
            <a:br>
              <a:rPr lang="ru-RU" sz="2800" dirty="0"/>
            </a:br>
            <a:r>
              <a:rPr lang="ru-RU" sz="2800" dirty="0">
                <a:solidFill>
                  <a:srgbClr val="2E2E2E"/>
                </a:solidFill>
              </a:rPr>
              <a:t>1. предъявление требований к поведению человека</a:t>
            </a:r>
            <a:br>
              <a:rPr lang="ru-RU" sz="2800" dirty="0"/>
            </a:br>
            <a:r>
              <a:rPr lang="ru-RU" sz="2800" dirty="0">
                <a:solidFill>
                  <a:srgbClr val="2E2E2E"/>
                </a:solidFill>
              </a:rPr>
              <a:t>2. признание сверхъестественного начала мира</a:t>
            </a:r>
            <a:br>
              <a:rPr lang="ru-RU" sz="2800" dirty="0"/>
            </a:br>
            <a:r>
              <a:rPr lang="ru-RU" sz="2800" dirty="0">
                <a:solidFill>
                  <a:srgbClr val="2E2E2E"/>
                </a:solidFill>
              </a:rPr>
              <a:t>3. объяснение социальных явлений</a:t>
            </a:r>
            <a:br>
              <a:rPr lang="ru-RU" sz="2800" dirty="0"/>
            </a:br>
            <a:r>
              <a:rPr lang="ru-RU" sz="2800" dirty="0">
                <a:solidFill>
                  <a:srgbClr val="2E2E2E"/>
                </a:solidFill>
              </a:rPr>
              <a:t>4. отражение мира в художественных образах</a:t>
            </a:r>
            <a:br>
              <a:rPr lang="ru-RU" sz="2800" dirty="0"/>
            </a:br>
            <a:r>
              <a:rPr lang="ru-RU" sz="2800" dirty="0">
                <a:solidFill>
                  <a:srgbClr val="2E2E2E"/>
                </a:solidFill>
              </a:rPr>
              <a:t>5. утверждение теоцентрической картины мироздания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1156651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998935" y="5443357"/>
            <a:ext cx="13557692" cy="4075297"/>
            <a:chOff x="0" y="0"/>
            <a:chExt cx="6350000" cy="1908742"/>
          </a:xfrm>
        </p:grpSpPr>
        <p:sp>
          <p:nvSpPr>
            <p:cNvPr id="3" name="Freeform 3"/>
            <p:cNvSpPr/>
            <p:nvPr/>
          </p:nvSpPr>
          <p:spPr>
            <a:xfrm>
              <a:off x="0" y="-55880"/>
              <a:ext cx="6350000" cy="1964622"/>
            </a:xfrm>
            <a:custGeom>
              <a:avLst/>
              <a:gdLst/>
              <a:ahLst/>
              <a:cxnLst/>
              <a:rect l="l" t="t" r="r" b="b"/>
              <a:pathLst>
                <a:path w="6350000" h="1964622">
                  <a:moveTo>
                    <a:pt x="5628640" y="177800"/>
                  </a:moveTo>
                  <a:cubicBezTo>
                    <a:pt x="5184140" y="96520"/>
                    <a:pt x="4733290" y="29210"/>
                    <a:pt x="4279900" y="67310"/>
                  </a:cubicBezTo>
                  <a:cubicBezTo>
                    <a:pt x="3841750" y="104140"/>
                    <a:pt x="3437890" y="316230"/>
                    <a:pt x="2997200" y="331470"/>
                  </a:cubicBezTo>
                  <a:cubicBezTo>
                    <a:pt x="2550160" y="346710"/>
                    <a:pt x="2101850" y="267970"/>
                    <a:pt x="1668780" y="167640"/>
                  </a:cubicBezTo>
                  <a:cubicBezTo>
                    <a:pt x="941070" y="0"/>
                    <a:pt x="364490" y="205740"/>
                    <a:pt x="0" y="417830"/>
                  </a:cubicBezTo>
                  <a:lnTo>
                    <a:pt x="0" y="1964622"/>
                  </a:lnTo>
                  <a:lnTo>
                    <a:pt x="6350000" y="1964622"/>
                  </a:lnTo>
                  <a:lnTo>
                    <a:pt x="6350000" y="327660"/>
                  </a:lnTo>
                  <a:cubicBezTo>
                    <a:pt x="6112510" y="265430"/>
                    <a:pt x="5867400" y="220980"/>
                    <a:pt x="5628640" y="177800"/>
                  </a:cubicBezTo>
                  <a:close/>
                </a:path>
              </a:pathLst>
            </a:custGeom>
            <a:solidFill>
              <a:srgbClr val="EC7A50"/>
            </a:solidFill>
          </p:spPr>
        </p:sp>
      </p:grp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7B96FE51-7C2B-7A43-98D4-345B3017D7FF}"/>
              </a:ext>
            </a:extLst>
          </p:cNvPr>
          <p:cNvSpPr/>
          <p:nvPr/>
        </p:nvSpPr>
        <p:spPr>
          <a:xfrm>
            <a:off x="1552222" y="1089505"/>
            <a:ext cx="908755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/>
            <a:r>
              <a:rPr lang="ru-RU" sz="2800" dirty="0">
                <a:solidFill>
                  <a:srgbClr val="2E2E2E"/>
                </a:solidFill>
                <a:latin typeface="Roboto" panose="02000000000000000000" pitchFamily="2" charset="0"/>
              </a:rPr>
              <a:t>Ученые выделяют следующие функции мировоззрения: познавательная, оценочная, социальная, интегральная, прогностическая. Объясни три функции и приведи к ним примеры.</a:t>
            </a:r>
            <a:br>
              <a:rPr lang="ru-RU" sz="2800" dirty="0">
                <a:solidFill>
                  <a:srgbClr val="000000"/>
                </a:solidFill>
                <a:latin typeface="Helvetica" pitchFamily="2" charset="0"/>
              </a:rPr>
            </a:br>
            <a:endParaRPr lang="ru-RU" sz="2800" b="0" i="0" dirty="0">
              <a:solidFill>
                <a:srgbClr val="000000"/>
              </a:solidFill>
              <a:effectLst/>
              <a:latin typeface="Helvetica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02905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6036826">
            <a:off x="-2554280" y="3903236"/>
            <a:ext cx="5676793" cy="5676793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 rot="8743774">
            <a:off x="9783917" y="-1362232"/>
            <a:ext cx="3787163" cy="3787163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EBA6CD17-3850-3E47-8FF2-DEDFC371FD1C}"/>
              </a:ext>
            </a:extLst>
          </p:cNvPr>
          <p:cNvSpPr/>
          <p:nvPr/>
        </p:nvSpPr>
        <p:spPr>
          <a:xfrm>
            <a:off x="1625600" y="1550158"/>
            <a:ext cx="87376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dirty="0">
                <a:solidFill>
                  <a:srgbClr val="2E2E2E"/>
                </a:solidFill>
                <a:latin typeface="Roboto" panose="02000000000000000000" pitchFamily="2" charset="0"/>
              </a:rPr>
              <a:t>Современный писатель сказал, что идеология возникает и рушится под влиянием реальности. Используя обществоведческие знания и факты общественной жизни, приведите три аргумента в подтверждение этой мысли.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7421614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6036826">
            <a:off x="-2554280" y="3903236"/>
            <a:ext cx="5676793" cy="5676793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 rot="-499357">
            <a:off x="456838" y="286479"/>
            <a:ext cx="4153970" cy="2688751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8743774">
            <a:off x="9783917" y="-1362232"/>
            <a:ext cx="3787163" cy="3787163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8B346F01-3E06-5F42-969B-13D71AA88B9A}"/>
              </a:ext>
            </a:extLst>
          </p:cNvPr>
          <p:cNvSpPr/>
          <p:nvPr/>
        </p:nvSpPr>
        <p:spPr>
          <a:xfrm>
            <a:off x="1467555" y="1753358"/>
            <a:ext cx="9256889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dirty="0">
                <a:solidFill>
                  <a:srgbClr val="2E2E2E"/>
                </a:solidFill>
                <a:latin typeface="Roboto" panose="02000000000000000000" pitchFamily="2" charset="0"/>
              </a:rPr>
              <a:t>Используя обществоведческие знания приведите примеры социального поведения. Сначала назовите тип поведения, потом приведите пример иллюстрирующий проявление этого поведения. (Каждый пример должен быть развернут)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7047132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-3441957" y="-4088544"/>
            <a:ext cx="9967994" cy="6596999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0920A777-FFF7-FA46-B67E-9E130A0AF705}"/>
              </a:ext>
            </a:extLst>
          </p:cNvPr>
          <p:cNvSpPr/>
          <p:nvPr/>
        </p:nvSpPr>
        <p:spPr>
          <a:xfrm>
            <a:off x="1072443" y="2227491"/>
            <a:ext cx="10543823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rgbClr val="2E2E2E"/>
                </a:solidFill>
                <a:latin typeface="Roboto" panose="02000000000000000000" pitchFamily="2" charset="0"/>
              </a:rPr>
              <a:t>Найдите понятие, которое является обобщающим для всех остальных понятий представленного ниже ряда, и запишите цифру, под которой оно указано. 1) взгляды, 2) идеалы, 3) представления, 4) мировоззрение, 5) ценностные установки.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0534152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rcRect l="34201" r="34201"/>
          <a:stretch>
            <a:fillRect/>
          </a:stretch>
        </p:blipFill>
        <p:spPr>
          <a:xfrm>
            <a:off x="0" y="0"/>
            <a:ext cx="3248747" cy="6858000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6610BC0-6793-3B4F-9937-50EFE19D7BE3}"/>
              </a:ext>
            </a:extLst>
          </p:cNvPr>
          <p:cNvSpPr/>
          <p:nvPr/>
        </p:nvSpPr>
        <p:spPr>
          <a:xfrm>
            <a:off x="4831645" y="982681"/>
            <a:ext cx="6096000" cy="35394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dirty="0">
                <a:solidFill>
                  <a:srgbClr val="FF0000"/>
                </a:solidFill>
              </a:rPr>
              <a:t>Используя обществоведческие знания, </a:t>
            </a:r>
            <a:r>
              <a:rPr lang="ru-RU" sz="2800" dirty="0">
                <a:solidFill>
                  <a:srgbClr val="2E2E2E"/>
                </a:solidFill>
              </a:rPr>
              <a:t>1) раскройте смысл понятия «мировоззрение»;</a:t>
            </a:r>
            <a:br>
              <a:rPr lang="ru-RU" sz="2800" dirty="0"/>
            </a:br>
            <a:r>
              <a:rPr lang="ru-RU" sz="2800" dirty="0">
                <a:solidFill>
                  <a:srgbClr val="2E2E2E"/>
                </a:solidFill>
              </a:rPr>
              <a:t>2) составьте два предложения:</a:t>
            </a:r>
            <a:br>
              <a:rPr lang="ru-RU" sz="2800" dirty="0"/>
            </a:br>
            <a:r>
              <a:rPr lang="ru-RU" sz="2800" dirty="0">
                <a:solidFill>
                  <a:srgbClr val="2E2E2E"/>
                </a:solidFill>
              </a:rPr>
              <a:t>− одно предложение о научном мировоззрении;</a:t>
            </a:r>
            <a:br>
              <a:rPr lang="ru-RU" sz="2800" dirty="0"/>
            </a:br>
            <a:r>
              <a:rPr lang="ru-RU" sz="2800" dirty="0">
                <a:solidFill>
                  <a:srgbClr val="2E2E2E"/>
                </a:solidFill>
              </a:rPr>
              <a:t>− одно предложение о роли мировоззрения в деятельности.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0298851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6252124"/>
            <a:ext cx="12192000" cy="605876"/>
          </a:xfrm>
          <a:prstGeom prst="rect">
            <a:avLst/>
          </a:prstGeom>
          <a:solidFill>
            <a:srgbClr val="FDCF60"/>
          </a:solidFill>
        </p:spPr>
      </p:sp>
      <p:pic>
        <p:nvPicPr>
          <p:cNvPr id="5" name="Picture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8094663" y="1049759"/>
            <a:ext cx="4551715" cy="5505303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1025F691-F75E-F142-9FC0-A2B5AF74DDDD}"/>
              </a:ext>
            </a:extLst>
          </p:cNvPr>
          <p:cNvSpPr/>
          <p:nvPr/>
        </p:nvSpPr>
        <p:spPr>
          <a:xfrm>
            <a:off x="169599" y="552861"/>
            <a:ext cx="775546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dirty="0">
                <a:solidFill>
                  <a:srgbClr val="2E2E2E"/>
                </a:solidFill>
              </a:rPr>
              <a:t>Ученые наблюдали за чайками, которые защищали от опасности птенцов. Когда в их колонию проникали хищники, взрослые птицы издавали крик, взлетали и атаковали хищника — могли даже ударить его одной или обеими лапами, когда он приближался к гнезду. Можно ли назвать данные действия животных целенаправленными? Опираясь на знание курса, приведите обоснование своего ответа и укажите любое принципиальное отличие описанных действий животных от защиты своих детей человеком.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1586587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8974868">
            <a:off x="9469383" y="2935494"/>
            <a:ext cx="6058947" cy="6058947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4922467">
            <a:off x="-2810667" y="-4259754"/>
            <a:ext cx="6931309" cy="6931309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9557025" y="4049959"/>
            <a:ext cx="2634975" cy="2122241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2F144427-07DB-0745-9AA2-26D65A3C7EB3}"/>
              </a:ext>
            </a:extLst>
          </p:cNvPr>
          <p:cNvSpPr/>
          <p:nvPr/>
        </p:nvSpPr>
        <p:spPr>
          <a:xfrm>
            <a:off x="1146803" y="1493196"/>
            <a:ext cx="841022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dirty="0">
                <a:solidFill>
                  <a:srgbClr val="2E2E2E"/>
                </a:solidFill>
              </a:rPr>
              <a:t>Найдите понятие, которое является обобщающим для остальных понятий. Запишите это слово (словосочетание) </a:t>
            </a:r>
          </a:p>
          <a:p>
            <a:pPr algn="just"/>
            <a:r>
              <a:rPr lang="ru-RU" sz="2800" dirty="0">
                <a:solidFill>
                  <a:srgbClr val="2E2E2E"/>
                </a:solidFill>
              </a:rPr>
              <a:t>Гуманизм, ответственность, нравственный выбор, представления о добре и зле, моральное сознание.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2602327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 rot="-7104152">
            <a:off x="9976282" y="3650909"/>
            <a:ext cx="3381357" cy="3503996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7879645" y="960446"/>
            <a:ext cx="4228795" cy="5346753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158C8025-C570-E74E-B58D-E90476A62625}"/>
              </a:ext>
            </a:extLst>
          </p:cNvPr>
          <p:cNvSpPr/>
          <p:nvPr/>
        </p:nvSpPr>
        <p:spPr>
          <a:xfrm>
            <a:off x="79023" y="151603"/>
            <a:ext cx="7800622" cy="6155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182245" algn="just">
              <a:lnSpc>
                <a:spcPct val="107000"/>
              </a:lnSpc>
              <a:spcBef>
                <a:spcPts val="885"/>
              </a:spcBef>
              <a:spcAft>
                <a:spcPts val="800"/>
              </a:spcAft>
            </a:pPr>
            <a:r>
              <a:rPr lang="ru-RU" sz="2800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Выберите верные суждения личности и её качествах, запишите цифры, под которыми они указаны. </a:t>
            </a:r>
            <a:endParaRPr lang="ru-RU" sz="2800" dirty="0">
              <a:solidFill>
                <a:srgbClr val="FF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13970" algn="just">
              <a:lnSpc>
                <a:spcPct val="107000"/>
              </a:lnSpc>
              <a:spcBef>
                <a:spcPts val="110"/>
              </a:spcBef>
              <a:spcAft>
                <a:spcPts val="800"/>
              </a:spcAft>
            </a:pPr>
            <a:r>
              <a:rPr lang="ru-RU" sz="2800" dirty="0">
                <a:ea typeface="Times New Roman" panose="02020603050405020304" pitchFamily="18" charset="0"/>
                <a:cs typeface="Times New Roman" panose="02020603050405020304" pitchFamily="18" charset="0"/>
              </a:rPr>
              <a:t>1) Социальные качества личности формируются в процессе труда и общения. </a:t>
            </a:r>
            <a:endParaRPr lang="ru-RU" sz="28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13970" algn="just">
              <a:lnSpc>
                <a:spcPct val="107000"/>
              </a:lnSpc>
              <a:spcBef>
                <a:spcPts val="110"/>
              </a:spcBef>
              <a:spcAft>
                <a:spcPts val="800"/>
              </a:spcAft>
            </a:pPr>
            <a:r>
              <a:rPr lang="ru-RU" sz="2800" dirty="0">
                <a:ea typeface="Times New Roman" panose="02020603050405020304" pitchFamily="18" charset="0"/>
                <a:cs typeface="Times New Roman" panose="02020603050405020304" pitchFamily="18" charset="0"/>
              </a:rPr>
              <a:t>2) Социальная природа человека проявляется в наличии у него инстинктов и рефлексов. </a:t>
            </a:r>
            <a:endParaRPr lang="ru-RU" sz="28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Bef>
                <a:spcPts val="50"/>
              </a:spcBef>
              <a:spcAft>
                <a:spcPts val="800"/>
              </a:spcAft>
            </a:pPr>
            <a:r>
              <a:rPr lang="ru-RU" sz="2800" dirty="0">
                <a:ea typeface="Times New Roman" panose="02020603050405020304" pitchFamily="18" charset="0"/>
                <a:cs typeface="Times New Roman" panose="02020603050405020304" pitchFamily="18" charset="0"/>
              </a:rPr>
              <a:t>3) Человек может стать личностью вне общества. </a:t>
            </a:r>
            <a:endParaRPr lang="ru-RU" sz="28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616585" algn="just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ea typeface="Times New Roman" panose="02020603050405020304" pitchFamily="18" charset="0"/>
                <a:cs typeface="Times New Roman" panose="02020603050405020304" pitchFamily="18" charset="0"/>
              </a:rPr>
              <a:t>4) Развитие личности продолжается на протяжении всей жизни человека.</a:t>
            </a:r>
            <a:endParaRPr lang="ru-RU" sz="28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39370" algn="just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ea typeface="Times New Roman" panose="02020603050405020304" pitchFamily="18" charset="0"/>
                <a:cs typeface="Times New Roman" panose="02020603050405020304" pitchFamily="18" charset="0"/>
              </a:rPr>
              <a:t>5) Врождённые качества человека оказывают влияние на формирование личности.  </a:t>
            </a:r>
            <a:endParaRPr lang="ru-RU" sz="28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761188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 rot="1087153">
            <a:off x="9883894" y="-1805177"/>
            <a:ext cx="3754585" cy="3890761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834651">
            <a:off x="10282780" y="-1170681"/>
            <a:ext cx="3754585" cy="3890761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4">
            <a:alphaModFix amt="19999"/>
          </a:blip>
          <a:srcRect/>
          <a:stretch>
            <a:fillRect/>
          </a:stretch>
        </p:blipFill>
        <p:spPr>
          <a:xfrm rot="482663">
            <a:off x="10322152" y="-463804"/>
            <a:ext cx="2368097" cy="2299207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8016790" y="1441447"/>
            <a:ext cx="4481868" cy="4156518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7A1F284B-B5EE-7C48-A843-AA5D44897D1B}"/>
              </a:ext>
            </a:extLst>
          </p:cNvPr>
          <p:cNvSpPr/>
          <p:nvPr/>
        </p:nvSpPr>
        <p:spPr>
          <a:xfrm>
            <a:off x="316089" y="159250"/>
            <a:ext cx="7744976" cy="516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solidFill>
                  <a:srgbClr val="FF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Знакомые характеризовали Виталия как незаурядную личность. Какие из приведённых ниже качеств могли стать основой этой характеристики? Запишите </a:t>
            </a:r>
            <a:r>
              <a:rPr lang="ru-RU" sz="2800" b="1" dirty="0">
                <a:solidFill>
                  <a:srgbClr val="FF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цифры, </a:t>
            </a:r>
            <a:r>
              <a:rPr lang="ru-RU" sz="2800" dirty="0">
                <a:solidFill>
                  <a:srgbClr val="FF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под которыми они указаны. </a:t>
            </a:r>
          </a:p>
          <a:p>
            <a:pPr algn="just">
              <a:spcBef>
                <a:spcPts val="555"/>
              </a:spcBef>
            </a:pPr>
            <a:r>
              <a:rPr lang="ru-RU" sz="2800" dirty="0">
                <a:ea typeface="Times New Roman" panose="02020603050405020304" pitchFamily="18" charset="0"/>
              </a:rPr>
              <a:t>1) высокий рост </a:t>
            </a:r>
          </a:p>
          <a:p>
            <a:pPr algn="just"/>
            <a:r>
              <a:rPr lang="ru-RU" sz="2800" dirty="0">
                <a:ea typeface="Times New Roman" panose="02020603050405020304" pitchFamily="18" charset="0"/>
              </a:rPr>
              <a:t>2) интерес к садоводству </a:t>
            </a:r>
          </a:p>
          <a:p>
            <a:pPr algn="just"/>
            <a:r>
              <a:rPr lang="ru-RU" sz="2800" dirty="0">
                <a:ea typeface="Times New Roman" panose="02020603050405020304" pitchFamily="18" charset="0"/>
              </a:rPr>
              <a:t>3) педагогический талант </a:t>
            </a:r>
          </a:p>
          <a:p>
            <a:pPr algn="just"/>
            <a:r>
              <a:rPr lang="ru-RU" sz="2800" dirty="0">
                <a:ea typeface="Times New Roman" panose="02020603050405020304" pitchFamily="18" charset="0"/>
              </a:rPr>
              <a:t>4) голубые глаза </a:t>
            </a:r>
          </a:p>
          <a:p>
            <a:pPr algn="just"/>
            <a:r>
              <a:rPr lang="ru-RU" sz="2800" dirty="0">
                <a:ea typeface="Times New Roman" panose="02020603050405020304" pitchFamily="18" charset="0"/>
              </a:rPr>
              <a:t>5) светлые волосы </a:t>
            </a:r>
          </a:p>
          <a:p>
            <a:pPr algn="just"/>
            <a:r>
              <a:rPr lang="ru-RU" sz="2800" dirty="0">
                <a:ea typeface="Times New Roman" panose="02020603050405020304" pitchFamily="18" charset="0"/>
              </a:rPr>
              <a:t>6) участие в волонтёрских организациях </a:t>
            </a:r>
          </a:p>
        </p:txBody>
      </p:sp>
    </p:spTree>
    <p:extLst>
      <p:ext uri="{BB962C8B-B14F-4D97-AF65-F5344CB8AC3E}">
        <p14:creationId xmlns:p14="http://schemas.microsoft.com/office/powerpoint/2010/main" val="175723996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-909727">
            <a:off x="6788830" y="-461015"/>
            <a:ext cx="12873449" cy="8519883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8937115" y="2263027"/>
            <a:ext cx="3754419" cy="3071798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83C35F67-6D04-BC47-8078-9CE5354D7335}"/>
              </a:ext>
            </a:extLst>
          </p:cNvPr>
          <p:cNvSpPr/>
          <p:nvPr/>
        </p:nvSpPr>
        <p:spPr>
          <a:xfrm>
            <a:off x="835378" y="1662862"/>
            <a:ext cx="696524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67310" algn="just">
              <a:spcBef>
                <a:spcPts val="495"/>
              </a:spcBef>
            </a:pPr>
            <a:r>
              <a:rPr lang="ru-RU" sz="2800" dirty="0">
                <a:latin typeface="Montserrat Medium"/>
                <a:ea typeface="Times New Roman" panose="02020603050405020304" pitchFamily="18" charset="0"/>
              </a:rPr>
              <a:t>В современном обществе первичные потребности человека социализированы. Проиллюстрируйте этот факт тремя примерами. (Примеры должны быть сформулированы развёрнуто.) 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497021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-3321519">
            <a:off x="8897292" y="3615186"/>
            <a:ext cx="5033565" cy="4271359"/>
            <a:chOff x="0" y="0"/>
            <a:chExt cx="10067131" cy="8542718"/>
          </a:xfrm>
        </p:grpSpPr>
        <p:pic>
          <p:nvPicPr>
            <p:cNvPr id="3" name="Picture 3"/>
            <p:cNvPicPr>
              <a:picLocks noChangeAspect="1"/>
            </p:cNvPicPr>
            <p:nvPr/>
          </p:nvPicPr>
          <p:blipFill>
            <a:blip r:embed="rId2">
              <a:alphaModFix amt="19999"/>
            </a:blip>
            <a:srcRect/>
            <a:stretch>
              <a:fillRect/>
            </a:stretch>
          </p:blipFill>
          <p:spPr>
            <a:xfrm rot="-4570884">
              <a:off x="828856" y="918308"/>
              <a:ext cx="6762713" cy="7007993"/>
            </a:xfrm>
            <a:prstGeom prst="rect">
              <a:avLst/>
            </a:prstGeom>
          </p:spPr>
        </p:pic>
        <p:pic>
          <p:nvPicPr>
            <p:cNvPr id="4" name="Picture 4"/>
            <p:cNvPicPr>
              <a:picLocks noChangeAspect="1"/>
            </p:cNvPicPr>
            <p:nvPr/>
          </p:nvPicPr>
          <p:blipFill>
            <a:blip r:embed="rId3">
              <a:alphaModFix amt="19999"/>
            </a:blip>
            <a:srcRect/>
            <a:stretch>
              <a:fillRect/>
            </a:stretch>
          </p:blipFill>
          <p:spPr>
            <a:xfrm rot="-4570884">
              <a:off x="2475562" y="616418"/>
              <a:ext cx="6762713" cy="7007993"/>
            </a:xfrm>
            <a:prstGeom prst="rect">
              <a:avLst/>
            </a:prstGeom>
          </p:spPr>
        </p:pic>
      </p:grpSp>
      <p:pic>
        <p:nvPicPr>
          <p:cNvPr id="8" name="Picture 8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7900862" y="3795408"/>
            <a:ext cx="4696359" cy="2743200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BB4C159F-3FDE-4040-A48E-70C4FFDDE144}"/>
              </a:ext>
            </a:extLst>
          </p:cNvPr>
          <p:cNvSpPr/>
          <p:nvPr/>
        </p:nvSpPr>
        <p:spPr>
          <a:xfrm>
            <a:off x="161638" y="219500"/>
            <a:ext cx="11424356" cy="49475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100330" algn="just"/>
            <a:r>
              <a:rPr lang="ru-RU" sz="2800" dirty="0">
                <a:solidFill>
                  <a:srgbClr val="FF0000"/>
                </a:solidFill>
                <a:latin typeface="Montserrat Medium"/>
                <a:ea typeface="Times New Roman" panose="02020603050405020304" pitchFamily="18" charset="0"/>
              </a:rPr>
              <a:t>Виталий П. увлекается философией, он стремится познать окружающий мир своё место нём, много времени уделяет самопознанию самосовершенствованию. Найдите приведённом списке выделенные по разным классификациям характеристики данной потребности Виталия запишите </a:t>
            </a:r>
            <a:r>
              <a:rPr lang="ru-RU" sz="2800" b="1" dirty="0">
                <a:solidFill>
                  <a:srgbClr val="FF0000"/>
                </a:solidFill>
                <a:latin typeface="Montserrat Medium"/>
                <a:ea typeface="Times New Roman" panose="02020603050405020304" pitchFamily="18" charset="0"/>
              </a:rPr>
              <a:t>цифры, </a:t>
            </a:r>
            <a:r>
              <a:rPr lang="ru-RU" sz="2800" dirty="0">
                <a:solidFill>
                  <a:srgbClr val="FF0000"/>
                </a:solidFill>
                <a:latin typeface="Montserrat Medium"/>
                <a:ea typeface="Times New Roman" panose="02020603050405020304" pitchFamily="18" charset="0"/>
              </a:rPr>
              <a:t>под которыми они указаны. </a:t>
            </a:r>
            <a:endParaRPr lang="ru-RU" sz="2800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Bef>
                <a:spcPts val="910"/>
              </a:spcBef>
            </a:pPr>
            <a:r>
              <a:rPr lang="ru-RU" sz="2800" dirty="0">
                <a:latin typeface="Montserrat Medium"/>
                <a:ea typeface="Times New Roman" panose="02020603050405020304" pitchFamily="18" charset="0"/>
              </a:rPr>
              <a:t>1) материальная 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2800" dirty="0">
                <a:latin typeface="Montserrat Medium"/>
                <a:ea typeface="Times New Roman" panose="02020603050405020304" pitchFamily="18" charset="0"/>
              </a:rPr>
              <a:t>2) идеальная 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2800" dirty="0">
                <a:latin typeface="Montserrat Medium"/>
                <a:ea typeface="Times New Roman" panose="02020603050405020304" pitchFamily="18" charset="0"/>
              </a:rPr>
              <a:t>3) ложная 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2800" dirty="0">
                <a:latin typeface="Montserrat Medium"/>
                <a:ea typeface="Times New Roman" panose="02020603050405020304" pitchFamily="18" charset="0"/>
              </a:rPr>
              <a:t>4) биологическая 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2800" dirty="0">
                <a:latin typeface="Montserrat Medium"/>
                <a:ea typeface="Times New Roman" panose="02020603050405020304" pitchFamily="18" charset="0"/>
              </a:rPr>
              <a:t>5) подлинная 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2800" dirty="0">
                <a:latin typeface="Montserrat Medium"/>
                <a:ea typeface="Times New Roman" panose="02020603050405020304" pitchFamily="18" charset="0"/>
              </a:rPr>
              <a:t>6) духовная </a:t>
            </a:r>
            <a:endParaRPr lang="ru-RU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420317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0EB4210-327E-C745-9901-D961BA987BE2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-909727">
            <a:off x="5535763" y="-190082"/>
            <a:ext cx="12873449" cy="8519883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CFFD2E1-E137-3042-B24D-5AE507B5950B}"/>
              </a:ext>
            </a:extLst>
          </p:cNvPr>
          <p:cNvSpPr/>
          <p:nvPr/>
        </p:nvSpPr>
        <p:spPr>
          <a:xfrm>
            <a:off x="135466" y="98049"/>
            <a:ext cx="11921067" cy="57708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133350" algn="just">
              <a:spcBef>
                <a:spcPts val="845"/>
              </a:spcBef>
            </a:pPr>
            <a:r>
              <a:rPr lang="ru-RU" sz="2800" dirty="0">
                <a:solidFill>
                  <a:srgbClr val="FF0000"/>
                </a:solidFill>
                <a:latin typeface="Montserrat Medium"/>
                <a:ea typeface="Times New Roman" panose="02020603050405020304" pitchFamily="18" charset="0"/>
              </a:rPr>
              <a:t>Выберите верные суждения об обществе и социальных институтах запишите </a:t>
            </a:r>
            <a:r>
              <a:rPr lang="ru-RU" sz="2800" b="1" dirty="0">
                <a:solidFill>
                  <a:srgbClr val="FF0000"/>
                </a:solidFill>
                <a:latin typeface="Montserrat Medium"/>
                <a:ea typeface="Times New Roman" panose="02020603050405020304" pitchFamily="18" charset="0"/>
              </a:rPr>
              <a:t>цифры, </a:t>
            </a:r>
            <a:r>
              <a:rPr lang="ru-RU" sz="2800" dirty="0">
                <a:solidFill>
                  <a:srgbClr val="FF0000"/>
                </a:solidFill>
                <a:latin typeface="Montserrat Medium"/>
                <a:ea typeface="Times New Roman" panose="02020603050405020304" pitchFamily="18" charset="0"/>
              </a:rPr>
              <a:t>под которыми они указаны. </a:t>
            </a:r>
            <a:endParaRPr lang="ru-RU" sz="2800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138430" algn="just">
              <a:spcBef>
                <a:spcPts val="565"/>
              </a:spcBef>
            </a:pPr>
            <a:r>
              <a:rPr lang="ru-RU" sz="2800" dirty="0">
                <a:latin typeface="Montserrat Medium"/>
                <a:ea typeface="Times New Roman" panose="02020603050405020304" pitchFamily="18" charset="0"/>
              </a:rPr>
              <a:t>1) Политическая сфера общества включает себя производство,  потребление, предпринимательство, денежные отношения т. п. 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ru-RU" sz="2800" dirty="0">
                <a:latin typeface="Montserrat Medium"/>
                <a:ea typeface="Times New Roman" panose="02020603050405020304" pitchFamily="18" charset="0"/>
              </a:rPr>
              <a:t>2) Общество является частью природной среды. 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125730" algn="just"/>
            <a:r>
              <a:rPr lang="ru-RU" sz="2800" dirty="0">
                <a:latin typeface="Montserrat Medium"/>
                <a:ea typeface="Times New Roman" panose="02020603050405020304" pitchFamily="18" charset="0"/>
              </a:rPr>
              <a:t>3) Один из социальных институтов, призванных удовлетворять базовые потребности человека и общества в комфортных материальных условиях существования, — производство. 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130175" algn="just"/>
            <a:r>
              <a:rPr lang="ru-RU" sz="2800" dirty="0">
                <a:latin typeface="Montserrat Medium"/>
                <a:ea typeface="Times New Roman" panose="02020603050405020304" pitchFamily="18" charset="0"/>
              </a:rPr>
              <a:t>4) Один из социальных институтов, призванных удовлетворять базовые потребности человека и общества в общении, объединении с другими людьми, первичной социализации, — это семья. 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137160" algn="just"/>
            <a:r>
              <a:rPr lang="ru-RU" sz="2800" dirty="0">
                <a:latin typeface="Montserrat Medium"/>
                <a:ea typeface="Times New Roman" panose="02020603050405020304" pitchFamily="18" charset="0"/>
              </a:rPr>
              <a:t>5) Общество — это совокупность всех форм объединения, способов взаимодействия людей, в которых выражается их взаимозависимость. </a:t>
            </a:r>
            <a:endParaRPr lang="ru-RU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949183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82</TotalTime>
  <Words>800</Words>
  <Application>Microsoft Macintosh PowerPoint</Application>
  <PresentationFormat>Широкоэкранный</PresentationFormat>
  <Paragraphs>58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5" baseType="lpstr">
      <vt:lpstr>Arial</vt:lpstr>
      <vt:lpstr>Calibri</vt:lpstr>
      <vt:lpstr>Calibri Light</vt:lpstr>
      <vt:lpstr>Helvetica</vt:lpstr>
      <vt:lpstr>Montserrat Medium</vt:lpstr>
      <vt:lpstr>Roboto</vt:lpstr>
      <vt:lpstr>Times New Roman</vt:lpstr>
      <vt:lpstr>Verdana</vt:lpstr>
      <vt:lpstr>Тема Office</vt:lpstr>
      <vt:lpstr>Мировоззрение, его виды и формы Общественное и индивидуальное сознание Самосознание индивида и социальное поведение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Мировоззрение, его виды и формы Общественное и индивидуальное сознание Самосознание индивида и социальное поведение</dc:title>
  <dc:creator>Microsoft Office User</dc:creator>
  <cp:lastModifiedBy>Microsoft Office User</cp:lastModifiedBy>
  <cp:revision>1</cp:revision>
  <dcterms:created xsi:type="dcterms:W3CDTF">2022-03-31T11:27:09Z</dcterms:created>
  <dcterms:modified xsi:type="dcterms:W3CDTF">2022-03-31T12:49:42Z</dcterms:modified>
</cp:coreProperties>
</file>