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9" r:id="rId3"/>
    <p:sldId id="266" r:id="rId4"/>
    <p:sldId id="295" r:id="rId5"/>
    <p:sldId id="305" r:id="rId6"/>
    <p:sldId id="294" r:id="rId7"/>
    <p:sldId id="292" r:id="rId8"/>
    <p:sldId id="267" r:id="rId9"/>
    <p:sldId id="318" r:id="rId10"/>
    <p:sldId id="315" r:id="rId11"/>
    <p:sldId id="319" r:id="rId12"/>
    <p:sldId id="322" r:id="rId13"/>
    <p:sldId id="323" r:id="rId14"/>
    <p:sldId id="324" r:id="rId15"/>
    <p:sldId id="325" r:id="rId16"/>
    <p:sldId id="340" r:id="rId17"/>
    <p:sldId id="341" r:id="rId18"/>
    <p:sldId id="328" r:id="rId19"/>
    <p:sldId id="336" r:id="rId20"/>
    <p:sldId id="342" r:id="rId21"/>
    <p:sldId id="343" r:id="rId22"/>
    <p:sldId id="346" r:id="rId23"/>
    <p:sldId id="347" r:id="rId24"/>
    <p:sldId id="351" r:id="rId25"/>
    <p:sldId id="353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97"/>
    <p:restoredTop sz="94665"/>
  </p:normalViewPr>
  <p:slideViewPr>
    <p:cSldViewPr snapToGrid="0" snapToObjects="1">
      <p:cViewPr varScale="1">
        <p:scale>
          <a:sx n="82" d="100"/>
          <a:sy n="82" d="100"/>
        </p:scale>
        <p:origin x="69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114281-5175-AB4D-8EC0-B307D725DB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BEC1E42-9AA6-AE4E-9E54-A1FDE5FD3F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A9D375-2BC3-A24D-8AF0-6B84B759F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C80DD4-2325-CB47-94C9-67865FF21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EB9DCB-50C3-BA43-8B36-29441198D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906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9EDC33-C355-3944-A3A6-5208F498B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F62E46-4519-E449-9BD9-F6E4A94225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1054CC-3ECA-E84C-A45D-B2E174C60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ACBB81-9124-CD4F-B365-3EA7A9882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8B21B1-0446-A140-AC6F-B6A85F892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291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0ED515-BCC2-6D45-A553-9A8D8251A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ADD385-F81B-F14F-95B6-9E25B9ABE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839A08-F520-204D-90CC-DCE0500D5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87E478-8F22-464F-A4FA-82715E0F8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DDE9CD-C5F9-444C-AC30-7CE1DFFF0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169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42417E-CE03-6246-92BC-882AF55A6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504AE5-725E-124A-9372-136D8ADD65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54C9779-46AF-7642-AA30-921AFEA76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2C63110-F3C0-C147-B122-BA3AA2BC4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53AA533-FE17-EB40-B0FD-061154324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61AF77-6AE8-4E4A-93F4-2353FDEF6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955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2185D4-A5FB-3B4B-9C82-3630A6441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DA4D03-C839-0D47-ACFE-2677C45F9D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44E9480-FC69-F944-B86F-8993B88DB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93639CB-8D3A-374C-8603-316E3E8E1E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52F0C85-CD27-984D-A2E0-95410C671C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6A00F71-D8FC-CB47-9B5B-DFD1793C1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5235D2D-9069-B54B-B952-5B21D0E56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B9AB3AF-B9ED-C54D-ADBC-22F31E67F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932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A0440F-324D-7F4B-B06D-7AA005C75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2038876-6BF6-DB4E-BE80-CF1541C63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304D78F-9E72-1B46-8E77-E386CD9B6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D7A1B32-270C-D049-8B79-7239716D1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3205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4C76204-452C-B94B-8E69-19DBAFCFE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ACBD36D-99D5-5846-81D9-A539222AC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F38B6C5-0151-F048-A1C4-0C0B20910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755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F559B-A016-8C4D-8049-30467473E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5B942B-E496-7A45-BDAC-4BAE66D47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8B9B32-0800-BC4B-9C9E-FF6662B920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7A3308A-0FC2-004A-89F2-506DE3238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9388B8A-393D-CD45-A168-CF881ED80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8112B07-652C-A542-B259-0559B12EB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870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7609A6-C9E5-A743-B335-F6D57D800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0267C45-A29B-5944-A043-BE92EA6327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8FD7333-F7D5-C94C-8328-B6C8496100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BA34D4-54B1-7847-9DFE-533335129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0BC2C1E-4F2E-F74B-B0B5-A18648214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F8DBAA4-3E11-C14A-B4E3-8EB187642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839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77665-AE2E-CA47-BF4D-C8C863EE6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8BDD8E0-21BC-9A46-9E2C-EAF66F7E6E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16E805D-F5F0-FF40-ACE2-9716AD3C0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0D30A1-8721-EB44-B304-52F068BC8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35E9C9-2653-9346-AE63-0A47CEA3C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934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B913245-89D8-2146-8D43-F6EFA7EA61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DA8D3C1-C38C-D844-B08D-92FC69847D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E60716D-4A8E-0942-83DF-82846F5D0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EBDD63-F221-8F4B-ACB3-35DE5F7B2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81E276-4FE5-8146-B273-69A878D7A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92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7B12AC-AEEA-204A-A2C3-68F8A26CB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E47CB3-A7A3-F540-92B3-9759B966D9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25CEFD-B5A4-C34D-BFE7-42767720B6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12C78-A6ED-924E-BB7C-9AF3314B688A}" type="datetimeFigureOut">
              <a:rPr lang="ru-RU" smtClean="0"/>
              <a:t>22.10.2024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41A1AF-8215-ED49-B2CC-6E25D7A2EA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A6A7BF-D630-354F-BB08-C0D2D3F771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FB7A7-2186-4644-B0DD-0EFF72519D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869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793" y="1049867"/>
            <a:ext cx="7672039" cy="330764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Виды знаний. Понятие истины и ее критерии</a:t>
            </a: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94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E19B637-3926-AB40-B1BF-312F5815344B}"/>
              </a:ext>
            </a:extLst>
          </p:cNvPr>
          <p:cNvSpPr/>
          <p:nvPr/>
        </p:nvSpPr>
        <p:spPr>
          <a:xfrm>
            <a:off x="1320800" y="242067"/>
            <a:ext cx="10583083" cy="5400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процессе познания?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 Только благодаря органам чувств человек овладевает истинными знаниями.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 Научное познание всегда протекает независимо от чувственного опыта.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49946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E159FAD0-4C7F-524D-8218-FC2ECDA1C147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881827"/>
          <a:ext cx="10515600" cy="3645919"/>
        </p:xfrm>
        <a:graphic>
          <a:graphicData uri="http://schemas.openxmlformats.org/drawingml/2006/table">
            <a:tbl>
              <a:tblPr firstRow="1" firstCol="1" bandRow="1"/>
              <a:tblGrid>
                <a:gridCol w="516467">
                  <a:extLst>
                    <a:ext uri="{9D8B030D-6E8A-4147-A177-3AD203B41FA5}">
                      <a16:colId xmlns:a16="http://schemas.microsoft.com/office/drawing/2014/main" val="2756509875"/>
                    </a:ext>
                  </a:extLst>
                </a:gridCol>
                <a:gridCol w="4741333">
                  <a:extLst>
                    <a:ext uri="{9D8B030D-6E8A-4147-A177-3AD203B41FA5}">
                      <a16:colId xmlns:a16="http://schemas.microsoft.com/office/drawing/2014/main" val="1467437293"/>
                    </a:ext>
                  </a:extLst>
                </a:gridCol>
                <a:gridCol w="428978">
                  <a:extLst>
                    <a:ext uri="{9D8B030D-6E8A-4147-A177-3AD203B41FA5}">
                      <a16:colId xmlns:a16="http://schemas.microsoft.com/office/drawing/2014/main" val="1961271511"/>
                    </a:ext>
                  </a:extLst>
                </a:gridCol>
                <a:gridCol w="4828822">
                  <a:extLst>
                    <a:ext uri="{9D8B030D-6E8A-4147-A177-3AD203B41FA5}">
                      <a16:colId xmlns:a16="http://schemas.microsoft.com/office/drawing/2014/main" val="10832392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ФОРМЫ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ЭТАПЫ (СТУПЕНИ) ПОЗНАНИЯ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01817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Понятие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чувственное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58633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Суждение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рациональное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5060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Умозаключение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28778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Ощущение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84604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Представление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36646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6152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757676" y="-643527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89006BF7-CC24-AB4D-A994-4F6E6E13F3F7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2175096"/>
          <a:ext cx="10515600" cy="2507807"/>
        </p:xfrm>
        <a:graphic>
          <a:graphicData uri="http://schemas.openxmlformats.org/drawingml/2006/table">
            <a:tbl>
              <a:tblPr firstRow="1" firstCol="1" bandRow="1"/>
              <a:tblGrid>
                <a:gridCol w="3708480">
                  <a:extLst>
                    <a:ext uri="{9D8B030D-6E8A-4147-A177-3AD203B41FA5}">
                      <a16:colId xmlns:a16="http://schemas.microsoft.com/office/drawing/2014/main" val="2152146964"/>
                    </a:ext>
                  </a:extLst>
                </a:gridCol>
                <a:gridCol w="6807120">
                  <a:extLst>
                    <a:ext uri="{9D8B030D-6E8A-4147-A177-3AD203B41FA5}">
                      <a16:colId xmlns:a16="http://schemas.microsoft.com/office/drawing/2014/main" val="21140029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ЭТАПЫ (СТУПЕНИ) ПОЗНАНИЯ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ФОРМЫ ПОЗНАНИЯ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7422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Чувственное познание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Ощущение, восприятие, представление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8946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Рациональное познание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.........</a:t>
                      </a: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суждение, умозаключение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349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9309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9878" y="205272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D2147E7-90C6-1146-A313-857B83745467}"/>
              </a:ext>
            </a:extLst>
          </p:cNvPr>
          <p:cNvSpPr/>
          <p:nvPr/>
        </p:nvSpPr>
        <p:spPr>
          <a:xfrm>
            <a:off x="4109154" y="171272"/>
            <a:ext cx="8345811" cy="5400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об истине?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Истинные знания отражают субъективное отношение к миру.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Истинные знания всегда соответствуют представлениям большинства людей.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1133597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454145" y="-4704234"/>
            <a:ext cx="9967994" cy="659699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070933" y="2520608"/>
            <a:ext cx="4712537" cy="411037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A60A1B1-F778-5147-9B33-023DEC55C47B}"/>
              </a:ext>
            </a:extLst>
          </p:cNvPr>
          <p:cNvSpPr/>
          <p:nvPr/>
        </p:nvSpPr>
        <p:spPr>
          <a:xfrm>
            <a:off x="529852" y="677573"/>
            <a:ext cx="10137423" cy="5502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критериях истинности знания?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Один из главных критериев истины это соответствие знания интересам познающего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субъекта.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Один из главных критериев истины это полезность знания.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3961472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854935" y="-4755016"/>
            <a:ext cx="9967994" cy="6596999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A179FF8-15D9-B04F-8424-B9C13643110F}"/>
              </a:ext>
            </a:extLst>
          </p:cNvPr>
          <p:cNvGraphicFramePr>
            <a:graphicFrameLocks noGrp="1"/>
          </p:cNvGraphicFramePr>
          <p:nvPr/>
        </p:nvGraphicFramePr>
        <p:xfrm>
          <a:off x="654756" y="1691986"/>
          <a:ext cx="10882488" cy="19762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693">
                  <a:extLst>
                    <a:ext uri="{9D8B030D-6E8A-4147-A177-3AD203B41FA5}">
                      <a16:colId xmlns:a16="http://schemas.microsoft.com/office/drawing/2014/main" val="1501491236"/>
                    </a:ext>
                  </a:extLst>
                </a:gridCol>
                <a:gridCol w="10361795">
                  <a:extLst>
                    <a:ext uri="{9D8B030D-6E8A-4147-A177-3AD203B41FA5}">
                      <a16:colId xmlns:a16="http://schemas.microsoft.com/office/drawing/2014/main" val="36718121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А.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Практика, по мнению ряда философов, является основным критерием истины.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18776912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Б.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Существуют явления, недоступные практическому воздействию на них, но их истинность можно установить иными путями.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338600078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61A53A-BFB8-784B-9E57-6718AB0C32FB}"/>
              </a:ext>
            </a:extLst>
          </p:cNvPr>
          <p:cNvSpPr/>
          <p:nvPr/>
        </p:nvSpPr>
        <p:spPr>
          <a:xfrm>
            <a:off x="1862667" y="4054139"/>
            <a:ext cx="6096000" cy="22237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4026092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7925BA2-B8FA-EF41-A697-297464A1C40C}"/>
              </a:ext>
            </a:extLst>
          </p:cNvPr>
          <p:cNvSpPr/>
          <p:nvPr/>
        </p:nvSpPr>
        <p:spPr>
          <a:xfrm>
            <a:off x="338666" y="332605"/>
            <a:ext cx="11514667" cy="473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в приведённом ниже списке черты, присущие научному пониманию истины. Запишите цифры, под которыми они указаны.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которое разделяет большинство людей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воспроизводящее познаваемый объект таким, каким он существует независимо от сознания человека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соответствующее интересам субъекта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имеющее широкие возможности для распространения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знание, полученное в результате адекватного отражения объекта познающим субъектом</a:t>
            </a:r>
          </a:p>
        </p:txBody>
      </p:sp>
    </p:spTree>
    <p:extLst>
      <p:ext uri="{BB962C8B-B14F-4D97-AF65-F5344CB8AC3E}">
        <p14:creationId xmlns:p14="http://schemas.microsoft.com/office/powerpoint/2010/main" val="1702607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8F8774A-4BA4-0D43-9DC5-61DA68BEDD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4481741" y="-428104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DAC2FC6-26CE-0045-974D-D0AF15689A12}"/>
              </a:ext>
            </a:extLst>
          </p:cNvPr>
          <p:cNvSpPr/>
          <p:nvPr/>
        </p:nvSpPr>
        <p:spPr>
          <a:xfrm>
            <a:off x="129822" y="218534"/>
            <a:ext cx="11932356" cy="1915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Какой смысл обществоведы вкладывают в понятие «истина»? Привлекая знания обществоведческого курса, составьте два предложения: одно предложение, содержащее информацию об абсолютной истине, и одно предложение, раскрывающее сущность объективности истины.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22639E8-5072-8B48-9AC8-3DDE60AA104D}"/>
              </a:ext>
            </a:extLst>
          </p:cNvPr>
          <p:cNvSpPr/>
          <p:nvPr/>
        </p:nvSpPr>
        <p:spPr>
          <a:xfrm>
            <a:off x="1343377" y="2372265"/>
            <a:ext cx="97874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 предложение, содержащее информацию о методах познания истины, и одно предложение, раскрывающее сущность абсолютной истины.</a:t>
            </a:r>
            <a:r>
              <a:rPr lang="ru-RU" sz="2800" dirty="0"/>
              <a:t>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7F8F61B-8201-ED45-8E40-F357C98BC020}"/>
              </a:ext>
            </a:extLst>
          </p:cNvPr>
          <p:cNvSpPr/>
          <p:nvPr/>
        </p:nvSpPr>
        <p:spPr>
          <a:xfrm>
            <a:off x="846666" y="4621202"/>
            <a:ext cx="10001956" cy="1915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 предложение, содержащее информацию о специфике знаний, получаемых с помощью чувственного познания, и одно предложение, раскрывающее общую черту ощущения и восприятия как форм чувственного познания.</a:t>
            </a:r>
          </a:p>
        </p:txBody>
      </p:sp>
    </p:spTree>
    <p:extLst>
      <p:ext uri="{BB962C8B-B14F-4D97-AF65-F5344CB8AC3E}">
        <p14:creationId xmlns:p14="http://schemas.microsoft.com/office/powerpoint/2010/main" val="999496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00A536E-3704-5043-A92E-ED7C79DDBFA1}"/>
              </a:ext>
            </a:extLst>
          </p:cNvPr>
          <p:cNvSpPr/>
          <p:nvPr/>
        </p:nvSpPr>
        <p:spPr>
          <a:xfrm>
            <a:off x="711200" y="932587"/>
            <a:ext cx="9697156" cy="2376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Calibri" panose="020F0502020204030204" pitchFamily="34" charset="0"/>
                <a:cs typeface="AppleSystemUIFontBold"/>
              </a:rPr>
              <a:t>Назовите три формы чувственного познания объективного мира и проиллюстрируйте примером каждую из них. В каждом случае сначала назовите форму, затем приведите соответствующий пример. (Каждый пример должен быть сформулирован развёрнуто).</a:t>
            </a:r>
            <a:endParaRPr lang="ru-RU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742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F96C4E4-D316-6441-B65D-8C3F83693AEB}"/>
              </a:ext>
            </a:extLst>
          </p:cNvPr>
          <p:cNvSpPr/>
          <p:nvPr/>
        </p:nvSpPr>
        <p:spPr>
          <a:xfrm>
            <a:off x="3186517" y="249668"/>
            <a:ext cx="5818965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latin typeface="AppleSystemUIFontBold"/>
                <a:ea typeface="Calibri" panose="020F0502020204030204" pitchFamily="34" charset="0"/>
                <a:cs typeface="AppleSystemUIFontBold"/>
              </a:rPr>
              <a:t>План на тему: Истина и ее критерии</a:t>
            </a:r>
            <a:endParaRPr lang="ru-RU" sz="2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EEE7E0-BABD-63FF-1271-F95A54393710}"/>
              </a:ext>
            </a:extLst>
          </p:cNvPr>
          <p:cNvSpPr txBox="1"/>
          <p:nvPr/>
        </p:nvSpPr>
        <p:spPr>
          <a:xfrm>
            <a:off x="758141" y="626519"/>
            <a:ext cx="609985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Истина как цель и результат познания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Свойства истины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объективность;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конкретность;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историчность.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Виды истины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относительная;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абсолютная.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4. Критерии истины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практика;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соответствие законам логики;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соответствие ранее открытым законам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01771B-0784-37EB-F63D-72B439CC9B00}"/>
              </a:ext>
            </a:extLst>
          </p:cNvPr>
          <p:cNvSpPr txBox="1"/>
          <p:nvPr/>
        </p:nvSpPr>
        <p:spPr>
          <a:xfrm>
            <a:off x="758141" y="4023009"/>
            <a:ext cx="609985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Для абсолютной истины характерно:</a:t>
            </a:r>
          </a:p>
          <a:p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полностью исчерпывает предмет;</a:t>
            </a:r>
          </a:p>
          <a:p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не может быть опровергнута при дальнейшем развитии познания;</a:t>
            </a:r>
          </a:p>
          <a:p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существует в любых условиях. </a:t>
            </a:r>
          </a:p>
          <a:p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Для относительной истины характерно:</a:t>
            </a:r>
          </a:p>
          <a:p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неполное, ограниченное значение;</a:t>
            </a:r>
          </a:p>
          <a:p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существует относительно точек измерения;</a:t>
            </a:r>
          </a:p>
          <a:p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существует в специальных условиях. </a:t>
            </a:r>
          </a:p>
        </p:txBody>
      </p:sp>
    </p:spTree>
    <p:extLst>
      <p:ext uri="{BB962C8B-B14F-4D97-AF65-F5344CB8AC3E}">
        <p14:creationId xmlns:p14="http://schemas.microsoft.com/office/powerpoint/2010/main" val="7687967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9147E6-6964-AF4D-902C-3386BA746E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51205"/>
            <a:ext cx="12192000" cy="2727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3403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24B8FAA-143C-7742-AB8A-DC2A20B2A2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94418"/>
            <a:ext cx="12192000" cy="319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824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8FD7636-052B-5C41-9EAD-F194B8C2CC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50054"/>
            <a:ext cx="12192000" cy="3586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0580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806048" y="497778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6158935" y="4542379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246595" y="5432146"/>
            <a:ext cx="4366699" cy="452507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B164AF7-28F1-7B4A-8F9D-EFF638FBA6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4721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140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6D2A940-0355-50C0-E5B5-EF0FE76D34F9}"/>
              </a:ext>
            </a:extLst>
          </p:cNvPr>
          <p:cNvSpPr txBox="1"/>
          <p:nvPr/>
        </p:nvSpPr>
        <p:spPr>
          <a:xfrm>
            <a:off x="474562" y="179471"/>
            <a:ext cx="10428790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Познавательная деятельность 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Познание 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процесс духовного освоения человеком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материального мира, Виды знаний, Многообразие форм познания, Многообразие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форм познания мира, Множество путей познания мира)</a:t>
            </a:r>
            <a:endParaRPr lang="ru-RU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Познание как процесс получения знаний о мире.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Этапы (ступени) познания: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чувственное (ощущение, восприятие, представление);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рациональное (понятие, суждение, умозаключение).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Основные пути (формы) познания мира: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мифологическое познание;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жизненный опыт;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научное познание;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философское познание;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д) искусство;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е) паранаука и др.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4. Научное познание мира и его особенности: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эмпирический и теоретический уровни;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стремление к объективности;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доказательность;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системность и др.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EC0029-E6F0-360D-2BA7-510503EED3CE}"/>
              </a:ext>
            </a:extLst>
          </p:cNvPr>
          <p:cNvSpPr txBox="1"/>
          <p:nvPr/>
        </p:nvSpPr>
        <p:spPr>
          <a:xfrm>
            <a:off x="6092142" y="3429000"/>
            <a:ext cx="609985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5. Особенности социального познания: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совпадение субъекта и объекта познания;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уникальность и неповторимость социальных явлений;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высокая доля субъективизма в изучении социальных явлений, связь с интересами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субъекта и др.</a:t>
            </a:r>
            <a:r>
              <a:rPr lang="ru-RU" dirty="0">
                <a:effectLst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4095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C720EEF-8063-0D40-C332-AA7BDE24C34A}"/>
              </a:ext>
            </a:extLst>
          </p:cNvPr>
          <p:cNvSpPr txBox="1"/>
          <p:nvPr/>
        </p:nvSpPr>
        <p:spPr>
          <a:xfrm>
            <a:off x="758141" y="336358"/>
            <a:ext cx="6099858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Проблема познаваемости мира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Этапы (ступени) познания: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чувственное (ощущение, восприятие, представление);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рациональное (понятие, суждение, умозаключение).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Философские теории о познаваемости мира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оптимизм;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скептицизм;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агностицизм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Причины, по которым полное познание невозможно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безграничность мира;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несовершенство органов чувств и инструментов познания;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динамичность мира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2391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987756" y="3412482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35431" y="4180193"/>
            <a:ext cx="2445611" cy="236557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EC46AFE-FFE4-D446-A0D4-8DAD6DEE6C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380" y="310053"/>
            <a:ext cx="12151768" cy="2834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126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75025" y="4129070"/>
            <a:ext cx="3754419" cy="30717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E7D2D1-615C-4A41-82F6-B13AD0978BFA}"/>
              </a:ext>
            </a:extLst>
          </p:cNvPr>
          <p:cNvSpPr txBox="1"/>
          <p:nvPr/>
        </p:nvSpPr>
        <p:spPr>
          <a:xfrm>
            <a:off x="559444" y="836104"/>
            <a:ext cx="1132004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Выберите верные суждения об истине и её критериях и запишите цифры, под которыми они указаны.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1) Относительной истине свойственна субъективность содержания.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2) Истину нельзя установить голосованием, она может быть и на стороне меньшинства.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3) Абсолютная истина, в отличие от относительной истины, представляет собой практико-ориентированное знание.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4)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B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научном познании абсолютная истина является идеалом, целью.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5) Важнейший критерий истины – соответствие полученного знания интересам познающего субъекта.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02138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9F3753-F008-43C1-F523-5414D4241866}"/>
              </a:ext>
            </a:extLst>
          </p:cNvPr>
          <p:cNvSpPr txBox="1"/>
          <p:nvPr/>
        </p:nvSpPr>
        <p:spPr>
          <a:xfrm>
            <a:off x="966486" y="116043"/>
            <a:ext cx="1061977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</a:rPr>
              <a:t>Установите соответствие между признаками и видами познания, которым они соответствуют: к каждой позиции, данной в первом столбце, подберите соответствующую позицию из второго столбца. 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ПРИЗНАКИ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А) базируется на здравом смысле и обыденном сознании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Б) воспроизводимость результатов познания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В) доказательность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Г) базируется на представлениях о сверхъестественном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Д) строится на образе, а не на понятии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ВИДЫ ПОЗНАНИЯ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1) мифологическое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2) научное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3) житейское</a:t>
            </a:r>
            <a:br>
              <a:rPr lang="ru-RU" sz="2400" dirty="0">
                <a:latin typeface="Times New Roman"/>
                <a:ea typeface="Calibri"/>
              </a:rPr>
            </a:br>
            <a:r>
              <a:rPr lang="ru-RU" sz="2400" dirty="0">
                <a:latin typeface="Times New Roman"/>
                <a:ea typeface="Calibri"/>
              </a:rPr>
              <a:t>4) художественное </a:t>
            </a:r>
            <a:endParaRPr lang="ru-RU" sz="2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271E312-7F88-2908-8F54-5EFFAD58F0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855951" y="3764952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7596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C8875A-C94D-CA45-8DC8-8D6DAD54F17F}"/>
              </a:ext>
            </a:extLst>
          </p:cNvPr>
          <p:cNvSpPr txBox="1"/>
          <p:nvPr/>
        </p:nvSpPr>
        <p:spPr>
          <a:xfrm>
            <a:off x="1088019" y="404219"/>
            <a:ext cx="959541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Выберите верные суждения о видах знания и запишите цифры, под которыми они указаны.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1) Обыденное познание в отличие от научного не ведет к истинному знанию.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2) В научном познании широко применяются художественные образы.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3) Обыденное (практическое) знание формируется на основе жизненного опыта.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4) Научное знание отличается высокой степенью обобщения и абстрагирования.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5) К ненаучным видам знания относится религиозное, житейское и художественное.</a:t>
            </a:r>
            <a:endParaRPr lang="ru-RU" sz="24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E85BB44-F8D0-1480-E691-F538659BDB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23173" y="4031783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412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1089F90-941A-4612-9014-5FEE5573EED1}"/>
              </a:ext>
            </a:extLst>
          </p:cNvPr>
          <p:cNvSpPr txBox="1"/>
          <p:nvPr/>
        </p:nvSpPr>
        <p:spPr>
          <a:xfrm>
            <a:off x="613458" y="783803"/>
            <a:ext cx="1039406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170">
              <a:spcAft>
                <a:spcPts val="0"/>
              </a:spcAft>
              <a:defRPr/>
            </a:pPr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Ниже приведён ряд терминов. Все они, за исключением двух, относятся к методам познания.</a:t>
            </a:r>
            <a:endParaRPr lang="ru-RU" sz="2400" dirty="0">
              <a:solidFill>
                <a:srgbClr val="FF0000"/>
              </a:solidFill>
              <a:latin typeface="Times New Roman"/>
              <a:ea typeface="Calibri"/>
              <a:cs typeface="Tahoma"/>
            </a:endParaRPr>
          </a:p>
          <a:p>
            <a:pPr marL="90170">
              <a:spcAft>
                <a:spcPts val="0"/>
              </a:spcAft>
              <a:defRPr/>
            </a:pPr>
            <a:r>
              <a:rPr lang="ru-RU" sz="2400" i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1) книга, 2) наблюдение, 3) эксперимент, 4) гипотеза, 5) анкетирование, 6) систематизация</a:t>
            </a:r>
            <a:endParaRPr lang="ru-RU" sz="2400" dirty="0">
              <a:solidFill>
                <a:srgbClr val="000000"/>
              </a:solidFill>
              <a:latin typeface="Times New Roman"/>
              <a:ea typeface="Calibri"/>
              <a:cs typeface="Tahoma"/>
            </a:endParaRPr>
          </a:p>
          <a:p>
            <a:pPr marL="90170">
              <a:spcAft>
                <a:spcPts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Найдите два термина «выпадающих» из общего ряда, и запишите в цифры, под которыми они указаны.</a:t>
            </a:r>
            <a:endParaRPr lang="ru-RU" sz="2400" dirty="0">
              <a:solidFill>
                <a:srgbClr val="000000"/>
              </a:solidFill>
              <a:latin typeface="Times New Roman"/>
              <a:ea typeface="Calibri"/>
              <a:cs typeface="Tahoma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CD1CE3C-673C-CBA7-A26E-673F583987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23173" y="4031783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1793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F9A173-C0EA-8999-83B2-448B8ADCD507}"/>
              </a:ext>
            </a:extLst>
          </p:cNvPr>
          <p:cNvSpPr txBox="1"/>
          <p:nvPr/>
        </p:nvSpPr>
        <p:spPr>
          <a:xfrm>
            <a:off x="567159" y="461696"/>
            <a:ext cx="1098437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Выберите верные суждения о познавательной деятельности человека и запишите цифры, под которыми они указаны.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1) Для чувственного этапа (ступени) познания свойственно воспроизведение внешних признаков и свойств объектов.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2) Познание является одним из видов деятельности.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3) На этапе рационального познания человек оперирует общими группами признаков однотипных объектов.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4) Познанием называют процесс любого взаимодействия индивидов.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5) Учёные выделяют два этапа (ступени) познавательной деятельности: чувственное и эмпирическое познание.</a:t>
            </a:r>
            <a:endParaRPr lang="ru-RU" sz="2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DDF63259-0434-5B80-F657-8BFF2E2C9C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855951" y="3764952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7243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7ADA834-70CE-C9E1-9007-B6330637E8FC}"/>
              </a:ext>
            </a:extLst>
          </p:cNvPr>
          <p:cNvSpPr txBox="1"/>
          <p:nvPr/>
        </p:nvSpPr>
        <p:spPr>
          <a:xfrm>
            <a:off x="694481" y="289663"/>
            <a:ext cx="1120429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u="none" strike="noStrike" dirty="0">
                <a:solidFill>
                  <a:srgbClr val="FF0000"/>
                </a:solidFill>
                <a:effectLst/>
                <a:latin typeface="docs-Roboto"/>
              </a:rPr>
              <a:t>Выберите верные суждения о познании и запишите цифры, под которыми они указаны.</a:t>
            </a:r>
            <a:br>
              <a:rPr lang="ru-RU" sz="2400" dirty="0"/>
            </a:b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1) Мысленная связь нескольких суждений и выделение из них нового суждения является результатом чувственного познания.</a:t>
            </a: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2) Благодаря ощущениям происходит выделение общего, существенного в информации о предмете.</a:t>
            </a: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3) Исходным элементом рационального познания является понятие.</a:t>
            </a: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4) Результат познания - получение нового знания об окружающем мире.</a:t>
            </a: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5) Для рационального познания характерно в первую очередь воспроизведение внешних сторон и свойств объектов.</a:t>
            </a:r>
            <a:endParaRPr lang="ru-RU" sz="2400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6A25321-DDA7-AD94-1EFE-736B523B74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23173" y="4031783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60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FC1490C-0478-4E6D-25E8-637E571C9256}"/>
              </a:ext>
            </a:extLst>
          </p:cNvPr>
          <p:cNvSpPr txBox="1"/>
          <p:nvPr/>
        </p:nvSpPr>
        <p:spPr>
          <a:xfrm>
            <a:off x="567159" y="590604"/>
            <a:ext cx="1147051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0" i="0" u="none" strike="noStrike" dirty="0">
                <a:solidFill>
                  <a:srgbClr val="FF0000"/>
                </a:solidFill>
                <a:effectLst/>
                <a:latin typeface="docs-Roboto"/>
              </a:rPr>
              <a:t>Выберите верные суждения о познании и запишите цифры, под которыми они указаны.</a:t>
            </a:r>
            <a:br>
              <a:rPr lang="ru-RU" sz="2400" dirty="0"/>
            </a:b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1) Познание – это творческий процесс получения и постоянного обновления знаний, необходимых человеку.</a:t>
            </a: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2) Чувственное познание дает полное и исчерпывающее знание о предмете.</a:t>
            </a: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3) Для чувственного познания свойственно воспроизведение внешних сторон и свойств познаваемых объектов.</a:t>
            </a: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4) К формам рационального познания относятся суждение и умозаключение.</a:t>
            </a:r>
            <a:br>
              <a:rPr lang="ru-RU" sz="2400" dirty="0"/>
            </a:br>
            <a:r>
              <a:rPr lang="ru-RU" sz="2400" b="0" i="0" u="none" strike="noStrike" dirty="0">
                <a:solidFill>
                  <a:srgbClr val="202124"/>
                </a:solidFill>
                <a:effectLst/>
                <a:latin typeface="docs-Roboto"/>
              </a:rPr>
              <a:t>5) Рациональное познание дает полное и исчерпывающее знание о предмете.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2DE725-E0A8-DCA7-7819-A7A1729FA7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23173" y="4031783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821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1398</Words>
  <Application>Microsoft Office PowerPoint</Application>
  <PresentationFormat>Широкоэкранный</PresentationFormat>
  <Paragraphs>134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.Ã˛</vt:lpstr>
      <vt:lpstr>AppleSystemUIFontBold</vt:lpstr>
      <vt:lpstr>Arial</vt:lpstr>
      <vt:lpstr>Calibri</vt:lpstr>
      <vt:lpstr>Calibri Light</vt:lpstr>
      <vt:lpstr>docs-Roboto</vt:lpstr>
      <vt:lpstr>Montserrat Semi-Bold</vt:lpstr>
      <vt:lpstr>Times New Roman</vt:lpstr>
      <vt:lpstr>Тема Office</vt:lpstr>
      <vt:lpstr>Виды знаний. Понятие истины и ее критерии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знаний. Понятие истины и ее критерии  </dc:title>
  <dc:creator>Microsoft Office User</dc:creator>
  <cp:lastModifiedBy>Людмила Тимофеева</cp:lastModifiedBy>
  <cp:revision>12</cp:revision>
  <dcterms:created xsi:type="dcterms:W3CDTF">2022-04-05T08:43:06Z</dcterms:created>
  <dcterms:modified xsi:type="dcterms:W3CDTF">2024-10-22T13:19:46Z</dcterms:modified>
</cp:coreProperties>
</file>