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9" r:id="rId3"/>
    <p:sldId id="275" r:id="rId4"/>
    <p:sldId id="266" r:id="rId5"/>
    <p:sldId id="304" r:id="rId6"/>
    <p:sldId id="296" r:id="rId7"/>
    <p:sldId id="295" r:id="rId8"/>
    <p:sldId id="319" r:id="rId9"/>
    <p:sldId id="320" r:id="rId10"/>
    <p:sldId id="321" r:id="rId11"/>
    <p:sldId id="294" r:id="rId12"/>
    <p:sldId id="293" r:id="rId13"/>
    <p:sldId id="292" r:id="rId14"/>
    <p:sldId id="267" r:id="rId15"/>
    <p:sldId id="318" r:id="rId16"/>
    <p:sldId id="315" r:id="rId17"/>
    <p:sldId id="316" r:id="rId18"/>
    <p:sldId id="317" r:id="rId19"/>
    <p:sldId id="311" r:id="rId20"/>
    <p:sldId id="282" r:id="rId21"/>
    <p:sldId id="291" r:id="rId22"/>
    <p:sldId id="288" r:id="rId23"/>
    <p:sldId id="262" r:id="rId24"/>
    <p:sldId id="281" r:id="rId25"/>
    <p:sldId id="261" r:id="rId26"/>
    <p:sldId id="265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65"/>
  </p:normalViewPr>
  <p:slideViewPr>
    <p:cSldViewPr snapToGrid="0" snapToObjects="1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99F01C-FC39-B34D-8DA7-20F4A46268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0DE8983-D9E1-8A48-BF3B-502EA9CAEF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C6757B-4A32-1947-BD13-D6A545641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CE6440-A4EA-024C-A9CA-A2EF95165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E959EC-8C98-C84B-845C-430551EC9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780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8B2FAD-207C-5C49-8CE1-CDCDB2067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145739-1FE5-6B4C-B993-C51CC2717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993D11-173C-694F-8C71-F9253DA15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EAA8815-C1F0-7546-87B3-204C8F814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BDF960-1C1A-7B42-AE3F-1340AD145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206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ED6BA9-B0C1-2649-961E-AEF7F78BD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165366-AF99-6B49-AA41-D30671FEFB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9CFE21-8E04-1340-847E-9CDBE5E59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5DECC56-6576-0342-9A49-4251AB963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E77E28-126B-A742-9EE6-D75EFD7E7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613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7CEEFE-0453-9E49-9AE9-2B4C7520B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76A307-6F0E-DA4B-AA85-166C8E3421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82FA46A-ED28-F247-8C07-138BA299CD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18DC93-EA59-394B-B140-C9000B508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BD510CF-A3A0-854C-B942-8EE82CDB6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7BB6CC3-B9F1-7741-885E-A395A3DEA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76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6FA7D9-4187-E54D-95F7-F272F776D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F2CA42B-11ED-6846-B1A9-6E503E86BE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D089CD8-EFC6-AA4C-B6CF-5BF7D68779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57918FC-CD26-BB4D-8B7D-0B16BB080B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9BA529D-9F2E-CC42-88A0-523587745F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595790E-54ED-EF4C-A332-FC9224992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B02510D-BD04-1E4C-AB67-531C3C782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610891B-C868-DB42-85DA-CDA9EE28A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525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8210BF-DEFE-F44F-817B-4F41FC028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5271AAD-095A-A849-9436-3006804B8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608FEF3-A637-9F41-B997-7F16B2DD7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2A6FDBF-4478-504C-8F06-782E67F1A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3188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B275A72-B9E8-F74D-8143-818D20232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C8FF351-11DF-4049-BA47-1BB795FDD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CE21CB5-ED0B-A04B-A5A9-055F16235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792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86B7E9-1365-8941-83D6-52EC8EE04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8309CE2-50A3-1B46-B5B7-A5CD03C43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619A683-6764-DE4B-8D74-200CCB7A25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4EB5062-4720-CD42-9953-262DCA2F6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EDFD325-D3AD-5540-B822-DC014A713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9C349FD-3598-EA45-8487-0AEAB91F5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912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2746ED-4079-0A41-A9D2-7FA94D67F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4B43B7E-A506-EE45-8011-53EE666AD1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CD08AB5-823E-AC4F-A0EF-370C51B103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1B8D745-B7F6-9548-BD49-44FDF6C1B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1A67E85-50A6-2448-8250-1582E4E38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FC3BFCB-EAA7-A946-8F5E-3AB03A43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444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AD1201-143D-B84F-B1E3-D62E55EDF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BD61154-A902-2A4F-9E81-38823377FF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B7E457-7DA8-2F45-A176-A303F4ED7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0A1897-F5EA-8945-8BF0-9DA4D7416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4C1467-CFAC-364C-AC2D-7CC349FCA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188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D143FA5-5FBE-D446-83FC-57D77C2B13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F596C4F-9E65-7247-B729-3C980B0BF3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B2138B-1F18-AC45-ABD4-1B81A4C2C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7F5E785-DAD1-F94C-A5A5-2E3F9BC9B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4905F6-7F17-C34B-8973-5698DEB82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6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915BAF-BEF9-8340-B24E-C7F40A3F5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319A79F-871D-6747-AD02-4B12D01F8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8C55EC6-568E-0646-AAB7-2E257D5DEB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A2693-A935-F442-8A31-2F0D08025DBB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949D45-FDD8-F84D-8529-C5463A72EE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B89098-5053-1C45-8870-2F9082D512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F4253-2EB5-E849-B680-53DBB1E03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296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tif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tiff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3815" y="793656"/>
            <a:ext cx="7672039" cy="3528962"/>
          </a:xfrm>
        </p:spPr>
        <p:txBody>
          <a:bodyPr>
            <a:normAutofit/>
          </a:bodyPr>
          <a:lstStyle/>
          <a:p>
            <a:r>
              <a:rPr lang="ru-RU" b="1" dirty="0"/>
              <a:t>Мышление и деятельность. Потребности и интересы</a:t>
            </a: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042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BDDA4AE9-FF07-B54A-90C2-7D665EDCB5AE}"/>
              </a:ext>
            </a:extLst>
          </p:cNvPr>
          <p:cNvGraphicFramePr>
            <a:graphicFrameLocks noGrp="1"/>
          </p:cNvGraphicFramePr>
          <p:nvPr/>
        </p:nvGraphicFramePr>
        <p:xfrm>
          <a:off x="1512711" y="579404"/>
          <a:ext cx="9572977" cy="2231644"/>
        </p:xfrm>
        <a:graphic>
          <a:graphicData uri="http://schemas.openxmlformats.org/drawingml/2006/table">
            <a:tbl>
              <a:tblPr firstRow="1" firstCol="1" bandRow="1"/>
              <a:tblGrid>
                <a:gridCol w="459503">
                  <a:extLst>
                    <a:ext uri="{9D8B030D-6E8A-4147-A177-3AD203B41FA5}">
                      <a16:colId xmlns:a16="http://schemas.microsoft.com/office/drawing/2014/main" val="1500687677"/>
                    </a:ext>
                  </a:extLst>
                </a:gridCol>
                <a:gridCol w="9113474">
                  <a:extLst>
                    <a:ext uri="{9D8B030D-6E8A-4147-A177-3AD203B41FA5}">
                      <a16:colId xmlns:a16="http://schemas.microsoft.com/office/drawing/2014/main" val="24054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Один и тот же вид деятельности может быть связан с различными мотивами.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94747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Деятельность человека связана с удовлетворением его потребностей.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646339"/>
                  </a:ext>
                </a:extLst>
              </a:tr>
            </a:tbl>
          </a:graphicData>
        </a:graphic>
      </p:graphicFrame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EA3961C-1AAE-7B42-872F-80D1467C64E2}"/>
              </a:ext>
            </a:extLst>
          </p:cNvPr>
          <p:cNvSpPr/>
          <p:nvPr/>
        </p:nvSpPr>
        <p:spPr>
          <a:xfrm>
            <a:off x="1885244" y="3027011"/>
            <a:ext cx="7562041" cy="2484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3409067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8965B96-B419-7543-BE10-63D5B17A8E7F}"/>
              </a:ext>
            </a:extLst>
          </p:cNvPr>
          <p:cNvSpPr/>
          <p:nvPr/>
        </p:nvSpPr>
        <p:spPr>
          <a:xfrm>
            <a:off x="874889" y="750538"/>
            <a:ext cx="10442222" cy="323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Какой смысл обществоведы вкладывают в понятие «мышление»? Привлекая знания обществоведческого курса, составьте два предложения: одно предложение, содержащее информацию об основных операциях (приёмах) мышления, и одно предложение, раскрывающее творческий характер мышления.</a:t>
            </a:r>
          </a:p>
        </p:txBody>
      </p:sp>
    </p:spTree>
    <p:extLst>
      <p:ext uri="{BB962C8B-B14F-4D97-AF65-F5344CB8AC3E}">
        <p14:creationId xmlns:p14="http://schemas.microsoft.com/office/powerpoint/2010/main" val="528488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531EDF5-FDF1-4F46-B840-B7032FBB4187}"/>
              </a:ext>
            </a:extLst>
          </p:cNvPr>
          <p:cNvSpPr/>
          <p:nvPr/>
        </p:nvSpPr>
        <p:spPr>
          <a:xfrm>
            <a:off x="304800" y="0"/>
            <a:ext cx="11582400" cy="6490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Елена поставила своей целью посетить Португалию, пообщаться с местными жителями. Она изучает португальский язык, читает книги об истории и культуре Португалии, на интернет-форумах общается со знатоками португальского искусства. Она уже спланировала маршрут своего путешествия и приобрела путёвку.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в приведённом списке примеры средств, используемых Еленой для достижения цели, и запишите </a:t>
            </a:r>
            <a:r>
              <a:rPr lang="ru-RU" sz="24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изучение португальского языка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покупка туристической путёвки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желание общаться в Интернете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чтение книг об истории и о культуре Португалии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знатоки португальского искусства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путешествие по Португалии</a:t>
            </a:r>
          </a:p>
        </p:txBody>
      </p:sp>
    </p:spTree>
    <p:extLst>
      <p:ext uri="{BB962C8B-B14F-4D97-AF65-F5344CB8AC3E}">
        <p14:creationId xmlns:p14="http://schemas.microsoft.com/office/powerpoint/2010/main" val="2337248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4AAF38C4-F268-374C-ABF1-BA05A3B7953A}"/>
              </a:ext>
            </a:extLst>
          </p:cNvPr>
          <p:cNvGraphicFramePr>
            <a:graphicFrameLocks noGrp="1"/>
          </p:cNvGraphicFramePr>
          <p:nvPr/>
        </p:nvGraphicFramePr>
        <p:xfrm>
          <a:off x="0" y="0"/>
          <a:ext cx="12192000" cy="5472179"/>
        </p:xfrm>
        <a:graphic>
          <a:graphicData uri="http://schemas.openxmlformats.org/drawingml/2006/table">
            <a:tbl>
              <a:tblPr firstRow="1" firstCol="1" bandRow="1"/>
              <a:tblGrid>
                <a:gridCol w="624979">
                  <a:extLst>
                    <a:ext uri="{9D8B030D-6E8A-4147-A177-3AD203B41FA5}">
                      <a16:colId xmlns:a16="http://schemas.microsoft.com/office/drawing/2014/main" val="1751841472"/>
                    </a:ext>
                  </a:extLst>
                </a:gridCol>
                <a:gridCol w="5471021">
                  <a:extLst>
                    <a:ext uri="{9D8B030D-6E8A-4147-A177-3AD203B41FA5}">
                      <a16:colId xmlns:a16="http://schemas.microsoft.com/office/drawing/2014/main" val="3871037046"/>
                    </a:ext>
                  </a:extLst>
                </a:gridCol>
                <a:gridCol w="484277">
                  <a:extLst>
                    <a:ext uri="{9D8B030D-6E8A-4147-A177-3AD203B41FA5}">
                      <a16:colId xmlns:a16="http://schemas.microsoft.com/office/drawing/2014/main" val="3483807514"/>
                    </a:ext>
                  </a:extLst>
                </a:gridCol>
                <a:gridCol w="5611723">
                  <a:extLst>
                    <a:ext uri="{9D8B030D-6E8A-4147-A177-3AD203B41FA5}">
                      <a16:colId xmlns:a16="http://schemas.microsoft.com/office/drawing/2014/main" val="255479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ХАРАКТЕРИСТИКИ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ЭЛЕМЕНТЫ СТРУКТУРЫ ДЕЯТЕЛЬНОСТИ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65796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различные способы достижения желаемого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мотив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3625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осознанный образ, на достижение которого направлена деятельность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цель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89575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побуждение к деятельности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средства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06389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продукт деятельности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результат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5605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используемые в ходе деятельности предметы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39127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742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B4DC472B-742C-2A4B-BED8-FD2419F49DA2}"/>
              </a:ext>
            </a:extLst>
          </p:cNvPr>
          <p:cNvGraphicFramePr>
            <a:graphicFrameLocks noGrp="1"/>
          </p:cNvGraphicFramePr>
          <p:nvPr/>
        </p:nvGraphicFramePr>
        <p:xfrm>
          <a:off x="736600" y="363024"/>
          <a:ext cx="10515600" cy="5555045"/>
        </p:xfrm>
        <a:graphic>
          <a:graphicData uri="http://schemas.openxmlformats.org/drawingml/2006/table">
            <a:tbl>
              <a:tblPr firstRow="1" firstCol="1" bandRow="1"/>
              <a:tblGrid>
                <a:gridCol w="381000">
                  <a:extLst>
                    <a:ext uri="{9D8B030D-6E8A-4147-A177-3AD203B41FA5}">
                      <a16:colId xmlns:a16="http://schemas.microsoft.com/office/drawing/2014/main" val="1552001084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val="4052944407"/>
                    </a:ext>
                  </a:extLst>
                </a:gridCol>
                <a:gridCol w="417689">
                  <a:extLst>
                    <a:ext uri="{9D8B030D-6E8A-4147-A177-3AD203B41FA5}">
                      <a16:colId xmlns:a16="http://schemas.microsoft.com/office/drawing/2014/main" val="3887513743"/>
                    </a:ext>
                  </a:extLst>
                </a:gridCol>
                <a:gridCol w="4840111">
                  <a:extLst>
                    <a:ext uri="{9D8B030D-6E8A-4147-A177-3AD203B41FA5}">
                      <a16:colId xmlns:a16="http://schemas.microsoft.com/office/drawing/2014/main" val="4098785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ХАРАКТЕРИСТИКИ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ВИДЫ (ФОРМЫ) ДЕЯТЕЛЬНОСТИ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8644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направленность на достижение практически полезного результата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труд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17052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нацеленность прежде всего на приобретение новых знаний и умений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игра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4459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нацеленность прежде всего на обмен информацией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общение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99937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как правило, предполагает некоторую воображаемую обстановку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учение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6641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процесс установления и развития контактов между людьми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1520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3405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757676" y="-643527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2063333-9E5D-C846-9619-147D34FA4ECA}"/>
              </a:ext>
            </a:extLst>
          </p:cNvPr>
          <p:cNvSpPr/>
          <p:nvPr/>
        </p:nvSpPr>
        <p:spPr>
          <a:xfrm>
            <a:off x="942915" y="296796"/>
            <a:ext cx="9059040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 по теме «Деятельность и мышление».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12F64C2-4CB3-6944-B323-D41800764915}"/>
              </a:ext>
            </a:extLst>
          </p:cNvPr>
          <p:cNvSpPr/>
          <p:nvPr/>
        </p:nvSpPr>
        <p:spPr>
          <a:xfrm>
            <a:off x="203200" y="671691"/>
            <a:ext cx="678462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Понятие мышления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Особенности мышления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Опосредованный характер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Обобщённость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Мыслительные операции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Анализ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Синтез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 Сравнение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 абстрагирование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д. конкретизация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е. обобщение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Формы мышления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Понятие</a:t>
            </a:r>
          </a:p>
          <a:p>
            <a:r>
              <a:rPr lang="ru-RU" sz="2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б.Cуждение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 Умозаключение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Способы мышления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Индукция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Дедукция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B8CF733-7922-624B-8674-7DD2970FABB3}"/>
              </a:ext>
            </a:extLst>
          </p:cNvPr>
          <p:cNvSpPr/>
          <p:nvPr/>
        </p:nvSpPr>
        <p:spPr>
          <a:xfrm>
            <a:off x="5352354" y="1373019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Типы мышления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Теоретическое (абстрактное)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Художественное(образное)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Виды мышления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наглядно-действенное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наглядно-образное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 словесно-логическое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 абстрактно-логическое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942EAAC-978E-5E48-A7E2-D5C61D1784A4}"/>
              </a:ext>
            </a:extLst>
          </p:cNvPr>
          <p:cNvSpPr/>
          <p:nvPr/>
        </p:nvSpPr>
        <p:spPr>
          <a:xfrm>
            <a:off x="5352354" y="4062651"/>
            <a:ext cx="6096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 Этапы мышления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наличие потребности, стремление узнать новое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решение поставленной задачи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 получение нового знания</a:t>
            </a:r>
          </a:p>
        </p:txBody>
      </p:sp>
    </p:spTree>
    <p:extLst>
      <p:ext uri="{BB962C8B-B14F-4D97-AF65-F5344CB8AC3E}">
        <p14:creationId xmlns:p14="http://schemas.microsoft.com/office/powerpoint/2010/main" val="465561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07C9700-5849-574A-AC84-DAFA4A2CAFCF}"/>
              </a:ext>
            </a:extLst>
          </p:cNvPr>
          <p:cNvSpPr/>
          <p:nvPr/>
        </p:nvSpPr>
        <p:spPr>
          <a:xfrm>
            <a:off x="406400" y="151179"/>
            <a:ext cx="536222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10. Структура деятельности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Мотив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-убеждения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-интересы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-потребности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-социальные установки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-влечения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Цель 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 средства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 действие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д. результат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положительный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-отрицательный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е. Субъект деятельности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ж. Объект деятельности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11. Виды деятельности в зависимости от сфер общественной жизни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Экономическая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Социальная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 Политическая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 Духовная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8A5A975-F02A-2642-AC7C-3D67111719B8}"/>
              </a:ext>
            </a:extLst>
          </p:cNvPr>
          <p:cNvSpPr/>
          <p:nvPr/>
        </p:nvSpPr>
        <p:spPr>
          <a:xfrm>
            <a:off x="5429956" y="0"/>
            <a:ext cx="6671733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12. Виды деятельности по субъекту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Индивидуальная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Групповая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13. Виды деятельности по соответствию с нормами морали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Моральная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Аморальная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14. Виды деятельности по соответствию с нормами права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Законная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Незаконная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15. Виды деятельности по характеру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Практическая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Материально-производственная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социально-преобразующая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Духовная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Познавательная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-Ценностно-ориентирующая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Прогностическая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16. Основные виды деятельности человека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игра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труд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 учеба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 общение</a:t>
            </a:r>
          </a:p>
        </p:txBody>
      </p:sp>
    </p:spTree>
    <p:extLst>
      <p:ext uri="{BB962C8B-B14F-4D97-AF65-F5344CB8AC3E}">
        <p14:creationId xmlns:p14="http://schemas.microsoft.com/office/powerpoint/2010/main" val="3794210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FB911A3-2EFF-D04C-AA1A-486758BE8C1E}"/>
              </a:ext>
            </a:extLst>
          </p:cNvPr>
          <p:cNvSpPr/>
          <p:nvPr/>
        </p:nvSpPr>
        <p:spPr>
          <a:xfrm>
            <a:off x="1569156" y="374429"/>
            <a:ext cx="6096000" cy="449353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17. Виды общения 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непосредственное/опосредованное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прямое/косвенное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вербальное/невербальное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18. Функции общения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Познавательная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Социологическая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 Психологическая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 Отождествление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д. Организационная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19. Виды учения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организованное</a:t>
            </a:r>
          </a:p>
          <a:p>
            <a:r>
              <a:rPr lang="ru-RU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неорганизованное</a:t>
            </a:r>
          </a:p>
        </p:txBody>
      </p:sp>
    </p:spTree>
    <p:extLst>
      <p:ext uri="{BB962C8B-B14F-4D97-AF65-F5344CB8AC3E}">
        <p14:creationId xmlns:p14="http://schemas.microsoft.com/office/powerpoint/2010/main" val="551844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9878" y="2052729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70915DF-391E-AB47-8FD0-5D3F11690F8A}"/>
              </a:ext>
            </a:extLst>
          </p:cNvPr>
          <p:cNvSpPr/>
          <p:nvPr/>
        </p:nvSpPr>
        <p:spPr>
          <a:xfrm>
            <a:off x="3623732" y="709106"/>
            <a:ext cx="8015111" cy="3862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Характеризуя взаимодействие человека с окружающей средой, обществоведы используют понятие «практическая деятельность». Какой смысл они вкладывают в это понятие? Привлекая знания обществоведческого курса, составьте два предложения, содержащие информацию о практической деятельности.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482911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699583" y="1934821"/>
            <a:ext cx="4712537" cy="4110379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C1E408B9-EA26-6A4D-816B-4E92E564928F}"/>
              </a:ext>
            </a:extLst>
          </p:cNvPr>
          <p:cNvGraphicFramePr>
            <a:graphicFrameLocks noGrp="1"/>
          </p:cNvGraphicFramePr>
          <p:nvPr/>
        </p:nvGraphicFramePr>
        <p:xfrm>
          <a:off x="529852" y="812800"/>
          <a:ext cx="10410444" cy="19762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2904">
                  <a:extLst>
                    <a:ext uri="{9D8B030D-6E8A-4147-A177-3AD203B41FA5}">
                      <a16:colId xmlns:a16="http://schemas.microsoft.com/office/drawing/2014/main" val="1373172708"/>
                    </a:ext>
                  </a:extLst>
                </a:gridCol>
                <a:gridCol w="9777540">
                  <a:extLst>
                    <a:ext uri="{9D8B030D-6E8A-4147-A177-3AD203B41FA5}">
                      <a16:colId xmlns:a16="http://schemas.microsoft.com/office/drawing/2014/main" val="32895557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А.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Цели и результаты деятельности человека могут не совпадать.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1515520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Б.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Все поступки человека по своей природе рациональны, сообразуются с разумом.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3661425457"/>
                  </a:ext>
                </a:extLst>
              </a:tr>
            </a:tbl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37E0137-9F16-4A47-8F0D-10CB5CFC0D85}"/>
              </a:ext>
            </a:extLst>
          </p:cNvPr>
          <p:cNvSpPr/>
          <p:nvPr/>
        </p:nvSpPr>
        <p:spPr>
          <a:xfrm>
            <a:off x="1207911" y="3523324"/>
            <a:ext cx="6096000" cy="22237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649549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279201" y="-3535389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8139545-D76E-584E-A325-FB8ABAE20D6E}"/>
              </a:ext>
            </a:extLst>
          </p:cNvPr>
          <p:cNvSpPr/>
          <p:nvPr/>
        </p:nvSpPr>
        <p:spPr>
          <a:xfrm>
            <a:off x="169333" y="363065"/>
            <a:ext cx="12022667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Одиннадцатиклассники завершают изучение нового материала и начинают самостоятельную подготовку к экзаменам, участвуют в семинарах. Какие признаки характеризуют осуществляемую ими деятельность? Запишите </a:t>
            </a:r>
            <a:r>
              <a:rPr lang="ru-RU" sz="24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Она направлена на преобразование реально существующих предметов природы.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Она способствует освоению накопленных человечеством знаний.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Объектом деятельности является новое, неизвестное никому ранее знание.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Средством деятельности являются учебники и учебные пособия.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Деятельность имеет как индивидуальный, так и коллективный характер.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Мотивом деятельности является желание удовлетворить материальные потребности.</a:t>
            </a:r>
          </a:p>
        </p:txBody>
      </p:sp>
    </p:spTree>
    <p:extLst>
      <p:ext uri="{BB962C8B-B14F-4D97-AF65-F5344CB8AC3E}">
        <p14:creationId xmlns:p14="http://schemas.microsoft.com/office/powerpoint/2010/main" val="37432654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2DBD996-5F84-C740-A7A5-256F0064944F}"/>
              </a:ext>
            </a:extLst>
          </p:cNvPr>
          <p:cNvGraphicFramePr>
            <a:graphicFrameLocks noGrp="1"/>
          </p:cNvGraphicFramePr>
          <p:nvPr/>
        </p:nvGraphicFramePr>
        <p:xfrm>
          <a:off x="620889" y="401656"/>
          <a:ext cx="10656710" cy="19762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7990">
                  <a:extLst>
                    <a:ext uri="{9D8B030D-6E8A-4147-A177-3AD203B41FA5}">
                      <a16:colId xmlns:a16="http://schemas.microsoft.com/office/drawing/2014/main" val="1686039424"/>
                    </a:ext>
                  </a:extLst>
                </a:gridCol>
                <a:gridCol w="10048720">
                  <a:extLst>
                    <a:ext uri="{9D8B030D-6E8A-4147-A177-3AD203B41FA5}">
                      <a16:colId xmlns:a16="http://schemas.microsoft.com/office/drawing/2014/main" val="20243621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А.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Потребности – это переживание человеком нужды в том, что необходимо для поддержания жизни и развития личности.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9496796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Б.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К духовным потребностям традиционно относят потребности в воздухе, питании, поддержании нормального теплообмена.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3297907349"/>
                  </a:ext>
                </a:extLst>
              </a:tr>
            </a:tbl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742B68E-05F3-6745-950B-C4AA54DCB0C9}"/>
              </a:ext>
            </a:extLst>
          </p:cNvPr>
          <p:cNvSpPr/>
          <p:nvPr/>
        </p:nvSpPr>
        <p:spPr>
          <a:xfrm>
            <a:off x="620889" y="2809341"/>
            <a:ext cx="6096000" cy="22237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783019AB-2292-E247-983E-64D5A091BC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479463" y="2589577"/>
            <a:ext cx="4712537" cy="411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051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30" y="4964561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1BD2C93-98CD-CD47-8BEF-95C1B1FFBE77}"/>
              </a:ext>
            </a:extLst>
          </p:cNvPr>
          <p:cNvSpPr/>
          <p:nvPr/>
        </p:nvSpPr>
        <p:spPr>
          <a:xfrm>
            <a:off x="1207911" y="187521"/>
            <a:ext cx="10080978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 на тему «Роль потребностей в деятельности человека».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C6A48D5-2E19-3F4D-8733-FE831F7A93B4}"/>
              </a:ext>
            </a:extLst>
          </p:cNvPr>
          <p:cNvSpPr/>
          <p:nvPr/>
        </p:nvSpPr>
        <p:spPr>
          <a:xfrm>
            <a:off x="553155" y="610136"/>
            <a:ext cx="94488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Понятие потребности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Виды потребностей(первая типология)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Биологические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Социальные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 Духовные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Виды потребностей по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Маслоу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(Вторая типология )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Первичные( врождённые)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Физиологические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-Экзистенциальные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Вторичные(приобретённые)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Социальные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-Престижные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Духовные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Виды потребностей по направленности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Экономические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Политические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 Социальные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 Духовные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Понятие разумных и ложных потребностей</a:t>
            </a:r>
          </a:p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Потребности как основные мотивы деятельности человека</a:t>
            </a:r>
          </a:p>
        </p:txBody>
      </p:sp>
    </p:spTree>
    <p:extLst>
      <p:ext uri="{BB962C8B-B14F-4D97-AF65-F5344CB8AC3E}">
        <p14:creationId xmlns:p14="http://schemas.microsoft.com/office/powerpoint/2010/main" val="3486267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B926154B-7251-7A42-82A9-66C3239CAAA1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949562"/>
          <a:ext cx="10515600" cy="36459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9356">
                  <a:extLst>
                    <a:ext uri="{9D8B030D-6E8A-4147-A177-3AD203B41FA5}">
                      <a16:colId xmlns:a16="http://schemas.microsoft.com/office/drawing/2014/main" val="847986554"/>
                    </a:ext>
                  </a:extLst>
                </a:gridCol>
                <a:gridCol w="4628444">
                  <a:extLst>
                    <a:ext uri="{9D8B030D-6E8A-4147-A177-3AD203B41FA5}">
                      <a16:colId xmlns:a16="http://schemas.microsoft.com/office/drawing/2014/main" val="3507942960"/>
                    </a:ext>
                  </a:extLst>
                </a:gridCol>
                <a:gridCol w="519289">
                  <a:extLst>
                    <a:ext uri="{9D8B030D-6E8A-4147-A177-3AD203B41FA5}">
                      <a16:colId xmlns:a16="http://schemas.microsoft.com/office/drawing/2014/main" val="571218353"/>
                    </a:ext>
                  </a:extLst>
                </a:gridCol>
                <a:gridCol w="4738511">
                  <a:extLst>
                    <a:ext uri="{9D8B030D-6E8A-4147-A177-3AD203B41FA5}">
                      <a16:colId xmlns:a16="http://schemas.microsoft.com/office/drawing/2014/main" val="107965203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ПОТРЕБНОСТИ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ВИДЫ ПОТРЕБНОСТЕЙ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0644130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в самосохранении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социальные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7414274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в общении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биологические (естественные)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50758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в труде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7926222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в общественном признании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173762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в утолении голода и жажды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ru-RU" sz="2800">
                          <a:effectLst/>
                        </a:rPr>
                      </a:b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40617632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99553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6E7BE80-6FBC-7746-A3FC-C6340859E40E}"/>
              </a:ext>
            </a:extLst>
          </p:cNvPr>
          <p:cNvGraphicFramePr>
            <a:graphicFrameLocks noGrp="1"/>
          </p:cNvGraphicFramePr>
          <p:nvPr/>
        </p:nvGraphicFramePr>
        <p:xfrm>
          <a:off x="510822" y="215165"/>
          <a:ext cx="10515600" cy="3645919"/>
        </p:xfrm>
        <a:graphic>
          <a:graphicData uri="http://schemas.openxmlformats.org/drawingml/2006/table">
            <a:tbl>
              <a:tblPr firstRow="1" firstCol="1" bandRow="1"/>
              <a:tblGrid>
                <a:gridCol w="527756">
                  <a:extLst>
                    <a:ext uri="{9D8B030D-6E8A-4147-A177-3AD203B41FA5}">
                      <a16:colId xmlns:a16="http://schemas.microsoft.com/office/drawing/2014/main" val="3978521427"/>
                    </a:ext>
                  </a:extLst>
                </a:gridCol>
                <a:gridCol w="4730044">
                  <a:extLst>
                    <a:ext uri="{9D8B030D-6E8A-4147-A177-3AD203B41FA5}">
                      <a16:colId xmlns:a16="http://schemas.microsoft.com/office/drawing/2014/main" val="48831867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235595557"/>
                    </a:ext>
                  </a:extLst>
                </a:gridCol>
                <a:gridCol w="4749800">
                  <a:extLst>
                    <a:ext uri="{9D8B030D-6E8A-4147-A177-3AD203B41FA5}">
                      <a16:colId xmlns:a16="http://schemas.microsoft.com/office/drawing/2014/main" val="155397396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ПОТРЕБНОСТИ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ВИДЫ ПОТРЕБНОСТЕЙ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44375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самопознании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социальные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86883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карьерном росте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духовные (идеальные)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5368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самосохранении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биологические (естественные)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76567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уважении со стороны других людей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14421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общении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47775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98936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E0004989-95BF-014A-85D7-A2286BDA6E5A}"/>
              </a:ext>
            </a:extLst>
          </p:cNvPr>
          <p:cNvGraphicFramePr>
            <a:graphicFrameLocks noGrp="1"/>
          </p:cNvGraphicFramePr>
          <p:nvPr/>
        </p:nvGraphicFramePr>
        <p:xfrm>
          <a:off x="722490" y="835560"/>
          <a:ext cx="11187288" cy="2051242"/>
        </p:xfrm>
        <a:graphic>
          <a:graphicData uri="http://schemas.openxmlformats.org/drawingml/2006/table">
            <a:tbl>
              <a:tblPr firstRow="1" firstCol="1" bandRow="1"/>
              <a:tblGrid>
                <a:gridCol w="2788354">
                  <a:extLst>
                    <a:ext uri="{9D8B030D-6E8A-4147-A177-3AD203B41FA5}">
                      <a16:colId xmlns:a16="http://schemas.microsoft.com/office/drawing/2014/main" val="3288123828"/>
                    </a:ext>
                  </a:extLst>
                </a:gridCol>
                <a:gridCol w="8398934">
                  <a:extLst>
                    <a:ext uri="{9D8B030D-6E8A-4147-A177-3AD203B41FA5}">
                      <a16:colId xmlns:a16="http://schemas.microsoft.com/office/drawing/2014/main" val="29327111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ОБЪЕКТ ПОТРЕБНОСТИ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90561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Физиологические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Пища, вода, воздух, климатические условия и т. п.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95556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………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Общение, общественная деятельность, общественное признание и т. п.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9873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00262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901153" y="-387865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CB47083-A55B-1441-B393-48D0549606E6}"/>
              </a:ext>
            </a:extLst>
          </p:cNvPr>
          <p:cNvSpPr/>
          <p:nvPr/>
        </p:nvSpPr>
        <p:spPr>
          <a:xfrm>
            <a:off x="3048000" y="675551"/>
            <a:ext cx="8911453" cy="483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Диане 16 лет. Найдите в приведённом списке её черты (качества), имеющие социальный характер. Запишите цифры, под которыми они указаны.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 у Дианы тёмные волосы и карие глаза.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2) Диана добрая и отзывчивая.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3) Диана — внешне привлекательная девушка.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4) Рост Дианы ниже среднего.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5) Диана – честный человек.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6) Диана дружит со многими своими одноклассниками.</a:t>
            </a:r>
          </a:p>
        </p:txBody>
      </p:sp>
    </p:spTree>
    <p:extLst>
      <p:ext uri="{BB962C8B-B14F-4D97-AF65-F5344CB8AC3E}">
        <p14:creationId xmlns:p14="http://schemas.microsoft.com/office/powerpoint/2010/main" val="11572904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68422" y="-2504856"/>
            <a:ext cx="12873449" cy="851988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65ECF5-7ABC-814B-995C-B5EA435397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81214"/>
            <a:ext cx="12192000" cy="389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0647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98935" y="5443357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BC00725-7093-1148-BC3D-CBB532AB8F85}"/>
              </a:ext>
            </a:extLst>
          </p:cNvPr>
          <p:cNvSpPr/>
          <p:nvPr/>
        </p:nvSpPr>
        <p:spPr>
          <a:xfrm>
            <a:off x="722488" y="647513"/>
            <a:ext cx="10747023" cy="3757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эффективно действовать в нестандартной ситуации, находить оптимальное решение задачи не заложено у человека, как у животного, в генетической программе, в инстинктах, а обретается в онтогенезе, в процессе деятельности. Назовите любые два вида деятельности, которые способствуют развитию этого умения. Поясните как им пользоваться в нестандартных ситуациях.</a:t>
            </a:r>
          </a:p>
        </p:txBody>
      </p:sp>
    </p:spTree>
    <p:extLst>
      <p:ext uri="{BB962C8B-B14F-4D97-AF65-F5344CB8AC3E}">
        <p14:creationId xmlns:p14="http://schemas.microsoft.com/office/powerpoint/2010/main" val="9869130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FB18E86-1786-CF41-818C-79D1EFE8E9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38211"/>
            <a:ext cx="12192000" cy="318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898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456838" y="286479"/>
            <a:ext cx="4153970" cy="2688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3475763-8804-A94C-9D07-501532411A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60871"/>
            <a:ext cx="12192000" cy="373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15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3441957" y="-4088544"/>
            <a:ext cx="9967994" cy="65969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478CECF-BE6E-554D-90BE-FB2F49E7F0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06644"/>
            <a:ext cx="12192000" cy="3244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948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0" y="0"/>
            <a:ext cx="3248747" cy="68580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04EF3B1-27D7-F143-AC5F-A9EE3B0BE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02889"/>
            <a:ext cx="12192000" cy="3852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615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8212E1-B027-204E-BDC3-1490C1172E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40666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706D79-7C55-FC4E-AD9D-1741F0F3AA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735932" y="2111208"/>
            <a:ext cx="3362292" cy="4066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1050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469383" y="2935494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810667" y="-425975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557025" y="4049959"/>
            <a:ext cx="2634975" cy="212224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DAAA8AD-92A4-654F-BD74-4854BC0690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804505"/>
            <a:ext cx="12192000" cy="324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9678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1142</Words>
  <Application>Microsoft Office PowerPoint</Application>
  <PresentationFormat>Широкоэкранный</PresentationFormat>
  <Paragraphs>242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Montserrat Semi-Bold</vt:lpstr>
      <vt:lpstr>Тема Office</vt:lpstr>
      <vt:lpstr>Мышление и деятельность. Потребности и интересы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Мышление и деятельность. Потребности и интересы</dc:title>
  <dc:creator>Microsoft Office User</dc:creator>
  <cp:lastModifiedBy>Людмила Тимофеева</cp:lastModifiedBy>
  <cp:revision>5</cp:revision>
  <dcterms:created xsi:type="dcterms:W3CDTF">2022-04-12T10:24:33Z</dcterms:created>
  <dcterms:modified xsi:type="dcterms:W3CDTF">2024-10-15T13:00:32Z</dcterms:modified>
</cp:coreProperties>
</file>