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80" r:id="rId3"/>
    <p:sldId id="279" r:id="rId4"/>
    <p:sldId id="275" r:id="rId5"/>
    <p:sldId id="266" r:id="rId6"/>
    <p:sldId id="304" r:id="rId7"/>
    <p:sldId id="296" r:id="rId8"/>
    <p:sldId id="295" r:id="rId9"/>
    <p:sldId id="305" r:id="rId10"/>
    <p:sldId id="293" r:id="rId11"/>
    <p:sldId id="292" r:id="rId12"/>
    <p:sldId id="267" r:id="rId13"/>
    <p:sldId id="318" r:id="rId14"/>
    <p:sldId id="316" r:id="rId15"/>
    <p:sldId id="317" r:id="rId16"/>
    <p:sldId id="272" r:id="rId17"/>
    <p:sldId id="311" r:id="rId18"/>
    <p:sldId id="282" r:id="rId19"/>
    <p:sldId id="291" r:id="rId20"/>
    <p:sldId id="288" r:id="rId21"/>
    <p:sldId id="319" r:id="rId22"/>
    <p:sldId id="320" r:id="rId23"/>
    <p:sldId id="321" r:id="rId24"/>
    <p:sldId id="322" r:id="rId25"/>
    <p:sldId id="323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97"/>
    <p:restoredTop sz="94665"/>
  </p:normalViewPr>
  <p:slideViewPr>
    <p:cSldViewPr snapToGrid="0" snapToObjects="1">
      <p:cViewPr varScale="1">
        <p:scale>
          <a:sx n="82" d="100"/>
          <a:sy n="82" d="100"/>
        </p:scale>
        <p:origin x="69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903DA0-AC49-B549-87CE-94D0406BC9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CE77A3F-5E39-6746-AD0F-22AF045F91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981097-3382-974D-B41D-F91D96B3E7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6F7E1-2A56-EC4D-8520-FEE327352378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7AE816B-9709-EF48-A363-C171D5375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BFFC2EF-1E99-7543-8B30-7800CE2EB1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81AD-4A6D-094D-8A2D-898EF3E5E2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576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ACBBC3-E881-3246-9D48-CAE3EF5DE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B331F20-6976-4D45-BCDA-990EA7F2E9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DAA900F-6E89-7A43-9558-D0BC39F08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6F7E1-2A56-EC4D-8520-FEE327352378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A52D129-B3EB-ED41-9D0B-193901133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34F0A97-E919-0D44-928E-33C5D631C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81AD-4A6D-094D-8A2D-898EF3E5E2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91925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2EA79A-9972-264C-AFE0-6BFA5866C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222D996-9B2A-3C4B-8B5D-A5EB3ACBA6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3F2228-A256-3047-8511-06ADF297F2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6F7E1-2A56-EC4D-8520-FEE327352378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35B42DF-C24A-AF49-AE9D-CBC2B1DB7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47A118-F777-4248-8458-DFEFDE9541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81AD-4A6D-094D-8A2D-898EF3E5E2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0429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1286A2-B7F9-A94E-93BA-D7BFF2F5A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90C63B-DF16-7844-88F2-2EF1ADDDB88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93A5409F-5AAE-DD4E-A69F-DEA0F4931C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4C6D4ED-507C-DB40-B19A-EB79F7920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6F7E1-2A56-EC4D-8520-FEE327352378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F90C092-7A77-E64B-9FE7-FDACADBC10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395E2CA-2513-7F44-BF6C-FA91ED247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81AD-4A6D-094D-8A2D-898EF3E5E2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458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5459FB-754F-7644-A6FC-416E8BBE78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E780684-8326-814B-B447-6364AB99E1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E38F778-9530-714B-9636-CA07080A6E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86C98FC-8A6D-CB4B-8378-CB0CD36BBD5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D1222C2-AA84-4045-BBFB-95E06460FA4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E40E77D-3031-A14D-A8EE-4E74ADADE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6F7E1-2A56-EC4D-8520-FEE327352378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0533A83-C8BA-A944-AC3D-A8412D003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0E48B94-AF93-D64B-B452-10B7D0132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81AD-4A6D-094D-8A2D-898EF3E5E2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5323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35E3A-781D-7041-A9E1-72CB3E046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7295787-F939-E94D-A4DB-D3B418E97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6F7E1-2A56-EC4D-8520-FEE327352378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33C7CB8-E931-1E4C-AD51-5F4DF3D0D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2CDE22B-4E09-1F48-AB93-642B32E1FD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81AD-4A6D-094D-8A2D-898EF3E5E2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432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B7EE24B-FFDC-014B-BE7A-FA87834E4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6F7E1-2A56-EC4D-8520-FEE327352378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D3F6C5A-E06D-5C4B-8373-C5CC5532C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429044A-33D4-8649-993E-7D5CA2445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81AD-4A6D-094D-8A2D-898EF3E5E2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244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8A8A0D-9238-534E-8D0C-FF560D8AE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C0FD989-9663-434E-AE17-C1813A6CD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55CB499-FDC0-3441-A9E5-2000683989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9A428F1-7D0E-0948-BA36-D06468655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6F7E1-2A56-EC4D-8520-FEE327352378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5192B7F-3539-9140-ACFE-D9CA721D8F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395347C-F913-5D4A-8CC1-91CF4319F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81AD-4A6D-094D-8A2D-898EF3E5E2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3181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68AF4D-381D-3442-855F-93C5FF0866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23EC873-C243-E346-837C-08FC6BB02D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ECCE82-C146-B842-96B2-356CE6AE2C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2F69E62-B667-E143-916A-E1F567873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6F7E1-2A56-EC4D-8520-FEE327352378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D9C2F12-6C36-3D41-B773-D3103CB99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74B4335-AF7B-B443-B51C-57FD26337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81AD-4A6D-094D-8A2D-898EF3E5E2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1538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D4E46A-DA38-1B46-A53B-8A7527AC25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2A6845D-F704-7343-A650-9AB3FBB32E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1DD1F37-D68C-4C4F-8CAE-179B8BCFC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6F7E1-2A56-EC4D-8520-FEE327352378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BEF30CF-07D5-DD46-9745-8637B2903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36DA7FA-B5A5-4645-9270-F5616A3B3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81AD-4A6D-094D-8A2D-898EF3E5E2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582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2D19A41-BA91-7847-8E6A-83B7104FAF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E2C43DE-CAA8-9043-A0DC-CC5FAB8070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1304DE-C8E6-1645-B0B2-297D715C55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6F7E1-2A56-EC4D-8520-FEE327352378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7B12028-B56C-F843-8A1A-3D0293734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13E217D-E27E-E149-862B-B2E685D8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3981AD-4A6D-094D-8A2D-898EF3E5E2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216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4A5D8DE-371C-2D41-90B5-C9A28CA76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F86F667-8EBB-2F45-8DF0-051B35C354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B5E3CCC-E2E9-AC4D-AC38-CDCAFCBEE2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46F7E1-2A56-EC4D-8520-FEE327352378}" type="datetimeFigureOut">
              <a:rPr lang="ru-RU" smtClean="0"/>
              <a:t>15.11.2024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2CA2AA3-747E-A345-99C8-A43FF33E6E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3B5544-DC66-B24B-87AB-21D721EB0EE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981AD-4A6D-094D-8A2D-898EF3E5E22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6405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svg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AE6DA4-73E3-3E40-A1B6-4E84902A59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94371" y="914401"/>
            <a:ext cx="7672039" cy="3917244"/>
          </a:xfrm>
        </p:spPr>
        <p:txBody>
          <a:bodyPr>
            <a:normAutofit/>
          </a:bodyPr>
          <a:lstStyle/>
          <a:p>
            <a:r>
              <a:rPr lang="ru-RU" b="1" dirty="0"/>
              <a:t>Общество как система. Социальные институты</a:t>
            </a:r>
            <a:br>
              <a:rPr lang="ru-RU" dirty="0"/>
            </a:br>
            <a:endParaRPr lang="ru-RU" dirty="0"/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0A0AD42F-03A2-F24E-98D1-0EDCC7FB720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166410" y="1230473"/>
            <a:ext cx="3720790" cy="527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558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6791740">
            <a:off x="-595349" y="-430943"/>
            <a:ext cx="2075159" cy="2014791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690678" y="-1428740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9562250">
            <a:off x="-1904544" y="-2169720"/>
            <a:ext cx="3381357" cy="350399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-10800000">
            <a:off x="-1669934" y="-1206414"/>
            <a:ext cx="3339867" cy="3242707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531BEB1-8002-2548-B274-B76D2CDD7033}"/>
              </a:ext>
            </a:extLst>
          </p:cNvPr>
          <p:cNvSpPr/>
          <p:nvPr/>
        </p:nvSpPr>
        <p:spPr>
          <a:xfrm>
            <a:off x="425844" y="1079806"/>
            <a:ext cx="1128888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</a:rPr>
              <a:t>Найдите в приведённом ниже списке характеристики общества как динамичной системы и запишите цифры, под которыми они указаны. </a:t>
            </a:r>
          </a:p>
          <a:p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обособление от природы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наличие подверженных изменениям подсистем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обособленность элементов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самоорганизация и саморазвитие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5. появление новых элементов и связей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6. многоаспектность и целостность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880438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605936" y="3617657"/>
            <a:ext cx="2893803" cy="28096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473600" y="4795209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5798684">
            <a:off x="-931589" y="5350077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2C9A96A-8EC2-BF40-ADE0-2C862B8C7C4C}"/>
              </a:ext>
            </a:extLst>
          </p:cNvPr>
          <p:cNvSpPr/>
          <p:nvPr/>
        </p:nvSpPr>
        <p:spPr>
          <a:xfrm>
            <a:off x="423584" y="242067"/>
            <a:ext cx="11170105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Верны ли следующие суждения об основных институтах общества? </a:t>
            </a:r>
          </a:p>
          <a:p>
            <a:r>
              <a:rPr lang="ru-RU" sz="2800" dirty="0">
                <a:latin typeface="Roboto" panose="02000000000000000000" pitchFamily="2" charset="0"/>
              </a:rPr>
              <a:t>А. Один из социальных институтов, призванных удовлетворять базовые потребности человека и общества в комфортных материальных условиях существования, это производство.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Б. Один из социальных институтов, призванных удовлетворять базовые потребности человека и общества в общении, объединении с другими людьми и первичной социализации, это семья.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верно только А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верно только Б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верны оба суждения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оба суждения неверны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66586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4DEAE04-C217-9346-B264-7E188D59F19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93457" y="3879585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3C6CCAE-B364-5040-AD53-44A984BB571B}"/>
              </a:ext>
            </a:extLst>
          </p:cNvPr>
          <p:cNvSpPr/>
          <p:nvPr/>
        </p:nvSpPr>
        <p:spPr>
          <a:xfrm>
            <a:off x="408385" y="275862"/>
            <a:ext cx="1137523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Верны ли следующие суждения об обществе? </a:t>
            </a:r>
          </a:p>
          <a:p>
            <a:endParaRPr lang="ru-RU" sz="2800" dirty="0">
              <a:solidFill>
                <a:srgbClr val="FF0000"/>
              </a:solidFill>
              <a:latin typeface="Roboto" panose="02000000000000000000" pitchFamily="2" charset="0"/>
            </a:endParaRPr>
          </a:p>
          <a:p>
            <a:r>
              <a:rPr lang="ru-RU" sz="2800" dirty="0">
                <a:latin typeface="Roboto" panose="02000000000000000000" pitchFamily="2" charset="0"/>
              </a:rPr>
              <a:t>А. Обществом традиционно называют большие группы людей, объединённых совместной деятельностью.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Б. Общество в широком смысле является динамичной самоорганизующейся системой.</a:t>
            </a:r>
            <a:br>
              <a:rPr lang="ru-RU" sz="2800" dirty="0"/>
            </a:br>
            <a:endParaRPr lang="ru-RU" sz="2800" dirty="0"/>
          </a:p>
          <a:p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верно только А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верно только Б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верны оба суждения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оба суждения неверны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645307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5"/>
          <p:cNvSpPr txBox="1"/>
          <p:nvPr/>
        </p:nvSpPr>
        <p:spPr>
          <a:xfrm>
            <a:off x="685800" y="519222"/>
            <a:ext cx="5901490" cy="461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616"/>
              </a:lnSpc>
            </a:pPr>
            <a:r>
              <a:rPr lang="en-US" sz="3013">
                <a:solidFill>
                  <a:srgbClr val="FFFFFF"/>
                </a:solidFill>
                <a:latin typeface="Montserrat Semi-Bold"/>
              </a:rPr>
              <a:t>ПРИЗНАКИ ПОЛИТИЧЕСКОЙ ВЛАСТИ</a:t>
            </a: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BAF20764-998E-2B47-94BB-74B38075DE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3668943" y="4026340"/>
            <a:ext cx="9967994" cy="659699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0AF813-6E67-894E-ABA9-263E9D07DD01}"/>
              </a:ext>
            </a:extLst>
          </p:cNvPr>
          <p:cNvSpPr/>
          <p:nvPr/>
        </p:nvSpPr>
        <p:spPr>
          <a:xfrm>
            <a:off x="180622" y="433401"/>
            <a:ext cx="12101689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Выберите верные суждения о социальных институтах и запишите цифры, под которыми они указаны.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Появление социальных институтов связано с необходимостью удовлетворения фундаментальных потребностей общества.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Структура современного социального института, как правило, характеризуется простотой отношений.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Некоторые социальные институты могут выступать и как агенты социализации, и как каналы социальной мобильности.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К политическим институтам общества традиционно относят рыночную экономику и собственность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0428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6026777">
            <a:off x="8527266" y="4297548"/>
            <a:ext cx="2717698" cy="263863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8819102" y="4081330"/>
            <a:ext cx="4366699" cy="452507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2672515">
            <a:off x="9826600" y="4473141"/>
            <a:ext cx="4366699" cy="4525077"/>
          </a:xfrm>
          <a:prstGeom prst="rect">
            <a:avLst/>
          </a:prstGeom>
        </p:spPr>
      </p:pic>
      <p:sp>
        <p:nvSpPr>
          <p:cNvPr id="7" name="Rectangle 4">
            <a:extLst>
              <a:ext uri="{FF2B5EF4-FFF2-40B4-BE49-F238E27FC236}">
                <a16:creationId xmlns:a16="http://schemas.microsoft.com/office/drawing/2014/main" id="{D6923E1A-299B-584F-B1C9-1E6ADCA1E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58832" y="947256"/>
            <a:ext cx="20045431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71A5F84-0D2B-ED46-BF60-7DD5619BFCA7}"/>
              </a:ext>
            </a:extLst>
          </p:cNvPr>
          <p:cNvSpPr/>
          <p:nvPr/>
        </p:nvSpPr>
        <p:spPr>
          <a:xfrm>
            <a:off x="502355" y="1046956"/>
            <a:ext cx="1118728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Roboto" panose="02000000000000000000" pitchFamily="2" charset="0"/>
              </a:rPr>
              <a:t>В ходе парламентских дебатов рассматривался вопрос о разработке мер, направленных на ограничение монополизма в экономике, стимулирование конкуренции производителей. Назовите сферу общества, связь которой с экономикой иллюстрируется этим примером. Приведите собственные примеры, иллюстрирующие связь экономики с другими двумя сферами общественной жизни (сначала укажите сферу, а потом приведите соответствующий пример.)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244115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>
            <a:off x="8067727" y="3551293"/>
            <a:ext cx="2576567" cy="2501612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1787001">
            <a:off x="9019997" y="4226820"/>
            <a:ext cx="3754585" cy="3890761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1787001">
            <a:off x="9019997" y="5048314"/>
            <a:ext cx="3754585" cy="3890761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AA2F9FD-F04A-9641-8547-DD444AE4F89C}"/>
              </a:ext>
            </a:extLst>
          </p:cNvPr>
          <p:cNvSpPr/>
          <p:nvPr/>
        </p:nvSpPr>
        <p:spPr>
          <a:xfrm>
            <a:off x="254000" y="324391"/>
            <a:ext cx="1168400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rgbClr val="FF0000"/>
                </a:solidFill>
                <a:latin typeface="Roboto" panose="02000000000000000000" pitchFamily="2" charset="0"/>
              </a:rPr>
              <a:t>Выберите верные суждения об обществе и социальных институтах и запишите цифры, под которыми они указаны.</a:t>
            </a:r>
            <a:br>
              <a:rPr lang="ru-RU" sz="2400" dirty="0"/>
            </a:br>
            <a:endParaRPr lang="ru-RU" sz="2400" dirty="0"/>
          </a:p>
          <a:p>
            <a:br>
              <a:rPr lang="ru-RU" sz="2400" dirty="0"/>
            </a:br>
            <a:r>
              <a:rPr lang="ru-RU" sz="2400" dirty="0">
                <a:latin typeface="Roboto" panose="02000000000000000000" pitchFamily="2" charset="0"/>
              </a:rPr>
              <a:t>1. Социальные институты выполняют функцию социализации человека.</a:t>
            </a:r>
            <a:br>
              <a:rPr lang="ru-RU" sz="2400" dirty="0"/>
            </a:br>
            <a:r>
              <a:rPr lang="ru-RU" sz="2400" dirty="0">
                <a:latin typeface="Roboto" panose="02000000000000000000" pitchFamily="2" charset="0"/>
              </a:rPr>
              <a:t>2. Общественный прогресс характеризуется деградацией, возвратом к уже отжившим структурам и отношениям.</a:t>
            </a:r>
            <a:br>
              <a:rPr lang="ru-RU" sz="2400" dirty="0"/>
            </a:br>
            <a:r>
              <a:rPr lang="ru-RU" sz="2400" dirty="0">
                <a:latin typeface="Roboto" panose="02000000000000000000" pitchFamily="2" charset="0"/>
              </a:rPr>
              <a:t>3. Общество представляет собой закрытую систему, не взаимодействующую с внешней средой.</a:t>
            </a:r>
            <a:br>
              <a:rPr lang="ru-RU" sz="2400" dirty="0"/>
            </a:br>
            <a:r>
              <a:rPr lang="ru-RU" sz="2400" dirty="0">
                <a:latin typeface="Roboto" panose="02000000000000000000" pitchFamily="2" charset="0"/>
              </a:rPr>
              <a:t>4. Общество является постоянно развивающейся динамической системой.</a:t>
            </a:r>
            <a:br>
              <a:rPr lang="ru-RU" sz="2400" dirty="0"/>
            </a:br>
            <a:r>
              <a:rPr lang="ru-RU" sz="2400" dirty="0">
                <a:latin typeface="Roboto" panose="02000000000000000000" pitchFamily="2" charset="0"/>
              </a:rPr>
              <a:t>5. В широком смысле под обществом понимают обособившуюся от природы, но тесно связанную с ней систему, которая включает в себя способы взаимодействия и формы объединения людей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200684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alphaModFix amt="19999"/>
          </a:blip>
          <a:srcRect/>
          <a:stretch>
            <a:fillRect/>
          </a:stretch>
        </p:blipFill>
        <p:spPr>
          <a:xfrm rot="482663">
            <a:off x="8517274" y="776190"/>
            <a:ext cx="2368097" cy="229920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>
            <a:alphaModFix amt="19999"/>
          </a:blip>
          <a:srcRect/>
          <a:stretch>
            <a:fillRect/>
          </a:stretch>
        </p:blipFill>
        <p:spPr>
          <a:xfrm rot="-7104152">
            <a:off x="9757676" y="-643527"/>
            <a:ext cx="3381357" cy="3503996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alphaModFix amt="19999"/>
          </a:blip>
          <a:srcRect/>
          <a:stretch>
            <a:fillRect/>
          </a:stretch>
        </p:blipFill>
        <p:spPr>
          <a:xfrm rot="-7104152">
            <a:off x="10201924" y="-1398734"/>
            <a:ext cx="3381357" cy="3503996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0917B61-1842-1D46-8C6F-EC6D9B32AD25}"/>
              </a:ext>
            </a:extLst>
          </p:cNvPr>
          <p:cNvSpPr/>
          <p:nvPr/>
        </p:nvSpPr>
        <p:spPr>
          <a:xfrm>
            <a:off x="441687" y="167404"/>
            <a:ext cx="11006667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Выберите верные суждения об обществе и запишите цифры, под которыми они указаны. </a:t>
            </a:r>
          </a:p>
          <a:p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Общество – целостная самоорганизующаяся система взаимоотношений между людьми.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В структуре общества выделяют экономическую, политическую, социальную и духовную сферы.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Социальные институты организуют удовлетворение определённых потребностей общества и человека.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Динамичность социальных институтов проявляется в их обособленности от природной среды.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5. Социальным регрессом называют направление развития от низших  и простых форм общественной организации к более высоким и сложным.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842257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4264327" y="-113069"/>
            <a:ext cx="7882581" cy="5216836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-601633" y="3182159"/>
            <a:ext cx="3800211" cy="367584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38107AA-F9F4-4D4F-AFB1-8F612C5EA0C5}"/>
              </a:ext>
            </a:extLst>
          </p:cNvPr>
          <p:cNvSpPr/>
          <p:nvPr/>
        </p:nvSpPr>
        <p:spPr>
          <a:xfrm>
            <a:off x="3048000" y="0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Выберите верные суждения о социальных институтах и запишите цифры, под которыми они указаны.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Социальный институт представляет собой исторически сложившуюся организацию социальной практики.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Структура современного социального института, как правило, характеризуется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простотой отношений.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Некоторые социальные институты могут выступать как агенты социализации.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К политическим институтам общества традиционно относят рыночную экономику и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собственность.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853747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6428874"/>
            <a:ext cx="12192000" cy="605876"/>
          </a:xfrm>
          <a:prstGeom prst="rect">
            <a:avLst/>
          </a:prstGeom>
          <a:solidFill>
            <a:srgbClr val="FCE6E2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6704049" y="3250692"/>
            <a:ext cx="5487951" cy="3601468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2132">
            <a:off x="-3870934" y="-4224010"/>
            <a:ext cx="9967994" cy="6596999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6E70C28-BBEF-0240-802A-AB25D4FA7845}"/>
              </a:ext>
            </a:extLst>
          </p:cNvPr>
          <p:cNvSpPr/>
          <p:nvPr/>
        </p:nvSpPr>
        <p:spPr>
          <a:xfrm>
            <a:off x="948266" y="996321"/>
            <a:ext cx="107131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Roboto" panose="02000000000000000000" pitchFamily="2" charset="0"/>
              </a:rPr>
              <a:t>Назовите любые три социальных института (кроме семьи), осуществляющих функцию социализации индивидов, и проиллюстрируйте примерами социализирующее воздействие каждого из них. (Сначала назовите социальный институт, затем приведите соответствующий пример.) (Каждый пример должен быть сформулирован развёрнуто.)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583504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-2301779" y="-3998232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8CCA52B-18F8-A943-91B4-C938273ECE1D}"/>
              </a:ext>
            </a:extLst>
          </p:cNvPr>
          <p:cNvSpPr/>
          <p:nvPr/>
        </p:nvSpPr>
        <p:spPr>
          <a:xfrm>
            <a:off x="508000" y="563308"/>
            <a:ext cx="111760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Верны ли следующие суждения о социальных институтах? </a:t>
            </a:r>
          </a:p>
          <a:p>
            <a:endParaRPr lang="ru-RU" sz="2800" dirty="0">
              <a:solidFill>
                <a:srgbClr val="FF0000"/>
              </a:solidFill>
              <a:latin typeface="Roboto" panose="02000000000000000000" pitchFamily="2" charset="0"/>
            </a:endParaRPr>
          </a:p>
          <a:p>
            <a:r>
              <a:rPr lang="ru-RU" sz="2800" dirty="0">
                <a:latin typeface="Roboto" panose="02000000000000000000" pitchFamily="2" charset="0"/>
              </a:rPr>
              <a:t>А. Образование как социальный институт объединяет с другими социальными институтами наличие различных элементов в структуре.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Б. Социальные институты возникли в связи с объективной потребностью общества регулировать сферу социальных отношений.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Ответ: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верно только А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верно только Б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верны оба суждения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оба суждения неверны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189179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257830" y="4964561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684DAF1-FAD5-9446-B519-828850C5C319}"/>
              </a:ext>
            </a:extLst>
          </p:cNvPr>
          <p:cNvSpPr/>
          <p:nvPr/>
        </p:nvSpPr>
        <p:spPr>
          <a:xfrm>
            <a:off x="632177" y="570215"/>
            <a:ext cx="1092764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Roboto" panose="02000000000000000000" pitchFamily="2" charset="0"/>
              </a:rPr>
              <a:t>Используя обществоведческие знания, </a:t>
            </a:r>
          </a:p>
          <a:p>
            <a:r>
              <a:rPr lang="ru-RU" sz="2800" dirty="0">
                <a:latin typeface="Roboto" panose="02000000000000000000" pitchFamily="2" charset="0"/>
              </a:rPr>
              <a:t>1) раскройте смысл понятия «социальный институт»;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2) составьте два предложения: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− одно предложение, содержащее информацию об одном из социальных институтов в политической сфере жизни общества;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− одно предложение, раскрывающее одну из функций любого социального института.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71967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8F8774A-4BA4-0D43-9DC5-61DA68BEDD8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4481741" y="-4281042"/>
            <a:ext cx="9967994" cy="6596999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25D7B4C0-0C1D-EA4B-997F-AF7E80903E23}"/>
              </a:ext>
            </a:extLst>
          </p:cNvPr>
          <p:cNvSpPr/>
          <p:nvPr/>
        </p:nvSpPr>
        <p:spPr>
          <a:xfrm>
            <a:off x="762000" y="1481583"/>
            <a:ext cx="10668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Верны ли следующие суждения об обществе как системе?</a:t>
            </a:r>
          </a:p>
          <a:p>
            <a:endParaRPr lang="ru-RU" sz="2800" dirty="0">
              <a:solidFill>
                <a:srgbClr val="FF0000"/>
              </a:solidFill>
              <a:latin typeface="Roboto" panose="02000000000000000000" pitchFamily="2" charset="0"/>
            </a:endParaRPr>
          </a:p>
          <a:p>
            <a:r>
              <a:rPr lang="ru-RU" sz="2800" dirty="0">
                <a:latin typeface="Roboto" panose="02000000000000000000" pitchFamily="2" charset="0"/>
              </a:rPr>
              <a:t>А. Все сферы общественной жизни подвержены изменениям.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Б. Общество является статичной системой.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верно только А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верно только Б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верны оба суждения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оба суждения неверны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062418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A027AFF-0C91-4348-B60C-E72C2029C0E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4711675" y="1266182"/>
            <a:ext cx="12873449" cy="8519883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4956EFBB-703A-DA4F-B094-75BAB928A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52447" y="4167201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0D2646-469E-754B-A53A-6376D7E459E5}"/>
              </a:ext>
            </a:extLst>
          </p:cNvPr>
          <p:cNvSpPr/>
          <p:nvPr/>
        </p:nvSpPr>
        <p:spPr>
          <a:xfrm>
            <a:off x="322355" y="400040"/>
            <a:ext cx="1082604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Выберите верные суждения об обществе и запишите цифры, под которыми они указаны. </a:t>
            </a:r>
          </a:p>
          <a:p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Общество и природа не связаны между собой.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Общество – это совокупность людей и их взаимодействий.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Структурные компоненты общества однотипны.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Динамика общества проявляется в его развитии.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5. Экономическая сфера общества включает в себя взаимодействия людей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в процессе производства, обмена, потребления и распределения материальных благ и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услуг.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623584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C7CD11BE-2DFD-F049-A2E5-EAAACF34FFB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-909727">
            <a:off x="-9117212" y="-2854258"/>
            <a:ext cx="12873449" cy="851988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0FF96F-2A72-A24C-9076-F07EB017D2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875025" y="4129070"/>
            <a:ext cx="3754419" cy="3071798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B3B723F-BD5F-984D-8A2F-66E77BFD629C}"/>
              </a:ext>
            </a:extLst>
          </p:cNvPr>
          <p:cNvSpPr/>
          <p:nvPr/>
        </p:nvSpPr>
        <p:spPr>
          <a:xfrm>
            <a:off x="169333" y="300631"/>
            <a:ext cx="11830755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Выберите верные суждения об обществе и запишите цифры, под которыми они указаны. </a:t>
            </a:r>
          </a:p>
          <a:p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Общественное развитие всегда имеет стихийный характер.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Общество это обособившаяся от природы, но сохранившая с ней взаимосвязь часть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мира, включающая в себя способы взаимодействия людей.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Структурные компоненты общества не меняются.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Динамика общества проявляется в его развитии.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5. Экономическая сфера общества включает в себя взаимодействия людей в процессе производства, обмена, потребления и распределения материальных благ и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услуг.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247286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1E8942C-AF31-9045-92BE-86DAC0714103}"/>
              </a:ext>
            </a:extLst>
          </p:cNvPr>
          <p:cNvSpPr/>
          <p:nvPr/>
        </p:nvSpPr>
        <p:spPr>
          <a:xfrm>
            <a:off x="541867" y="653619"/>
            <a:ext cx="1131146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FF0000"/>
                </a:solidFill>
                <a:latin typeface="Roboto" panose="02000000000000000000" pitchFamily="2" charset="0"/>
              </a:rPr>
              <a:t>Найдите в приведённом списке положения, которые могут служить определениями понятия «общество». Запишите цифры, под которыми они указаны.</a:t>
            </a:r>
            <a:br>
              <a:rPr lang="ru-RU" sz="2800" dirty="0"/>
            </a:b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1. система различных взаимодействующих коллективов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2. группа людей, объединившихся для совместной деятельности и общения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3. результаты материально-преобразующей деятельности людей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4. определённый этап исторического развития человечества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5. весь материальный мир в целом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6. устойчивые стереотипы человеческого поведения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445535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-909727">
            <a:off x="-6891000" y="-1974278"/>
            <a:ext cx="12873449" cy="851988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E260800-B81B-3647-8447-343835616F83}"/>
              </a:ext>
            </a:extLst>
          </p:cNvPr>
          <p:cNvSpPr/>
          <p:nvPr/>
        </p:nvSpPr>
        <p:spPr>
          <a:xfrm>
            <a:off x="970844" y="1482425"/>
            <a:ext cx="1025031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Найдите понятие, которое является обобщающим для всех остальных понятий представленного ниже ряда, и запишите цифру, под которой оно указано.</a:t>
            </a:r>
          </a:p>
          <a:p>
            <a:br>
              <a:rPr lang="ru-RU" sz="3200" dirty="0"/>
            </a:br>
            <a:r>
              <a:rPr lang="ru-RU" sz="3200" dirty="0"/>
              <a:t>1) семья, 2) школа, 3) социальный институт, 4) государство, 5) политическая партия.</a:t>
            </a:r>
          </a:p>
        </p:txBody>
      </p:sp>
    </p:spTree>
    <p:extLst>
      <p:ext uri="{BB962C8B-B14F-4D97-AF65-F5344CB8AC3E}">
        <p14:creationId xmlns:p14="http://schemas.microsoft.com/office/powerpoint/2010/main" val="11431276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998935" y="5443357"/>
            <a:ext cx="13557692" cy="4075297"/>
            <a:chOff x="0" y="0"/>
            <a:chExt cx="6350000" cy="1908742"/>
          </a:xfrm>
        </p:grpSpPr>
        <p:sp>
          <p:nvSpPr>
            <p:cNvPr id="3" name="Freeform 3"/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01B82DB-37E3-D349-9E44-E930BC6BEDF8}"/>
              </a:ext>
            </a:extLst>
          </p:cNvPr>
          <p:cNvSpPr/>
          <p:nvPr/>
        </p:nvSpPr>
        <p:spPr>
          <a:xfrm>
            <a:off x="790222" y="1416883"/>
            <a:ext cx="1031804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Roboto" panose="02000000000000000000" pitchFamily="2" charset="0"/>
              </a:rPr>
              <a:t>Ниже приведён ряд терминов. Все они, за исключением двух, характеризуют динамичный характер общества.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1) развитие, 2) статичность, 3) регресс, 4) спад, 5) прогресс, 6) консерватизм.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Найдите два термина, «выпадающих» из общего ряда, и запишите в таблицу цифры, под</a:t>
            </a:r>
            <a:br>
              <a:rPr lang="ru-RU" sz="2800" dirty="0"/>
            </a:br>
            <a:r>
              <a:rPr lang="ru-RU" sz="2800" dirty="0">
                <a:latin typeface="Roboto" panose="02000000000000000000" pitchFamily="2" charset="0"/>
              </a:rPr>
              <a:t>которыми они указаны.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522996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346308E-23AB-E341-9624-CD4BD8AACCA7}"/>
              </a:ext>
            </a:extLst>
          </p:cNvPr>
          <p:cNvSpPr/>
          <p:nvPr/>
        </p:nvSpPr>
        <p:spPr>
          <a:xfrm>
            <a:off x="1286934" y="2007779"/>
            <a:ext cx="93020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>
                <a:latin typeface="Roboto" panose="02000000000000000000" pitchFamily="2" charset="0"/>
              </a:rPr>
              <a:t>Назовите и проиллюстрируйте три признака социального института на примере семьи. (Каждый пример должен быть сформулирован развёрнуто).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0037468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6036826">
            <a:off x="-2554280" y="3903236"/>
            <a:ext cx="5676793" cy="567679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-499357">
            <a:off x="456838" y="286479"/>
            <a:ext cx="4153970" cy="26887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743774">
            <a:off x="9783917" y="-1362232"/>
            <a:ext cx="3787163" cy="3787163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95F3DCF-EE44-264D-85A7-655DA2C81B9D}"/>
              </a:ext>
            </a:extLst>
          </p:cNvPr>
          <p:cNvSpPr/>
          <p:nvPr/>
        </p:nvSpPr>
        <p:spPr>
          <a:xfrm>
            <a:off x="1761066" y="2122721"/>
            <a:ext cx="922302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>
                <a:latin typeface="Roboto" panose="02000000000000000000" pitchFamily="2" charset="0"/>
              </a:rPr>
              <a:t>«Общество существует и функционирует в многообразных формах…. Действительно важный вопрос сводится к тому, чтобы за особенными формами не потерять само общество, за деревьями – леса»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5084359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D5DB5D6-CC9F-0128-89AC-CE5865E15814}"/>
              </a:ext>
            </a:extLst>
          </p:cNvPr>
          <p:cNvSpPr txBox="1"/>
          <p:nvPr/>
        </p:nvSpPr>
        <p:spPr>
          <a:xfrm>
            <a:off x="717630" y="2361237"/>
            <a:ext cx="106834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0170">
              <a:spcAft>
                <a:spcPts val="0"/>
              </a:spcAft>
              <a:defRPr/>
            </a:pPr>
            <a:r>
              <a:rPr lang="ru-RU" sz="2800" b="1" dirty="0">
                <a:solidFill>
                  <a:srgbClr val="FF0000"/>
                </a:solidFill>
                <a:latin typeface="Times New Roman"/>
                <a:ea typeface="Calibri"/>
                <a:cs typeface="Tahoma"/>
              </a:rPr>
              <a:t>19.</a:t>
            </a:r>
            <a:r>
              <a:rPr lang="ru-RU" sz="28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Покажите на трех примерах тесную связь общества и природы.</a:t>
            </a:r>
            <a:endParaRPr lang="ru-RU" sz="2800" dirty="0">
              <a:solidFill>
                <a:srgbClr val="000000"/>
              </a:solidFill>
              <a:latin typeface="Times New Roman"/>
              <a:ea typeface="Calibri"/>
              <a:cs typeface="Tahoma"/>
            </a:endParaRPr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79EA7962-8E08-983B-E495-A53383F80D73}"/>
              </a:ext>
            </a:extLst>
          </p:cNvPr>
          <p:cNvGrpSpPr/>
          <p:nvPr/>
        </p:nvGrpSpPr>
        <p:grpSpPr>
          <a:xfrm>
            <a:off x="-998935" y="5443357"/>
            <a:ext cx="13557692" cy="4075297"/>
            <a:chOff x="0" y="0"/>
            <a:chExt cx="6350000" cy="1908742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8458F518-8664-3BEA-4EB7-D57E7BA8066F}"/>
                </a:ext>
              </a:extLst>
            </p:cNvPr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</p:spTree>
    <p:extLst>
      <p:ext uri="{BB962C8B-B14F-4D97-AF65-F5344CB8AC3E}">
        <p14:creationId xmlns:p14="http://schemas.microsoft.com/office/powerpoint/2010/main" val="8598024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9A01373-1EBA-1AB7-3854-A401A8AD42E7}"/>
              </a:ext>
            </a:extLst>
          </p:cNvPr>
          <p:cNvSpPr txBox="1"/>
          <p:nvPr/>
        </p:nvSpPr>
        <p:spPr>
          <a:xfrm>
            <a:off x="771646" y="1177343"/>
            <a:ext cx="10559969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0170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0000"/>
                </a:solidFill>
                <a:latin typeface="Times New Roman"/>
                <a:ea typeface="Calibri"/>
                <a:cs typeface="Tahoma"/>
              </a:rPr>
              <a:t>1.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Ниже приведён ряд терминов. Все они, за исключением двух, характеризуют динамичный характер общества. </a:t>
            </a:r>
            <a:endParaRPr lang="ru-RU" sz="2400" dirty="0">
              <a:solidFill>
                <a:srgbClr val="FF0000"/>
              </a:solidFill>
              <a:latin typeface="Times New Roman"/>
              <a:ea typeface="Calibri"/>
              <a:cs typeface="Tahoma"/>
            </a:endParaRPr>
          </a:p>
          <a:p>
            <a:pPr marL="90170">
              <a:spcAft>
                <a:spcPts val="0"/>
              </a:spcAft>
              <a:defRPr/>
            </a:pPr>
            <a:r>
              <a:rPr lang="ru-RU" sz="2400" i="1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1) кризис, 2) статичность, 3) регресс, 4) революция, 5) спад, 6) сложность. </a:t>
            </a:r>
            <a:endParaRPr lang="ru-RU" sz="2400" dirty="0">
              <a:solidFill>
                <a:srgbClr val="000000"/>
              </a:solidFill>
              <a:latin typeface="Times New Roman"/>
              <a:ea typeface="Calibri"/>
              <a:cs typeface="Tahoma"/>
            </a:endParaRPr>
          </a:p>
          <a:p>
            <a:pPr marL="90170">
              <a:spcAft>
                <a:spcPts val="0"/>
              </a:spcAft>
              <a:defRPr/>
            </a:pP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Найдите два термина, «выпадающих» из общего ряда, и запишите в таблицу цифры, под которыми они указаны.</a:t>
            </a:r>
            <a:endParaRPr lang="ru-RU" sz="2400" dirty="0">
              <a:solidFill>
                <a:srgbClr val="000000"/>
              </a:solidFill>
              <a:latin typeface="Times New Roman"/>
              <a:ea typeface="Calibri"/>
              <a:cs typeface="Tahoma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F03E5DE0-119C-4B54-BB33-900CC52188B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072637" y="4184534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9920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04A4A93-A74D-80A4-76C5-D7B996129501}"/>
              </a:ext>
            </a:extLst>
          </p:cNvPr>
          <p:cNvSpPr txBox="1"/>
          <p:nvPr/>
        </p:nvSpPr>
        <p:spPr>
          <a:xfrm>
            <a:off x="729205" y="925975"/>
            <a:ext cx="1066028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0170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latin typeface="Times New Roman"/>
                <a:ea typeface="Calibri"/>
                <a:cs typeface="Tahoma"/>
              </a:rPr>
              <a:t>2.</a:t>
            </a:r>
            <a:r>
              <a:rPr lang="ru-RU" sz="24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Выберите верные суждения об обществе и запишите цифры, под которыми они указаны.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1) Общество может оказывать на природу позитивное влияние.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2) Общество как систему характеризует наличие институтов и подсистем.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3) </a:t>
            </a:r>
            <a:r>
              <a:rPr lang="ru-RU" sz="24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B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основе разграничения сфер общественной жизни - базовые потребности человека.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4) Динамичность социальных институтов проявляется в их обособленности от природной среды.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5) Общество – это весь окружающий человека материальный мир.</a:t>
            </a:r>
            <a:endParaRPr lang="ru-RU" sz="2400" dirty="0">
              <a:solidFill>
                <a:srgbClr val="000000"/>
              </a:solidFill>
              <a:latin typeface="Times New Roman"/>
              <a:ea typeface="Calibri"/>
              <a:cs typeface="Tahoma"/>
            </a:endParaRPr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019C51F6-A1D2-ABD5-7E6C-E8C473B77239}"/>
              </a:ext>
            </a:extLst>
          </p:cNvPr>
          <p:cNvGrpSpPr/>
          <p:nvPr/>
        </p:nvGrpSpPr>
        <p:grpSpPr>
          <a:xfrm>
            <a:off x="-998935" y="5443357"/>
            <a:ext cx="13557692" cy="4075297"/>
            <a:chOff x="0" y="0"/>
            <a:chExt cx="6350000" cy="1908742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9BB3ACC9-6FF8-84E1-4DDA-1A48C93CD1E9}"/>
                </a:ext>
              </a:extLst>
            </p:cNvPr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</p:spTree>
    <p:extLst>
      <p:ext uri="{BB962C8B-B14F-4D97-AF65-F5344CB8AC3E}">
        <p14:creationId xmlns:p14="http://schemas.microsoft.com/office/powerpoint/2010/main" val="21882089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6F1EE4A-74D2-19A2-A79F-FCA7D91A7EB6}"/>
              </a:ext>
            </a:extLst>
          </p:cNvPr>
          <p:cNvSpPr txBox="1"/>
          <p:nvPr/>
        </p:nvSpPr>
        <p:spPr>
          <a:xfrm>
            <a:off x="748496" y="543513"/>
            <a:ext cx="10695007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0170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latin typeface="Times New Roman"/>
                <a:ea typeface="Calibri"/>
                <a:cs typeface="Tahoma"/>
              </a:rPr>
              <a:t>2.</a:t>
            </a:r>
            <a:r>
              <a:rPr lang="ru-RU" sz="24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Выберите верные суждения об обществе и социальных институтах и запишите цифры, под которыми они указаны.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1) Под обществом в узком смысле понимают группу людей, объединённых общими интересами.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2) К политическим институтам общества традиционно относят рыночную экономику и собственность.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3) Изменения в обществе могут происходить под влиянием различных внешних факторов.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4) В обществе реализуются функции воспроизводства и социализации человека.</a:t>
            </a:r>
            <a:b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5) Социальные институты упорядочивают, координируют индивидуальные действия людей, придают им организованный и предсказуемый характер.</a:t>
            </a:r>
            <a:endParaRPr lang="ru-RU" sz="2400" dirty="0">
              <a:solidFill>
                <a:srgbClr val="000000"/>
              </a:solidFill>
              <a:latin typeface="Times New Roman"/>
              <a:ea typeface="Calibri"/>
              <a:cs typeface="Tahoma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26F8B47C-C260-B484-515D-F55EDFE7F7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532132">
            <a:off x="2072637" y="4184534"/>
            <a:ext cx="9967994" cy="659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1891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92926E3-3C3F-0CAD-F097-8858A96452E1}"/>
              </a:ext>
            </a:extLst>
          </p:cNvPr>
          <p:cNvSpPr txBox="1"/>
          <p:nvPr/>
        </p:nvSpPr>
        <p:spPr>
          <a:xfrm>
            <a:off x="1365812" y="810229"/>
            <a:ext cx="9815331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90170">
              <a:spcAft>
                <a:spcPts val="0"/>
              </a:spcAft>
              <a:defRPr/>
            </a:pPr>
            <a:r>
              <a:rPr lang="ru-RU" sz="2400" b="1" dirty="0">
                <a:solidFill>
                  <a:srgbClr val="FF0000"/>
                </a:solidFill>
                <a:latin typeface="Times New Roman"/>
                <a:ea typeface="Calibri"/>
                <a:cs typeface="Tahoma"/>
              </a:rPr>
              <a:t>19.</a:t>
            </a:r>
            <a:r>
              <a:rPr lang="ru-RU" sz="24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Какие институты (организации, группы), кроме семьи, участвуют в социализации личности? Назовите любые три института (организации, группы) и приведите пример влияния каждого из них на социализацию личности.</a:t>
            </a:r>
            <a:endParaRPr lang="ru-RU" sz="2400" dirty="0">
              <a:solidFill>
                <a:srgbClr val="000000"/>
              </a:solidFill>
              <a:latin typeface="Times New Roman"/>
              <a:ea typeface="Calibri"/>
              <a:cs typeface="Tahoma"/>
            </a:endParaRPr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C6F9B4BC-2435-9C09-ADA7-A9B2BAB8ACF4}"/>
              </a:ext>
            </a:extLst>
          </p:cNvPr>
          <p:cNvGrpSpPr/>
          <p:nvPr/>
        </p:nvGrpSpPr>
        <p:grpSpPr>
          <a:xfrm>
            <a:off x="-998935" y="5443357"/>
            <a:ext cx="13557692" cy="4075297"/>
            <a:chOff x="0" y="0"/>
            <a:chExt cx="6350000" cy="1908742"/>
          </a:xfrm>
        </p:grpSpPr>
        <p:sp>
          <p:nvSpPr>
            <p:cNvPr id="4" name="Freeform 3">
              <a:extLst>
                <a:ext uri="{FF2B5EF4-FFF2-40B4-BE49-F238E27FC236}">
                  <a16:creationId xmlns:a16="http://schemas.microsoft.com/office/drawing/2014/main" id="{71645B13-C79C-FE1B-7923-A7C6CA1652ED}"/>
                </a:ext>
              </a:extLst>
            </p:cNvPr>
            <p:cNvSpPr/>
            <p:nvPr/>
          </p:nvSpPr>
          <p:spPr>
            <a:xfrm>
              <a:off x="0" y="-55880"/>
              <a:ext cx="6350000" cy="1964622"/>
            </a:xfrm>
            <a:custGeom>
              <a:avLst/>
              <a:gdLst/>
              <a:ahLst/>
              <a:cxnLst/>
              <a:rect l="l" t="t" r="r" b="b"/>
              <a:pathLst>
                <a:path w="6350000" h="1964622">
                  <a:moveTo>
                    <a:pt x="5628640" y="177800"/>
                  </a:moveTo>
                  <a:cubicBezTo>
                    <a:pt x="5184140" y="96520"/>
                    <a:pt x="4733290" y="29210"/>
                    <a:pt x="4279900" y="67310"/>
                  </a:cubicBezTo>
                  <a:cubicBezTo>
                    <a:pt x="3841750" y="104140"/>
                    <a:pt x="3437890" y="316230"/>
                    <a:pt x="2997200" y="331470"/>
                  </a:cubicBezTo>
                  <a:cubicBezTo>
                    <a:pt x="2550160" y="346710"/>
                    <a:pt x="2101850" y="267970"/>
                    <a:pt x="1668780" y="167640"/>
                  </a:cubicBezTo>
                  <a:cubicBezTo>
                    <a:pt x="941070" y="0"/>
                    <a:pt x="364490" y="205740"/>
                    <a:pt x="0" y="417830"/>
                  </a:cubicBezTo>
                  <a:lnTo>
                    <a:pt x="0" y="1964622"/>
                  </a:lnTo>
                  <a:lnTo>
                    <a:pt x="6350000" y="1964622"/>
                  </a:lnTo>
                  <a:lnTo>
                    <a:pt x="6350000" y="327660"/>
                  </a:lnTo>
                  <a:cubicBezTo>
                    <a:pt x="6112510" y="265430"/>
                    <a:pt x="5867400" y="220980"/>
                    <a:pt x="5628640" y="177800"/>
                  </a:cubicBezTo>
                  <a:close/>
                </a:path>
              </a:pathLst>
            </a:custGeom>
            <a:solidFill>
              <a:srgbClr val="EC7A50"/>
            </a:solidFill>
          </p:spPr>
        </p:sp>
      </p:grpSp>
    </p:spTree>
    <p:extLst>
      <p:ext uri="{BB962C8B-B14F-4D97-AF65-F5344CB8AC3E}">
        <p14:creationId xmlns:p14="http://schemas.microsoft.com/office/powerpoint/2010/main" val="283559677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</TotalTime>
  <Words>1514</Words>
  <Application>Microsoft Office PowerPoint</Application>
  <PresentationFormat>Широкоэкранный</PresentationFormat>
  <Paragraphs>43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Calibri Light</vt:lpstr>
      <vt:lpstr>Montserrat Semi-Bold</vt:lpstr>
      <vt:lpstr>Roboto</vt:lpstr>
      <vt:lpstr>Times New Roman</vt:lpstr>
      <vt:lpstr>Тема Office</vt:lpstr>
      <vt:lpstr>Общество как система. Социальные институты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Общество как система. Социальные институты </dc:title>
  <dc:creator>Microsoft Office User</dc:creator>
  <cp:lastModifiedBy>Людмила Тимофеева</cp:lastModifiedBy>
  <cp:revision>6</cp:revision>
  <dcterms:created xsi:type="dcterms:W3CDTF">2022-04-19T09:45:25Z</dcterms:created>
  <dcterms:modified xsi:type="dcterms:W3CDTF">2024-11-15T12:02:44Z</dcterms:modified>
</cp:coreProperties>
</file>