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20" r:id="rId2"/>
    <p:sldId id="282" r:id="rId3"/>
    <p:sldId id="262" r:id="rId4"/>
    <p:sldId id="281" r:id="rId5"/>
    <p:sldId id="261" r:id="rId6"/>
    <p:sldId id="265" r:id="rId7"/>
    <p:sldId id="299" r:id="rId8"/>
    <p:sldId id="302" r:id="rId9"/>
    <p:sldId id="259" r:id="rId10"/>
    <p:sldId id="319" r:id="rId11"/>
    <p:sldId id="274" r:id="rId12"/>
    <p:sldId id="313" r:id="rId13"/>
    <p:sldId id="323" r:id="rId14"/>
    <p:sldId id="324" r:id="rId15"/>
    <p:sldId id="325" r:id="rId16"/>
    <p:sldId id="326" r:id="rId17"/>
    <p:sldId id="327" r:id="rId18"/>
    <p:sldId id="328" r:id="rId19"/>
    <p:sldId id="329" r:id="rId20"/>
    <p:sldId id="330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97"/>
    <p:restoredTop sz="94681"/>
  </p:normalViewPr>
  <p:slideViewPr>
    <p:cSldViewPr snapToGrid="0" snapToObjects="1">
      <p:cViewPr varScale="1">
        <p:scale>
          <a:sx n="82" d="100"/>
          <a:sy n="82" d="100"/>
        </p:scale>
        <p:origin x="69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E54A10-F342-9A43-93B1-E03B54B43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CA2C67B-3743-2544-9C7B-D47BEA9FF1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E0FB5FA-6C59-5147-A70D-D4A12F610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DC10E-4860-B446-8972-6DD60689407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C96D29-FAF7-034B-B6B6-0304B0CCA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621510-4F8F-5B41-A3E8-3DA355BF0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C05D-E44D-1341-8C64-BCC6C4C2F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477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CC0C94-FF16-CE4B-89EC-D7F7A2B55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D9B0D6-2648-CF4A-AFEF-8DA3C39095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6E34E1-FBA4-504A-860E-A69E78FF7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DC10E-4860-B446-8972-6DD60689407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9FA3E0-353C-CD42-B157-6638402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40F88E-09D5-4F45-9488-7E1E72906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C05D-E44D-1341-8C64-BCC6C4C2F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9768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A988D5-5163-234B-87C2-541C16086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AD36915-0612-8343-A5F1-078D11C5B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78641B-0DD1-794D-A8BD-7FBCE3CDC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DC10E-4860-B446-8972-6DD60689407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4B7068-0269-C243-B784-E529CDB19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78018C-9F98-7046-80ED-A1D1D77FB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C05D-E44D-1341-8C64-BCC6C4C2F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97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8F0BD5-EFBC-AA43-BB06-17BDAC48D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7CF2C2-7BDE-EB48-8FB7-C3354431D8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F60104D-9388-8C44-B332-52A673B92D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2779047-A75C-A64F-B7CD-67ADE46F7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DC10E-4860-B446-8972-6DD60689407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1B6B022-7616-9A41-93F0-40F0B2914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531FFBB-7D4C-7E47-B901-479607B9E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C05D-E44D-1341-8C64-BCC6C4C2F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917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AB3F6E-0EBA-4E45-B726-81D67F9F8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7720427-5424-E443-962C-958834E72C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B9EDC02-B379-0A43-AF05-D6346B368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299A0B3-A6B6-424C-8A69-54A34BA289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8C9F162-BB8F-144D-8D15-7A34BE1C87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80723BF-18BF-4F48-A5FD-A0AC052B6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DC10E-4860-B446-8972-6DD60689407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2D791D0-5F70-F24E-B497-43C834753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B41E767-D869-CB4E-BF50-A5EF1FF22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C05D-E44D-1341-8C64-BCC6C4C2F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5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079613-95C5-DD4B-B785-73A104E28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959E97A-08F0-D84B-8962-0BDBF5618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DC10E-4860-B446-8972-6DD60689407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E0C4666-EF83-0746-8144-877C6BCDC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56E8A35-149A-3046-9CB8-0648E1690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C05D-E44D-1341-8C64-BCC6C4C2F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345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3FC72DC-700B-F442-811E-4A257D9A9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DC10E-4860-B446-8972-6DD60689407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DC3812-10C0-104B-A5B9-04A32BE05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E917C2E-1E06-594A-A23A-0FEAD615B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C05D-E44D-1341-8C64-BCC6C4C2F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589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308182-3E69-2C45-85C2-A8E8694EB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4AFE01-80F8-9F48-B7E5-49B6BE509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8144054-79B0-0043-8333-D7E1894A3D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1F229A-D235-C14A-B3FB-D8CE7BF38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DC10E-4860-B446-8972-6DD60689407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614CDE8-0647-D345-8AF4-9C302B8B8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2A8B470-CABF-8C4C-9DEB-03D5FE790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C05D-E44D-1341-8C64-BCC6C4C2F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447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2B37E4-169E-AF46-9E3F-325370FC9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E951409-BB84-4844-AF13-8B89B3EE14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FD6227D-F33F-854B-AA65-224497F199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EFDFC03-7560-7F4F-A0C4-A6F03F10E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DC10E-4860-B446-8972-6DD60689407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89282D-C6EC-FD4B-849B-76995A5F8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A3DBBD6-D555-E14D-81B6-8BE24F69F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C05D-E44D-1341-8C64-BCC6C4C2F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75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DE10BB-5EAD-1344-88F9-CCDA2498D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835CDFF-EA5A-9F47-94D2-449454ADB4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DE9038C-13E8-2141-BE74-E2EBFEF75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DC10E-4860-B446-8972-6DD60689407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397F7F-1AE5-5D42-B11C-DF111807B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0D69870-AB7B-5641-A3F1-5B621EFC3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C05D-E44D-1341-8C64-BCC6C4C2F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274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F7D6F2F-1657-D34D-99F2-4CC0C411B4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B0CEA65-55B2-1444-B3ED-B7AD6CD8D6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638C7D-53A0-9B48-9707-B88D0A55A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DC10E-4860-B446-8972-6DD60689407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32E3EE-3B7E-EB4E-957C-26A11482C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31FAF5-71DB-3B4E-B8D7-CF04AE872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C05D-E44D-1341-8C64-BCC6C4C2F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852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3C706E-7B71-264C-9104-D1DB512E4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C4B11E-6747-A144-A661-3842C61275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6E832E7-59D0-9B44-ABCD-11889FEFA0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DC10E-4860-B446-8972-6DD60689407B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AB2353-D3A8-3E48-A9D9-8269CBAB6E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3006D6E-E8B9-7D4E-A625-E168824661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B7C05D-E44D-1341-8C64-BCC6C4C2F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848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800" y="1230473"/>
            <a:ext cx="7672039" cy="2420954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b="1" dirty="0"/>
              <a:t>«</a:t>
            </a:r>
            <a:r>
              <a:rPr lang="ru-RU" b="1" dirty="0" err="1"/>
              <a:t>Многовариантность</a:t>
            </a:r>
            <a:r>
              <a:rPr lang="ru-RU" b="1" dirty="0"/>
              <a:t> общественного развития. Прогресс. Регресс»</a:t>
            </a:r>
            <a:endParaRPr lang="ru-RU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071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98935" y="5443357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01B82DB-37E3-D349-9E44-E930BC6BEDF8}"/>
              </a:ext>
            </a:extLst>
          </p:cNvPr>
          <p:cNvSpPr/>
          <p:nvPr/>
        </p:nvSpPr>
        <p:spPr>
          <a:xfrm>
            <a:off x="790222" y="1416883"/>
            <a:ext cx="1031804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Roboto" panose="02000000000000000000" pitchFamily="2" charset="0"/>
              </a:rPr>
              <a:t>Ниже приведён ряд терминов. Все они, за исключением двух, характеризуют динамичный характер общества.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1) развитие, 2) статичность, 3) регресс, 4) спад, 5) прогресс, 6) консерватизм.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Найдите два термина, «выпадающих» из общего ряда, и запишите в таблицу цифры, под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которыми они указаны.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176424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3441957" y="-4088544"/>
            <a:ext cx="9967994" cy="6596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03C8893-DEFD-E347-807B-D3563F7F6A32}"/>
              </a:ext>
            </a:extLst>
          </p:cNvPr>
          <p:cNvSpPr/>
          <p:nvPr/>
        </p:nvSpPr>
        <p:spPr>
          <a:xfrm>
            <a:off x="287866" y="151179"/>
            <a:ext cx="1161626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Установите соответствие между социальными фактами и историческими типами обществ: к каждой позиции, данной в первом столбце, подберите соответствующую позицию из второго столбца.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СОЦИАЛЬНЫЕ ФАКТЫ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А) появление массовой культуры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Б) аграрно-сырьевой тип хозяйства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В) развитие глобальных компьютерных сетей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Г) создание конвейера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Д) ведущая роль науки в производстве 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ИСТОРИЧЕСКИЕ ТИПЫ ОБЩЕСТВ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1) традиционное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2) индустриальное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3) информационное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67706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34201" r="34201"/>
          <a:stretch>
            <a:fillRect/>
          </a:stretch>
        </p:blipFill>
        <p:spPr>
          <a:xfrm>
            <a:off x="0" y="0"/>
            <a:ext cx="3248747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45D633E-22EA-B64C-B28F-B6546A285C32}"/>
              </a:ext>
            </a:extLst>
          </p:cNvPr>
          <p:cNvSpPr/>
          <p:nvPr/>
        </p:nvSpPr>
        <p:spPr>
          <a:xfrm>
            <a:off x="3248747" y="0"/>
            <a:ext cx="8943253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Установите соответствие между отличительными признаками и типами обществ, которые они иллюстрируют: к каждой позиции, данной в первом столбце, подберите соответствующую позицию из второго столбца.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ОТЛИЧИТЕЛЬНЫЕ ПРИЗНАКИ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А) общинный уклад, коллективизм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Б) ускорение развития промышленности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В) выдвижение на первый план сферы услуг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Г) доминирование религиозных ценностей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Д) развитие высоких технологий 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ТИПЫ ОБЩЕСТВ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1) традиционное (аграрное)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2) информационное (постиндустриальное)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3) индустриальное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63662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771996" y="869137"/>
            <a:ext cx="4551715" cy="550530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ED8E159-313A-AE47-84BD-44C457E2A2FD}"/>
              </a:ext>
            </a:extLst>
          </p:cNvPr>
          <p:cNvSpPr/>
          <p:nvPr/>
        </p:nvSpPr>
        <p:spPr>
          <a:xfrm>
            <a:off x="112888" y="22470"/>
            <a:ext cx="10024533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В стране </a:t>
            </a:r>
            <a:r>
              <a:rPr lang="en" sz="2800" dirty="0">
                <a:solidFill>
                  <a:srgbClr val="FF0000"/>
                </a:solidFill>
                <a:latin typeface="Roboto" panose="02000000000000000000" pitchFamily="2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происходит широкое внедрение компьютерных технологий в различные сферы жизни. Какие другие признаки позволят сделать вывод о том, что страна </a:t>
            </a:r>
            <a:r>
              <a:rPr lang="en" sz="2800" dirty="0">
                <a:solidFill>
                  <a:srgbClr val="FF0000"/>
                </a:solidFill>
                <a:latin typeface="Roboto" panose="02000000000000000000" pitchFamily="2" charset="0"/>
              </a:rPr>
              <a:t>Z </a:t>
            </a:r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развивается как постиндустриальное общество? Запишите цифры, под которыми они указаны.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Наблюдается низкий уровень социальной мобильности.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Постепенно складывается демократия.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Преобладают экстенсивные методы ведения хозяйства.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Природные факторы оказывают влияние на развитие общества.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5. Наибольшее развитие получают наукоёмкие, ресурсосберегающие технологии.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6. Информационные технологии являются важнейшим фактором производства.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65148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9469383" y="2935494"/>
            <a:ext cx="6058947" cy="60589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810667" y="-4259754"/>
            <a:ext cx="6931309" cy="69313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557025" y="4049959"/>
            <a:ext cx="2634975" cy="212224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EDD0CE7-847C-A341-875B-7EAB82C2CFD2}"/>
              </a:ext>
            </a:extLst>
          </p:cNvPr>
          <p:cNvSpPr/>
          <p:nvPr/>
        </p:nvSpPr>
        <p:spPr>
          <a:xfrm>
            <a:off x="1044223" y="948209"/>
            <a:ext cx="1056075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Roboto" panose="02000000000000000000" pitchFamily="2" charset="0"/>
              </a:rPr>
              <a:t>Найдите в приведённом списке черты традиционного (аграрного) общества и запишите цифры, под которыми они указаны. </a:t>
            </a:r>
          </a:p>
          <a:p>
            <a:br>
              <a:rPr lang="ru-RU" sz="3200" dirty="0"/>
            </a:br>
            <a:r>
              <a:rPr lang="ru-RU" sz="3200" dirty="0">
                <a:latin typeface="Roboto" panose="02000000000000000000" pitchFamily="2" charset="0"/>
              </a:rPr>
              <a:t>1. приоритет сферы услуг</a:t>
            </a:r>
            <a:br>
              <a:rPr lang="ru-RU" sz="3200" dirty="0"/>
            </a:br>
            <a:r>
              <a:rPr lang="ru-RU" sz="3200" dirty="0">
                <a:latin typeface="Roboto" panose="02000000000000000000" pitchFamily="2" charset="0"/>
              </a:rPr>
              <a:t>2. серийное производство товаров</a:t>
            </a:r>
            <a:br>
              <a:rPr lang="ru-RU" sz="3200" dirty="0"/>
            </a:br>
            <a:r>
              <a:rPr lang="ru-RU" sz="3200" dirty="0">
                <a:latin typeface="Roboto" panose="02000000000000000000" pitchFamily="2" charset="0"/>
              </a:rPr>
              <a:t>3. сословная структура общества</a:t>
            </a:r>
            <a:br>
              <a:rPr lang="ru-RU" sz="3200" dirty="0"/>
            </a:br>
            <a:r>
              <a:rPr lang="ru-RU" sz="3200" dirty="0">
                <a:latin typeface="Roboto" panose="02000000000000000000" pitchFamily="2" charset="0"/>
              </a:rPr>
              <a:t>4. появление массовой культуры</a:t>
            </a:r>
            <a:br>
              <a:rPr lang="ru-RU" sz="3200" dirty="0"/>
            </a:br>
            <a:r>
              <a:rPr lang="ru-RU" sz="3200" dirty="0">
                <a:latin typeface="Roboto" panose="02000000000000000000" pitchFamily="2" charset="0"/>
              </a:rPr>
              <a:t>5. натуральный характер хозяйства</a:t>
            </a:r>
            <a:br>
              <a:rPr lang="ru-RU" sz="3200" dirty="0"/>
            </a:br>
            <a:r>
              <a:rPr lang="ru-RU" sz="3200" dirty="0">
                <a:latin typeface="Roboto" panose="02000000000000000000" pitchFamily="2" charset="0"/>
              </a:rPr>
              <a:t>6. доминирующая роль церкви и армии в общественной жизни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420563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976282" y="3650909"/>
            <a:ext cx="3381357" cy="350399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519182" y="1511247"/>
            <a:ext cx="4228795" cy="534675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36DFB6B-1CAD-CF45-A337-F33117C3991A}"/>
              </a:ext>
            </a:extLst>
          </p:cNvPr>
          <p:cNvSpPr/>
          <p:nvPr/>
        </p:nvSpPr>
        <p:spPr>
          <a:xfrm>
            <a:off x="69932" y="92208"/>
            <a:ext cx="885048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В стране </a:t>
            </a:r>
            <a:r>
              <a:rPr lang="en" sz="2800" dirty="0">
                <a:solidFill>
                  <a:srgbClr val="FF0000"/>
                </a:solidFill>
                <a:latin typeface="Roboto" panose="02000000000000000000" pitchFamily="2" charset="0"/>
              </a:rPr>
              <a:t>Z </a:t>
            </a:r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городское население растёт быстрее сельского. Какие иные признаки свидетельствуют о том, что страна </a:t>
            </a:r>
            <a:r>
              <a:rPr lang="en" sz="2800" dirty="0">
                <a:solidFill>
                  <a:srgbClr val="FF0000"/>
                </a:solidFill>
                <a:latin typeface="Roboto" panose="02000000000000000000" pitchFamily="2" charset="0"/>
              </a:rPr>
              <a:t>Z </a:t>
            </a:r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развивается как индустриальное общество? Запишите цифры, под которыми они указаны. </a:t>
            </a:r>
          </a:p>
          <a:p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Преобладает натуральный обмен.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Социальная мобильность затруднена.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Значительную роль в жизни общества играет духовенство.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Производство приобретает массовый характер.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5. Главным фактором производства становится капитал.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6. Широко используется машинная техника.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65196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1087153">
            <a:off x="9883894" y="-1805177"/>
            <a:ext cx="3754585" cy="389076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834651">
            <a:off x="10282780" y="-1170681"/>
            <a:ext cx="3754585" cy="389076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482663">
            <a:off x="10322152" y="-463804"/>
            <a:ext cx="2368097" cy="2299207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016790" y="1441447"/>
            <a:ext cx="4481868" cy="415651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FABC3FB-3615-144E-93BF-8A34E33338B3}"/>
              </a:ext>
            </a:extLst>
          </p:cNvPr>
          <p:cNvSpPr/>
          <p:nvPr/>
        </p:nvSpPr>
        <p:spPr>
          <a:xfrm>
            <a:off x="0" y="0"/>
            <a:ext cx="957053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Установите соответствие между отличительными признаками и типами обществ: к каждой позиции, данной в первом столбце, подберите соответствующую позицию из второго столбца.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ОТЛИЧИТЕЛЬНЫЕ ПРИЗНАКИ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А) выдвижение на первый план сферы услуг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Б) серийное производство товаров массового потребления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В) сословная структура общества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Г) появление массовой культуры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Д) ведущая роль информации в жизни общества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ТИПЫ ОБЩЕСТВ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1) традиционное (аграрное) общество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2) индустриальное общество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3) постиндустриальное общество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52314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6788830" y="-461015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5127367"/>
            <a:ext cx="3754419" cy="307179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D070C56-89AF-A24D-8E3F-B7A38B4F8D09}"/>
              </a:ext>
            </a:extLst>
          </p:cNvPr>
          <p:cNvSpPr/>
          <p:nvPr/>
        </p:nvSpPr>
        <p:spPr>
          <a:xfrm>
            <a:off x="197813" y="469964"/>
            <a:ext cx="1140177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В стране </a:t>
            </a:r>
            <a:r>
              <a:rPr lang="en" sz="2800" dirty="0">
                <a:solidFill>
                  <a:srgbClr val="FF0000"/>
                </a:solidFill>
                <a:latin typeface="Roboto" panose="02000000000000000000" pitchFamily="2" charset="0"/>
              </a:rPr>
              <a:t>Z </a:t>
            </a:r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происходит быстрое развитие электронных средств массовой коммуникации. Какие иные признаки свидетельствуют о том, что страна начала развиваться как общество постиндустриального типа? Запишите цифры, под которыми они указаны. 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Главным фактором производства становятся знания и информация.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Ведущее положение в обществе занимает наука.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Наряду с промышленностью развивается сельское хозяйство.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Снижается уровень социальной мобильности.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5. В структуре экономики увеличивается доля сферы услуг.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6. Преобладают семьи патриархального типа.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63091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680748-6C2E-5B46-89D6-158FF940E113}"/>
              </a:ext>
            </a:extLst>
          </p:cNvPr>
          <p:cNvSpPr txBox="1"/>
          <p:nvPr/>
        </p:nvSpPr>
        <p:spPr>
          <a:xfrm>
            <a:off x="2401686" y="0"/>
            <a:ext cx="96385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План по теме «</a:t>
            </a:r>
            <a:r>
              <a:rPr lang="ru-RU" sz="2800" dirty="0" err="1">
                <a:solidFill>
                  <a:srgbClr val="FF0000"/>
                </a:solidFill>
              </a:rPr>
              <a:t>Многовариантность</a:t>
            </a:r>
            <a:r>
              <a:rPr lang="ru-RU" sz="2800" dirty="0">
                <a:solidFill>
                  <a:srgbClr val="FF0000"/>
                </a:solidFill>
              </a:rPr>
              <a:t> общественного развития»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7E6C105-B1FE-5946-872A-0ED79C4CD0B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603498" y="1074274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CD4E3D69-ECA8-B74B-A1B4-51EADBC84E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937115" y="2263027"/>
            <a:ext cx="3754419" cy="30717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466953-4058-708A-5D51-E1D4CAD6A84D}"/>
              </a:ext>
            </a:extLst>
          </p:cNvPr>
          <p:cNvSpPr txBox="1"/>
          <p:nvPr/>
        </p:nvSpPr>
        <p:spPr>
          <a:xfrm>
            <a:off x="243068" y="409078"/>
            <a:ext cx="10284106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1. Общество как динамичная система.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2. Общественный прогресс и его формы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эволюция;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революция.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3. Виды обществ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традиционное (аграрное);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индустриальное;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в) постиндустриальное (информационное).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4. Признаки традиционного общества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низкая скорость социальных изменений;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сословность, низкий уровень мобильности;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в) высокий авторитет религии и традиций;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г) большая часть людей работает в сельском хозяйстве и т.д.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5. признаки индустриального общества: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развитое фабричное производство;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появление массовой культуры;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в) значительная часть людей трудится в промышленности;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г) распространение индивидуализма и т.д.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6. Признаки постиндустриального (информационного) общества: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ключевым фактором производства становится информация;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компьютеризация;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в) появление интернета и других средств мгновенной связи;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г) большая часть населения работает в сфере услуг и т.д.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215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897292" y="3615186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900862" y="3795408"/>
            <a:ext cx="4696359" cy="27432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D715896-7958-5E48-B5CD-92D99092E105}"/>
              </a:ext>
            </a:extLst>
          </p:cNvPr>
          <p:cNvSpPr/>
          <p:nvPr/>
        </p:nvSpPr>
        <p:spPr>
          <a:xfrm>
            <a:off x="835378" y="536349"/>
            <a:ext cx="885048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Roboto" panose="02000000000000000000" pitchFamily="2" charset="0"/>
              </a:rPr>
              <a:t>В стране </a:t>
            </a:r>
            <a:r>
              <a:rPr lang="en" sz="2800" dirty="0">
                <a:latin typeface="Roboto" panose="02000000000000000000" pitchFamily="2" charset="0"/>
              </a:rPr>
              <a:t>Z </a:t>
            </a:r>
            <a:r>
              <a:rPr lang="ru-RU" sz="2800" dirty="0">
                <a:latin typeface="Roboto" panose="02000000000000000000" pitchFamily="2" charset="0"/>
              </a:rPr>
              <a:t>доминирует стремление к гармонизации отношений общества и природы. В экономике на первый план выдвигается сфера услуг, происходит индивидуализация производства и потребления. Какой тип общества развивается в стране </a:t>
            </a:r>
            <a:r>
              <a:rPr lang="en" sz="2800" dirty="0">
                <a:latin typeface="Roboto" panose="02000000000000000000" pitchFamily="2" charset="0"/>
              </a:rPr>
              <a:t>Z? </a:t>
            </a:r>
            <a:r>
              <a:rPr lang="ru-RU" sz="2800" dirty="0">
                <a:latin typeface="Roboto" panose="02000000000000000000" pitchFamily="2" charset="0"/>
              </a:rPr>
              <a:t>Назовите любые три черты, соответствующие обществу данного типа, не указанные в условии задачи.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98657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EB4210-327E-C745-9901-D961BA987BE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671230" y="-257815"/>
            <a:ext cx="12873449" cy="8519883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1BD490CE-1A3F-7A42-8CAD-7C390A4EF7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751781" y="3100402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193923F-F7FB-0240-8F6C-E9C33D8C2F58}"/>
              </a:ext>
            </a:extLst>
          </p:cNvPr>
          <p:cNvSpPr/>
          <p:nvPr/>
        </p:nvSpPr>
        <p:spPr>
          <a:xfrm>
            <a:off x="685800" y="685800"/>
            <a:ext cx="845537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Roboto" panose="02000000000000000000" pitchFamily="2" charset="0"/>
              </a:rPr>
              <a:t>Какой смысл обществоведы вкладывают в понятие «критерий общественного прогресса»? Привлекая знания обществоведческого курса, составьте два предложения,</a:t>
            </a:r>
          </a:p>
          <a:p>
            <a:r>
              <a:rPr lang="ru-RU" sz="2800" dirty="0">
                <a:latin typeface="Roboto" panose="02000000000000000000" pitchFamily="2" charset="0"/>
              </a:rPr>
              <a:t> 1) Одно содержащее информацию о критериях общественного прогресса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2) Одно о противоречивости прогресса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30123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E2C12E9-DF84-75CB-F89C-F28FCC9C58E7}"/>
              </a:ext>
            </a:extLst>
          </p:cNvPr>
          <p:cNvSpPr txBox="1"/>
          <p:nvPr/>
        </p:nvSpPr>
        <p:spPr>
          <a:xfrm>
            <a:off x="590309" y="754237"/>
            <a:ext cx="855947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effectLst/>
                <a:latin typeface=".Ã˛"/>
                <a:ea typeface="Times New Roman" panose="02020603050405020304" pitchFamily="18" charset="0"/>
                <a:cs typeface=".Ã˛"/>
              </a:rPr>
              <a:t>Общественный прогресс (Проблема общественного прогресса)</a:t>
            </a:r>
            <a:endParaRPr lang="ru-RU" sz="2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1. Направления общественного развития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прогресс;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регресс.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2. Виды прогресса по глубине и скорости изменений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эволюция (реформа);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революция.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3. Критерии общественного прогресса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развитие науки и техники;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рост уровня жизни;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в) рост продолжительности жизни;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г) уровень нравственности и т.д.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4. Относительность и противоречивость прогресса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а) разная скорость прогресса в различных сферах;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б) прогресс в одних сферах сопровождается регрессом в других;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в) неоднозначность критериев прогресса.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Times New Roman" panose="02020603050405020304" pitchFamily="18" charset="0"/>
                <a:cs typeface=".Ã˛"/>
              </a:rPr>
              <a:t>5. Человек как универсальный критерий прогресса.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5CA1E1A5-CBB3-BF4B-85AF-E3F40214D5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127201" y="4382670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279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D08B251-1FDC-5982-A581-493C24087CF6}"/>
              </a:ext>
            </a:extLst>
          </p:cNvPr>
          <p:cNvSpPr txBox="1"/>
          <p:nvPr/>
        </p:nvSpPr>
        <p:spPr>
          <a:xfrm>
            <a:off x="544009" y="82509"/>
            <a:ext cx="10961226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Установите соответствие между отличительными признаками и типами обществ: к каждой позиции, данной в первом столбце, подберите соответствующую позицию из второго столбца.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ОТЛИЧИТЕЛЬНЫЕ ПРИЗНАКИ, ФАКТЫ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А) ведущая роль инноваций в развитии экономики 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Б) утверждение ценностей прогресса, личного успеха 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В) господство общинных отношений 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Г) выдвижение на первый план сферы услуг 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Д) ведущая роль информации в жизни общества 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ТИПЫ ОБЩЕСТВ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1) традиционное (аграрное) общество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2) индустриальное общество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  <a:cs typeface="Times New Roman" panose="02020603050405020304" pitchFamily="18" charset="0"/>
              </a:rPr>
              <a:t>3) постиндустриальное (информационное) общество</a:t>
            </a:r>
            <a:r>
              <a:rPr lang="ru-RU" sz="2400" dirty="0">
                <a:effectLst/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063449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B9B0940-B5E4-620D-BE0D-392D0DD667B0}"/>
              </a:ext>
            </a:extLst>
          </p:cNvPr>
          <p:cNvSpPr txBox="1"/>
          <p:nvPr/>
        </p:nvSpPr>
        <p:spPr>
          <a:xfrm>
            <a:off x="462987" y="127413"/>
            <a:ext cx="10451939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Установите соответствие между отличительными признаками и типами обществ: к каждой позиции, данной в первом столбце, подберите соответствующую позицию из второго столбца.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ОТЛИЧИТЕЛЬНЫЕ ПРИЗНАКИ, ФАКТЫ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преобладание наукоёмких, высокотехнологичных производств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Б) возникновение массовой культуры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широкое распространение экранной культуры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Г) низкий уровень социальной мобильности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 начало серийного производства товаров массового потребления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ТИПЫ ОБЩЕСТВ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традиционное (аграрное) общество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индустриальное общество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постиндустриальное (информационное) общество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9472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478890E-C330-DE9F-6391-62FB812EFBBB}"/>
              </a:ext>
            </a:extLst>
          </p:cNvPr>
          <p:cNvSpPr txBox="1"/>
          <p:nvPr/>
        </p:nvSpPr>
        <p:spPr>
          <a:xfrm>
            <a:off x="586450" y="0"/>
            <a:ext cx="11019099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Установите соответствие между отличительными признаками и типами обществ: к каждой позиции, данной в первом столбце, подберите соответствующую позицию из второго столбца.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ОТЛИЧИТЕЛЬНЫЕ ПРИЗНАКИ, ФАКТЫ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рост численности промышленного пролетариата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Б) развитие глобальных компьютерных сетей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наличие условий для непрерывного образования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Г) слабость товарно-денежных отношений, преимущественно натуральное хозяйство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 серийное производство товаров массового потребления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ТИПЫ ОБЩЕСТВ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традиционное (аграрное) общество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индустриальное общество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постиндустриальное (информационное) общество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1790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3240208-A5A4-3203-D1A8-FA4B899233C6}"/>
              </a:ext>
            </a:extLst>
          </p:cNvPr>
          <p:cNvSpPr txBox="1"/>
          <p:nvPr/>
        </p:nvSpPr>
        <p:spPr>
          <a:xfrm>
            <a:off x="358815" y="0"/>
            <a:ext cx="11574684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Установите соответствие между отличительными признаками и типами обществ: к каждой позиции, данной в первом столбце, подберите соответствующую позицию из второго столбца.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ОТЛИЧИТЕЛЬНЫЕ ПРИЗНАКИ, ФАКТЫ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создание конвейера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Б) капитал является основным фактором развития общества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аграрно-сырьевой тип хозяйства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Г) развитие инновационной экономики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 основополагающая роль традиций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ТИПЫ ОБЩЕСТВ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традиционное (аграрное) общество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индустриальное общество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постиндустриальное (информационное) общество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9467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D5A617-7986-67DB-E565-D38FB8CAC8DA}"/>
              </a:ext>
            </a:extLst>
          </p:cNvPr>
          <p:cNvSpPr txBox="1"/>
          <p:nvPr/>
        </p:nvSpPr>
        <p:spPr>
          <a:xfrm>
            <a:off x="625032" y="414797"/>
            <a:ext cx="1006997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</a:rPr>
              <a:t>В стране </a:t>
            </a:r>
            <a:r>
              <a:rPr lang="ru-RU" sz="2400" dirty="0" err="1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</a:rPr>
              <a:t>Y</a:t>
            </a:r>
            <a:r>
              <a:rPr lang="ru-RU" sz="2400" dirty="0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</a:rPr>
              <a:t> основными социальными ячейками являются семья и община. Какие иные из перечисленных признаков свидетельствуют о том, что страна </a:t>
            </a:r>
            <a:r>
              <a:rPr lang="ru-RU" sz="2400" dirty="0" err="1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</a:rPr>
              <a:t>Y</a:t>
            </a:r>
            <a:r>
              <a:rPr lang="ru-RU" sz="2400" dirty="0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</a:rPr>
              <a:t> развивается как традиционное общество? Запишите цифры, под которыми они указаны.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1) широкое распространение научных знаний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2) аграрный сектор является основой экономики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3) широкое развитие средств массовой коммуникации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4) значительная часть общественных отношений регулируется обычаями, передающимися из поколения в поколение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5) происходит рост численности городского населения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6) преобладает патриархальный тип семьи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1B508DC-B228-CA43-FF91-24F845B1E6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127201" y="4382670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0274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A70B3AA-8450-EA2A-2AFA-E22166B7B5E1}"/>
              </a:ext>
            </a:extLst>
          </p:cNvPr>
          <p:cNvSpPr txBox="1"/>
          <p:nvPr/>
        </p:nvSpPr>
        <p:spPr>
          <a:xfrm>
            <a:off x="625033" y="449520"/>
            <a:ext cx="1049823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</a:rPr>
              <a:t>В стране </a:t>
            </a:r>
            <a:r>
              <a:rPr lang="ru-RU" sz="2400" dirty="0" err="1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</a:rPr>
              <a:t>Y</a:t>
            </a:r>
            <a:r>
              <a:rPr lang="ru-RU" sz="2400" dirty="0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</a:rPr>
              <a:t> постоянно развиваются технологии производства. Какие иные из перечисленных признаков свидетельствуют о том, что страна </a:t>
            </a:r>
            <a:r>
              <a:rPr lang="ru-RU" sz="2400" dirty="0" err="1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</a:rPr>
              <a:t>Y</a:t>
            </a:r>
            <a:r>
              <a:rPr lang="ru-RU" sz="2400" dirty="0">
                <a:solidFill>
                  <a:srgbClr val="FF0000"/>
                </a:solidFill>
                <a:effectLst/>
                <a:latin typeface="docs-Roboto"/>
                <a:ea typeface="Times New Roman" panose="02020603050405020304" pitchFamily="18" charset="0"/>
              </a:rPr>
              <a:t> развивается как общество индустриального типа? Запишите цифры, под которыми они указаны.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1) граждане добились избирательных прав и политических свобод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2) женщины активно вовлекаются в процесс промышленного производства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3) главным фактором производства становится капитал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4) в стране проживает многонациональное население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5) переход к конвейерному производству</a:t>
            </a:r>
            <a:b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docs-Roboto"/>
                <a:ea typeface="Times New Roman" panose="02020603050405020304" pitchFamily="18" charset="0"/>
              </a:rPr>
              <a:t>6) активное развитие виртуальной культуры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2D3A7F8E-3EFE-A8AB-4AAE-6B47923DFDF1}"/>
              </a:ext>
            </a:extLst>
          </p:cNvPr>
          <p:cNvGrpSpPr/>
          <p:nvPr/>
        </p:nvGrpSpPr>
        <p:grpSpPr>
          <a:xfrm>
            <a:off x="-998935" y="5443357"/>
            <a:ext cx="13557692" cy="4075297"/>
            <a:chOff x="0" y="0"/>
            <a:chExt cx="6350000" cy="1908742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id="{76DED2CF-A8C8-3719-B1D4-D3AE32CC87B5}"/>
                </a:ext>
              </a:extLst>
            </p:cNvPr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</p:spTree>
    <p:extLst>
      <p:ext uri="{BB962C8B-B14F-4D97-AF65-F5344CB8AC3E}">
        <p14:creationId xmlns:p14="http://schemas.microsoft.com/office/powerpoint/2010/main" val="30981653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3EFDC1C-C587-A00C-9848-C33D253E5DC4}"/>
              </a:ext>
            </a:extLst>
          </p:cNvPr>
          <p:cNvSpPr txBox="1"/>
          <p:nvPr/>
        </p:nvSpPr>
        <p:spPr>
          <a:xfrm>
            <a:off x="798652" y="439838"/>
            <a:ext cx="1050981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стране 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активно развиваются средства коммуникации, происходит индивидуализация массового серийного производства. Какие иные признаки из перечисленных ниже свидетельствуют о том, что страна 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развивается как постиндустриальное общество? Запишите цифры, под которыми они указаны</a:t>
            </a: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преобладают семьи патриархального типа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созданы необходимые условия для непрерывного образования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ведущее положение в обществе занимает наука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активное внедрение компьютерной техники в различные области жизни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природные факторы не оказывают влияние на развитие общества</a:t>
            </a:r>
            <a:b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отсутствие условий для социальной мобильности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2F4A95D-A28C-7069-FC9B-2911717132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127201" y="4382670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57201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1693</Words>
  <Application>Microsoft Office PowerPoint</Application>
  <PresentationFormat>Широкоэкранный</PresentationFormat>
  <Paragraphs>62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.Ã˛</vt:lpstr>
      <vt:lpstr>Arial</vt:lpstr>
      <vt:lpstr>Calibri</vt:lpstr>
      <vt:lpstr>Calibri Light</vt:lpstr>
      <vt:lpstr>docs-Roboto</vt:lpstr>
      <vt:lpstr>Roboto</vt:lpstr>
      <vt:lpstr>Times New Roman</vt:lpstr>
      <vt:lpstr>Тема Office</vt:lpstr>
      <vt:lpstr> «Многовариантность общественного развития. Прогресс. Регресс»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«Многовариантность общественного развития. Прогресс. Регресс»</dc:title>
  <dc:creator>Microsoft Office User</dc:creator>
  <cp:lastModifiedBy>Людмила Тимофеева</cp:lastModifiedBy>
  <cp:revision>12</cp:revision>
  <dcterms:created xsi:type="dcterms:W3CDTF">2022-04-21T11:11:11Z</dcterms:created>
  <dcterms:modified xsi:type="dcterms:W3CDTF">2024-11-19T12:52:45Z</dcterms:modified>
</cp:coreProperties>
</file>