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80" r:id="rId3"/>
    <p:sldId id="279" r:id="rId4"/>
    <p:sldId id="275" r:id="rId5"/>
    <p:sldId id="266" r:id="rId6"/>
    <p:sldId id="304" r:id="rId7"/>
    <p:sldId id="295" r:id="rId8"/>
    <p:sldId id="305" r:id="rId9"/>
    <p:sldId id="294" r:id="rId10"/>
    <p:sldId id="293" r:id="rId11"/>
    <p:sldId id="292" r:id="rId12"/>
    <p:sldId id="267" r:id="rId13"/>
    <p:sldId id="319" r:id="rId14"/>
    <p:sldId id="316" r:id="rId15"/>
    <p:sldId id="317" r:id="rId16"/>
    <p:sldId id="272" r:id="rId17"/>
    <p:sldId id="320" r:id="rId18"/>
    <p:sldId id="282" r:id="rId19"/>
    <p:sldId id="291" r:id="rId20"/>
    <p:sldId id="321" r:id="rId21"/>
    <p:sldId id="322" r:id="rId22"/>
    <p:sldId id="401" r:id="rId23"/>
    <p:sldId id="402" r:id="rId24"/>
    <p:sldId id="403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00"/>
    <p:restoredTop sz="94665"/>
  </p:normalViewPr>
  <p:slideViewPr>
    <p:cSldViewPr snapToGrid="0" snapToObjects="1">
      <p:cViewPr varScale="1">
        <p:scale>
          <a:sx n="82" d="100"/>
          <a:sy n="82" d="100"/>
        </p:scale>
        <p:origin x="6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FDFB2F-53BD-034E-9E27-5CBF0D7980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7E8A723-A7CF-0349-A610-8B24E628BE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EFAA6D-AD77-C84E-A28C-770FB90C5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28513C-957B-C843-9481-E701CC2E2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0B1B9B4-1E03-4946-8C9A-153169245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273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73470D-8B8D-8B4F-89E3-A52B894FB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07514B-2054-0940-B57E-960071F6E5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283EF3-FB70-204D-B2AB-1E1FD2130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D71BCB-A1AD-4A4A-9387-548AAA190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449976-84DA-2F4F-B19A-6B1F207C8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42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3C2CD0-547C-8242-84A9-2386226CB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DF1A077-F7C3-2B4F-AD97-011570CE77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13A81AB-2171-2E4C-BD03-483F6927D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14FB23-3277-5F43-BBBE-CBC65547B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6E5074-ECF2-584D-B1E2-69DA284E5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203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79EF1E-F05D-104A-9579-436B2E057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EC72FA-6BBB-444A-B572-55BE2E63C7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DC6804B-E637-A94A-BF61-E1ADA675E5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2D4324E-E5AA-9246-9841-DA8500764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FD53D57-C1E9-C14D-9270-C619B59AA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F66CE6E-182C-7D43-B207-C1BAD920F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616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23EEF9-61BC-D646-BCCC-D702371F7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93C1679-686C-DF4E-9900-F0AA16C6A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22463F9-8698-3F4C-8E67-E5F88906F2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C078163-A801-A249-9820-7844F1A09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19B7519-76B8-9146-A6E7-8EDEA79101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B5BED1E-8927-7C44-AEB1-28766CD8B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1A83ED0-FA39-B944-B7E2-42D11E98E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C1326CD-3FCA-E84E-ACC2-54C28AC68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238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6E66FA-B98A-E242-BFDA-1EBDF46B7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F9E2644-3C4A-5D4E-8491-F743561D8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9733BB2-DDE4-B34C-8AD3-0E9B3ADCD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071AD8E-1EF9-5E4C-A43A-D3047833F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377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6FC7CFB-FD18-DF4E-857A-F18AA420A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DFD4F25-90A6-EA4B-9AA6-B7E1E5C26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06B8597-2784-C643-BF69-1A2153F6A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490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6CC4BB-6248-1F48-B514-EA70A5211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FF20D8-7947-984C-860B-6B9CDD5FA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189600A-FB84-A846-8848-69B2FE2EA8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D3D76A9-D519-AB4B-B8ED-65D2FC63E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A81C2FA-F520-3B40-8D10-FE7A5304F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4E05994-4503-5A40-B30B-DC3500FDB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713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281443-8A07-9B49-9A44-A148FA7E8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51BD730-2BD4-7245-9FD1-38A8A62D64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D16ED1-0890-9740-A54D-22FEE2508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234D30C-2200-D947-BBBC-4D1004B93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B75ADEA-7BF3-BB4B-B128-CB7F08753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94F853-A872-614C-9C9C-4865C27C3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945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E6661B-170F-1442-A715-D808C3149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267D098-7B31-CC47-9FE4-C155980584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2128CC-50A1-C440-9715-361CE266A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DE57A2-BEE1-A24D-838C-6F6E049EB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6E1D61-F5ED-0643-836F-95ED2C884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594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AD08E52-CF64-3048-A0C3-727E5720BF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CBD8D63-2128-CB4D-A359-22E03E0EEA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FF364A5-31AA-E44F-BEBC-1BA9C839E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E15D57-0A3C-5840-AADE-9F7649615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45D9071-DF66-3E46-8C7B-280C27BBA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773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B769D-F49D-8340-A9DF-7F91FA90F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8F556E2-F20E-B645-A5D2-765D032E2C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6033C0-B7F4-6646-B499-29740575C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00BA3-5532-AC48-9975-6D422114C45C}" type="datetimeFigureOut">
              <a:rPr lang="ru-RU" smtClean="0"/>
              <a:t>03.07.2024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FD00E6-EF70-3042-8E78-E8FE5D5787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222D33-AC4D-664E-B27B-2C287072A5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C3CF-E52A-0749-8762-23633806F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050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371" y="914401"/>
            <a:ext cx="7672039" cy="3917244"/>
          </a:xfrm>
        </p:spPr>
        <p:txBody>
          <a:bodyPr>
            <a:normAutofit/>
          </a:bodyPr>
          <a:lstStyle/>
          <a:p>
            <a:r>
              <a:rPr lang="ru-RU" b="1" dirty="0"/>
              <a:t>Глобализация и глобальные проблемы. Культура и искусство</a:t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99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531BEB1-8002-2548-B274-B76D2CDD7033}"/>
              </a:ext>
            </a:extLst>
          </p:cNvPr>
          <p:cNvSpPr/>
          <p:nvPr/>
        </p:nvSpPr>
        <p:spPr>
          <a:xfrm>
            <a:off x="279089" y="323258"/>
            <a:ext cx="1128888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Установите соответствие между примерами проявления и характеристикой глобальных проблем: к каждой позиции, данной в первом столбце, подберите соответствующую позицию из второго столбца. </a:t>
            </a:r>
            <a:br>
              <a:rPr lang="ru-RU" sz="2400" dirty="0"/>
            </a:br>
            <a:r>
              <a:rPr lang="ru-RU" sz="2400" dirty="0"/>
              <a:t>ПРОЯВЛЕНИЯ</a:t>
            </a:r>
            <a:br>
              <a:rPr lang="ru-RU" sz="2400" dirty="0"/>
            </a:br>
            <a:r>
              <a:rPr lang="ru-RU" sz="2400" dirty="0"/>
              <a:t>А) постепенное истощение запасов нефти и металлов </a:t>
            </a:r>
            <a:br>
              <a:rPr lang="ru-RU" sz="2400" dirty="0"/>
            </a:br>
            <a:r>
              <a:rPr lang="ru-RU" sz="2400" dirty="0"/>
              <a:t>Б) активизация деятельности экстремистских групп (захват заложников, подготовка и проведение взрывов в местах массового скопления людей) </a:t>
            </a:r>
            <a:br>
              <a:rPr lang="ru-RU" sz="2400" dirty="0"/>
            </a:br>
            <a:r>
              <a:rPr lang="ru-RU" sz="2400" dirty="0"/>
              <a:t>В) быстрый рост населения в странах Азии, Африки и Латинской Америки </a:t>
            </a:r>
            <a:br>
              <a:rPr lang="ru-RU" sz="2400" dirty="0"/>
            </a:br>
            <a:r>
              <a:rPr lang="ru-RU" sz="2400" dirty="0"/>
              <a:t>Г) увеличение разрыва в уровне валового национального дохода на душу населения между группами стран </a:t>
            </a:r>
            <a:br>
              <a:rPr lang="ru-RU" sz="2400" dirty="0"/>
            </a:br>
            <a:r>
              <a:rPr lang="ru-RU" sz="2400" dirty="0"/>
              <a:t>Д) рост заболеваний, вызванных отходами вредных производств </a:t>
            </a:r>
            <a:br>
              <a:rPr lang="ru-RU" sz="2400" dirty="0"/>
            </a:br>
            <a:br>
              <a:rPr lang="ru-RU" sz="2400" dirty="0"/>
            </a:br>
            <a:r>
              <a:rPr lang="ru-RU" sz="2400" dirty="0"/>
              <a:t>ГЛОБАЛЬНЫЕ ПРОБЛЕМЫ</a:t>
            </a:r>
            <a:br>
              <a:rPr lang="ru-RU" sz="2400" dirty="0"/>
            </a:br>
            <a:r>
              <a:rPr lang="ru-RU" sz="2400" dirty="0"/>
              <a:t>1) угроза мирового терроризма</a:t>
            </a:r>
            <a:br>
              <a:rPr lang="ru-RU" sz="2400" dirty="0"/>
            </a:br>
            <a:r>
              <a:rPr lang="ru-RU" sz="2400" dirty="0"/>
              <a:t>2) угроза экологического кризиса</a:t>
            </a:r>
            <a:br>
              <a:rPr lang="ru-RU" sz="2400" dirty="0"/>
            </a:br>
            <a:r>
              <a:rPr lang="ru-RU" sz="2400" dirty="0"/>
              <a:t>3) проблема «Север — Юг»</a:t>
            </a:r>
          </a:p>
        </p:txBody>
      </p:sp>
    </p:spTree>
    <p:extLst>
      <p:ext uri="{BB962C8B-B14F-4D97-AF65-F5344CB8AC3E}">
        <p14:creationId xmlns:p14="http://schemas.microsoft.com/office/powerpoint/2010/main" val="2734819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2C9A96A-8EC2-BF40-ADE0-2C862B8C7C4C}"/>
              </a:ext>
            </a:extLst>
          </p:cNvPr>
          <p:cNvSpPr/>
          <p:nvPr/>
        </p:nvSpPr>
        <p:spPr>
          <a:xfrm>
            <a:off x="423584" y="242067"/>
            <a:ext cx="1117010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Выберите верные суждения о глобальных проблемах человечества и запишите цифры, под которыми они указаны. Цифры укажите в порядке возрастания.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1) Глобальные проблемы представляют угрозу существованию человечества.</a:t>
            </a:r>
            <a:br>
              <a:rPr lang="ru-RU" sz="2800" dirty="0"/>
            </a:br>
            <a:r>
              <a:rPr lang="ru-RU" sz="2800" dirty="0"/>
              <a:t>2) Глобальные проблемы обострились во второй половине </a:t>
            </a:r>
            <a:r>
              <a:rPr lang="en" sz="2800" dirty="0"/>
              <a:t>XX </a:t>
            </a:r>
            <a:r>
              <a:rPr lang="ru-RU" sz="2800" dirty="0"/>
              <a:t>в.</a:t>
            </a:r>
            <a:br>
              <a:rPr lang="ru-RU" sz="2800" dirty="0"/>
            </a:br>
            <a:r>
              <a:rPr lang="ru-RU" sz="2800" dirty="0"/>
              <a:t>3) Все глобальные проблемы могут быть успешно решены современной наукой.</a:t>
            </a:r>
            <a:br>
              <a:rPr lang="ru-RU" sz="2800" dirty="0"/>
            </a:br>
            <a:r>
              <a:rPr lang="ru-RU" sz="2800" dirty="0"/>
              <a:t>4) Глобальные проблемы могут быть решены на региональном уровне.</a:t>
            </a:r>
            <a:br>
              <a:rPr lang="ru-RU" sz="2800" dirty="0"/>
            </a:br>
            <a:r>
              <a:rPr lang="ru-RU" sz="2800" dirty="0"/>
              <a:t>5) Глобальные проблемы являются совокупностью социально-природных проблем.</a:t>
            </a:r>
          </a:p>
        </p:txBody>
      </p:sp>
    </p:spTree>
    <p:extLst>
      <p:ext uri="{BB962C8B-B14F-4D97-AF65-F5344CB8AC3E}">
        <p14:creationId xmlns:p14="http://schemas.microsoft.com/office/powerpoint/2010/main" val="2416624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3C6CCAE-B364-5040-AD53-44A984BB571B}"/>
              </a:ext>
            </a:extLst>
          </p:cNvPr>
          <p:cNvSpPr/>
          <p:nvPr/>
        </p:nvSpPr>
        <p:spPr>
          <a:xfrm>
            <a:off x="408385" y="275862"/>
            <a:ext cx="1137523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Установите соответствие между глобальными проблемами современности и их видами: к каждой позиции, данной в первом столбце, подберите соответствующую позицию из второго столбца. </a:t>
            </a:r>
            <a:br>
              <a:rPr lang="ru-RU" sz="2400" dirty="0"/>
            </a:br>
            <a:r>
              <a:rPr lang="ru-RU" sz="2400" dirty="0"/>
              <a:t>ГЛОБАЛЬНАЯ ПРОБЛЕМА </a:t>
            </a:r>
            <a:br>
              <a:rPr lang="ru-RU" sz="2400" dirty="0"/>
            </a:br>
            <a:r>
              <a:rPr lang="ru-RU" sz="2400" dirty="0"/>
              <a:t>А) быстрый рост населения в развивающихся странах и «старения» населения в развитых странах </a:t>
            </a:r>
            <a:br>
              <a:rPr lang="ru-RU" sz="2400" dirty="0"/>
            </a:br>
            <a:r>
              <a:rPr lang="ru-RU" sz="2400" dirty="0"/>
              <a:t>Б) сокращение озонового слоя земли </a:t>
            </a:r>
            <a:br>
              <a:rPr lang="ru-RU" sz="2400" dirty="0"/>
            </a:br>
            <a:r>
              <a:rPr lang="ru-RU" sz="2400" dirty="0"/>
              <a:t>В) угроза ядерной войны </a:t>
            </a:r>
            <a:br>
              <a:rPr lang="ru-RU" sz="2400" dirty="0"/>
            </a:br>
            <a:r>
              <a:rPr lang="ru-RU" sz="2400" dirty="0"/>
              <a:t>Г) международный терроризм </a:t>
            </a:r>
            <a:br>
              <a:rPr lang="ru-RU" sz="2400" dirty="0"/>
            </a:br>
            <a:r>
              <a:rPr lang="ru-RU" sz="2400" dirty="0"/>
              <a:t>Д) глобальное потепление   </a:t>
            </a:r>
            <a:br>
              <a:rPr lang="ru-RU" sz="2400" dirty="0"/>
            </a:br>
            <a:br>
              <a:rPr lang="ru-RU" sz="2400" dirty="0"/>
            </a:br>
            <a:r>
              <a:rPr lang="ru-RU" sz="2400" dirty="0"/>
              <a:t>ВИД</a:t>
            </a:r>
            <a:br>
              <a:rPr lang="ru-RU" sz="2400" dirty="0"/>
            </a:br>
            <a:r>
              <a:rPr lang="ru-RU" sz="2400" dirty="0"/>
              <a:t>1) демографические</a:t>
            </a:r>
            <a:br>
              <a:rPr lang="ru-RU" sz="2400" dirty="0"/>
            </a:br>
            <a:r>
              <a:rPr lang="ru-RU" sz="2400" dirty="0"/>
              <a:t>2) политические</a:t>
            </a:r>
            <a:br>
              <a:rPr lang="ru-RU" sz="2400" dirty="0"/>
            </a:br>
            <a:r>
              <a:rPr lang="ru-RU" sz="2400" dirty="0"/>
              <a:t>3) экологические</a:t>
            </a:r>
          </a:p>
        </p:txBody>
      </p:sp>
    </p:spTree>
    <p:extLst>
      <p:ext uri="{BB962C8B-B14F-4D97-AF65-F5344CB8AC3E}">
        <p14:creationId xmlns:p14="http://schemas.microsoft.com/office/powerpoint/2010/main" val="239354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0AF813-6E67-894E-ABA9-263E9D07DD01}"/>
              </a:ext>
            </a:extLst>
          </p:cNvPr>
          <p:cNvSpPr/>
          <p:nvPr/>
        </p:nvSpPr>
        <p:spPr>
          <a:xfrm>
            <a:off x="1332088" y="1076703"/>
            <a:ext cx="98326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Приведите три примера взаимосвязи глобальных проблем современности. Сначала укажите взаимосвязь каких глобальных проблем Вы будете приводить, а затем пример, иллюстрирующий эту взаимосвязь. (Каждый пример должен быть сформулирован развёрнуто).</a:t>
            </a:r>
          </a:p>
        </p:txBody>
      </p:sp>
    </p:spTree>
    <p:extLst>
      <p:ext uri="{BB962C8B-B14F-4D97-AF65-F5344CB8AC3E}">
        <p14:creationId xmlns:p14="http://schemas.microsoft.com/office/powerpoint/2010/main" val="1224529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71A5F84-0D2B-ED46-BF60-7DD5619BFCA7}"/>
              </a:ext>
            </a:extLst>
          </p:cNvPr>
          <p:cNvSpPr/>
          <p:nvPr/>
        </p:nvSpPr>
        <p:spPr>
          <a:xfrm>
            <a:off x="1507066" y="947256"/>
            <a:ext cx="937542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/>
              <a:t>Используя обществоведческие знания, </a:t>
            </a:r>
          </a:p>
          <a:p>
            <a:pPr algn="just"/>
            <a:r>
              <a:rPr lang="ru-RU" sz="2800" dirty="0"/>
              <a:t>1) раскройте смысл понятия «глобализация»;</a:t>
            </a:r>
            <a:br>
              <a:rPr lang="ru-RU" sz="2800" dirty="0"/>
            </a:br>
            <a:r>
              <a:rPr lang="ru-RU" sz="2800" dirty="0"/>
              <a:t>2) составьте два предложения:</a:t>
            </a:r>
            <a:br>
              <a:rPr lang="ru-RU" sz="2800" dirty="0"/>
            </a:br>
            <a:r>
              <a:rPr lang="ru-RU" sz="2800" dirty="0"/>
              <a:t>− одно предложение, содержащее информацию о проявлениях глобализации в политической сфере;</a:t>
            </a:r>
            <a:br>
              <a:rPr lang="ru-RU" sz="2800" dirty="0"/>
            </a:br>
            <a:r>
              <a:rPr lang="ru-RU" sz="2800" dirty="0"/>
              <a:t>− одно предложение, раскрывающее процесс глобализации в экономической сфере.</a:t>
            </a:r>
          </a:p>
        </p:txBody>
      </p:sp>
    </p:spTree>
    <p:extLst>
      <p:ext uri="{BB962C8B-B14F-4D97-AF65-F5344CB8AC3E}">
        <p14:creationId xmlns:p14="http://schemas.microsoft.com/office/powerpoint/2010/main" val="1075789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0917B61-1842-1D46-8C6F-EC6D9B32AD25}"/>
              </a:ext>
            </a:extLst>
          </p:cNvPr>
          <p:cNvSpPr/>
          <p:nvPr/>
        </p:nvSpPr>
        <p:spPr>
          <a:xfrm>
            <a:off x="441687" y="1029178"/>
            <a:ext cx="1100666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Верны ли следующие суждения о глобальных проблемах современности? </a:t>
            </a:r>
          </a:p>
          <a:p>
            <a:r>
              <a:rPr lang="ru-RU" sz="2800" dirty="0"/>
              <a:t>А. Сегодня существует угроза выживанию человечества как биологического вида</a:t>
            </a:r>
            <a:br>
              <a:rPr lang="ru-RU" sz="2800" dirty="0"/>
            </a:br>
            <a:r>
              <a:rPr lang="ru-RU" sz="2800" dirty="0"/>
              <a:t>В. В целях сохранения ресурсов человечество должно ограничить рост потребления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1. верно только А</a:t>
            </a:r>
            <a:br>
              <a:rPr lang="ru-RU" sz="2800" dirty="0"/>
            </a:br>
            <a:r>
              <a:rPr lang="ru-RU" sz="2800" dirty="0"/>
              <a:t>2. верно только Б</a:t>
            </a:r>
            <a:br>
              <a:rPr lang="ru-RU" sz="2800" dirty="0"/>
            </a:br>
            <a:r>
              <a:rPr lang="ru-RU" sz="2800" dirty="0"/>
              <a:t>3. верны оба суждения</a:t>
            </a:r>
            <a:br>
              <a:rPr lang="ru-RU" sz="2800" dirty="0"/>
            </a:br>
            <a:r>
              <a:rPr lang="ru-RU" sz="2800" dirty="0"/>
              <a:t>4. 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2064936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01633" y="318215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38107AA-F9F4-4D4F-AFB1-8F612C5EA0C5}"/>
              </a:ext>
            </a:extLst>
          </p:cNvPr>
          <p:cNvSpPr/>
          <p:nvPr/>
        </p:nvSpPr>
        <p:spPr>
          <a:xfrm>
            <a:off x="3142134" y="766113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Верны ли следующие суждения о глобальных проблемах современности? </a:t>
            </a:r>
          </a:p>
          <a:p>
            <a:r>
              <a:rPr lang="ru-RU" sz="2800" dirty="0"/>
              <a:t>А. Все глобальные проблемы современного мира тесно взаимосвязаны</a:t>
            </a:r>
            <a:br>
              <a:rPr lang="ru-RU" sz="2800" dirty="0"/>
            </a:br>
            <a:r>
              <a:rPr lang="ru-RU" sz="2800" dirty="0"/>
              <a:t>Б. Последствия глобальных проблем могут быть ослаблены усилиями международных общественных организаций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1. верно только А</a:t>
            </a:r>
            <a:br>
              <a:rPr lang="ru-RU" sz="2800" dirty="0"/>
            </a:br>
            <a:r>
              <a:rPr lang="ru-RU" sz="2800" dirty="0"/>
              <a:t>2. верно только Б</a:t>
            </a:r>
            <a:br>
              <a:rPr lang="ru-RU" sz="2800" dirty="0"/>
            </a:br>
            <a:r>
              <a:rPr lang="ru-RU" sz="2800" dirty="0"/>
              <a:t>3. верны оба суждения</a:t>
            </a:r>
            <a:br>
              <a:rPr lang="ru-RU" sz="2800" dirty="0"/>
            </a:br>
            <a:r>
              <a:rPr lang="ru-RU" sz="2800" dirty="0"/>
              <a:t>4. 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13538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54145" y="-4704234"/>
            <a:ext cx="9967994" cy="65969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34247D7-B555-AE4A-8E8D-4B509111CD10}"/>
              </a:ext>
            </a:extLst>
          </p:cNvPr>
          <p:cNvSpPr/>
          <p:nvPr/>
        </p:nvSpPr>
        <p:spPr>
          <a:xfrm>
            <a:off x="1399457" y="0"/>
            <a:ext cx="93930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План на тему «Проблема международного терроризма как глобальная проблема современности».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91C0327-49B6-DA46-B7E2-1E9507BC37BB}"/>
              </a:ext>
            </a:extLst>
          </p:cNvPr>
          <p:cNvSpPr/>
          <p:nvPr/>
        </p:nvSpPr>
        <p:spPr>
          <a:xfrm>
            <a:off x="231421" y="948690"/>
            <a:ext cx="1172915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1. Понятие глобальные проблемы, их виды: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а) экологическая;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б) проблема Севера и Юга;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в) международный терроризм.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2. Причины возникновения международного терроризма: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а) разрыв в уровнях экономического и социального развития между странами и регионами мира;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б) агрессивное внедрение ценностей и норм западного общества в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незападный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 мир, притеснение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незападных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 культур и ценностей;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в) политическое доминирование западных стран в глобальном мире.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3. Особенности международного терроризма на современном этапе: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а) наднациональный характер;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б) использование современных сетевых технологий и ресурсов;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в) наличие значительных финансовых, интеллектуальных, людских ресурсов;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г) использование религиозных и социокультурных программных установок.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4. Основные направления деятельности международных террористов: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а) организация психологических атак с использованием медиа-технологий;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б) подготовка и проведение террористических актов;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в) организация атак в Интернете на крупные финансовые центры, банки.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5. Пути и способы борьбы мирового сообщества с террористами.</a:t>
            </a:r>
          </a:p>
        </p:txBody>
      </p:sp>
    </p:spTree>
    <p:extLst>
      <p:ext uri="{BB962C8B-B14F-4D97-AF65-F5344CB8AC3E}">
        <p14:creationId xmlns:p14="http://schemas.microsoft.com/office/powerpoint/2010/main" val="1024326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04049" y="3250692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3870934" y="-4224010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6E70C28-BBEF-0240-802A-AB25D4FA7845}"/>
              </a:ext>
            </a:extLst>
          </p:cNvPr>
          <p:cNvSpPr/>
          <p:nvPr/>
        </p:nvSpPr>
        <p:spPr>
          <a:xfrm>
            <a:off x="948266" y="996321"/>
            <a:ext cx="107131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Используя обществоведческие знания, </a:t>
            </a:r>
          </a:p>
          <a:p>
            <a:r>
              <a:rPr lang="ru-RU" sz="2800" dirty="0"/>
              <a:t>1) раскройте смысл понятия «глобальные проблемы»;</a:t>
            </a:r>
            <a:br>
              <a:rPr lang="ru-RU" sz="2800" dirty="0"/>
            </a:br>
            <a:r>
              <a:rPr lang="ru-RU" sz="2800" dirty="0"/>
              <a:t>2) составьте два предложения:</a:t>
            </a:r>
            <a:br>
              <a:rPr lang="ru-RU" sz="2800" dirty="0"/>
            </a:br>
            <a:r>
              <a:rPr lang="ru-RU" sz="2800" dirty="0"/>
              <a:t>− одно предложение, содержащее информацию о видах глобальных проблем;</a:t>
            </a:r>
            <a:br>
              <a:rPr lang="ru-RU" sz="2800" dirty="0"/>
            </a:br>
            <a:r>
              <a:rPr lang="ru-RU" sz="2800" dirty="0"/>
              <a:t>− одно предложение, раскрывающее сущность одной из глобальных проблем современности.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3345281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8CCA52B-18F8-A943-91B4-C938273ECE1D}"/>
              </a:ext>
            </a:extLst>
          </p:cNvPr>
          <p:cNvSpPr/>
          <p:nvPr/>
        </p:nvSpPr>
        <p:spPr>
          <a:xfrm>
            <a:off x="508000" y="563308"/>
            <a:ext cx="11176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Верны ли следующие суждения о массовой культуре? </a:t>
            </a:r>
          </a:p>
          <a:p>
            <a:endParaRPr lang="ru-RU" sz="3200" dirty="0">
              <a:solidFill>
                <a:srgbClr val="FF0000"/>
              </a:solidFill>
            </a:endParaRPr>
          </a:p>
          <a:p>
            <a:r>
              <a:rPr lang="ru-RU" sz="3200" dirty="0"/>
              <a:t>А. Получение коммерческой выгоды является отличительной чертой массовой культуры.</a:t>
            </a:r>
            <a:br>
              <a:rPr lang="ru-RU" sz="3200" dirty="0"/>
            </a:br>
            <a:r>
              <a:rPr lang="ru-RU" sz="3200" dirty="0"/>
              <a:t>Б. Развитие массовой культуры отражает тенденцию культурной интеграции.</a:t>
            </a:r>
            <a:br>
              <a:rPr lang="ru-RU" sz="3200" dirty="0"/>
            </a:br>
            <a:endParaRPr lang="ru-RU" sz="3200" dirty="0"/>
          </a:p>
          <a:p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28778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684DAF1-FAD5-9446-B519-828850C5C319}"/>
              </a:ext>
            </a:extLst>
          </p:cNvPr>
          <p:cNvSpPr/>
          <p:nvPr/>
        </p:nvSpPr>
        <p:spPr>
          <a:xfrm>
            <a:off x="632177" y="570215"/>
            <a:ext cx="1092764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Установите соответствие между признаками и видами (типами) культуры: к каждому элементу, данному в первом столбце, подберите соответствующий элемент из второго столбца. </a:t>
            </a:r>
          </a:p>
          <a:p>
            <a:r>
              <a:rPr lang="ru-RU" sz="2400" dirty="0"/>
              <a:t>ПРИЗНАКИ</a:t>
            </a:r>
            <a:br>
              <a:rPr lang="ru-RU" sz="2400" dirty="0"/>
            </a:br>
            <a:r>
              <a:rPr lang="ru-RU" sz="2400" dirty="0"/>
              <a:t>А) отсутствие ярко выраженной коммерческой направленности </a:t>
            </a:r>
            <a:br>
              <a:rPr lang="ru-RU" sz="2400" dirty="0"/>
            </a:br>
            <a:r>
              <a:rPr lang="ru-RU" sz="2400" dirty="0"/>
              <a:t>Б) сложность содержания </a:t>
            </a:r>
            <a:br>
              <a:rPr lang="ru-RU" sz="2400" dirty="0"/>
            </a:br>
            <a:r>
              <a:rPr lang="ru-RU" sz="2400" dirty="0"/>
              <a:t>В) развлекательный характер </a:t>
            </a:r>
            <a:br>
              <a:rPr lang="ru-RU" sz="2400" dirty="0"/>
            </a:br>
            <a:r>
              <a:rPr lang="ru-RU" sz="2400" dirty="0"/>
              <a:t>Г) разнообразие используемых средств </a:t>
            </a:r>
            <a:br>
              <a:rPr lang="ru-RU" sz="2400" dirty="0"/>
            </a:br>
            <a:r>
              <a:rPr lang="ru-RU" sz="2400" dirty="0"/>
              <a:t>Д) влияние на социализацию индивида </a:t>
            </a:r>
            <a:br>
              <a:rPr lang="ru-RU" sz="2400" dirty="0"/>
            </a:br>
            <a:br>
              <a:rPr lang="ru-RU" sz="2400" dirty="0"/>
            </a:br>
            <a:r>
              <a:rPr lang="ru-RU" sz="2400" dirty="0"/>
              <a:t>ВИДЫ (ТИПЫ) КУЛЬТУРЫ</a:t>
            </a:r>
            <a:br>
              <a:rPr lang="ru-RU" sz="2400" dirty="0"/>
            </a:br>
            <a:r>
              <a:rPr lang="ru-RU" sz="2400" dirty="0"/>
              <a:t>1) только массовая культура</a:t>
            </a:r>
            <a:br>
              <a:rPr lang="ru-RU" sz="2400" dirty="0"/>
            </a:br>
            <a:r>
              <a:rPr lang="ru-RU" sz="2400" dirty="0"/>
              <a:t>2) только элитарная культура</a:t>
            </a:r>
            <a:br>
              <a:rPr lang="ru-RU" sz="2400" dirty="0"/>
            </a:br>
            <a:r>
              <a:rPr lang="ru-RU" sz="2400" dirty="0"/>
              <a:t>3)и массовая, и элитарная культура</a:t>
            </a:r>
          </a:p>
        </p:txBody>
      </p:sp>
    </p:spTree>
    <p:extLst>
      <p:ext uri="{BB962C8B-B14F-4D97-AF65-F5344CB8AC3E}">
        <p14:creationId xmlns:p14="http://schemas.microsoft.com/office/powerpoint/2010/main" val="3329320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1264F60-3F9B-F249-BFBC-4834140D8833}"/>
              </a:ext>
            </a:extLst>
          </p:cNvPr>
          <p:cNvSpPr/>
          <p:nvPr/>
        </p:nvSpPr>
        <p:spPr>
          <a:xfrm>
            <a:off x="330632" y="612844"/>
            <a:ext cx="998415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Верны ли следующие суждения о достижениях культуры? </a:t>
            </a:r>
          </a:p>
          <a:p>
            <a:r>
              <a:rPr lang="ru-RU" sz="2800" dirty="0"/>
              <a:t>А. Достижения культуры представляют собой продукт духовной деятельности людей определённой эпохи.</a:t>
            </a:r>
            <a:br>
              <a:rPr lang="ru-RU" sz="2800" dirty="0"/>
            </a:br>
            <a:r>
              <a:rPr lang="ru-RU" sz="2800" dirty="0"/>
              <a:t>Б. Результаты материальной деятельности людей воплощены в достижениях культуры.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533097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0D2646-469E-754B-A53A-6376D7E459E5}"/>
              </a:ext>
            </a:extLst>
          </p:cNvPr>
          <p:cNvSpPr/>
          <p:nvPr/>
        </p:nvSpPr>
        <p:spPr>
          <a:xfrm>
            <a:off x="322355" y="400040"/>
            <a:ext cx="108260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Верны ли следующие суждения о культуре? </a:t>
            </a:r>
          </a:p>
          <a:p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dirty="0"/>
              <a:t>А. Достижения культуры представляют собой продукт духовной деятельности людей определённой эпохи.</a:t>
            </a:r>
            <a:br>
              <a:rPr lang="ru-RU" sz="2800" dirty="0"/>
            </a:br>
            <a:r>
              <a:rPr lang="ru-RU" sz="2800" dirty="0"/>
              <a:t>Б. Культура – это совокупность искусственных объектов, созданных человеком в процессе преобразования природы.</a:t>
            </a:r>
            <a:br>
              <a:rPr lang="ru-RU" sz="2800" dirty="0"/>
            </a:br>
            <a:endParaRPr lang="ru-RU" sz="2800" dirty="0"/>
          </a:p>
          <a:p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38266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75025" y="4129070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B3B723F-BD5F-984D-8A2F-66E77BFD629C}"/>
              </a:ext>
            </a:extLst>
          </p:cNvPr>
          <p:cNvSpPr/>
          <p:nvPr/>
        </p:nvSpPr>
        <p:spPr>
          <a:xfrm>
            <a:off x="1230488" y="743771"/>
            <a:ext cx="1055511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Найдите в приведённом списке проявления массовой культуры и запишите цифры, под которыми они указаны. </a:t>
            </a:r>
          </a:p>
          <a:p>
            <a:br>
              <a:rPr lang="ru-RU" sz="2800" dirty="0"/>
            </a:br>
            <a:r>
              <a:rPr lang="ru-RU" sz="2800" dirty="0"/>
              <a:t>1. премьера фильма ужасов</a:t>
            </a:r>
            <a:br>
              <a:rPr lang="ru-RU" sz="2800" dirty="0"/>
            </a:br>
            <a:r>
              <a:rPr lang="ru-RU" sz="2800" dirty="0"/>
              <a:t>2. фестиваль рекламных роликов</a:t>
            </a:r>
            <a:br>
              <a:rPr lang="ru-RU" sz="2800" dirty="0"/>
            </a:br>
            <a:r>
              <a:rPr lang="ru-RU" sz="2800" dirty="0"/>
              <a:t>3. переиздание детектива-бестселлера</a:t>
            </a:r>
            <a:br>
              <a:rPr lang="ru-RU" sz="2800" dirty="0"/>
            </a:br>
            <a:r>
              <a:rPr lang="ru-RU" sz="2800" dirty="0"/>
              <a:t>4. выставка художников-авангардистов</a:t>
            </a:r>
            <a:br>
              <a:rPr lang="ru-RU" sz="2800" dirty="0"/>
            </a:br>
            <a:r>
              <a:rPr lang="ru-RU" sz="2800" dirty="0"/>
              <a:t>5. областной смотр фольклорных коллективов</a:t>
            </a:r>
            <a:br>
              <a:rPr lang="ru-RU" sz="2800" dirty="0"/>
            </a:br>
            <a:r>
              <a:rPr lang="ru-RU" sz="2800" dirty="0"/>
              <a:t>6. открытие международного конкурса пианистов</a:t>
            </a:r>
          </a:p>
        </p:txBody>
      </p:sp>
    </p:spTree>
    <p:extLst>
      <p:ext uri="{BB962C8B-B14F-4D97-AF65-F5344CB8AC3E}">
        <p14:creationId xmlns:p14="http://schemas.microsoft.com/office/powerpoint/2010/main" val="15704690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1E8942C-AF31-9045-92BE-86DAC0714103}"/>
              </a:ext>
            </a:extLst>
          </p:cNvPr>
          <p:cNvSpPr/>
          <p:nvPr/>
        </p:nvSpPr>
        <p:spPr>
          <a:xfrm>
            <a:off x="541867" y="653619"/>
            <a:ext cx="113114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Установите соответствие между признаками и формами (областями) культуры, для которых они характерны: к каждой позиции, данной в первом столбце, подберите соответствующую позицию из второго столбца. </a:t>
            </a:r>
            <a:br>
              <a:rPr lang="ru-RU" sz="2400" dirty="0"/>
            </a:br>
            <a:r>
              <a:rPr lang="ru-RU" sz="2400" dirty="0"/>
              <a:t>ПРИЗНАКИ</a:t>
            </a:r>
            <a:br>
              <a:rPr lang="ru-RU" sz="2400" dirty="0"/>
            </a:br>
            <a:r>
              <a:rPr lang="ru-RU" sz="2400" dirty="0"/>
              <a:t>А) стремление к достоверности знаний об окружающем мире </a:t>
            </a:r>
            <a:br>
              <a:rPr lang="ru-RU" sz="2400" dirty="0"/>
            </a:br>
            <a:r>
              <a:rPr lang="ru-RU" sz="2400" dirty="0"/>
              <a:t>Б) представление действительности в художественных образах </a:t>
            </a:r>
            <a:br>
              <a:rPr lang="ru-RU" sz="2400" dirty="0"/>
            </a:br>
            <a:r>
              <a:rPr lang="ru-RU" sz="2400" dirty="0"/>
              <a:t>В) познание объективных закономерностей развития природы и социума </a:t>
            </a:r>
            <a:br>
              <a:rPr lang="ru-RU" sz="2400" dirty="0"/>
            </a:br>
            <a:r>
              <a:rPr lang="ru-RU" sz="2400" dirty="0"/>
              <a:t>Г) вера в воздействие сверхъестественных сил на жизнь человека </a:t>
            </a:r>
            <a:br>
              <a:rPr lang="ru-RU" sz="2400" dirty="0"/>
            </a:br>
            <a:r>
              <a:rPr lang="ru-RU" sz="2400" dirty="0"/>
              <a:t>Д) эстетическое освоение окружающего мира </a:t>
            </a:r>
            <a:br>
              <a:rPr lang="ru-RU" sz="2400" dirty="0"/>
            </a:br>
            <a:br>
              <a:rPr lang="ru-RU" sz="2400" dirty="0"/>
            </a:br>
            <a:r>
              <a:rPr lang="ru-RU" sz="2400" dirty="0"/>
              <a:t>ФОРМЫ (ОБЛАСТИ) КУЛЬТУРЫ</a:t>
            </a:r>
            <a:br>
              <a:rPr lang="ru-RU" sz="2400" dirty="0"/>
            </a:br>
            <a:r>
              <a:rPr lang="ru-RU" sz="2400" dirty="0"/>
              <a:t>1) наука</a:t>
            </a:r>
            <a:br>
              <a:rPr lang="ru-RU" sz="2400" dirty="0"/>
            </a:br>
            <a:r>
              <a:rPr lang="ru-RU" sz="2400" dirty="0"/>
              <a:t>2) искусство</a:t>
            </a:r>
            <a:br>
              <a:rPr lang="ru-RU" sz="2400" dirty="0"/>
            </a:br>
            <a:r>
              <a:rPr lang="ru-RU" sz="2400" dirty="0"/>
              <a:t>3) религия</a:t>
            </a:r>
          </a:p>
        </p:txBody>
      </p:sp>
    </p:spTree>
    <p:extLst>
      <p:ext uri="{BB962C8B-B14F-4D97-AF65-F5344CB8AC3E}">
        <p14:creationId xmlns:p14="http://schemas.microsoft.com/office/powerpoint/2010/main" val="36384217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E260800-B81B-3647-8447-343835616F83}"/>
              </a:ext>
            </a:extLst>
          </p:cNvPr>
          <p:cNvSpPr/>
          <p:nvPr/>
        </p:nvSpPr>
        <p:spPr>
          <a:xfrm>
            <a:off x="970844" y="1482425"/>
            <a:ext cx="1025031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Верны ли следующие суждения о культуре? </a:t>
            </a:r>
          </a:p>
          <a:p>
            <a:r>
              <a:rPr lang="ru-RU" sz="2800" dirty="0"/>
              <a:t>А. Культура наследуется путём передачи социального опыта от поколения к поколению.</a:t>
            </a:r>
            <a:br>
              <a:rPr lang="ru-RU" sz="2800" dirty="0"/>
            </a:br>
            <a:r>
              <a:rPr lang="ru-RU" sz="2800" dirty="0"/>
              <a:t>Б. Культура приобретается биологическим путём и передаётся новым поколениям на генетическом уровне.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1. верно только А</a:t>
            </a:r>
            <a:br>
              <a:rPr lang="ru-RU" sz="2800" dirty="0"/>
            </a:br>
            <a:r>
              <a:rPr lang="ru-RU" sz="2800" dirty="0"/>
              <a:t>2. верно только Б</a:t>
            </a:r>
            <a:br>
              <a:rPr lang="ru-RU" sz="2800" dirty="0"/>
            </a:br>
            <a:r>
              <a:rPr lang="ru-RU" sz="2800" dirty="0"/>
              <a:t>3. верны оба суждения</a:t>
            </a:r>
            <a:br>
              <a:rPr lang="ru-RU" sz="2800" dirty="0"/>
            </a:br>
            <a:r>
              <a:rPr lang="ru-RU" sz="2800" dirty="0"/>
              <a:t>4. 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3151661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01B82DB-37E3-D349-9E44-E930BC6BEDF8}"/>
              </a:ext>
            </a:extLst>
          </p:cNvPr>
          <p:cNvSpPr/>
          <p:nvPr/>
        </p:nvSpPr>
        <p:spPr>
          <a:xfrm>
            <a:off x="936977" y="1033061"/>
            <a:ext cx="1031804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Один из уроков в 10 классе прошёл на выставке в историческом музее. Школьникам показали изготовленные крестьянками кружева, ткани, одежду - для праздников, будней, торжественных событий, а также сделанные в домашних условиях глиняные фигурки животных в виде свистулек. Предположите, к какой форме культуры относятся выставленные произведения, и укажите, по какому признаку это можно определить. Назовите любые два не отражённых в условии признака данной формы культуры.</a:t>
            </a:r>
          </a:p>
        </p:txBody>
      </p:sp>
    </p:spTree>
    <p:extLst>
      <p:ext uri="{BB962C8B-B14F-4D97-AF65-F5344CB8AC3E}">
        <p14:creationId xmlns:p14="http://schemas.microsoft.com/office/powerpoint/2010/main" val="4101301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346308E-23AB-E341-9624-CD4BD8AACCA7}"/>
              </a:ext>
            </a:extLst>
          </p:cNvPr>
          <p:cNvSpPr/>
          <p:nvPr/>
        </p:nvSpPr>
        <p:spPr>
          <a:xfrm>
            <a:off x="2878667" y="251376"/>
            <a:ext cx="57686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План на тему «Культура, ее формы».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C2F245F-138D-1442-A97C-7228D637AE58}"/>
              </a:ext>
            </a:extLst>
          </p:cNvPr>
          <p:cNvSpPr/>
          <p:nvPr/>
        </p:nvSpPr>
        <p:spPr>
          <a:xfrm>
            <a:off x="428979" y="1203909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1. Понятие культуры</a:t>
            </a:r>
          </a:p>
          <a:p>
            <a:r>
              <a:rPr lang="ru-RU" sz="2400" dirty="0"/>
              <a:t>2. Три подхода к пониманию культуры:</a:t>
            </a:r>
          </a:p>
          <a:p>
            <a:r>
              <a:rPr lang="ru-RU" sz="2400" dirty="0"/>
              <a:t>а. Технологический</a:t>
            </a:r>
          </a:p>
          <a:p>
            <a:r>
              <a:rPr lang="ru-RU" sz="2400" dirty="0"/>
              <a:t>б. </a:t>
            </a:r>
            <a:r>
              <a:rPr lang="ru-RU" sz="2400" dirty="0" err="1"/>
              <a:t>Деятельностный</a:t>
            </a:r>
            <a:endParaRPr lang="ru-RU" sz="2400" dirty="0"/>
          </a:p>
          <a:p>
            <a:r>
              <a:rPr lang="ru-RU" sz="2400" dirty="0"/>
              <a:t>в. Ценностный</a:t>
            </a:r>
          </a:p>
          <a:p>
            <a:r>
              <a:rPr lang="ru-RU" sz="2400" dirty="0"/>
              <a:t>3. Функции культуры</a:t>
            </a:r>
          </a:p>
          <a:p>
            <a:r>
              <a:rPr lang="ru-RU" sz="2400" dirty="0"/>
              <a:t>а. Коммуникативная</a:t>
            </a:r>
          </a:p>
          <a:p>
            <a:r>
              <a:rPr lang="ru-RU" sz="2400" dirty="0"/>
              <a:t>б. Социологическая</a:t>
            </a:r>
          </a:p>
          <a:p>
            <a:r>
              <a:rPr lang="ru-RU" sz="2400" dirty="0"/>
              <a:t>в. Гедонистическая</a:t>
            </a:r>
          </a:p>
          <a:p>
            <a:r>
              <a:rPr lang="ru-RU" sz="2400" dirty="0"/>
              <a:t>г. Гуманистическая</a:t>
            </a:r>
          </a:p>
          <a:p>
            <a:r>
              <a:rPr lang="ru-RU" sz="2400" dirty="0"/>
              <a:t>д. Оценочная</a:t>
            </a:r>
          </a:p>
          <a:p>
            <a:r>
              <a:rPr lang="ru-RU" sz="2400" dirty="0"/>
              <a:t>е. Нормативная</a:t>
            </a:r>
          </a:p>
          <a:p>
            <a:r>
              <a:rPr lang="ru-RU" sz="2400" dirty="0"/>
              <a:t>ж. Познавательная</a:t>
            </a:r>
          </a:p>
          <a:p>
            <a:r>
              <a:rPr lang="ru-RU" sz="2400" dirty="0"/>
              <a:t>з. Информативная</a:t>
            </a:r>
          </a:p>
          <a:p>
            <a:endParaRPr lang="ru-RU" sz="24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201AFC0-135D-FA45-BCB9-9A899AB20D39}"/>
              </a:ext>
            </a:extLst>
          </p:cNvPr>
          <p:cNvSpPr/>
          <p:nvPr/>
        </p:nvSpPr>
        <p:spPr>
          <a:xfrm>
            <a:off x="6344356" y="1433383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4. Первая типология культур</a:t>
            </a:r>
          </a:p>
          <a:p>
            <a:r>
              <a:rPr lang="ru-RU" sz="2400" dirty="0"/>
              <a:t>а. Материальная</a:t>
            </a:r>
          </a:p>
          <a:p>
            <a:r>
              <a:rPr lang="ru-RU" sz="2400" dirty="0"/>
              <a:t>б. Духовная</a:t>
            </a:r>
          </a:p>
          <a:p>
            <a:r>
              <a:rPr lang="ru-RU" sz="2400" dirty="0"/>
              <a:t>5. Вторая типология культуры</a:t>
            </a:r>
          </a:p>
          <a:p>
            <a:r>
              <a:rPr lang="ru-RU" sz="2400" dirty="0"/>
              <a:t>а. Элитарная</a:t>
            </a:r>
          </a:p>
          <a:p>
            <a:r>
              <a:rPr lang="ru-RU" sz="2400" dirty="0"/>
              <a:t>б. Народная</a:t>
            </a:r>
          </a:p>
          <a:p>
            <a:r>
              <a:rPr lang="ru-RU" sz="2400" dirty="0"/>
              <a:t>в. Массовая</a:t>
            </a:r>
          </a:p>
          <a:p>
            <a:r>
              <a:rPr lang="ru-RU" sz="2400" dirty="0"/>
              <a:t>6. Признаки элитарной культуры</a:t>
            </a:r>
          </a:p>
          <a:p>
            <a:r>
              <a:rPr lang="ru-RU" sz="2400" dirty="0"/>
              <a:t>а. До середины 19 века была доступна только высшим слоям общества</a:t>
            </a:r>
          </a:p>
          <a:p>
            <a:r>
              <a:rPr lang="ru-RU" sz="2400" dirty="0"/>
              <a:t>б. Культура  «избранных»</a:t>
            </a:r>
          </a:p>
          <a:p>
            <a:r>
              <a:rPr lang="ru-RU" sz="2400" dirty="0"/>
              <a:t>в. авторская</a:t>
            </a:r>
          </a:p>
        </p:txBody>
      </p:sp>
    </p:spTree>
    <p:extLst>
      <p:ext uri="{BB962C8B-B14F-4D97-AF65-F5344CB8AC3E}">
        <p14:creationId xmlns:p14="http://schemas.microsoft.com/office/powerpoint/2010/main" val="74628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D7433C-F04E-714E-B36B-2DF4DCA66C8B}"/>
              </a:ext>
            </a:extLst>
          </p:cNvPr>
          <p:cNvSpPr/>
          <p:nvPr/>
        </p:nvSpPr>
        <p:spPr>
          <a:xfrm>
            <a:off x="6096000" y="154083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10. Формы культуры ( институты)</a:t>
            </a:r>
          </a:p>
          <a:p>
            <a:r>
              <a:rPr lang="ru-RU" sz="2400" dirty="0"/>
              <a:t>а. Религия</a:t>
            </a:r>
          </a:p>
          <a:p>
            <a:r>
              <a:rPr lang="ru-RU" sz="2400" dirty="0"/>
              <a:t>б. Наука</a:t>
            </a:r>
          </a:p>
          <a:p>
            <a:r>
              <a:rPr lang="ru-RU" sz="2400" dirty="0"/>
              <a:t>в. Искусство</a:t>
            </a:r>
          </a:p>
          <a:p>
            <a:r>
              <a:rPr lang="ru-RU" sz="2400" dirty="0"/>
              <a:t>г. Образование</a:t>
            </a:r>
          </a:p>
          <a:p>
            <a:r>
              <a:rPr lang="ru-RU" sz="2400" dirty="0"/>
              <a:t>д. Мораль</a:t>
            </a:r>
          </a:p>
          <a:p>
            <a:r>
              <a:rPr lang="ru-RU" sz="2400" dirty="0"/>
              <a:t>11. Современные тенденции развития культуры</a:t>
            </a:r>
          </a:p>
          <a:p>
            <a:r>
              <a:rPr lang="ru-RU" sz="2400" dirty="0"/>
              <a:t>а. повышение уровня образованности общества</a:t>
            </a:r>
          </a:p>
          <a:p>
            <a:r>
              <a:rPr lang="ru-RU" sz="2400" dirty="0"/>
              <a:t>б. стремительное развитие науки и НТП</a:t>
            </a:r>
          </a:p>
          <a:p>
            <a:r>
              <a:rPr lang="ru-RU" sz="2400" dirty="0"/>
              <a:t>в. появление информационного общества</a:t>
            </a:r>
          </a:p>
          <a:p>
            <a:r>
              <a:rPr lang="ru-RU" sz="2400" dirty="0"/>
              <a:t>г. феномен массового сознания</a:t>
            </a:r>
          </a:p>
          <a:p>
            <a:r>
              <a:rPr lang="ru-RU" sz="2400" dirty="0"/>
              <a:t>д. избыточность информации</a:t>
            </a:r>
          </a:p>
          <a:p>
            <a:r>
              <a:rPr lang="ru-RU" sz="2400" dirty="0"/>
              <a:t>е. глобализация культуры</a:t>
            </a:r>
          </a:p>
          <a:p>
            <a:r>
              <a:rPr lang="ru-RU" sz="2400" dirty="0"/>
              <a:t>ж. постмодернизм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5B2E81E-62B0-304C-8418-7DF384149D9E}"/>
              </a:ext>
            </a:extLst>
          </p:cNvPr>
          <p:cNvSpPr/>
          <p:nvPr/>
        </p:nvSpPr>
        <p:spPr>
          <a:xfrm>
            <a:off x="399518" y="154083"/>
            <a:ext cx="6096000" cy="63709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7. Признаки народной культуры</a:t>
            </a:r>
          </a:p>
          <a:p>
            <a:r>
              <a:rPr lang="ru-RU" sz="2400" dirty="0"/>
              <a:t>а. Анонимна</a:t>
            </a:r>
          </a:p>
          <a:p>
            <a:r>
              <a:rPr lang="ru-RU" sz="2400" dirty="0"/>
              <a:t>б. До середины 19 века использовалась низшими слоями общества</a:t>
            </a:r>
          </a:p>
          <a:p>
            <a:r>
              <a:rPr lang="ru-RU" sz="2400" dirty="0"/>
              <a:t>в. Существует в основном в устной форме</a:t>
            </a:r>
          </a:p>
          <a:p>
            <a:r>
              <a:rPr lang="ru-RU" sz="2400" dirty="0"/>
              <a:t>г. Легкая для восприятия</a:t>
            </a:r>
          </a:p>
          <a:p>
            <a:r>
              <a:rPr lang="ru-RU" sz="2400" dirty="0"/>
              <a:t>8. Признаки массовой культуры</a:t>
            </a:r>
          </a:p>
          <a:p>
            <a:r>
              <a:rPr lang="ru-RU" sz="2400" dirty="0"/>
              <a:t>а. Нацелена на получение прибыли </a:t>
            </a:r>
          </a:p>
          <a:p>
            <a:r>
              <a:rPr lang="ru-RU" sz="2400" dirty="0"/>
              <a:t>б. Носит развлекательный характер</a:t>
            </a:r>
          </a:p>
          <a:p>
            <a:r>
              <a:rPr lang="ru-RU" sz="2400" dirty="0"/>
              <a:t>в. Отсутствие индивидуальности и исключительности</a:t>
            </a:r>
          </a:p>
          <a:p>
            <a:r>
              <a:rPr lang="ru-RU" sz="2400" dirty="0"/>
              <a:t>9. Взаимодействие культур</a:t>
            </a:r>
          </a:p>
          <a:p>
            <a:r>
              <a:rPr lang="ru-RU" sz="2400" dirty="0"/>
              <a:t>а. Диалог культур</a:t>
            </a:r>
          </a:p>
          <a:p>
            <a:r>
              <a:rPr lang="ru-RU" sz="2400" dirty="0"/>
              <a:t>б. Культурный контакт</a:t>
            </a:r>
          </a:p>
          <a:p>
            <a:r>
              <a:rPr lang="ru-RU" sz="2400" dirty="0"/>
              <a:t>в. Глобализация культур</a:t>
            </a:r>
          </a:p>
          <a:p>
            <a:r>
              <a:rPr lang="ru-RU" sz="2400" dirty="0"/>
              <a:t>г. Культурная диффузия</a:t>
            </a:r>
          </a:p>
          <a:p>
            <a:r>
              <a:rPr lang="ru-RU" sz="2400" dirty="0"/>
              <a:t>д. Аккультурация</a:t>
            </a:r>
          </a:p>
        </p:txBody>
      </p:sp>
    </p:spTree>
    <p:extLst>
      <p:ext uri="{BB962C8B-B14F-4D97-AF65-F5344CB8AC3E}">
        <p14:creationId xmlns:p14="http://schemas.microsoft.com/office/powerpoint/2010/main" val="10038530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6CE2C87-1DD2-F842-8058-93066627CF27}"/>
              </a:ext>
            </a:extLst>
          </p:cNvPr>
          <p:cNvSpPr/>
          <p:nvPr/>
        </p:nvSpPr>
        <p:spPr>
          <a:xfrm>
            <a:off x="1659467" y="1640469"/>
            <a:ext cx="82860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Назовите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проиллюстрируйте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примерами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любые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три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проявления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диалога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современном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мире.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(В</a:t>
            </a:r>
            <a:r>
              <a:rPr lang="ru-RU" sz="3200" spc="24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каждом</a:t>
            </a:r>
            <a:r>
              <a:rPr lang="ru-RU" sz="3200" spc="24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случае</a:t>
            </a:r>
            <a:r>
              <a:rPr lang="ru-RU" sz="3200" spc="24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сначала</a:t>
            </a:r>
            <a:r>
              <a:rPr lang="ru-RU" sz="3200" spc="24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назовите</a:t>
            </a:r>
            <a:r>
              <a:rPr lang="ru-RU" sz="3200" spc="-2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проявление,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затем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приведите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соответствующий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пример.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Каждый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пример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должен быть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сформулирован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развёрнуто.)</a:t>
            </a:r>
            <a:r>
              <a:rPr lang="ru-RU" sz="320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74E613A-79C5-AD4A-9898-DB055E9E06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3F874E71-24EC-3745-98A5-0DC1DEEE1A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4545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66E6C20-2BC5-5DD0-6A7B-27493C2554CA}"/>
              </a:ext>
            </a:extLst>
          </p:cNvPr>
          <p:cNvSpPr txBox="1"/>
          <p:nvPr/>
        </p:nvSpPr>
        <p:spPr>
          <a:xfrm>
            <a:off x="1730829" y="1338943"/>
            <a:ext cx="832757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</a:rPr>
              <a:t>Назовите и 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проиллюстрируйте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 примерами три положительных последствия процесса глобализации. </a:t>
            </a:r>
            <a:r>
              <a:rPr lang="ru-RU" sz="2400" dirty="0">
                <a:effectLst/>
                <a:latin typeface="Times New Roman,Italic" pitchFamily="2" charset="0"/>
              </a:rPr>
              <a:t>(В каждом случае сначала назовите следствие, затем приведите пример. </a:t>
            </a:r>
            <a:r>
              <a:rPr lang="ru-RU" sz="2400" dirty="0" err="1">
                <a:effectLst/>
                <a:latin typeface="Times New Roman,Italic" pitchFamily="2" charset="0"/>
              </a:rPr>
              <a:t>Каждыи</a:t>
            </a:r>
            <a:r>
              <a:rPr lang="ru-RU" sz="2400" dirty="0">
                <a:effectLst/>
                <a:latin typeface="Times New Roman,Italic" pitchFamily="2" charset="0"/>
              </a:rPr>
              <a:t>̆ пример должен быть сформулирован </a:t>
            </a:r>
            <a:r>
              <a:rPr lang="ru-RU" sz="2400" dirty="0" err="1">
                <a:effectLst/>
                <a:latin typeface="Times New Roman,Italic" pitchFamily="2" charset="0"/>
              </a:rPr>
              <a:t>развёрнуто</a:t>
            </a:r>
            <a:r>
              <a:rPr lang="ru-RU" sz="2400" dirty="0">
                <a:effectLst/>
                <a:latin typeface="Times New Roman,Italic" pitchFamily="2" charset="0"/>
              </a:rPr>
              <a:t>). </a:t>
            </a:r>
            <a:endParaRPr lang="ru-RU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CE614B-1B84-9CB2-A1F3-5976598D1502}"/>
              </a:ext>
            </a:extLst>
          </p:cNvPr>
          <p:cNvSpPr txBox="1"/>
          <p:nvPr/>
        </p:nvSpPr>
        <p:spPr>
          <a:xfrm>
            <a:off x="870857" y="1338943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19.</a:t>
            </a:r>
          </a:p>
        </p:txBody>
      </p:sp>
    </p:spTree>
    <p:extLst>
      <p:ext uri="{BB962C8B-B14F-4D97-AF65-F5344CB8AC3E}">
        <p14:creationId xmlns:p14="http://schemas.microsoft.com/office/powerpoint/2010/main" val="16270951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F7B983-D8AE-6D45-1EFE-1950F664BD0B}"/>
              </a:ext>
            </a:extLst>
          </p:cNvPr>
          <p:cNvSpPr txBox="1"/>
          <p:nvPr/>
        </p:nvSpPr>
        <p:spPr>
          <a:xfrm>
            <a:off x="1360714" y="1001486"/>
            <a:ext cx="869768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</a:rPr>
              <a:t>Утверждается, что «местные культурные традиции размываются, и, похоже, массовая потребительская культура западного типа становится "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универсальнои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̆", распространяясь по всем странам и континентам». Приведите три аргумента, позволяющих сделать вывод о том, что национальные государства пытаются противостоять этому процессу. </a:t>
            </a:r>
            <a:r>
              <a:rPr lang="ru-RU" sz="2400" dirty="0">
                <a:effectLst/>
                <a:latin typeface="Times New Roman,Italic" pitchFamily="2" charset="0"/>
              </a:rPr>
              <a:t>(</a:t>
            </a:r>
            <a:r>
              <a:rPr lang="ru-RU" sz="2400" dirty="0" err="1">
                <a:effectLst/>
                <a:latin typeface="Times New Roman,Italic" pitchFamily="2" charset="0"/>
              </a:rPr>
              <a:t>Каждыи</a:t>
            </a:r>
            <a:r>
              <a:rPr lang="ru-RU" sz="2400" dirty="0">
                <a:effectLst/>
                <a:latin typeface="Times New Roman,Italic" pitchFamily="2" charset="0"/>
              </a:rPr>
              <a:t>̆ аргумент должен быть сформулирован как </a:t>
            </a:r>
            <a:r>
              <a:rPr lang="ru-RU" sz="2400" dirty="0" err="1">
                <a:effectLst/>
                <a:latin typeface="Times New Roman,Italic" pitchFamily="2" charset="0"/>
              </a:rPr>
              <a:t>распространённое</a:t>
            </a:r>
            <a:r>
              <a:rPr lang="ru-RU" sz="2400" dirty="0">
                <a:effectLst/>
                <a:latin typeface="Times New Roman,Italic" pitchFamily="2" charset="0"/>
              </a:rPr>
              <a:t> предложение. В КАЧЕСТВЕ АРГУМЕНТОВ ДОПУСКАЮТСЯ ПРИМЕРЫ АБСТРАКТНОГО ХАРАКТЕРА)</a:t>
            </a:r>
            <a:endParaRPr lang="ru-RU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1C72F0-707F-A903-760D-8897858BC714}"/>
              </a:ext>
            </a:extLst>
          </p:cNvPr>
          <p:cNvSpPr txBox="1"/>
          <p:nvPr/>
        </p:nvSpPr>
        <p:spPr>
          <a:xfrm>
            <a:off x="500743" y="85997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9126770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9EE10F4-112D-24F5-8162-7934DDE566DE}"/>
              </a:ext>
            </a:extLst>
          </p:cNvPr>
          <p:cNvSpPr txBox="1"/>
          <p:nvPr/>
        </p:nvSpPr>
        <p:spPr>
          <a:xfrm>
            <a:off x="2656114" y="866898"/>
            <a:ext cx="8773886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</a:rPr>
              <a:t>1) 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Обоснуйте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 мнение, что формирование в России «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зелёнои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̆» экономики может повлиять на решение глобальных проблем современного общества в целом. </a:t>
            </a:r>
            <a:r>
              <a:rPr lang="ru-RU" sz="2400" dirty="0">
                <a:effectLst/>
                <a:latin typeface="Times New Roman,Italic" pitchFamily="2" charset="0"/>
              </a:rPr>
              <a:t>(Обоснование должно быть дано с </a:t>
            </a:r>
            <a:r>
              <a:rPr lang="ru-RU" sz="2400" dirty="0" err="1">
                <a:effectLst/>
                <a:latin typeface="Times New Roman,Italic" pitchFamily="2" charset="0"/>
              </a:rPr>
              <a:t>опорои</a:t>
            </a:r>
            <a:r>
              <a:rPr lang="ru-RU" sz="2400" dirty="0">
                <a:effectLst/>
                <a:latin typeface="Times New Roman,Italic" pitchFamily="2" charset="0"/>
              </a:rPr>
              <a:t>̆ на обществоведческие знания в нескольких связанных между </a:t>
            </a:r>
            <a:r>
              <a:rPr lang="ru-RU" sz="2400" dirty="0" err="1">
                <a:effectLst/>
                <a:latin typeface="Times New Roman,Italic" pitchFamily="2" charset="0"/>
              </a:rPr>
              <a:t>собои</a:t>
            </a:r>
            <a:r>
              <a:rPr lang="ru-RU" sz="2400" dirty="0">
                <a:effectLst/>
                <a:latin typeface="Times New Roman,Italic" pitchFamily="2" charset="0"/>
              </a:rPr>
              <a:t>̆ </a:t>
            </a:r>
            <a:r>
              <a:rPr lang="ru-RU" sz="2400" dirty="0" err="1">
                <a:effectLst/>
                <a:latin typeface="Times New Roman,Italic" pitchFamily="2" charset="0"/>
              </a:rPr>
              <a:t>распространённых</a:t>
            </a:r>
            <a:r>
              <a:rPr lang="ru-RU" sz="2400" dirty="0">
                <a:effectLst/>
                <a:latin typeface="Times New Roman,Italic" pitchFamily="2" charset="0"/>
              </a:rPr>
              <a:t> предложениях, раскрывать причинно-следственные и(или) функциональные связи)</a:t>
            </a:r>
            <a:br>
              <a:rPr lang="ru-RU" sz="2400" dirty="0">
                <a:effectLst/>
                <a:latin typeface="Times New Roman,Italic" pitchFamily="2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</a:rPr>
              <a:t>2) Укажите любые три меры, которые могут способствовать переходу к «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зелёнои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̆» (экологически 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безопаснои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̆) экономике.</a:t>
            </a:r>
            <a:br>
              <a:rPr lang="ru-RU" sz="2400" dirty="0">
                <a:effectLst/>
                <a:latin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</a:rPr>
              <a:t>3) Приведите примеры реализации данных мер в России. </a:t>
            </a:r>
            <a:r>
              <a:rPr lang="ru-RU" sz="2400" dirty="0">
                <a:effectLst/>
                <a:latin typeface="Times New Roman,Italic" pitchFamily="2" charset="0"/>
              </a:rPr>
              <a:t>(</a:t>
            </a:r>
            <a:r>
              <a:rPr lang="ru-RU" sz="2400" dirty="0" err="1">
                <a:effectLst/>
                <a:latin typeface="Times New Roman,Italic" pitchFamily="2" charset="0"/>
              </a:rPr>
              <a:t>Каждыи</a:t>
            </a:r>
            <a:r>
              <a:rPr lang="ru-RU" sz="2400" dirty="0">
                <a:effectLst/>
                <a:latin typeface="Times New Roman,Italic" pitchFamily="2" charset="0"/>
              </a:rPr>
              <a:t>̆ пример должен быть сформулирован </a:t>
            </a:r>
            <a:r>
              <a:rPr lang="ru-RU" sz="2400" dirty="0" err="1">
                <a:effectLst/>
                <a:latin typeface="Times New Roman,Italic" pitchFamily="2" charset="0"/>
              </a:rPr>
              <a:t>развёрнуто</a:t>
            </a:r>
            <a:r>
              <a:rPr lang="ru-RU" sz="2400" dirty="0">
                <a:effectLst/>
                <a:latin typeface="Times New Roman,Italic" pitchFamily="2" charset="0"/>
              </a:rPr>
              <a:t>. Всего должно быть приведено три примера, иллюстрирующие реализацию </a:t>
            </a:r>
            <a:r>
              <a:rPr lang="ru-RU" sz="2400" dirty="0" err="1">
                <a:effectLst/>
                <a:latin typeface="Times New Roman,Italic" pitchFamily="2" charset="0"/>
              </a:rPr>
              <a:t>трёх</a:t>
            </a:r>
            <a:r>
              <a:rPr lang="ru-RU" sz="2400" dirty="0">
                <a:effectLst/>
                <a:latin typeface="Times New Roman,Italic" pitchFamily="2" charset="0"/>
              </a:rPr>
              <a:t> различных мер.) </a:t>
            </a:r>
            <a:endParaRPr lang="ru-RU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ABA879-22C6-0930-E2C7-B2175DA42B90}"/>
              </a:ext>
            </a:extLst>
          </p:cNvPr>
          <p:cNvSpPr txBox="1"/>
          <p:nvPr/>
        </p:nvSpPr>
        <p:spPr>
          <a:xfrm>
            <a:off x="1338943" y="7184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33142503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1704</Words>
  <Application>Microsoft Office PowerPoint</Application>
  <PresentationFormat>Широкоэкранный</PresentationFormat>
  <Paragraphs>113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Montserrat Semi-Bold</vt:lpstr>
      <vt:lpstr>Times New Roman</vt:lpstr>
      <vt:lpstr>Times New Roman,Italic</vt:lpstr>
      <vt:lpstr>Verdana</vt:lpstr>
      <vt:lpstr>Тема Office</vt:lpstr>
      <vt:lpstr>Глобализация и глобальные проблемы. Культура и искусство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Людмила Тимофеева</cp:lastModifiedBy>
  <cp:revision>8</cp:revision>
  <dcterms:created xsi:type="dcterms:W3CDTF">2022-04-26T13:24:10Z</dcterms:created>
  <dcterms:modified xsi:type="dcterms:W3CDTF">2024-07-03T07:05:07Z</dcterms:modified>
</cp:coreProperties>
</file>