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25" r:id="rId2"/>
    <p:sldId id="292" r:id="rId3"/>
    <p:sldId id="267" r:id="rId4"/>
    <p:sldId id="318" r:id="rId5"/>
    <p:sldId id="315" r:id="rId6"/>
    <p:sldId id="316" r:id="rId7"/>
    <p:sldId id="317" r:id="rId8"/>
    <p:sldId id="272" r:id="rId9"/>
    <p:sldId id="311" r:id="rId10"/>
    <p:sldId id="279" r:id="rId11"/>
    <p:sldId id="275" r:id="rId12"/>
    <p:sldId id="266" r:id="rId13"/>
    <p:sldId id="320" r:id="rId14"/>
    <p:sldId id="304" r:id="rId15"/>
    <p:sldId id="321" r:id="rId16"/>
    <p:sldId id="296" r:id="rId17"/>
    <p:sldId id="322" r:id="rId18"/>
    <p:sldId id="295" r:id="rId19"/>
    <p:sldId id="257" r:id="rId20"/>
    <p:sldId id="326" r:id="rId21"/>
    <p:sldId id="256" r:id="rId22"/>
    <p:sldId id="280" r:id="rId23"/>
    <p:sldId id="328" r:id="rId24"/>
    <p:sldId id="329" r:id="rId25"/>
    <p:sldId id="330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92"/>
    <p:restoredTop sz="96035"/>
  </p:normalViewPr>
  <p:slideViewPr>
    <p:cSldViewPr snapToGrid="0">
      <p:cViewPr varScale="1">
        <p:scale>
          <a:sx n="82" d="100"/>
          <a:sy n="82" d="100"/>
        </p:scale>
        <p:origin x="12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8F880C-D564-8539-EB2F-C1BCA0007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3256787-4F96-F352-120A-976E33C569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099D3A-AA7F-3CC6-45D9-BF7FC1EBF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F7CCE3-F344-C937-A8C0-80D158CDD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6B0F74-93AB-CF69-F3EC-D97653C79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67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32CEF7-CCA4-5E96-BA59-93F0C53A4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A4AB1E2-A3F2-1D52-50A8-9FD7C01D82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32B799-B5A0-7EF5-6229-82218B235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A7A6E4-0E64-824E-5FFF-7A8CE86B8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255A5F-E846-F4AF-23FE-5E1D48072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605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86D0C1-E2E6-2DA7-9B57-8D31FEB08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EDEDC62-350D-F3FC-4648-8A83D91F4D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039A95-BF80-6A83-41F7-7BD0DA03A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90AACD-1F68-44A8-AC13-760BF0B7D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F18EF6-4F9A-9510-B32E-297C8A52D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920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9703D2-1073-BB97-F511-0E0E4C3A3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4056C7-87D0-6C3D-0A0C-1037FE6425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B2CCBAD-D131-79F8-4059-C755D58DCC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80CAA31-ED4D-98E1-677A-EDC70B42A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3439394-FBE5-6866-320C-AAA27FFEE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7B2E4F1-7813-AC29-1760-B5DB1ADBC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082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1DAE90-4649-1353-744E-B1039FFAA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85E98F7-5F29-A442-F561-204B37111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98DA75E-DAF9-1089-9B10-829C5041E7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19FEAEA-6A70-A018-9A5D-785A17C97C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3EAA5DF-B85B-7528-F723-0C71F07412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60DDEBC-A8F4-C550-644A-1D222C5F2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E6E460B-E103-DDAF-FC53-CC0411FEC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44985F0-C766-3333-BA22-36B80D990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09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C06726-CF07-3368-61FD-332595E9C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A5E753F-D8A3-902F-86C2-BD6001CD9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068BBC6-7C1E-5ABC-8EC4-5100D8D0A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512E821-B2C4-FE17-355D-5BB5E55D4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660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464B9AB-E80D-94EF-124D-9644CF173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8ACB00A-40F8-E24B-9B36-2934864B9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2F89631-2814-CC19-2DBA-7136193C4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153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D78C8A-915D-23D6-AB6B-890E020ED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1BBD08-8626-E0DA-5995-687ACA63BE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7F9E007-D428-566C-BC19-A78BE70ED1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E5F9F1E-D3F9-DDE7-2A2D-3BFC42BA3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BD56D19-2E54-3878-7FD2-BC9105759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69E2BD-6558-B0AE-16D9-37E7ED2CE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34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FC641F-BCDB-F0F5-8DD2-25EA2F14F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3156ED9-C18E-2725-5686-51C52FBA4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392F2D9-7FB4-728E-24F7-2805FA81A0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D27533-762C-C9CD-748E-CF7942803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3B851F8-3D0E-613C-3F27-491B438BC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EB56107-BD56-46FB-CD0A-DC10250CC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213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6CD5B5-90AD-811C-C023-6D25ACADE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8064CA1-AAEC-2309-DB0B-08CC82D5B3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607C65D-DE80-DB88-7540-CFCFED879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A2C1A19-E9C0-1241-3F07-08B1B7CDD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58B306-E9C8-E746-B998-78C4302B4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313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2E0EC36-26F1-C689-5D1B-4FE340BAB9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9CBB7C2-62DD-C483-E7FB-CE2D348DFF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437C74A-15DA-88F1-539B-C10CA0AD6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56B12F-F9D0-69DB-2C54-F9A027FBB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43FC8B-7A3D-DCC5-A484-6FDB34AC6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676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E8C799-FCA5-3067-B7FE-707C16946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A25FA04-6751-D775-16A3-9780203DF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D2A3E90-4C6C-D0D2-8427-13A96EB353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92693-CB29-C946-A078-AD9C0E1892B6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B30A6D2-5E07-D7C2-5EAF-29B0E45D53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865B7E-B533-974D-6487-94BEE6DC22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D6405-E668-AD43-B12B-549D05E3A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432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4371" y="914401"/>
            <a:ext cx="7672039" cy="3917244"/>
          </a:xfrm>
        </p:spPr>
        <p:txBody>
          <a:bodyPr>
            <a:normAutofit/>
          </a:bodyPr>
          <a:lstStyle/>
          <a:p>
            <a:r>
              <a:rPr lang="ru-RU" b="1" dirty="0"/>
              <a:t>Культура и ее формы.</a:t>
            </a:r>
            <a:br>
              <a:rPr lang="ru-RU" b="1" dirty="0"/>
            </a:br>
            <a:r>
              <a:rPr lang="ru-RU" b="1"/>
              <a:t>Искусство</a:t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91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301779" y="-3998232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8CCA52B-18F8-A943-91B4-C938273ECE1D}"/>
              </a:ext>
            </a:extLst>
          </p:cNvPr>
          <p:cNvSpPr/>
          <p:nvPr/>
        </p:nvSpPr>
        <p:spPr>
          <a:xfrm>
            <a:off x="508000" y="563308"/>
            <a:ext cx="11176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</a:rPr>
              <a:t>Верны ли следующие суждения о массовой культуре? </a:t>
            </a:r>
          </a:p>
          <a:p>
            <a:endParaRPr lang="ru-RU" sz="3200" dirty="0">
              <a:solidFill>
                <a:srgbClr val="FF0000"/>
              </a:solidFill>
            </a:endParaRPr>
          </a:p>
          <a:p>
            <a:r>
              <a:rPr lang="ru-RU" sz="3200" dirty="0"/>
              <a:t>А. Получение коммерческой выгоды является отличительной чертой массовой культуры.</a:t>
            </a:r>
            <a:br>
              <a:rPr lang="ru-RU" sz="3200" dirty="0"/>
            </a:br>
            <a:r>
              <a:rPr lang="ru-RU" sz="3200" dirty="0"/>
              <a:t>Б. Развитие массовой культуры отражает тенденцию культурной интеграции.</a:t>
            </a:r>
            <a:br>
              <a:rPr lang="ru-RU" sz="3200" dirty="0"/>
            </a:br>
            <a:endParaRPr lang="ru-RU" sz="3200" dirty="0"/>
          </a:p>
          <a:p>
            <a:br>
              <a:rPr lang="ru-RU" sz="3200" dirty="0"/>
            </a:br>
            <a:r>
              <a:rPr lang="ru-RU" sz="3200" dirty="0"/>
              <a:t>1. верно только А</a:t>
            </a:r>
            <a:br>
              <a:rPr lang="ru-RU" sz="3200" dirty="0"/>
            </a:br>
            <a:r>
              <a:rPr lang="ru-RU" sz="3200" dirty="0"/>
              <a:t>2. верно только Б</a:t>
            </a:r>
            <a:br>
              <a:rPr lang="ru-RU" sz="3200" dirty="0"/>
            </a:br>
            <a:r>
              <a:rPr lang="ru-RU" sz="3200" dirty="0"/>
              <a:t>3. верны оба суждения</a:t>
            </a:r>
            <a:br>
              <a:rPr lang="ru-RU" sz="3200" dirty="0"/>
            </a:br>
            <a:r>
              <a:rPr lang="ru-RU" sz="3200" dirty="0"/>
              <a:t>4. 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116481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30" y="4964561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684DAF1-FAD5-9446-B519-828850C5C319}"/>
              </a:ext>
            </a:extLst>
          </p:cNvPr>
          <p:cNvSpPr/>
          <p:nvPr/>
        </p:nvSpPr>
        <p:spPr>
          <a:xfrm>
            <a:off x="632177" y="570215"/>
            <a:ext cx="1092764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У</a:t>
            </a:r>
            <a:r>
              <a:rPr lang="ru-RU" sz="2400" dirty="0">
                <a:solidFill>
                  <a:srgbClr val="FF0000"/>
                </a:solidFill>
              </a:rPr>
              <a:t>становите соответствие между признаками и видами (типами) культуры: к каждому элементу, данному в первом столбце, подберите соответствующий элемент из второго столбца. </a:t>
            </a:r>
          </a:p>
          <a:p>
            <a:r>
              <a:rPr lang="ru-RU" sz="2400" dirty="0"/>
              <a:t>ПРИЗНАКИ</a:t>
            </a:r>
            <a:br>
              <a:rPr lang="ru-RU" sz="2400" dirty="0"/>
            </a:br>
            <a:r>
              <a:rPr lang="ru-RU" sz="2400" dirty="0"/>
              <a:t>А) отсутствие ярко выраженной коммерческой направленности </a:t>
            </a:r>
            <a:br>
              <a:rPr lang="ru-RU" sz="2400" dirty="0"/>
            </a:br>
            <a:r>
              <a:rPr lang="ru-RU" sz="2400" dirty="0"/>
              <a:t>Б) сложность содержания </a:t>
            </a:r>
            <a:br>
              <a:rPr lang="ru-RU" sz="2400" dirty="0"/>
            </a:br>
            <a:r>
              <a:rPr lang="ru-RU" sz="2400" dirty="0"/>
              <a:t>В) развлекательный характер </a:t>
            </a:r>
            <a:br>
              <a:rPr lang="ru-RU" sz="2400" dirty="0"/>
            </a:br>
            <a:r>
              <a:rPr lang="ru-RU" sz="2400" dirty="0"/>
              <a:t>Г) разнообразие используемых средств </a:t>
            </a:r>
            <a:br>
              <a:rPr lang="ru-RU" sz="2400" dirty="0"/>
            </a:br>
            <a:r>
              <a:rPr lang="ru-RU" sz="2400" dirty="0"/>
              <a:t>Д) влияние на социализацию индивида </a:t>
            </a:r>
            <a:br>
              <a:rPr lang="ru-RU" sz="2400" dirty="0"/>
            </a:br>
            <a:br>
              <a:rPr lang="ru-RU" sz="2400" dirty="0"/>
            </a:br>
            <a:r>
              <a:rPr lang="ru-RU" sz="2400" dirty="0"/>
              <a:t>ВИДЫ (ТИПЫ) КУЛЬТУРЫ</a:t>
            </a:r>
            <a:br>
              <a:rPr lang="ru-RU" sz="2400" dirty="0"/>
            </a:br>
            <a:r>
              <a:rPr lang="ru-RU" sz="2400" dirty="0"/>
              <a:t>1) только массовая культура</a:t>
            </a:r>
            <a:br>
              <a:rPr lang="ru-RU" sz="2400" dirty="0"/>
            </a:br>
            <a:r>
              <a:rPr lang="ru-RU" sz="2400" dirty="0"/>
              <a:t>2) только элитарная культура</a:t>
            </a:r>
            <a:br>
              <a:rPr lang="ru-RU" sz="2400" dirty="0"/>
            </a:br>
            <a:r>
              <a:rPr lang="ru-RU" sz="2400" dirty="0"/>
              <a:t>3)и массовая, и элитарная культура</a:t>
            </a:r>
          </a:p>
        </p:txBody>
      </p:sp>
    </p:spTree>
    <p:extLst>
      <p:ext uri="{BB962C8B-B14F-4D97-AF65-F5344CB8AC3E}">
        <p14:creationId xmlns:p14="http://schemas.microsoft.com/office/powerpoint/2010/main" val="1662634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8F8774A-4BA4-0D43-9DC5-61DA68BEDD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4481741" y="-4281042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5D7B4C0-0C1D-EA4B-997F-AF7E80903E23}"/>
              </a:ext>
            </a:extLst>
          </p:cNvPr>
          <p:cNvSpPr/>
          <p:nvPr/>
        </p:nvSpPr>
        <p:spPr>
          <a:xfrm>
            <a:off x="762000" y="1481583"/>
            <a:ext cx="10668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3200" dirty="0">
                <a:solidFill>
                  <a:srgbClr val="FF0000"/>
                </a:solidFill>
              </a:rPr>
              <a:t>Найдите понятие, которое является обобщающим для всех остальных понятий представленного ниже ряда. Запишите это слово (словосочетание). </a:t>
            </a:r>
            <a:br>
              <a:rPr lang="ru-RU" sz="3200" dirty="0"/>
            </a:br>
            <a:r>
              <a:rPr lang="ru-RU" sz="3200" dirty="0"/>
              <a:t>Духовная культура, фундаментальная наука, образование, литература, живопись.</a:t>
            </a:r>
            <a:br>
              <a:rPr lang="ru-RU" sz="3200" dirty="0"/>
            </a:br>
            <a:br>
              <a:rPr lang="ru-RU" sz="3200" dirty="0"/>
            </a:br>
            <a:endParaRPr lang="ru-RU" sz="3200" dirty="0"/>
          </a:p>
          <a:p>
            <a:pPr fontAlgn="base"/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46496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1264F60-3F9B-F249-BFBC-4834140D8833}"/>
              </a:ext>
            </a:extLst>
          </p:cNvPr>
          <p:cNvSpPr/>
          <p:nvPr/>
        </p:nvSpPr>
        <p:spPr>
          <a:xfrm>
            <a:off x="330632" y="612844"/>
            <a:ext cx="998415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Верны ли следующие суждения о достижениях культуры? </a:t>
            </a:r>
          </a:p>
          <a:p>
            <a:r>
              <a:rPr lang="ru-RU" sz="2800" dirty="0"/>
              <a:t>А. Достижения культуры представляют собой продукт духовной деятельности людей определённой эпохи.</a:t>
            </a:r>
            <a:br>
              <a:rPr lang="ru-RU" sz="2800" dirty="0"/>
            </a:br>
            <a:r>
              <a:rPr lang="ru-RU" sz="2800" dirty="0"/>
              <a:t>Б. Результаты материальной деятельности людей воплощены в достижениях культуры.</a:t>
            </a:r>
            <a:br>
              <a:rPr lang="ru-RU" sz="2800" dirty="0"/>
            </a:br>
            <a:r>
              <a:rPr lang="ru-RU" sz="2800" dirty="0"/>
              <a:t>Ответ:</a:t>
            </a:r>
            <a:br>
              <a:rPr lang="ru-RU" sz="2800" dirty="0"/>
            </a:br>
            <a:r>
              <a:rPr lang="ru-RU" sz="2800" dirty="0"/>
              <a:t>1. верно только А</a:t>
            </a:r>
            <a:br>
              <a:rPr lang="ru-RU" sz="2800" dirty="0"/>
            </a:br>
            <a:r>
              <a:rPr lang="ru-RU" sz="2800" dirty="0"/>
              <a:t>2. верно только Б</a:t>
            </a:r>
            <a:br>
              <a:rPr lang="ru-RU" sz="2800" dirty="0"/>
            </a:br>
            <a:r>
              <a:rPr lang="ru-RU" sz="2800" dirty="0"/>
              <a:t>3. верны оба суждения</a:t>
            </a:r>
            <a:br>
              <a:rPr lang="ru-RU" sz="2800" dirty="0"/>
            </a:br>
            <a:r>
              <a:rPr lang="ru-RU" sz="2800" dirty="0"/>
              <a:t>4. 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3257928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0D2646-469E-754B-A53A-6376D7E459E5}"/>
              </a:ext>
            </a:extLst>
          </p:cNvPr>
          <p:cNvSpPr/>
          <p:nvPr/>
        </p:nvSpPr>
        <p:spPr>
          <a:xfrm>
            <a:off x="322355" y="400040"/>
            <a:ext cx="108260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Верны ли следующие суждения о культуре? </a:t>
            </a:r>
          </a:p>
          <a:p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dirty="0"/>
              <a:t>А. Достижения культуры представляют собой продукт духовной деятельности людей определённой эпохи.</a:t>
            </a:r>
            <a:br>
              <a:rPr lang="ru-RU" sz="2800" dirty="0"/>
            </a:br>
            <a:r>
              <a:rPr lang="ru-RU" sz="2800" dirty="0"/>
              <a:t>Б. Культура – это совокупность искусственных объектов, созданных человеком в процессе преобразования природы.</a:t>
            </a:r>
            <a:br>
              <a:rPr lang="ru-RU" sz="2800" dirty="0"/>
            </a:br>
            <a:endParaRPr lang="ru-RU" sz="2800" dirty="0"/>
          </a:p>
          <a:p>
            <a:br>
              <a:rPr lang="ru-RU" sz="2800" dirty="0"/>
            </a:br>
            <a:r>
              <a:rPr lang="ru-RU" sz="2800" dirty="0"/>
              <a:t>1. верно только А</a:t>
            </a:r>
            <a:br>
              <a:rPr lang="ru-RU" sz="2800" dirty="0"/>
            </a:br>
            <a:r>
              <a:rPr lang="ru-RU" sz="2800" dirty="0"/>
              <a:t>2. верно только Б</a:t>
            </a:r>
            <a:br>
              <a:rPr lang="ru-RU" sz="2800" dirty="0"/>
            </a:br>
            <a:r>
              <a:rPr lang="ru-RU" sz="2800" dirty="0"/>
              <a:t>3. верны оба суждения</a:t>
            </a:r>
            <a:br>
              <a:rPr lang="ru-RU" sz="2800" dirty="0"/>
            </a:br>
            <a:r>
              <a:rPr lang="ru-RU" sz="2800" dirty="0"/>
              <a:t>4. 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4260148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75025" y="4129070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B3B723F-BD5F-984D-8A2F-66E77BFD629C}"/>
              </a:ext>
            </a:extLst>
          </p:cNvPr>
          <p:cNvSpPr/>
          <p:nvPr/>
        </p:nvSpPr>
        <p:spPr>
          <a:xfrm>
            <a:off x="1230488" y="743771"/>
            <a:ext cx="1055511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Найдите в приведённом списке проявления массовой культуры и запишите цифры, под которыми они указаны. </a:t>
            </a:r>
          </a:p>
          <a:p>
            <a:br>
              <a:rPr lang="ru-RU" sz="2800" dirty="0"/>
            </a:br>
            <a:r>
              <a:rPr lang="ru-RU" sz="2800" dirty="0"/>
              <a:t>1. премьера фильма ужасов</a:t>
            </a:r>
            <a:br>
              <a:rPr lang="ru-RU" sz="2800" dirty="0"/>
            </a:br>
            <a:r>
              <a:rPr lang="ru-RU" sz="2800" dirty="0"/>
              <a:t>2. фестиваль рекламных роликов</a:t>
            </a:r>
            <a:br>
              <a:rPr lang="ru-RU" sz="2800" dirty="0"/>
            </a:br>
            <a:r>
              <a:rPr lang="ru-RU" sz="2800" dirty="0"/>
              <a:t>3. переиздание детектива-бестселлера</a:t>
            </a:r>
            <a:br>
              <a:rPr lang="ru-RU" sz="2800" dirty="0"/>
            </a:br>
            <a:r>
              <a:rPr lang="ru-RU" sz="2800" dirty="0"/>
              <a:t>4. выставка художников-авангардистов</a:t>
            </a:r>
            <a:br>
              <a:rPr lang="ru-RU" sz="2800" dirty="0"/>
            </a:br>
            <a:r>
              <a:rPr lang="ru-RU" sz="2800" dirty="0"/>
              <a:t>5. областной смотр фольклорных коллективов</a:t>
            </a:r>
            <a:br>
              <a:rPr lang="ru-RU" sz="2800" dirty="0"/>
            </a:br>
            <a:r>
              <a:rPr lang="ru-RU" sz="2800" dirty="0"/>
              <a:t>6. открытие международного конкурса пианистов</a:t>
            </a:r>
          </a:p>
        </p:txBody>
      </p:sp>
    </p:spTree>
    <p:extLst>
      <p:ext uri="{BB962C8B-B14F-4D97-AF65-F5344CB8AC3E}">
        <p14:creationId xmlns:p14="http://schemas.microsoft.com/office/powerpoint/2010/main" val="2524125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1E8942C-AF31-9045-92BE-86DAC0714103}"/>
              </a:ext>
            </a:extLst>
          </p:cNvPr>
          <p:cNvSpPr/>
          <p:nvPr/>
        </p:nvSpPr>
        <p:spPr>
          <a:xfrm>
            <a:off x="541867" y="653619"/>
            <a:ext cx="1131146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Установите соответствие между признаками и формами (областями) культуры, для которых они характерны: к каждой позиции, данной в первом столбце, подберите соответствующую позицию из второго столбца. </a:t>
            </a:r>
            <a:br>
              <a:rPr lang="ru-RU" sz="2400" dirty="0"/>
            </a:br>
            <a:r>
              <a:rPr lang="ru-RU" sz="2400" dirty="0"/>
              <a:t>ПРИЗНАКИ</a:t>
            </a:r>
            <a:br>
              <a:rPr lang="ru-RU" sz="2400" dirty="0"/>
            </a:br>
            <a:r>
              <a:rPr lang="ru-RU" sz="2400" dirty="0"/>
              <a:t>А) стремление к достоверности знаний об окружающем мире </a:t>
            </a:r>
            <a:br>
              <a:rPr lang="ru-RU" sz="2400" dirty="0"/>
            </a:br>
            <a:r>
              <a:rPr lang="ru-RU" sz="2400" dirty="0"/>
              <a:t>Б) представление действительности в художественных образах </a:t>
            </a:r>
            <a:br>
              <a:rPr lang="ru-RU" sz="2400" dirty="0"/>
            </a:br>
            <a:r>
              <a:rPr lang="ru-RU" sz="2400" dirty="0"/>
              <a:t>В) познание объективных закономерностей развития природы и социума </a:t>
            </a:r>
            <a:br>
              <a:rPr lang="ru-RU" sz="2400" dirty="0"/>
            </a:br>
            <a:r>
              <a:rPr lang="ru-RU" sz="2400" dirty="0"/>
              <a:t>Г) вера в воздействие сверхъестественных сил на жизнь человека </a:t>
            </a:r>
            <a:br>
              <a:rPr lang="ru-RU" sz="2400" dirty="0"/>
            </a:br>
            <a:r>
              <a:rPr lang="ru-RU" sz="2400" dirty="0"/>
              <a:t>Д) эстетическое освоение окружающего мира </a:t>
            </a:r>
            <a:br>
              <a:rPr lang="ru-RU" sz="2400" dirty="0"/>
            </a:br>
            <a:br>
              <a:rPr lang="ru-RU" sz="2400" dirty="0"/>
            </a:br>
            <a:r>
              <a:rPr lang="ru-RU" sz="2400" dirty="0"/>
              <a:t>ФОРМЫ (ОБЛАСТИ) КУЛЬТУРЫ</a:t>
            </a:r>
            <a:br>
              <a:rPr lang="ru-RU" sz="2400" dirty="0"/>
            </a:br>
            <a:r>
              <a:rPr lang="ru-RU" sz="2400" dirty="0"/>
              <a:t>1) наука</a:t>
            </a:r>
            <a:br>
              <a:rPr lang="ru-RU" sz="2400" dirty="0"/>
            </a:br>
            <a:r>
              <a:rPr lang="ru-RU" sz="2400" dirty="0"/>
              <a:t>2) искусство</a:t>
            </a:r>
            <a:br>
              <a:rPr lang="ru-RU" sz="2400" dirty="0"/>
            </a:br>
            <a:r>
              <a:rPr lang="ru-RU" sz="2400" dirty="0"/>
              <a:t>3) религия</a:t>
            </a:r>
          </a:p>
        </p:txBody>
      </p:sp>
    </p:spTree>
    <p:extLst>
      <p:ext uri="{BB962C8B-B14F-4D97-AF65-F5344CB8AC3E}">
        <p14:creationId xmlns:p14="http://schemas.microsoft.com/office/powerpoint/2010/main" val="390667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E260800-B81B-3647-8447-343835616F83}"/>
              </a:ext>
            </a:extLst>
          </p:cNvPr>
          <p:cNvSpPr/>
          <p:nvPr/>
        </p:nvSpPr>
        <p:spPr>
          <a:xfrm>
            <a:off x="970844" y="1482425"/>
            <a:ext cx="1025031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Верны ли следующие суждения о культуре? </a:t>
            </a:r>
          </a:p>
          <a:p>
            <a:r>
              <a:rPr lang="ru-RU" sz="2800" dirty="0"/>
              <a:t>А. Культура наследуется путём передачи социального опыта от поколения к поколению.</a:t>
            </a:r>
            <a:br>
              <a:rPr lang="ru-RU" sz="2800" dirty="0"/>
            </a:br>
            <a:r>
              <a:rPr lang="ru-RU" sz="2800" dirty="0"/>
              <a:t>Б. Культура приобретается биологическим путём и передаётся новым поколениям на генетическом уровне.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/>
              <a:t>1. верно только А</a:t>
            </a:r>
            <a:br>
              <a:rPr lang="ru-RU" sz="2800" dirty="0"/>
            </a:br>
            <a:r>
              <a:rPr lang="ru-RU" sz="2800" dirty="0"/>
              <a:t>2. верно только Б</a:t>
            </a:r>
            <a:br>
              <a:rPr lang="ru-RU" sz="2800" dirty="0"/>
            </a:br>
            <a:r>
              <a:rPr lang="ru-RU" sz="2800" dirty="0"/>
              <a:t>3. верны оба суждения</a:t>
            </a:r>
            <a:br>
              <a:rPr lang="ru-RU" sz="2800" dirty="0"/>
            </a:br>
            <a:r>
              <a:rPr lang="ru-RU" sz="2800" dirty="0"/>
              <a:t>4. 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26777534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2C9A96A-8EC2-BF40-ADE0-2C862B8C7C4C}"/>
              </a:ext>
            </a:extLst>
          </p:cNvPr>
          <p:cNvSpPr/>
          <p:nvPr/>
        </p:nvSpPr>
        <p:spPr>
          <a:xfrm>
            <a:off x="510947" y="1303223"/>
            <a:ext cx="1117010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800" dirty="0"/>
              <a:t>Какой смысл обществоведы вкладывают в понятие «искусство»? Привлекая знания обществоведческого курса, составьте два предложения: </a:t>
            </a:r>
          </a:p>
          <a:p>
            <a:pPr fontAlgn="base"/>
            <a:r>
              <a:rPr lang="ru-RU" sz="2800" dirty="0"/>
              <a:t>-одно предложение, содержащее информацию о видах искусства, </a:t>
            </a:r>
          </a:p>
          <a:p>
            <a:pPr fontAlgn="base"/>
            <a:r>
              <a:rPr lang="ru-RU" sz="2800" dirty="0"/>
              <a:t>-одно предложение, раскрывающее сущность воспитательной функции искусства.</a:t>
            </a:r>
          </a:p>
          <a:p>
            <a:pPr fontAlgn="base"/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75654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3C6CCAE-B364-5040-AD53-44A984BB571B}"/>
              </a:ext>
            </a:extLst>
          </p:cNvPr>
          <p:cNvSpPr/>
          <p:nvPr/>
        </p:nvSpPr>
        <p:spPr>
          <a:xfrm>
            <a:off x="408385" y="275862"/>
            <a:ext cx="1137523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Иван поставил перед собой цель поступить в институт на архитектурный факультет. Он занимается в художественной студии, создаёт собственные небольшие работы, участвует в различных выставках. Много внимания Иван уделяет изучению математики, увлекается черчением. Найдите в приведённом списке примеры средств, используемых для достижения поставленной Иваном цели, и запишите цифры, под которыми они указаны.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/>
              <a:t>1. поступление в институт</a:t>
            </a:r>
            <a:br>
              <a:rPr lang="ru-RU" sz="2800" dirty="0"/>
            </a:br>
            <a:r>
              <a:rPr lang="ru-RU" sz="2800" dirty="0"/>
              <a:t>2. занятия в художественной студии</a:t>
            </a:r>
            <a:br>
              <a:rPr lang="ru-RU" sz="2800" dirty="0"/>
            </a:br>
            <a:r>
              <a:rPr lang="ru-RU" sz="2800" dirty="0"/>
              <a:t>3. изучение математики</a:t>
            </a:r>
            <a:br>
              <a:rPr lang="ru-RU" sz="2800" dirty="0"/>
            </a:br>
            <a:r>
              <a:rPr lang="ru-RU" sz="2800" dirty="0"/>
              <a:t>4. получение профессии архитектора</a:t>
            </a:r>
            <a:br>
              <a:rPr lang="ru-RU" sz="2800" dirty="0"/>
            </a:br>
            <a:r>
              <a:rPr lang="ru-RU" sz="2800" dirty="0"/>
              <a:t>5. опыт создания собственных работ</a:t>
            </a:r>
            <a:br>
              <a:rPr lang="ru-RU" sz="2800" dirty="0"/>
            </a:br>
            <a:r>
              <a:rPr lang="ru-RU" sz="2800" dirty="0"/>
              <a:t>6. выбор профессии</a:t>
            </a:r>
          </a:p>
        </p:txBody>
      </p:sp>
    </p:spTree>
    <p:extLst>
      <p:ext uri="{BB962C8B-B14F-4D97-AF65-F5344CB8AC3E}">
        <p14:creationId xmlns:p14="http://schemas.microsoft.com/office/powerpoint/2010/main" val="1386165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0AF813-6E67-894E-ABA9-263E9D07DD01}"/>
              </a:ext>
            </a:extLst>
          </p:cNvPr>
          <p:cNvSpPr/>
          <p:nvPr/>
        </p:nvSpPr>
        <p:spPr>
          <a:xfrm>
            <a:off x="1625600" y="1359090"/>
            <a:ext cx="976488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/>
              <a:t>Проиллюстрируйте тремя примерами реализацию воспитательной функции искусства. (Примеры должны быть связаны с различными видами искусства.)</a:t>
            </a:r>
          </a:p>
        </p:txBody>
      </p:sp>
    </p:spTree>
    <p:extLst>
      <p:ext uri="{BB962C8B-B14F-4D97-AF65-F5344CB8AC3E}">
        <p14:creationId xmlns:p14="http://schemas.microsoft.com/office/powerpoint/2010/main" val="89544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8D952D81-B3B4-8844-BE8B-AB1BCE9C0E10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1162938"/>
          <a:ext cx="10515600" cy="2507807"/>
        </p:xfrm>
        <a:graphic>
          <a:graphicData uri="http://schemas.openxmlformats.org/drawingml/2006/table">
            <a:tbl>
              <a:tblPr firstRow="1" firstCol="1" bandRow="1"/>
              <a:tblGrid>
                <a:gridCol w="3477730">
                  <a:extLst>
                    <a:ext uri="{9D8B030D-6E8A-4147-A177-3AD203B41FA5}">
                      <a16:colId xmlns:a16="http://schemas.microsoft.com/office/drawing/2014/main" val="1826355742"/>
                    </a:ext>
                  </a:extLst>
                </a:gridCol>
                <a:gridCol w="7037870">
                  <a:extLst>
                    <a:ext uri="{9D8B030D-6E8A-4147-A177-3AD203B41FA5}">
                      <a16:colId xmlns:a16="http://schemas.microsoft.com/office/drawing/2014/main" val="334049945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ФУНКЦИЯ МОРАЛИ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ХАРАКТЕРИСТИКА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69692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Обеспечивает взаимопонимание и общение людей в социуме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31322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Ценностно-ориентировочная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Формирует способность самостоятельно ориентироваться в нравственных ценностях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5026513"/>
                  </a:ext>
                </a:extLst>
              </a:tr>
            </a:tbl>
          </a:graphicData>
        </a:graphic>
      </p:graphicFrame>
      <p:pic>
        <p:nvPicPr>
          <p:cNvPr id="4" name="Picture 2">
            <a:extLst>
              <a:ext uri="{FF2B5EF4-FFF2-40B4-BE49-F238E27FC236}">
                <a16:creationId xmlns:a16="http://schemas.microsoft.com/office/drawing/2014/main" id="{6160B6E1-F1DF-5B4E-ACA9-87D74AB8A3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4018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71A5F84-0D2B-ED46-BF60-7DD5619BFCA7}"/>
              </a:ext>
            </a:extLst>
          </p:cNvPr>
          <p:cNvSpPr/>
          <p:nvPr/>
        </p:nvSpPr>
        <p:spPr>
          <a:xfrm>
            <a:off x="1326445" y="1554490"/>
            <a:ext cx="992857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/>
              <a:t>Человеку присуща свобода выбора. Опираясь на знания и социальный опыт, поясните, что понимается под свободой нравственного выбора. Проиллюстрируйте двумя примерами ситуацию свободного нравственного выбора. </a:t>
            </a:r>
          </a:p>
        </p:txBody>
      </p:sp>
    </p:spTree>
    <p:extLst>
      <p:ext uri="{BB962C8B-B14F-4D97-AF65-F5344CB8AC3E}">
        <p14:creationId xmlns:p14="http://schemas.microsoft.com/office/powerpoint/2010/main" val="29523997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F2585B9-07F9-374C-AD97-CBB65C2EA247}"/>
              </a:ext>
            </a:extLst>
          </p:cNvPr>
          <p:cNvSpPr/>
          <p:nvPr/>
        </p:nvSpPr>
        <p:spPr>
          <a:xfrm>
            <a:off x="462844" y="232432"/>
            <a:ext cx="11616266" cy="483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58825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В стране </a:t>
            </a:r>
            <a:r>
              <a:rPr lang="ru-RU" sz="28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 проводится реформа образования. Какие факты свидетельствуют том, что реформа направлена на </a:t>
            </a:r>
            <a:r>
              <a:rPr lang="ru-RU" sz="28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гуманизацию</a:t>
            </a: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 образования? Запишите цифры, под которыми они указаны. 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1)применение технологий, сберегающих здоровье 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2) акцент на нравственном воспитании учеников 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3) сокращение количества учебных предметов 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4)увеличение времени изучения естественных наук 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5)ориентация на интересы и склонности ученика 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593850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6)компьютеризация образовательного процесса </a:t>
            </a:r>
            <a:endParaRPr lang="ru-RU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7863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AA2F9FD-F04A-9641-8547-DD444AE4F89C}"/>
              </a:ext>
            </a:extLst>
          </p:cNvPr>
          <p:cNvSpPr/>
          <p:nvPr/>
        </p:nvSpPr>
        <p:spPr>
          <a:xfrm>
            <a:off x="1720427" y="1238217"/>
            <a:ext cx="892386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С помощью трёх примеров покажите проявление роли образования в жизни современного общества. В каждом случае сначала приведите пример, а затем укажите роль, которую он иллюстрирует.</a:t>
            </a:r>
          </a:p>
        </p:txBody>
      </p:sp>
    </p:spTree>
    <p:extLst>
      <p:ext uri="{BB962C8B-B14F-4D97-AF65-F5344CB8AC3E}">
        <p14:creationId xmlns:p14="http://schemas.microsoft.com/office/powerpoint/2010/main" val="13082100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B97BB77-B868-3147-A645-A89E60EB4658}"/>
              </a:ext>
            </a:extLst>
          </p:cNvPr>
          <p:cNvSpPr/>
          <p:nvPr/>
        </p:nvSpPr>
        <p:spPr>
          <a:xfrm>
            <a:off x="474133" y="543679"/>
            <a:ext cx="11424356" cy="5378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5910" marR="163195" indent="-359410">
              <a:spcBef>
                <a:spcPts val="1005"/>
              </a:spcBef>
            </a:pPr>
            <a:r>
              <a:rPr lang="ru-RU" sz="2800" dirty="0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Выберите верные суждения </a:t>
            </a:r>
            <a:r>
              <a:rPr lang="ru-RU" sz="2800" dirty="0" err="1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гуманизации</a:t>
            </a:r>
            <a:r>
              <a:rPr lang="ru-RU" sz="2800" dirty="0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 образования запишите </a:t>
            </a:r>
            <a:r>
              <a:rPr lang="ru-RU" sz="2800" b="1" dirty="0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цифры, </a:t>
            </a:r>
            <a:r>
              <a:rPr lang="ru-RU" sz="2800" dirty="0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под которыми они указаны. 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63195">
              <a:spcBef>
                <a:spcPts val="930"/>
              </a:spcBef>
            </a:pP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1) </a:t>
            </a:r>
            <a:r>
              <a:rPr lang="ru-RU" sz="2800" dirty="0" err="1">
                <a:latin typeface="Montserrat Medium"/>
                <a:ea typeface="Times New Roman" panose="02020603050405020304" pitchFamily="18" charset="0"/>
              </a:rPr>
              <a:t>Гуманизация</a:t>
            </a: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 образования предполагает ориентацию образовательной организации на интересы и склонности ученика.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72720">
              <a:spcBef>
                <a:spcPts val="15"/>
              </a:spcBef>
            </a:pP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2) </a:t>
            </a:r>
            <a:r>
              <a:rPr lang="ru-RU" sz="2800" dirty="0" err="1">
                <a:latin typeface="Montserrat Medium"/>
                <a:ea typeface="Times New Roman" panose="02020603050405020304" pitchFamily="18" charset="0"/>
              </a:rPr>
              <a:t>Гуманизация</a:t>
            </a: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 образования предполагает применение в обучении технологий, сберегающих здоровье учеников.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8115">
              <a:spcBef>
                <a:spcPts val="10"/>
              </a:spcBef>
            </a:pP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3) </a:t>
            </a:r>
            <a:r>
              <a:rPr lang="ru-RU" sz="2800" dirty="0" err="1">
                <a:latin typeface="Montserrat Medium"/>
                <a:ea typeface="Times New Roman" panose="02020603050405020304" pitchFamily="18" charset="0"/>
              </a:rPr>
              <a:t>Гуманизация</a:t>
            </a: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 образования предполагает особое внимание нравственному воспитанию учеников.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65100">
              <a:spcBef>
                <a:spcPts val="30"/>
              </a:spcBef>
            </a:pP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4) </a:t>
            </a:r>
            <a:r>
              <a:rPr lang="ru-RU" sz="2800" dirty="0" err="1">
                <a:latin typeface="Montserrat Medium"/>
                <a:ea typeface="Times New Roman" panose="02020603050405020304" pitchFamily="18" charset="0"/>
              </a:rPr>
              <a:t>Гуманизация</a:t>
            </a: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 образования предполагает обязательную компьютеризацию образовательного процесса.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65735">
              <a:spcBef>
                <a:spcPts val="10"/>
              </a:spcBef>
            </a:pP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5) </a:t>
            </a:r>
            <a:r>
              <a:rPr lang="ru-RU" sz="2800" dirty="0" err="1">
                <a:latin typeface="Montserrat Medium"/>
                <a:ea typeface="Times New Roman" panose="02020603050405020304" pitchFamily="18" charset="0"/>
              </a:rPr>
              <a:t>Гуманизация</a:t>
            </a: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 образования проявляется в увеличении количества учебных предметов, изучаемых школьниками.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7465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757676" y="-643527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0917B61-1842-1D46-8C6F-EC6D9B32AD25}"/>
              </a:ext>
            </a:extLst>
          </p:cNvPr>
          <p:cNvSpPr/>
          <p:nvPr/>
        </p:nvSpPr>
        <p:spPr>
          <a:xfrm>
            <a:off x="646685" y="1506551"/>
            <a:ext cx="91056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Из истории известно, что в моменты кризисного состояния общества растёт влияние религии на общественную и личную жизнь людей, расширяется спектр их религиозных и нерелигиозных верований, наблюдается всплеск всякого рода суеверий, оккультизма, мистики. Назовите две причины происходящего.</a:t>
            </a:r>
          </a:p>
        </p:txBody>
      </p:sp>
    </p:spTree>
    <p:extLst>
      <p:ext uri="{BB962C8B-B14F-4D97-AF65-F5344CB8AC3E}">
        <p14:creationId xmlns:p14="http://schemas.microsoft.com/office/powerpoint/2010/main" val="35350685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601633" y="3182159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38107AA-F9F4-4D4F-AFB1-8F612C5EA0C5}"/>
              </a:ext>
            </a:extLst>
          </p:cNvPr>
          <p:cNvSpPr/>
          <p:nvPr/>
        </p:nvSpPr>
        <p:spPr>
          <a:xfrm>
            <a:off x="3028693" y="310053"/>
            <a:ext cx="9144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Выберите верные суждения об искусстве и запишите цифры, под которыми они указаны. </a:t>
            </a:r>
          </a:p>
          <a:p>
            <a:br>
              <a:rPr lang="ru-RU" sz="2800" dirty="0"/>
            </a:br>
            <a:r>
              <a:rPr lang="ru-RU" sz="2800" dirty="0"/>
              <a:t>1.Искусство влияет на мировоззрение личности.</a:t>
            </a:r>
            <a:br>
              <a:rPr lang="ru-RU" sz="2800" dirty="0"/>
            </a:br>
            <a:r>
              <a:rPr lang="ru-RU" sz="2800" dirty="0"/>
              <a:t>2. Искусство позволяет теоретически объяснить общественные явления.</a:t>
            </a:r>
            <a:br>
              <a:rPr lang="ru-RU" sz="2800" dirty="0"/>
            </a:br>
            <a:r>
              <a:rPr lang="ru-RU" sz="2800" dirty="0"/>
              <a:t>3. Произведения искусства помогают человеку восстановить душевную гармонию, реализовать творческий потенциал.</a:t>
            </a:r>
            <a:br>
              <a:rPr lang="ru-RU" sz="2800" dirty="0"/>
            </a:br>
            <a:r>
              <a:rPr lang="ru-RU" sz="2800" dirty="0"/>
              <a:t>4. Искусство помогает привлечь внимание общества к социальным и нравственным проблемам.</a:t>
            </a:r>
            <a:br>
              <a:rPr lang="ru-RU" sz="2800" dirty="0"/>
            </a:br>
            <a:r>
              <a:rPr lang="ru-RU" sz="2800" dirty="0"/>
              <a:t>5. Роль искусства проявляется в оппонировании научным концепциям.</a:t>
            </a:r>
          </a:p>
        </p:txBody>
      </p:sp>
    </p:spTree>
    <p:extLst>
      <p:ext uri="{BB962C8B-B14F-4D97-AF65-F5344CB8AC3E}">
        <p14:creationId xmlns:p14="http://schemas.microsoft.com/office/powerpoint/2010/main" val="41159099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6BE6F7B-6E35-90B4-43E0-EA438D8D6F9D}"/>
              </a:ext>
            </a:extLst>
          </p:cNvPr>
          <p:cNvSpPr txBox="1"/>
          <p:nvPr/>
        </p:nvSpPr>
        <p:spPr>
          <a:xfrm>
            <a:off x="664028" y="335845"/>
            <a:ext cx="8240486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FF0000"/>
                </a:solidFill>
                <a:effectLst/>
                <a:latin typeface=".Ã˛"/>
                <a:ea typeface="Times New Roman" panose="02020603050405020304" pitchFamily="18" charset="0"/>
                <a:cs typeface=".Ã˛"/>
              </a:rPr>
              <a:t>Искусство</a:t>
            </a:r>
            <a:endParaRPr lang="ru-RU" sz="1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1. Искусство как форма познания и социальный институт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2. Особенности искусства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субъективность;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образность и наглядность;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в) опора на чувственное восприятие;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г) использование особых способов отражения окружающей действительности и т.д.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3. Виды искусства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по форме выражения (живопись, литература, скульптура, архитектура);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пространственные, динамичные, пространственно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временные;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в) по количеству используемых средств (простые, сложные);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г) по времени возникновения (традиционные и современные) и т.д.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4. Структура искусства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виды;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жанры;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в) стили.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5. Функции искусства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познавательная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коммуникативная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в) эстетическая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г) функция социализации и т.д.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380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666514" y="3355447"/>
            <a:ext cx="2220686" cy="314571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922C1D-5C85-ED90-B2F0-C30A374009EA}"/>
              </a:ext>
            </a:extLst>
          </p:cNvPr>
          <p:cNvSpPr txBox="1"/>
          <p:nvPr/>
        </p:nvSpPr>
        <p:spPr>
          <a:xfrm>
            <a:off x="598714" y="130186"/>
            <a:ext cx="11288486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Установите соответствие между характерными чертами и типами культуры: к каждой позиции, данной в первом столбце, подберите соответствующую позицию из второго столбца.</a:t>
            </a:r>
            <a:br>
              <a:rPr lang="ru-RU" sz="2400" dirty="0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ПРИЗНАКИ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А) влияние на социализацию индивида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Б) отсутствие ярко выраженной коммерческой направленности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В) развлекательный характер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Г) разнообразие используемых средств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Д) ориентация на узкий круг высокообразованных потребителей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ВИДЫ (ТИПЫ) КУЛЬТУРЫ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1) только массовая культура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2) только элитарная культура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3) и массовая, и элитарная культура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0443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65564D-1842-3DB3-5B2E-F428AF926766}"/>
              </a:ext>
            </a:extLst>
          </p:cNvPr>
          <p:cNvSpPr txBox="1"/>
          <p:nvPr/>
        </p:nvSpPr>
        <p:spPr>
          <a:xfrm>
            <a:off x="1224641" y="329512"/>
            <a:ext cx="9998529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Установите соответствие между признаками и видами (типами) культуры: к каждой позиции, данной в первом столбце, подберите соответствующую позицию из второго столбца.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ПРИЗНАКИ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А) коллективность творческих процессов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Б) направленность произведений преимущественно на ценителей и знатоков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В) опора на интерес людей к проблемам повседневной жизни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Г) ориентация на запросы широкого круга потребителей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Д) создается элитой или по ее заказу по заказу профессиональными творцами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ВИДЫ (ТИПЫ) КУЛЬТУРЫ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1) народная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2) массовая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3) элитарная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9143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30496CE-D538-6AAA-441B-DB5B94F7431A}"/>
              </a:ext>
            </a:extLst>
          </p:cNvPr>
          <p:cNvSpPr txBox="1"/>
          <p:nvPr/>
        </p:nvSpPr>
        <p:spPr>
          <a:xfrm>
            <a:off x="1668235" y="416108"/>
            <a:ext cx="9881507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Установите соответствие между признаками и видами (типами) культуры: к каждой позиции, данной в первом столбце, подберите соответствующую позицию из второго столбца.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ПРИЗНАКИ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А) анонимность создателей произведений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Б) включает в себя авангардные направления искусства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В) высокая интеллектуальная и художественная сложность произведений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Г) коммерческий характер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Д) обилие спецэффектов, увлекательные сюжеты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ВИДЫ (ТИПЫ) КУЛЬТУРЫ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1) народная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2) массовая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3) элитарная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670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130171" y="3727185"/>
            <a:ext cx="9967994" cy="6596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13D3D0-9CE0-88D8-6561-FEA69CCD00E5}"/>
              </a:ext>
            </a:extLst>
          </p:cNvPr>
          <p:cNvSpPr txBox="1"/>
          <p:nvPr/>
        </p:nvSpPr>
        <p:spPr>
          <a:xfrm>
            <a:off x="1079046" y="239485"/>
            <a:ext cx="10033907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Установите соответствие между признаками и видами (типами) культуры: к каждой позиции, данной в первом столбце, подберите соответствующую позицию из второго столбца.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ПРИЗНАКИ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А) необходимость специальной подготовки для восприятия произведений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Б) ориентация на запросы узкого круга потребителей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В) передача традиций предков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Г) упрощение смыслов в художественных образах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Д) приоритетное развитие развлекательных жанров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ВИДЫ (ТИПЫ) КУЛЬТУРЫ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1) народная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2) массовая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3) элитарная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1470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0F1968-E892-033A-65DE-4E79EBA99B3F}"/>
              </a:ext>
            </a:extLst>
          </p:cNvPr>
          <p:cNvSpPr txBox="1"/>
          <p:nvPr/>
        </p:nvSpPr>
        <p:spPr>
          <a:xfrm>
            <a:off x="685800" y="248094"/>
            <a:ext cx="10678886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Установите соответствие между признаками и видами (типами) культуры: к каждой позиции, данной в первом столбце, подберите соответствующую позицию из второго столбца.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ПРИЗНАКИ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А) ориентация исключительно на запросы знатоков, ценителей искусства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Б) развлекательный характер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В) серийность, </a:t>
            </a:r>
            <a:r>
              <a:rPr lang="ru-RU" sz="2000" dirty="0" err="1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тиражируемость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Г) сложность содержания и художественных форм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Д) сохранение исторической преемственности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ВИДЫ (ТИПЫ) КУЛЬТУРЫ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1) народная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2) массовая</a:t>
            </a:r>
            <a:b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3) элитарная</a:t>
            </a:r>
            <a:r>
              <a:rPr lang="ru-RU" sz="2000" dirty="0">
                <a:effectLst/>
              </a:rPr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611516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1612</Words>
  <Application>Microsoft Office PowerPoint</Application>
  <PresentationFormat>Широкоэкранный</PresentationFormat>
  <Paragraphs>78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.Ã˛</vt:lpstr>
      <vt:lpstr>Arial</vt:lpstr>
      <vt:lpstr>Calibri</vt:lpstr>
      <vt:lpstr>Calibri Light</vt:lpstr>
      <vt:lpstr>docs-Roboto</vt:lpstr>
      <vt:lpstr>Montserrat Medium</vt:lpstr>
      <vt:lpstr>Montserrat Semi-Bold</vt:lpstr>
      <vt:lpstr>Times New Roman</vt:lpstr>
      <vt:lpstr>Тема Office</vt:lpstr>
      <vt:lpstr>Культура и ее формы. Искусство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Глобализация и глобальные проблемы. Культура и ее формы </dc:title>
  <dc:creator>Microsoft Office User</dc:creator>
  <cp:lastModifiedBy>Людмила Тимофеева</cp:lastModifiedBy>
  <cp:revision>12</cp:revision>
  <dcterms:created xsi:type="dcterms:W3CDTF">2023-04-20T12:26:13Z</dcterms:created>
  <dcterms:modified xsi:type="dcterms:W3CDTF">2024-12-03T10:38:55Z</dcterms:modified>
</cp:coreProperties>
</file>