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79" r:id="rId4"/>
    <p:sldId id="275" r:id="rId5"/>
    <p:sldId id="266" r:id="rId6"/>
    <p:sldId id="304" r:id="rId7"/>
    <p:sldId id="296" r:id="rId8"/>
    <p:sldId id="295" r:id="rId9"/>
    <p:sldId id="257" r:id="rId10"/>
    <p:sldId id="282" r:id="rId11"/>
    <p:sldId id="291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97"/>
    <p:restoredTop sz="94705"/>
  </p:normalViewPr>
  <p:slideViewPr>
    <p:cSldViewPr snapToGrid="0" snapToObjects="1">
      <p:cViewPr varScale="1">
        <p:scale>
          <a:sx n="44" d="100"/>
          <a:sy n="44" d="100"/>
        </p:scale>
        <p:origin x="86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8265D5-1924-5748-BCB9-15C1FDBB74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6A217D9-F6C9-2843-A3FC-0A6144543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B542D0-1E1C-3A47-AF2D-8232C32CB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75AC95-3C60-7F42-8381-E1BC1E225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25C167-8442-F845-BD6F-5F3BE1069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98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C0A2E8-DDD0-3049-A48B-259836219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91503A-A88A-DE43-AEF6-1C8E4B2CB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254776-F840-B047-B5A0-510FD9F8A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DBB8EE0-082F-264A-88BC-AD3E75B76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00D2CE-F7E5-B74E-8580-971AC80F4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711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1DB131-A7CC-BB4C-8D77-3B75B697E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89BCA6-1599-3742-AC06-8EAB504D7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81047D-48A2-1443-8E46-CC24D9E38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4A3151-AE6D-9143-B20E-7FEBA251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8C5137-B7D6-6647-B68E-3D2E958DA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97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8591B5-0167-4F42-B2B0-406D131F6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6C8154-56FF-8741-B851-83F97012CD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8CAA5F8-4606-B348-9FCF-7F92F4969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2C8514-6D44-E141-8608-947F68AC7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172CAD1-4BC1-574A-874B-EE2E9293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CFBF97-E8F8-CF4F-AD86-D06BF41D4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027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180105-A22A-8743-B8A2-EEE3F1FC9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4470419-B318-EE4D-8CEA-DA19745CE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890337-50B2-F347-B6E9-12A6AB7980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B634A1-09A4-B947-A445-B65060E1D9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CA0BF87-6D5A-9D40-9E27-7EB1A86047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362427-9B2B-A54F-BAB8-1AC1973C3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DCE2886-C1FA-B842-919D-B50C582BC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905142D-554E-1B4C-9182-BD4A844CA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407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194BB-A6A8-C646-BBB4-F2197F88A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792BEA1-3E88-0841-A612-49CE4DBC5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0D5323-26BC-A942-B16E-5E8BDECA9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67BFF6-9A6D-1742-A67D-E0F7B0935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654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B9036E8-87C7-9C44-88D3-B811103E6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48F02CC-1A92-CA40-8898-D3239A119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BCCE068-9958-7948-B884-B998D9EB4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20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B35FE-4B84-5240-931F-76CE18BEE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53AE67-888D-2F47-AE7C-6CFF84DDD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A73B245-D99F-D14F-9C5F-750832263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5B52AC-5851-384D-BAC3-A612B63FF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96D1AD-83F0-5446-B0EA-A331C1DB2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BF5E650-7E5F-6F49-8055-29FC9AC5D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902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DB4E81-BD73-E449-8CD9-A8EF471C2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3607515-462F-3B47-B08E-1A4190A9F0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25EA3F-EE69-3D4D-9134-566A02C3A9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89FEAF-561A-274A-A935-1EE0AA8A7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B5A53E-5B6C-3147-A6FC-9259F7D34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F6E8C9-5BDC-D048-B742-7E039D60A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6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2C9725-5286-4642-ACBB-6BA14A47A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055B54E-CDF4-C54E-BB50-37FF86435E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47DC1B-7D05-FE46-95B3-CD65DCD89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DDE5F6-D1AB-D14A-AEE1-C8C536CE5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835521-3AE3-2245-89B4-3B79E86A1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088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7F6606A-2887-5C43-BCD6-4B0A05BD92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3448F61-3692-F54F-974C-52E562C295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5ED0E1-058F-B244-9B36-8DE062828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4E993C9-3363-894E-95F8-BA7F3F6A1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A0D0A8-695C-6540-847A-73F1CA7FD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663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BDFCEC-195D-2D4D-B4D4-18D5F2033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3BF6620-E689-304A-94B5-2DCB766917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EF24C3-E8B5-E647-A46C-AA27F5342A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937AB-E668-C845-8877-8A1216685445}" type="datetimeFigureOut">
              <a:rPr lang="ru-RU" smtClean="0"/>
              <a:t>08.07.2024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B5BE54-9206-9748-81CC-807F481A13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6B5D31-7377-3C41-803B-56531F20B9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142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6ED5D9B-5EEE-9041-ADAB-57860BB6B0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9688" y="1984917"/>
            <a:ext cx="5400907" cy="922880"/>
          </a:xfrm>
        </p:spPr>
        <p:txBody>
          <a:bodyPr/>
          <a:lstStyle/>
          <a:p>
            <a:r>
              <a:rPr lang="ru-RU" b="1" dirty="0"/>
              <a:t>Образование</a:t>
            </a:r>
          </a:p>
        </p:txBody>
      </p:sp>
    </p:spTree>
    <p:extLst>
      <p:ext uri="{BB962C8B-B14F-4D97-AF65-F5344CB8AC3E}">
        <p14:creationId xmlns:p14="http://schemas.microsoft.com/office/powerpoint/2010/main" val="3027591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863CCA83-C4D6-EF44-B9B1-151A0F633D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416109"/>
              </p:ext>
            </p:extLst>
          </p:nvPr>
        </p:nvGraphicFramePr>
        <p:xfrm>
          <a:off x="838200" y="1823600"/>
          <a:ext cx="10515600" cy="3419856"/>
        </p:xfrm>
        <a:graphic>
          <a:graphicData uri="http://schemas.openxmlformats.org/drawingml/2006/table">
            <a:tbl>
              <a:tblPr firstRow="1" firstCol="1" bandRow="1"/>
              <a:tblGrid>
                <a:gridCol w="544551">
                  <a:extLst>
                    <a:ext uri="{9D8B030D-6E8A-4147-A177-3AD203B41FA5}">
                      <a16:colId xmlns:a16="http://schemas.microsoft.com/office/drawing/2014/main" val="547161663"/>
                    </a:ext>
                  </a:extLst>
                </a:gridCol>
                <a:gridCol w="6813395">
                  <a:extLst>
                    <a:ext uri="{9D8B030D-6E8A-4147-A177-3AD203B41FA5}">
                      <a16:colId xmlns:a16="http://schemas.microsoft.com/office/drawing/2014/main" val="3821258889"/>
                    </a:ext>
                  </a:extLst>
                </a:gridCol>
                <a:gridCol w="528754">
                  <a:extLst>
                    <a:ext uri="{9D8B030D-6E8A-4147-A177-3AD203B41FA5}">
                      <a16:colId xmlns:a16="http://schemas.microsoft.com/office/drawing/2014/main" val="341321796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2067793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ХАРАКТЕРИСТИКИ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ФУНКЦИИ ОБРАЗОВАНИЯ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7126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формирование интеллектуального </a:t>
                      </a:r>
                      <a:b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 нравственного потенциала общества </a:t>
                      </a:r>
                      <a:b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 государства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социальные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30615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воспроизводство профессиональных кадров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личностные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71788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развитие умений, способностей, интересов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84145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освоение научных знаний, приобретение опыта и навыков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0088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трансляция и распространение культуры в обществе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90306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5914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C226EC1-DB0B-834C-9618-E4C35D10D70B}"/>
              </a:ext>
            </a:extLst>
          </p:cNvPr>
          <p:cNvSpPr/>
          <p:nvPr/>
        </p:nvSpPr>
        <p:spPr>
          <a:xfrm>
            <a:off x="3048000" y="874455"/>
            <a:ext cx="87204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 помощью трёх примеров покажите проявление роли образования в жизни современного общества. В каждом случае сначала приведите пример, а затем укажите роль, которую он иллюстрирует</a:t>
            </a:r>
            <a:r>
              <a:rPr lang="ru-RU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5654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526B696-F8CE-D343-BBB8-461F12568E93}"/>
              </a:ext>
            </a:extLst>
          </p:cNvPr>
          <p:cNvSpPr/>
          <p:nvPr/>
        </p:nvSpPr>
        <p:spPr>
          <a:xfrm>
            <a:off x="637478" y="848327"/>
            <a:ext cx="10917044" cy="2582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новых тенденциях в образовании?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 Благодаря электронной почте и видеоконференциям школы страны могут устанавливать и поддерживать международные связи.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 Дистанционное обучение приобретает всё более широкое распространение среди обучающихся людей различных возрастов.</a:t>
            </a:r>
          </a:p>
        </p:txBody>
      </p:sp>
    </p:spTree>
    <p:extLst>
      <p:ext uri="{BB962C8B-B14F-4D97-AF65-F5344CB8AC3E}">
        <p14:creationId xmlns:p14="http://schemas.microsoft.com/office/powerpoint/2010/main" val="1386165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4828669" y="4059794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DE058AB-6023-B244-9CEF-71E768C1D578}"/>
              </a:ext>
            </a:extLst>
          </p:cNvPr>
          <p:cNvSpPr/>
          <p:nvPr/>
        </p:nvSpPr>
        <p:spPr>
          <a:xfrm>
            <a:off x="392151" y="344185"/>
            <a:ext cx="11407697" cy="4375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в приведённом списке проявления тенденции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гуманизации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образования и обведите цифры, под которыми они указаны.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увеличение количества учебных предметов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сокращение времени изучения естественных наук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ориентация на интересы и склонности ученика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применение технологий, сберегающих здоровье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особое внимание нравственному воспитанию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компьютеризация образовательного процесса</a:t>
            </a:r>
          </a:p>
        </p:txBody>
      </p:sp>
    </p:spTree>
    <p:extLst>
      <p:ext uri="{BB962C8B-B14F-4D97-AF65-F5344CB8AC3E}">
        <p14:creationId xmlns:p14="http://schemas.microsoft.com/office/powerpoint/2010/main" val="89544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E1644E-9129-BD43-9786-19A21B3827BE}"/>
              </a:ext>
            </a:extLst>
          </p:cNvPr>
          <p:cNvSpPr/>
          <p:nvPr/>
        </p:nvSpPr>
        <p:spPr>
          <a:xfrm>
            <a:off x="568712" y="546378"/>
            <a:ext cx="9032488" cy="3299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условиях перехода к постиндустриальному обществу к профессиональным качествам работника предъявляются новые требования. Используя обществоведческие знания и факты социальной жизни, укажите и кратко поясните любые три качества работника, необходимость которых возрастает в условиях перехода к постиндустриальному обществу.</a:t>
            </a:r>
          </a:p>
        </p:txBody>
      </p:sp>
    </p:spTree>
    <p:extLst>
      <p:ext uri="{BB962C8B-B14F-4D97-AF65-F5344CB8AC3E}">
        <p14:creationId xmlns:p14="http://schemas.microsoft.com/office/powerpoint/2010/main" val="2952399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88C6EF4-F047-A24F-86A2-92277AE3B622}"/>
              </a:ext>
            </a:extLst>
          </p:cNvPr>
          <p:cNvSpPr/>
          <p:nvPr/>
        </p:nvSpPr>
        <p:spPr>
          <a:xfrm>
            <a:off x="434897" y="437341"/>
            <a:ext cx="8474927" cy="3757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стране </a:t>
            </a:r>
            <a:r>
              <a:rPr lang="ru-RU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проводится реформа образования. Учащимся была предоставлена возможность выбора спецкурсов и профилей с учётом их интересов и способностей. Какую тенденцию развития образования иллюстрирует этот пример? Приведите любые два собственных примера, иллюстрирующих эту тенденцию.</a:t>
            </a:r>
          </a:p>
        </p:txBody>
      </p:sp>
    </p:spTree>
    <p:extLst>
      <p:ext uri="{BB962C8B-B14F-4D97-AF65-F5344CB8AC3E}">
        <p14:creationId xmlns:p14="http://schemas.microsoft.com/office/powerpoint/2010/main" val="1308210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757676" y="-643527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8EF495C-5CF1-2A41-8E3A-083C3C9C207C}"/>
              </a:ext>
            </a:extLst>
          </p:cNvPr>
          <p:cNvSpPr/>
          <p:nvPr/>
        </p:nvSpPr>
        <p:spPr>
          <a:xfrm>
            <a:off x="372551" y="1925793"/>
            <a:ext cx="8508380" cy="1915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 помощью трёх примеров покажите роль образования в развитии личности. В каждом случае сначала приведите пример, а затем укажите роль, которую он иллюстрирует.</a:t>
            </a:r>
          </a:p>
        </p:txBody>
      </p:sp>
    </p:spTree>
    <p:extLst>
      <p:ext uri="{BB962C8B-B14F-4D97-AF65-F5344CB8AC3E}">
        <p14:creationId xmlns:p14="http://schemas.microsoft.com/office/powerpoint/2010/main" val="3535068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3547129"/>
            <a:ext cx="3422892" cy="331087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32DD028-F60C-AB43-B752-4F246D3A0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0763"/>
            <a:ext cx="12192000" cy="327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909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98935" y="5443357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01AF8D94-0D9B-2EF9-7A3C-BA14C90B0A84}"/>
              </a:ext>
            </a:extLst>
          </p:cNvPr>
          <p:cNvSpPr txBox="1"/>
          <p:nvPr/>
        </p:nvSpPr>
        <p:spPr>
          <a:xfrm>
            <a:off x="1167788" y="698248"/>
            <a:ext cx="1013551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 err="1">
                <a:effectLst/>
                <a:latin typeface="Times New Roman" panose="02020603050405020304" pitchFamily="18" charset="0"/>
              </a:rPr>
              <a:t>Проиллюстрируйте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 примерами роль образования в выборе профессии, в 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социальнои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̆ мобильности, в формировании мировоззрения личности </a:t>
            </a:r>
            <a:r>
              <a:rPr lang="ru-RU" sz="2400" dirty="0">
                <a:effectLst/>
                <a:latin typeface="Times New Roman,Italic" pitchFamily="2" charset="0"/>
              </a:rPr>
              <a:t>(В каждом случае сначала укажите позицию из условия задания, затем приведите </a:t>
            </a:r>
            <a:r>
              <a:rPr lang="ru-RU" sz="2400" dirty="0" err="1">
                <a:effectLst/>
                <a:latin typeface="Times New Roman,Italic" pitchFamily="2" charset="0"/>
              </a:rPr>
              <a:t>соответствующии</a:t>
            </a:r>
            <a:r>
              <a:rPr lang="ru-RU" sz="2400" dirty="0">
                <a:effectLst/>
                <a:latin typeface="Times New Roman,Italic" pitchFamily="2" charset="0"/>
              </a:rPr>
              <a:t>̆ пример. </a:t>
            </a:r>
            <a:r>
              <a:rPr lang="ru-RU" sz="2400" dirty="0" err="1">
                <a:effectLst/>
                <a:latin typeface="Times New Roman,Italic" pitchFamily="2" charset="0"/>
              </a:rPr>
              <a:t>Каждыи</a:t>
            </a:r>
            <a:r>
              <a:rPr lang="ru-RU" sz="2400" dirty="0">
                <a:effectLst/>
                <a:latin typeface="Times New Roman,Italic" pitchFamily="2" charset="0"/>
              </a:rPr>
              <a:t>̆ пример должен быть сформулирован </a:t>
            </a:r>
            <a:r>
              <a:rPr lang="ru-RU" sz="2400" dirty="0" err="1">
                <a:effectLst/>
                <a:latin typeface="Times New Roman,Italic" pitchFamily="2" charset="0"/>
              </a:rPr>
              <a:t>развёрнуто</a:t>
            </a:r>
            <a:r>
              <a:rPr lang="ru-RU" sz="2400" dirty="0">
                <a:effectLst/>
                <a:latin typeface="Times New Roman,Italic" pitchFamily="2" charset="0"/>
              </a:rPr>
              <a:t>) </a:t>
            </a:r>
            <a:endParaRPr lang="ru-RU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2698FE-946D-0317-7697-C37AE5AF65EF}"/>
              </a:ext>
            </a:extLst>
          </p:cNvPr>
          <p:cNvSpPr txBox="1"/>
          <p:nvPr/>
        </p:nvSpPr>
        <p:spPr>
          <a:xfrm>
            <a:off x="374574" y="625315"/>
            <a:ext cx="641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19.</a:t>
            </a:r>
          </a:p>
        </p:txBody>
      </p:sp>
    </p:spTree>
    <p:extLst>
      <p:ext uri="{BB962C8B-B14F-4D97-AF65-F5344CB8AC3E}">
        <p14:creationId xmlns:p14="http://schemas.microsoft.com/office/powerpoint/2010/main" val="585011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41A17BB-5A96-3A2C-F007-808DA5D4808A}"/>
              </a:ext>
            </a:extLst>
          </p:cNvPr>
          <p:cNvSpPr txBox="1"/>
          <p:nvPr/>
        </p:nvSpPr>
        <p:spPr>
          <a:xfrm>
            <a:off x="1228381" y="1146798"/>
            <a:ext cx="867027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Times New Roman" panose="02020603050405020304" pitchFamily="18" charset="0"/>
              </a:rPr>
              <a:t>На каком основании образование считается социальным институтом? Приведите три аргумента. (</a:t>
            </a:r>
            <a:r>
              <a:rPr lang="ru-RU" sz="1800" dirty="0" err="1">
                <a:effectLst/>
                <a:latin typeface="Times New Roman,Italic" pitchFamily="2" charset="0"/>
              </a:rPr>
              <a:t>Каждыи</a:t>
            </a:r>
            <a:r>
              <a:rPr lang="ru-RU" sz="1800" dirty="0">
                <a:effectLst/>
                <a:latin typeface="Times New Roman,Italic" pitchFamily="2" charset="0"/>
              </a:rPr>
              <a:t>̆ аргумент должен быть сформулирован как </a:t>
            </a:r>
            <a:r>
              <a:rPr lang="ru-RU" sz="1800" dirty="0" err="1">
                <a:effectLst/>
                <a:latin typeface="Times New Roman,Italic" pitchFamily="2" charset="0"/>
              </a:rPr>
              <a:t>распространённое</a:t>
            </a:r>
            <a:r>
              <a:rPr lang="ru-RU" sz="1800" dirty="0">
                <a:effectLst/>
                <a:latin typeface="Times New Roman,Italic" pitchFamily="2" charset="0"/>
              </a:rPr>
              <a:t> предложение.) 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684853-F21A-0949-5FD2-01BF2D4BE62B}"/>
              </a:ext>
            </a:extLst>
          </p:cNvPr>
          <p:cNvSpPr txBox="1"/>
          <p:nvPr/>
        </p:nvSpPr>
        <p:spPr>
          <a:xfrm>
            <a:off x="374573" y="108524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20183782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</TotalTime>
  <Words>351</Words>
  <Application>Microsoft Office PowerPoint</Application>
  <PresentationFormat>Широкоэкранный</PresentationFormat>
  <Paragraphs>36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Montserrat Semi-Bold</vt:lpstr>
      <vt:lpstr>Times New Roman</vt:lpstr>
      <vt:lpstr>Times New Roman,Italic</vt:lpstr>
      <vt:lpstr>Тема Office</vt:lpstr>
      <vt:lpstr>Образование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Людмила Тимофеева</cp:lastModifiedBy>
  <cp:revision>53</cp:revision>
  <dcterms:created xsi:type="dcterms:W3CDTF">2020-12-16T09:42:50Z</dcterms:created>
  <dcterms:modified xsi:type="dcterms:W3CDTF">2024-07-08T06:19:34Z</dcterms:modified>
</cp:coreProperties>
</file>