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7" r:id="rId2"/>
    <p:sldId id="279" r:id="rId3"/>
    <p:sldId id="266" r:id="rId4"/>
    <p:sldId id="304" r:id="rId5"/>
    <p:sldId id="296" r:id="rId6"/>
    <p:sldId id="295" r:id="rId7"/>
    <p:sldId id="305" r:id="rId8"/>
    <p:sldId id="294" r:id="rId9"/>
    <p:sldId id="293" r:id="rId10"/>
    <p:sldId id="267" r:id="rId11"/>
    <p:sldId id="315" r:id="rId12"/>
    <p:sldId id="316" r:id="rId13"/>
    <p:sldId id="319" r:id="rId14"/>
    <p:sldId id="320" r:id="rId15"/>
    <p:sldId id="317" r:id="rId1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0"/>
    <p:restoredTop sz="94665"/>
  </p:normalViewPr>
  <p:slideViewPr>
    <p:cSldViewPr snapToGrid="0" snapToObjects="1">
      <p:cViewPr varScale="1">
        <p:scale>
          <a:sx n="44" d="100"/>
          <a:sy n="44" d="100"/>
        </p:scale>
        <p:origin x="24" y="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F2467EE-5BC3-9248-8C1F-6F2C6447EDA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5D39CEC6-CFD7-9D48-9137-B21B6700E24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26EE260-F4AA-7045-8D2C-2295272E08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944E8-07C9-A14D-9FF3-491248534E8B}" type="datetimeFigureOut">
              <a:rPr lang="ru-RU" smtClean="0"/>
              <a:t>08.07.2024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AF994DA-0DD1-6F48-BD76-F444567CAC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80FD57D-0054-B44A-9F66-096885F3B7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720D29-CF12-EB45-9E5A-219438AE50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0942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993FB0B-EC9C-174B-A490-7CFF848F76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DAD7483-836B-7C4F-933A-2F1C2B0FF8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1FE016B-0683-6042-8DCB-A146305097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944E8-07C9-A14D-9FF3-491248534E8B}" type="datetimeFigureOut">
              <a:rPr lang="ru-RU" smtClean="0"/>
              <a:t>08.07.2024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E6699FE-CA6B-E441-9EDC-BC1292108E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EC78842-29C0-DF4A-947D-911E77F3D8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720D29-CF12-EB45-9E5A-219438AE50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251596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F22D10F-067A-2D42-AB65-67D42CADDF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FC34EDB3-2556-434E-BEE9-0D698BE2F53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77CBAED-85F8-6542-B007-892F20FC8D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944E8-07C9-A14D-9FF3-491248534E8B}" type="datetimeFigureOut">
              <a:rPr lang="ru-RU" smtClean="0"/>
              <a:t>08.07.2024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7629EC6-A30F-B64B-97AD-F19BEC17A5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ABF37D2-33D1-864B-B21D-653C52389B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720D29-CF12-EB45-9E5A-219438AE50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690805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DC41D2C-D5B4-4C40-8214-2852B2DD77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11903FC-A681-8D49-AF89-6A178AF5DC2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1E33293E-E804-B042-BC0A-A3A16C13793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FA9765A0-A285-D448-BB7C-D616BB5D2B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944E8-07C9-A14D-9FF3-491248534E8B}" type="datetimeFigureOut">
              <a:rPr lang="ru-RU" smtClean="0"/>
              <a:t>08.07.2024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7AFA1A57-AC1A-4E4F-A3E1-0ACC6F1795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EB61251D-96E5-8243-8774-BB00F2AFF0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720D29-CF12-EB45-9E5A-219438AE50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961865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6B282CF-C9DF-2546-9DB5-A0DD31042B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84B03F17-19A1-1F46-AC8A-8DA49989CF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416CDE85-EF7E-8842-A1DB-10A63B971F1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C4BA2737-B60A-8E4B-91BC-1B7B27942D7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366BCC3C-EE21-454D-9AB3-1D63DDD114F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7CEF60CD-B754-2842-B9A7-7C6F3998BF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944E8-07C9-A14D-9FF3-491248534E8B}" type="datetimeFigureOut">
              <a:rPr lang="ru-RU" smtClean="0"/>
              <a:t>08.07.2024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1923AC80-BEBD-B54F-B56D-378829571F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27C92F91-683C-0D47-BAB2-6B77026667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720D29-CF12-EB45-9E5A-219438AE50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481982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48FA9DA-9191-B846-8B75-E9BE748970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8B429FF5-FA1C-9342-80DC-9224F2B96F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944E8-07C9-A14D-9FF3-491248534E8B}" type="datetimeFigureOut">
              <a:rPr lang="ru-RU" smtClean="0"/>
              <a:t>08.07.2024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DE2C8076-A155-0F48-B5BB-9077FB3654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AB2F8A54-3B4E-9848-864B-13F3A8CB38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720D29-CF12-EB45-9E5A-219438AE50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530232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AE21E484-0D60-E84D-9EAC-D3229BDD68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944E8-07C9-A14D-9FF3-491248534E8B}" type="datetimeFigureOut">
              <a:rPr lang="ru-RU" smtClean="0"/>
              <a:t>08.07.2024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99CAC5C1-2326-3041-99D3-D77EEDD348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4C8B2B8D-CE4C-9343-8AE7-0D926A0AE2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720D29-CF12-EB45-9E5A-219438AE50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074592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16CEC4D-AAC4-DB40-A6D6-5279DC0980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99B3B17-17E7-BC41-A497-7BD6A93270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D8E53319-C73D-5A4D-9A21-2AA432442A5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4C048AE1-9226-1349-8F8D-F48FBD5C30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944E8-07C9-A14D-9FF3-491248534E8B}" type="datetimeFigureOut">
              <a:rPr lang="ru-RU" smtClean="0"/>
              <a:t>08.07.2024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83FB64BF-3A29-6547-867B-02CE35EB3F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8F67A585-EF55-794C-B52D-B53D306C81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720D29-CF12-EB45-9E5A-219438AE50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863445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594F5B7-53A4-AE49-9F04-C2D26C4ABE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24FD5199-C258-3442-B24B-4B91FE42BFB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40AB265B-DA21-DD49-9558-7438C9FD3BB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C8FFC330-56FD-2748-813E-03E64CD48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944E8-07C9-A14D-9FF3-491248534E8B}" type="datetimeFigureOut">
              <a:rPr lang="ru-RU" smtClean="0"/>
              <a:t>08.07.2024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3DDF604D-F356-C44C-A745-A7495D9C82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FDAC6775-3D9E-0542-93F1-3E2B9019C6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720D29-CF12-EB45-9E5A-219438AE50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45175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6EFE05B-3AFF-B54F-9146-3FE222C765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0D7A1ABF-F214-3540-A22F-5ED29E060F0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0F6BDD5-5AF5-A646-A56A-9E8A20287D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944E8-07C9-A14D-9FF3-491248534E8B}" type="datetimeFigureOut">
              <a:rPr lang="ru-RU" smtClean="0"/>
              <a:t>08.07.2024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E15BD18-9615-774B-B579-1DA77FB056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7A87B243-2329-2940-8CFA-11079C33B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720D29-CF12-EB45-9E5A-219438AE50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3782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4B81EDBC-0DC3-CD44-8E19-E679ED85C7B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D5A4993F-F902-5642-96A2-1EB27A75747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3CCC58C-32D9-2E46-BAD6-2FBC200C32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944E8-07C9-A14D-9FF3-491248534E8B}" type="datetimeFigureOut">
              <a:rPr lang="ru-RU" smtClean="0"/>
              <a:t>08.07.2024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92E3278-7E72-154E-B9CD-1E05247057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9FD8335-E960-C743-B8CC-4CE47D0A2A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720D29-CF12-EB45-9E5A-219438AE50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01337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AA18985-73F1-F441-9628-E3350D6537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0088B7A-C585-944A-9549-4798B15491E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D9E169A-ADC8-BB40-ADED-6D667021CC9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F944E8-07C9-A14D-9FF3-491248534E8B}" type="datetimeFigureOut">
              <a:rPr lang="ru-RU" smtClean="0"/>
              <a:t>08.07.2024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BEFBB75-D475-4D43-911A-288F5151FFA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39661AE-203D-B749-822B-8D0F4BA745B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720D29-CF12-EB45-9E5A-219438AE50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91027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svg"/><Relationship Id="rId4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svg"/><Relationship Id="rId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1AE6DA4-73E3-3E40-A1B6-4E84902A595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1339" y="724830"/>
            <a:ext cx="7672039" cy="4770106"/>
          </a:xfrm>
        </p:spPr>
        <p:txBody>
          <a:bodyPr>
            <a:normAutofit fontScale="90000"/>
          </a:bodyPr>
          <a:lstStyle/>
          <a:p>
            <a:r>
              <a:rPr lang="ru-RU" b="1" dirty="0"/>
              <a:t>Виды знаний. Понятие истины и ее критерии.</a:t>
            </a:r>
            <a:br>
              <a:rPr lang="ru-RU" b="1" dirty="0"/>
            </a:br>
            <a:r>
              <a:rPr lang="ru-RU" b="1" dirty="0"/>
              <a:t>Наука. Особенности научного познания</a:t>
            </a:r>
            <a:br>
              <a:rPr lang="ru-RU" dirty="0"/>
            </a:br>
            <a:br>
              <a:rPr lang="ru-RU" dirty="0"/>
            </a:br>
            <a:endParaRPr lang="ru-RU" dirty="0"/>
          </a:p>
        </p:txBody>
      </p:sp>
      <p:pic>
        <p:nvPicPr>
          <p:cNvPr id="4" name="Picture 7">
            <a:extLst>
              <a:ext uri="{FF2B5EF4-FFF2-40B4-BE49-F238E27FC236}">
                <a16:creationId xmlns:a16="http://schemas.microsoft.com/office/drawing/2014/main" id="{0A0AD42F-03A2-F24E-98D1-0EDCC7FB720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8166410" y="1230473"/>
            <a:ext cx="3720790" cy="5270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11562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alphaModFix amt="19999"/>
          </a:blip>
          <a:srcRect/>
          <a:stretch>
            <a:fillRect/>
          </a:stretch>
        </p:blipFill>
        <p:spPr>
          <a:xfrm rot="482663">
            <a:off x="605936" y="3617657"/>
            <a:ext cx="2893803" cy="2809619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>
            <a:alphaModFix amt="19999"/>
          </a:blip>
          <a:srcRect/>
          <a:stretch>
            <a:fillRect/>
          </a:stretch>
        </p:blipFill>
        <p:spPr>
          <a:xfrm rot="5798684">
            <a:off x="-473600" y="4795209"/>
            <a:ext cx="3381357" cy="3503996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3">
            <a:alphaModFix amt="19999"/>
          </a:blip>
          <a:srcRect/>
          <a:stretch>
            <a:fillRect/>
          </a:stretch>
        </p:blipFill>
        <p:spPr>
          <a:xfrm rot="5798684">
            <a:off x="-931589" y="5350077"/>
            <a:ext cx="3381357" cy="3503996"/>
          </a:xfrm>
          <a:prstGeom prst="rect">
            <a:avLst/>
          </a:prstGeom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0E19B637-3926-AB40-B1BF-312F5815344B}"/>
              </a:ext>
            </a:extLst>
          </p:cNvPr>
          <p:cNvSpPr/>
          <p:nvPr/>
        </p:nvSpPr>
        <p:spPr>
          <a:xfrm>
            <a:off x="1320800" y="242067"/>
            <a:ext cx="10583083" cy="3145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Верны ли следующие суждения о процессе познания?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А. Только благодаря органам чувств человек овладевает истинными знаниями.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Б. Научное познание всегда протекает независимо от чувственного опыта.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ru-RU" sz="2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43367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5"/>
          <p:cNvSpPr txBox="1"/>
          <p:nvPr/>
        </p:nvSpPr>
        <p:spPr>
          <a:xfrm>
            <a:off x="685800" y="519222"/>
            <a:ext cx="5901490" cy="4616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3616"/>
              </a:lnSpc>
            </a:pPr>
            <a:r>
              <a:rPr lang="en-US" sz="3013">
                <a:solidFill>
                  <a:srgbClr val="FFFFFF"/>
                </a:solidFill>
                <a:latin typeface="Montserrat Semi-Bold"/>
              </a:rPr>
              <a:t>ПРИЗНАКИ ПОЛИТИЧЕСКОЙ ВЛАСТИ</a:t>
            </a:r>
          </a:p>
        </p:txBody>
      </p:sp>
      <p:pic>
        <p:nvPicPr>
          <p:cNvPr id="6" name="Picture 2">
            <a:extLst>
              <a:ext uri="{FF2B5EF4-FFF2-40B4-BE49-F238E27FC236}">
                <a16:creationId xmlns:a16="http://schemas.microsoft.com/office/drawing/2014/main" id="{BAF20764-998E-2B47-94BB-74B38075DED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1532132">
            <a:off x="3668943" y="4026340"/>
            <a:ext cx="9967994" cy="6596999"/>
          </a:xfrm>
          <a:prstGeom prst="rect">
            <a:avLst/>
          </a:prstGeom>
        </p:spPr>
      </p:pic>
      <p:graphicFrame>
        <p:nvGraphicFramePr>
          <p:cNvPr id="3" name="Таблица 2">
            <a:extLst>
              <a:ext uri="{FF2B5EF4-FFF2-40B4-BE49-F238E27FC236}">
                <a16:creationId xmlns:a16="http://schemas.microsoft.com/office/drawing/2014/main" id="{E159FAD0-4C7F-524D-8218-FC2ECDA1C147}"/>
              </a:ext>
            </a:extLst>
          </p:cNvPr>
          <p:cNvGraphicFramePr>
            <a:graphicFrameLocks noGrp="1"/>
          </p:cNvGraphicFramePr>
          <p:nvPr/>
        </p:nvGraphicFramePr>
        <p:xfrm>
          <a:off x="838200" y="881827"/>
          <a:ext cx="10515600" cy="3645919"/>
        </p:xfrm>
        <a:graphic>
          <a:graphicData uri="http://schemas.openxmlformats.org/drawingml/2006/table">
            <a:tbl>
              <a:tblPr firstRow="1" firstCol="1" bandRow="1"/>
              <a:tblGrid>
                <a:gridCol w="516467">
                  <a:extLst>
                    <a:ext uri="{9D8B030D-6E8A-4147-A177-3AD203B41FA5}">
                      <a16:colId xmlns:a16="http://schemas.microsoft.com/office/drawing/2014/main" val="2756509875"/>
                    </a:ext>
                  </a:extLst>
                </a:gridCol>
                <a:gridCol w="4741333">
                  <a:extLst>
                    <a:ext uri="{9D8B030D-6E8A-4147-A177-3AD203B41FA5}">
                      <a16:colId xmlns:a16="http://schemas.microsoft.com/office/drawing/2014/main" val="1467437293"/>
                    </a:ext>
                  </a:extLst>
                </a:gridCol>
                <a:gridCol w="428978">
                  <a:extLst>
                    <a:ext uri="{9D8B030D-6E8A-4147-A177-3AD203B41FA5}">
                      <a16:colId xmlns:a16="http://schemas.microsoft.com/office/drawing/2014/main" val="1961271511"/>
                    </a:ext>
                  </a:extLst>
                </a:gridCol>
                <a:gridCol w="4828822">
                  <a:extLst>
                    <a:ext uri="{9D8B030D-6E8A-4147-A177-3AD203B41FA5}">
                      <a16:colId xmlns:a16="http://schemas.microsoft.com/office/drawing/2014/main" val="1083239298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endParaRPr lang="ru-RU" sz="28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D8D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ФОРМЫ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D8D7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8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D8D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ЭТАПЫ (СТУПЕНИ) ПОЗНАНИЯ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D8D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0018170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А)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0" marT="47625" marB="47625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Понятие 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>
                      <a:noFill/>
                    </a:lnL>
                    <a:lnR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1)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0" marT="47625" marB="47625">
                    <a:lnL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чувственное</a:t>
                      </a:r>
                    </a:p>
                  </a:txBody>
                  <a:tcPr marL="47625" marR="47625" marT="47625" marB="47625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6586336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Б)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0" marT="47625" marB="4762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Суждение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>
                      <a:noFill/>
                    </a:lnL>
                    <a:lnR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2)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0" marT="47625" marB="47625">
                    <a:lnL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рациональное</a:t>
                      </a:r>
                    </a:p>
                  </a:txBody>
                  <a:tcPr marL="47625" marR="47625" marT="47625" marB="476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1506050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В)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0" marT="47625" marB="4762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Умозаключение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>
                      <a:noFill/>
                    </a:lnL>
                    <a:lnR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28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0" marT="47625" marB="47625">
                    <a:lnL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28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828778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Г)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0" marT="47625" marB="4762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Ощущение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>
                      <a:noFill/>
                    </a:lnL>
                    <a:lnR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28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0" marT="47625" marB="47625">
                    <a:lnL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28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6846045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Д)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0" marT="47625" marB="4762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Представление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>
                      <a:noFill/>
                    </a:lnL>
                    <a:lnR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br>
                        <a:rPr lang="ru-RU" sz="2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</a:b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28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2366464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744244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/>
          <p:cNvPicPr>
            <a:picLocks noChangeAspect="1"/>
          </p:cNvPicPr>
          <p:nvPr/>
        </p:nvPicPr>
        <p:blipFill>
          <a:blip r:embed="rId2">
            <a:alphaModFix amt="19999"/>
          </a:blip>
          <a:srcRect/>
          <a:stretch>
            <a:fillRect/>
          </a:stretch>
        </p:blipFill>
        <p:spPr>
          <a:xfrm rot="6026777">
            <a:off x="8527266" y="4297548"/>
            <a:ext cx="2717698" cy="2638638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3">
            <a:alphaModFix amt="19999"/>
          </a:blip>
          <a:srcRect/>
          <a:stretch>
            <a:fillRect/>
          </a:stretch>
        </p:blipFill>
        <p:spPr>
          <a:xfrm rot="-2672515">
            <a:off x="8819102" y="4081330"/>
            <a:ext cx="4366699" cy="4525077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3">
            <a:alphaModFix amt="19999"/>
          </a:blip>
          <a:srcRect/>
          <a:stretch>
            <a:fillRect/>
          </a:stretch>
        </p:blipFill>
        <p:spPr>
          <a:xfrm rot="-2672515">
            <a:off x="9826600" y="4473141"/>
            <a:ext cx="4366699" cy="4525077"/>
          </a:xfrm>
          <a:prstGeom prst="rect">
            <a:avLst/>
          </a:prstGeom>
        </p:spPr>
      </p:pic>
      <p:sp>
        <p:nvSpPr>
          <p:cNvPr id="7" name="Rectangle 4">
            <a:extLst>
              <a:ext uri="{FF2B5EF4-FFF2-40B4-BE49-F238E27FC236}">
                <a16:creationId xmlns:a16="http://schemas.microsoft.com/office/drawing/2014/main" id="{D6923E1A-299B-584F-B1C9-1E6ADCA1EEDA}"/>
              </a:ext>
            </a:extLst>
          </p:cNvPr>
          <p:cNvSpPr>
            <a:spLocks noChangeArrowheads="1"/>
          </p:cNvSpPr>
          <p:nvPr/>
        </p:nvSpPr>
        <p:spPr bwMode="auto">
          <a:xfrm>
            <a:off x="-758832" y="947256"/>
            <a:ext cx="20045431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6" name="Таблица 5">
            <a:extLst>
              <a:ext uri="{FF2B5EF4-FFF2-40B4-BE49-F238E27FC236}">
                <a16:creationId xmlns:a16="http://schemas.microsoft.com/office/drawing/2014/main" id="{AB62FF29-3BDA-7E47-86E0-634BEA982773}"/>
              </a:ext>
            </a:extLst>
          </p:cNvPr>
          <p:cNvGraphicFramePr>
            <a:graphicFrameLocks noGrp="1"/>
          </p:cNvGraphicFramePr>
          <p:nvPr/>
        </p:nvGraphicFramePr>
        <p:xfrm>
          <a:off x="838200" y="961228"/>
          <a:ext cx="10515600" cy="4085717"/>
        </p:xfrm>
        <a:graphic>
          <a:graphicData uri="http://schemas.openxmlformats.org/drawingml/2006/table">
            <a:tbl>
              <a:tblPr firstRow="1" firstCol="1" bandRow="1"/>
              <a:tblGrid>
                <a:gridCol w="654811">
                  <a:extLst>
                    <a:ext uri="{9D8B030D-6E8A-4147-A177-3AD203B41FA5}">
                      <a16:colId xmlns:a16="http://schemas.microsoft.com/office/drawing/2014/main" val="540587458"/>
                    </a:ext>
                  </a:extLst>
                </a:gridCol>
                <a:gridCol w="4602989">
                  <a:extLst>
                    <a:ext uri="{9D8B030D-6E8A-4147-A177-3AD203B41FA5}">
                      <a16:colId xmlns:a16="http://schemas.microsoft.com/office/drawing/2014/main" val="848016473"/>
                    </a:ext>
                  </a:extLst>
                </a:gridCol>
                <a:gridCol w="793099">
                  <a:extLst>
                    <a:ext uri="{9D8B030D-6E8A-4147-A177-3AD203B41FA5}">
                      <a16:colId xmlns:a16="http://schemas.microsoft.com/office/drawing/2014/main" val="2564639535"/>
                    </a:ext>
                  </a:extLst>
                </a:gridCol>
                <a:gridCol w="4464701">
                  <a:extLst>
                    <a:ext uri="{9D8B030D-6E8A-4147-A177-3AD203B41FA5}">
                      <a16:colId xmlns:a16="http://schemas.microsoft.com/office/drawing/2014/main" val="4199147977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endParaRPr lang="ru-RU" sz="32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D8D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3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ФОРМЫ</a:t>
                      </a:r>
                      <a:endParaRPr lang="ru-RU" sz="3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D8D7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32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D8D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3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ЭТАПЫ (СТУПЕНИ) ПОЗНАНИЯ</a:t>
                      </a:r>
                      <a:endParaRPr lang="ru-RU" sz="3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D8D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7693951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32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А)</a:t>
                      </a:r>
                      <a:endParaRPr lang="ru-RU" sz="3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0" marT="47625" marB="47625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3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Ощущение </a:t>
                      </a:r>
                      <a:endParaRPr lang="ru-RU" sz="3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>
                      <a:noFill/>
                    </a:lnL>
                    <a:lnR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32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1)</a:t>
                      </a:r>
                      <a:endParaRPr lang="ru-RU" sz="3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0" marT="47625" marB="47625">
                    <a:lnL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3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чувственное познание</a:t>
                      </a:r>
                    </a:p>
                  </a:txBody>
                  <a:tcPr marL="47625" marR="47625" marT="47625" marB="47625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8313427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32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Б)</a:t>
                      </a:r>
                      <a:endParaRPr lang="ru-RU" sz="3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0" marT="47625" marB="4762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3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Суждение </a:t>
                      </a:r>
                      <a:endParaRPr lang="ru-RU" sz="3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>
                      <a:noFill/>
                    </a:lnL>
                    <a:lnR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32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2)</a:t>
                      </a:r>
                      <a:endParaRPr lang="ru-RU" sz="3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0" marT="47625" marB="47625">
                    <a:lnL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3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рациональное познание</a:t>
                      </a:r>
                    </a:p>
                  </a:txBody>
                  <a:tcPr marL="47625" marR="47625" marT="47625" marB="476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2648339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32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В)</a:t>
                      </a:r>
                      <a:endParaRPr lang="ru-RU" sz="3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0" marT="47625" marB="4762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3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Понятие </a:t>
                      </a:r>
                      <a:endParaRPr lang="ru-RU" sz="3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>
                      <a:noFill/>
                    </a:lnL>
                    <a:lnR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32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0" marT="47625" marB="47625">
                    <a:lnL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32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5100167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32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Г)</a:t>
                      </a:r>
                      <a:endParaRPr lang="ru-RU" sz="3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0" marT="47625" marB="4762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3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Восприятие </a:t>
                      </a:r>
                      <a:endParaRPr lang="ru-RU" sz="3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>
                      <a:noFill/>
                    </a:lnL>
                    <a:lnR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32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0" marT="47625" marB="47625">
                    <a:lnL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32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6899102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32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Д)</a:t>
                      </a:r>
                      <a:endParaRPr lang="ru-RU" sz="3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0" marT="47625" marB="4762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3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Представление </a:t>
                      </a:r>
                      <a:endParaRPr lang="ru-RU" sz="3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>
                      <a:noFill/>
                    </a:lnL>
                    <a:lnR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32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32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7158271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4860908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alphaModFix amt="19999"/>
          </a:blip>
          <a:srcRect/>
          <a:stretch>
            <a:fillRect/>
          </a:stretch>
        </p:blipFill>
        <p:spPr>
          <a:xfrm>
            <a:off x="8067727" y="3551293"/>
            <a:ext cx="2576567" cy="2501612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3">
            <a:alphaModFix amt="19999"/>
          </a:blip>
          <a:srcRect/>
          <a:stretch>
            <a:fillRect/>
          </a:stretch>
        </p:blipFill>
        <p:spPr>
          <a:xfrm rot="1787001">
            <a:off x="9019997" y="4226820"/>
            <a:ext cx="3754585" cy="3890761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4">
            <a:alphaModFix amt="19999"/>
          </a:blip>
          <a:srcRect/>
          <a:stretch>
            <a:fillRect/>
          </a:stretch>
        </p:blipFill>
        <p:spPr>
          <a:xfrm rot="1787001">
            <a:off x="9019997" y="5048314"/>
            <a:ext cx="3754585" cy="3890761"/>
          </a:xfrm>
          <a:prstGeom prst="rect">
            <a:avLst/>
          </a:prstGeom>
        </p:spPr>
      </p:pic>
      <p:graphicFrame>
        <p:nvGraphicFramePr>
          <p:cNvPr id="4" name="Таблица 3">
            <a:extLst>
              <a:ext uri="{FF2B5EF4-FFF2-40B4-BE49-F238E27FC236}">
                <a16:creationId xmlns:a16="http://schemas.microsoft.com/office/drawing/2014/main" id="{96BECF88-2589-5447-A4FF-C236F2BF561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52606196"/>
              </p:ext>
            </p:extLst>
          </p:nvPr>
        </p:nvGraphicFramePr>
        <p:xfrm>
          <a:off x="838200" y="890536"/>
          <a:ext cx="10515600" cy="3189354"/>
        </p:xfrm>
        <a:graphic>
          <a:graphicData uri="http://schemas.openxmlformats.org/drawingml/2006/table">
            <a:tbl>
              <a:tblPr firstRow="1" firstCol="1" bandRow="1"/>
              <a:tblGrid>
                <a:gridCol w="527756">
                  <a:extLst>
                    <a:ext uri="{9D8B030D-6E8A-4147-A177-3AD203B41FA5}">
                      <a16:colId xmlns:a16="http://schemas.microsoft.com/office/drawing/2014/main" val="837330232"/>
                    </a:ext>
                  </a:extLst>
                </a:gridCol>
                <a:gridCol w="4730044">
                  <a:extLst>
                    <a:ext uri="{9D8B030D-6E8A-4147-A177-3AD203B41FA5}">
                      <a16:colId xmlns:a16="http://schemas.microsoft.com/office/drawing/2014/main" val="3646415414"/>
                    </a:ext>
                  </a:extLst>
                </a:gridCol>
                <a:gridCol w="383822">
                  <a:extLst>
                    <a:ext uri="{9D8B030D-6E8A-4147-A177-3AD203B41FA5}">
                      <a16:colId xmlns:a16="http://schemas.microsoft.com/office/drawing/2014/main" val="2009539101"/>
                    </a:ext>
                  </a:extLst>
                </a:gridCol>
                <a:gridCol w="4873978">
                  <a:extLst>
                    <a:ext uri="{9D8B030D-6E8A-4147-A177-3AD203B41FA5}">
                      <a16:colId xmlns:a16="http://schemas.microsoft.com/office/drawing/2014/main" val="141735831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endParaRPr lang="ru-RU" sz="28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D8D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ФОРМЫ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D8D7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8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D8D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ЭТАПЫ (СТУПЕНИ) ПОЗНАНИЯ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D8D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033293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А)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0" marT="47625" marB="47625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Понятие 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>
                      <a:noFill/>
                    </a:lnL>
                    <a:lnR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1)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0" marT="47625" marB="47625">
                    <a:lnL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чувственное познание</a:t>
                      </a:r>
                    </a:p>
                  </a:txBody>
                  <a:tcPr marL="47625" marR="47625" marT="47625" marB="47625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5487206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Б)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0" marT="47625" marB="4762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Представление 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>
                      <a:noFill/>
                    </a:lnL>
                    <a:lnR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2)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0" marT="47625" marB="47625">
                    <a:lnL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рациональное познание</a:t>
                      </a:r>
                    </a:p>
                  </a:txBody>
                  <a:tcPr marL="47625" marR="47625" marT="47625" marB="476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8667202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В)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0" marT="47625" marB="4762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Восприятие 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>
                      <a:noFill/>
                    </a:lnL>
                    <a:lnR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28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0" marT="47625" marB="47625">
                    <a:lnL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28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4448620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Г)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0" marT="47625" marB="4762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Умозаключение 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>
                      <a:noFill/>
                    </a:lnL>
                    <a:lnR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28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0" marT="47625" marB="47625">
                    <a:lnL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28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4135313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Д)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0" marT="47625" marB="4762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Суждение 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>
                      <a:noFill/>
                    </a:lnL>
                    <a:lnR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28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28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2321704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382788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alphaModFix amt="19999"/>
          </a:blip>
          <a:srcRect/>
          <a:stretch>
            <a:fillRect/>
          </a:stretch>
        </p:blipFill>
        <p:spPr>
          <a:xfrm rot="482663">
            <a:off x="8517274" y="776190"/>
            <a:ext cx="2368097" cy="2299207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>
            <a:alphaModFix amt="19999"/>
          </a:blip>
          <a:srcRect/>
          <a:stretch>
            <a:fillRect/>
          </a:stretch>
        </p:blipFill>
        <p:spPr>
          <a:xfrm rot="-7104152">
            <a:off x="9757676" y="-643527"/>
            <a:ext cx="3381357" cy="3503996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>
            <a:alphaModFix amt="19999"/>
          </a:blip>
          <a:srcRect/>
          <a:stretch>
            <a:fillRect/>
          </a:stretch>
        </p:blipFill>
        <p:spPr>
          <a:xfrm rot="-7104152">
            <a:off x="10201924" y="-1398734"/>
            <a:ext cx="3381357" cy="3503996"/>
          </a:xfrm>
          <a:prstGeom prst="rect">
            <a:avLst/>
          </a:prstGeom>
        </p:spPr>
      </p:pic>
      <p:graphicFrame>
        <p:nvGraphicFramePr>
          <p:cNvPr id="6" name="Таблица 5">
            <a:extLst>
              <a:ext uri="{FF2B5EF4-FFF2-40B4-BE49-F238E27FC236}">
                <a16:creationId xmlns:a16="http://schemas.microsoft.com/office/drawing/2014/main" id="{89006BF7-CC24-AB4D-A994-4F6E6E13F3F7}"/>
              </a:ext>
            </a:extLst>
          </p:cNvPr>
          <p:cNvGraphicFramePr>
            <a:graphicFrameLocks noGrp="1"/>
          </p:cNvGraphicFramePr>
          <p:nvPr/>
        </p:nvGraphicFramePr>
        <p:xfrm>
          <a:off x="838200" y="2175096"/>
          <a:ext cx="10515600" cy="2507807"/>
        </p:xfrm>
        <a:graphic>
          <a:graphicData uri="http://schemas.openxmlformats.org/drawingml/2006/table">
            <a:tbl>
              <a:tblPr firstRow="1" firstCol="1" bandRow="1"/>
              <a:tblGrid>
                <a:gridCol w="3708480">
                  <a:extLst>
                    <a:ext uri="{9D8B030D-6E8A-4147-A177-3AD203B41FA5}">
                      <a16:colId xmlns:a16="http://schemas.microsoft.com/office/drawing/2014/main" val="2152146964"/>
                    </a:ext>
                  </a:extLst>
                </a:gridCol>
                <a:gridCol w="6807120">
                  <a:extLst>
                    <a:ext uri="{9D8B030D-6E8A-4147-A177-3AD203B41FA5}">
                      <a16:colId xmlns:a16="http://schemas.microsoft.com/office/drawing/2014/main" val="2114002998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ЭТАПЫ (СТУПЕНИ) ПОЗНАНИЯ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ФОРМЫ ПОЗНАНИЯ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9742216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Чувственное познание</a:t>
                      </a:r>
                    </a:p>
                  </a:txBody>
                  <a:tcPr marL="47625" marR="47625" marT="47625" marB="476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Ощущение, восприятие, представление</a:t>
                      </a:r>
                    </a:p>
                  </a:txBody>
                  <a:tcPr marL="47625" marR="47625" marT="47625" marB="476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889464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Рациональное познание</a:t>
                      </a:r>
                    </a:p>
                  </a:txBody>
                  <a:tcPr marL="47625" marR="47625" marT="47625" marB="476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.........</a:t>
                      </a:r>
                      <a:r>
                        <a:rPr lang="ru-RU" sz="2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, суждение, умозаключение</a:t>
                      </a:r>
                    </a:p>
                  </a:txBody>
                  <a:tcPr marL="47625" marR="47625" marT="47625" marB="476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634995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749884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1532132">
            <a:off x="-4264327" y="-113069"/>
            <a:ext cx="7882581" cy="5216836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199878" y="2052729"/>
            <a:ext cx="3800211" cy="3675841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FD2147E7-90C6-1146-A313-857B83745467}"/>
              </a:ext>
            </a:extLst>
          </p:cNvPr>
          <p:cNvSpPr/>
          <p:nvPr/>
        </p:nvSpPr>
        <p:spPr>
          <a:xfrm>
            <a:off x="4109154" y="171272"/>
            <a:ext cx="8345811" cy="25821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Верны ли следующие суждения об истине?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А. Истинные знания отражают субъективное отношение к миру.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Б. Истинные знания всегда соответствуют представлениям большинства людей.</a:t>
            </a:r>
          </a:p>
        </p:txBody>
      </p:sp>
    </p:spTree>
    <p:extLst>
      <p:ext uri="{BB962C8B-B14F-4D97-AF65-F5344CB8AC3E}">
        <p14:creationId xmlns:p14="http://schemas.microsoft.com/office/powerpoint/2010/main" val="238466051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1532132">
            <a:off x="-4454145" y="-4704234"/>
            <a:ext cx="9967994" cy="6596999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8070933" y="2520608"/>
            <a:ext cx="4712537" cy="4110379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9A60A1B1-F778-5147-9B33-023DEC55C47B}"/>
              </a:ext>
            </a:extLst>
          </p:cNvPr>
          <p:cNvSpPr/>
          <p:nvPr/>
        </p:nvSpPr>
        <p:spPr>
          <a:xfrm>
            <a:off x="529852" y="677573"/>
            <a:ext cx="10137423" cy="32483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Верны ли следующие суждения о критериях истинности знания?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А. Один из главных критериев истины это соответствие знания интересам познающего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субъекта.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Б. Один из главных критериев истины это полезность знания.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ru-RU" sz="2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372511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0" y="6428874"/>
            <a:ext cx="12192000" cy="605876"/>
          </a:xfrm>
          <a:prstGeom prst="rect">
            <a:avLst/>
          </a:prstGeom>
          <a:solidFill>
            <a:srgbClr val="FCE6E2"/>
          </a:solidFill>
        </p:spPr>
      </p:sp>
      <p:pic>
        <p:nvPicPr>
          <p:cNvPr id="3" name="Picture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6704049" y="2827406"/>
            <a:ext cx="5487951" cy="3601468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 rot="1532132">
            <a:off x="-3487111" y="-4431654"/>
            <a:ext cx="9967994" cy="6596999"/>
          </a:xfrm>
          <a:prstGeom prst="rect">
            <a:avLst/>
          </a:prstGeom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571BD701-3561-F943-B5BC-C3D1E4566267}"/>
              </a:ext>
            </a:extLst>
          </p:cNvPr>
          <p:cNvSpPr/>
          <p:nvPr/>
        </p:nvSpPr>
        <p:spPr>
          <a:xfrm>
            <a:off x="519289" y="712586"/>
            <a:ext cx="10611555" cy="16601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Верны ли следующие суждения об истинном знании?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А. Истинное знание обязательно разделяется большинством людей.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Б. Истинное знание всегда соответствует познаваемому объекту.</a:t>
            </a:r>
          </a:p>
        </p:txBody>
      </p:sp>
    </p:spTree>
    <p:extLst>
      <p:ext uri="{BB962C8B-B14F-4D97-AF65-F5344CB8AC3E}">
        <p14:creationId xmlns:p14="http://schemas.microsoft.com/office/powerpoint/2010/main" val="141553582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1532132">
            <a:off x="2257830" y="4964561"/>
            <a:ext cx="9967994" cy="6596999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B7925BA2-B8FA-EF41-A697-297464A1C40C}"/>
              </a:ext>
            </a:extLst>
          </p:cNvPr>
          <p:cNvSpPr/>
          <p:nvPr/>
        </p:nvSpPr>
        <p:spPr>
          <a:xfrm>
            <a:off x="338666" y="332605"/>
            <a:ext cx="11514667" cy="47340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Найдите в приведённом ниже списке черты, присущие научному пониманию истины. Запишите цифры, под которыми они указаны.</a:t>
            </a:r>
          </a:p>
          <a:p>
            <a:pPr marL="514350" indent="-51435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знание, которое разделяет большинство людей</a:t>
            </a:r>
          </a:p>
          <a:p>
            <a:pPr marL="514350" indent="-51435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знание, воспроизводящее познаваемый объект таким, каким он существует независимо от сознания человека</a:t>
            </a:r>
          </a:p>
          <a:p>
            <a:pPr marL="514350" indent="-51435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знание, соответствующее интересам субъекта</a:t>
            </a:r>
          </a:p>
          <a:p>
            <a:pPr marL="514350" indent="-51435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знание, имеющее широкие возможности для распространения</a:t>
            </a:r>
          </a:p>
          <a:p>
            <a:pPr marL="514350" indent="-51435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знание, полученное в результате адекватного отражения объекта познающим субъектом</a:t>
            </a:r>
          </a:p>
        </p:txBody>
      </p:sp>
    </p:spTree>
    <p:extLst>
      <p:ext uri="{BB962C8B-B14F-4D97-AF65-F5344CB8AC3E}">
        <p14:creationId xmlns:p14="http://schemas.microsoft.com/office/powerpoint/2010/main" val="355853834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>
            <a:extLst>
              <a:ext uri="{FF2B5EF4-FFF2-40B4-BE49-F238E27FC236}">
                <a16:creationId xmlns:a16="http://schemas.microsoft.com/office/drawing/2014/main" id="{1A324F40-ECA4-4A4B-A6EC-0730A5D06602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 rot="-909727">
            <a:off x="4926164" y="1535242"/>
            <a:ext cx="12873449" cy="851988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17AC99F-3B74-8047-84AC-5E860EA1563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8437581" y="3941425"/>
            <a:ext cx="3754419" cy="3071798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D00A536E-3704-5043-A92E-ED7C79DDBFA1}"/>
              </a:ext>
            </a:extLst>
          </p:cNvPr>
          <p:cNvSpPr/>
          <p:nvPr/>
        </p:nvSpPr>
        <p:spPr>
          <a:xfrm>
            <a:off x="711200" y="932587"/>
            <a:ext cx="9697156" cy="2376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ea typeface="Calibri" panose="020F0502020204030204" pitchFamily="34" charset="0"/>
                <a:cs typeface="AppleSystemUIFontBold"/>
              </a:rPr>
              <a:t>Назовите три формы чувственного познания объективного мира и проиллюстрируйте примером каждую из них. В каждом случае сначала назовите форму, затем приведите соответствующий пример. (Каждый пример должен быть сформулирован развёрнуто).</a:t>
            </a:r>
            <a:endParaRPr lang="ru-RU" sz="28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660008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>
            <a:extLst>
              <a:ext uri="{FF2B5EF4-FFF2-40B4-BE49-F238E27FC236}">
                <a16:creationId xmlns:a16="http://schemas.microsoft.com/office/drawing/2014/main" id="{9A027AFF-0C91-4348-B60C-E72C2029C0ED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 rot="-909727">
            <a:off x="4711675" y="1266182"/>
            <a:ext cx="12873449" cy="8519883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485C1833-CCFE-7740-B1E0-0549E5E5D522}"/>
              </a:ext>
            </a:extLst>
          </p:cNvPr>
          <p:cNvSpPr/>
          <p:nvPr/>
        </p:nvSpPr>
        <p:spPr>
          <a:xfrm>
            <a:off x="65018" y="17311"/>
            <a:ext cx="11921066" cy="69172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b="1" dirty="0">
                <a:solidFill>
                  <a:srgbClr val="FF0000"/>
                </a:solidFill>
                <a:latin typeface="AppleSystemUIFontBold"/>
                <a:ea typeface="Calibri" panose="020F0502020204030204" pitchFamily="34" charset="0"/>
                <a:cs typeface="AppleSystemUIFontBold"/>
              </a:rPr>
              <a:t>План на тему: Самопознание и социальное поведение</a:t>
            </a:r>
            <a:endParaRPr lang="ru-RU" sz="2800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b="1" dirty="0">
                <a:solidFill>
                  <a:srgbClr val="353535"/>
                </a:solidFill>
                <a:latin typeface="AppleSystemUIFontBold"/>
                <a:ea typeface="Calibri" panose="020F0502020204030204" pitchFamily="34" charset="0"/>
                <a:cs typeface="AppleSystemUIFontBold"/>
              </a:rPr>
              <a:t> 1. Понятие о самопознании.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b="1" dirty="0">
                <a:solidFill>
                  <a:srgbClr val="353535"/>
                </a:solidFill>
                <a:latin typeface="AppleSystemUIFontBold"/>
                <a:ea typeface="Calibri" panose="020F0502020204030204" pitchFamily="34" charset="0"/>
                <a:cs typeface="AppleSystemUIFontBold"/>
              </a:rPr>
              <a:t>2. Виды самопознания: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b="1" dirty="0">
                <a:solidFill>
                  <a:srgbClr val="353535"/>
                </a:solidFill>
                <a:latin typeface="AppleSystemUIFontBold"/>
                <a:ea typeface="Calibri" panose="020F0502020204030204" pitchFamily="34" charset="0"/>
                <a:cs typeface="AppleSystemUIFontBold"/>
              </a:rPr>
              <a:t>а) опосредованное;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b="1" dirty="0">
                <a:solidFill>
                  <a:srgbClr val="353535"/>
                </a:solidFill>
                <a:latin typeface="AppleSystemUIFontBold"/>
                <a:ea typeface="Calibri" panose="020F0502020204030204" pitchFamily="34" charset="0"/>
                <a:cs typeface="AppleSystemUIFontBold"/>
              </a:rPr>
              <a:t>б) непосредственное;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b="1" dirty="0">
                <a:solidFill>
                  <a:srgbClr val="353535"/>
                </a:solidFill>
                <a:latin typeface="AppleSystemUIFontBold"/>
                <a:ea typeface="Calibri" panose="020F0502020204030204" pitchFamily="34" charset="0"/>
                <a:cs typeface="AppleSystemUIFontBold"/>
              </a:rPr>
              <a:t>в) </a:t>
            </a:r>
            <a:r>
              <a:rPr lang="ru-RU" b="1" dirty="0" err="1">
                <a:solidFill>
                  <a:srgbClr val="353535"/>
                </a:solidFill>
                <a:latin typeface="AppleSystemUIFontBold"/>
                <a:ea typeface="Calibri" panose="020F0502020204030204" pitchFamily="34" charset="0"/>
                <a:cs typeface="AppleSystemUIFontBold"/>
              </a:rPr>
              <a:t>самоисповедь</a:t>
            </a:r>
            <a:r>
              <a:rPr lang="ru-RU" b="1" dirty="0">
                <a:solidFill>
                  <a:srgbClr val="353535"/>
                </a:solidFill>
                <a:latin typeface="AppleSystemUIFontBold"/>
                <a:ea typeface="Calibri" panose="020F0502020204030204" pitchFamily="34" charset="0"/>
                <a:cs typeface="AppleSystemUIFontBold"/>
              </a:rPr>
              <a:t>;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b="1" dirty="0">
                <a:solidFill>
                  <a:srgbClr val="353535"/>
                </a:solidFill>
                <a:latin typeface="AppleSystemUIFontBold"/>
                <a:ea typeface="Calibri" panose="020F0502020204030204" pitchFamily="34" charset="0"/>
                <a:cs typeface="AppleSystemUIFontBold"/>
              </a:rPr>
              <a:t>г) рефлексия;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b="1" dirty="0">
                <a:solidFill>
                  <a:srgbClr val="353535"/>
                </a:solidFill>
                <a:latin typeface="AppleSystemUIFontBold"/>
                <a:ea typeface="Calibri" panose="020F0502020204030204" pitchFamily="34" charset="0"/>
                <a:cs typeface="AppleSystemUIFontBold"/>
              </a:rPr>
              <a:t>д) самопознание через познание других.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b="1" dirty="0">
                <a:solidFill>
                  <a:srgbClr val="353535"/>
                </a:solidFill>
                <a:latin typeface="AppleSystemUIFontBold"/>
                <a:ea typeface="Calibri" panose="020F0502020204030204" pitchFamily="34" charset="0"/>
                <a:cs typeface="AppleSystemUIFontBold"/>
              </a:rPr>
              <a:t>3. Уровень самооценки: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b="1" dirty="0">
                <a:solidFill>
                  <a:srgbClr val="353535"/>
                </a:solidFill>
                <a:latin typeface="AppleSystemUIFontBold"/>
                <a:ea typeface="Calibri" panose="020F0502020204030204" pitchFamily="34" charset="0"/>
                <a:cs typeface="AppleSystemUIFontBold"/>
              </a:rPr>
              <a:t>а) реалистический;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b="1" dirty="0">
                <a:solidFill>
                  <a:srgbClr val="353535"/>
                </a:solidFill>
                <a:latin typeface="AppleSystemUIFontBold"/>
                <a:ea typeface="Calibri" panose="020F0502020204030204" pitchFamily="34" charset="0"/>
                <a:cs typeface="AppleSystemUIFontBold"/>
              </a:rPr>
              <a:t>б) нереалистический (завышенная и заниженная).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b="1" dirty="0">
                <a:solidFill>
                  <a:srgbClr val="353535"/>
                </a:solidFill>
                <a:latin typeface="AppleSystemUIFontBold"/>
                <a:ea typeface="Calibri" panose="020F0502020204030204" pitchFamily="34" charset="0"/>
                <a:cs typeface="AppleSystemUIFontBold"/>
              </a:rPr>
              <a:t>4. Факторы, влияющие на самооценку: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b="1" dirty="0">
                <a:solidFill>
                  <a:srgbClr val="353535"/>
                </a:solidFill>
                <a:latin typeface="AppleSystemUIFontBold"/>
                <a:ea typeface="Calibri" panose="020F0502020204030204" pitchFamily="34" charset="0"/>
                <a:cs typeface="AppleSystemUIFontBold"/>
              </a:rPr>
              <a:t>а) сопоставление реального "я" с идеалом;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b="1" dirty="0">
                <a:solidFill>
                  <a:srgbClr val="353535"/>
                </a:solidFill>
                <a:latin typeface="AppleSystemUIFontBold"/>
                <a:ea typeface="Calibri" panose="020F0502020204030204" pitchFamily="34" charset="0"/>
                <a:cs typeface="AppleSystemUIFontBold"/>
              </a:rPr>
              <a:t>б) оценка других людей и сравнение себя с ними;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b="1" dirty="0">
                <a:solidFill>
                  <a:srgbClr val="353535"/>
                </a:solidFill>
                <a:latin typeface="AppleSystemUIFontBold"/>
                <a:ea typeface="Calibri" panose="020F0502020204030204" pitchFamily="34" charset="0"/>
                <a:cs typeface="AppleSystemUIFontBold"/>
              </a:rPr>
              <a:t>в) отношение личности к собственным успехам и неудачам.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b="1" dirty="0">
                <a:solidFill>
                  <a:srgbClr val="353535"/>
                </a:solidFill>
                <a:latin typeface="AppleSystemUIFontBold"/>
                <a:ea typeface="Calibri" panose="020F0502020204030204" pitchFamily="34" charset="0"/>
                <a:cs typeface="AppleSystemUIFontBold"/>
              </a:rPr>
              <a:t> </a:t>
            </a:r>
            <a:endParaRPr lang="ru-RU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b="1" dirty="0">
                <a:solidFill>
                  <a:srgbClr val="353535"/>
                </a:solidFill>
                <a:latin typeface="AppleSystemUIFontBold"/>
                <a:ea typeface="Calibri" panose="020F0502020204030204" pitchFamily="34" charset="0"/>
                <a:cs typeface="AppleSystemUIFontBold"/>
              </a:rPr>
              <a:t>		</a:t>
            </a:r>
            <a:r>
              <a:rPr lang="ru-RU" dirty="0"/>
              <a:t> </a:t>
            </a: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BD2B3CC6-8744-634D-99A9-D033BA0901BC}"/>
              </a:ext>
            </a:extLst>
          </p:cNvPr>
          <p:cNvSpPr/>
          <p:nvPr/>
        </p:nvSpPr>
        <p:spPr>
          <a:xfrm>
            <a:off x="6222135" y="527947"/>
            <a:ext cx="6096000" cy="615469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b="1" dirty="0">
                <a:solidFill>
                  <a:srgbClr val="353535"/>
                </a:solidFill>
                <a:latin typeface="AppleSystemUIFontBold"/>
                <a:ea typeface="Calibri" panose="020F0502020204030204" pitchFamily="34" charset="0"/>
                <a:cs typeface="AppleSystemUIFontBold"/>
              </a:rPr>
              <a:t>5. Формы самонаблюдения: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b="1" dirty="0">
                <a:solidFill>
                  <a:srgbClr val="353535"/>
                </a:solidFill>
                <a:latin typeface="AppleSystemUIFontBold"/>
                <a:ea typeface="Calibri" panose="020F0502020204030204" pitchFamily="34" charset="0"/>
                <a:cs typeface="AppleSystemUIFontBold"/>
              </a:rPr>
              <a:t>а) личные дневники;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b="1" dirty="0">
                <a:solidFill>
                  <a:srgbClr val="353535"/>
                </a:solidFill>
                <a:latin typeface="AppleSystemUIFontBold"/>
                <a:ea typeface="Calibri" panose="020F0502020204030204" pitchFamily="34" charset="0"/>
                <a:cs typeface="AppleSystemUIFontBold"/>
              </a:rPr>
              <a:t>б) анкеты;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b="1" dirty="0">
                <a:solidFill>
                  <a:srgbClr val="353535"/>
                </a:solidFill>
                <a:latin typeface="AppleSystemUIFontBold"/>
                <a:ea typeface="Calibri" panose="020F0502020204030204" pitchFamily="34" charset="0"/>
                <a:cs typeface="AppleSystemUIFontBold"/>
              </a:rPr>
              <a:t>в) тесты.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b="1" dirty="0">
                <a:solidFill>
                  <a:srgbClr val="353535"/>
                </a:solidFill>
                <a:latin typeface="AppleSystemUIFontBold"/>
                <a:ea typeface="Calibri" panose="020F0502020204030204" pitchFamily="34" charset="0"/>
                <a:cs typeface="AppleSystemUIFontBold"/>
              </a:rPr>
              <a:t>6.Виды социального поведения: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b="1" dirty="0">
                <a:solidFill>
                  <a:srgbClr val="353535"/>
                </a:solidFill>
                <a:latin typeface="AppleSystemUIFontBold"/>
                <a:ea typeface="Calibri" panose="020F0502020204030204" pitchFamily="34" charset="0"/>
                <a:cs typeface="AppleSystemUIFontBold"/>
              </a:rPr>
              <a:t>а) массовое - групповое;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b="1" dirty="0">
                <a:solidFill>
                  <a:srgbClr val="353535"/>
                </a:solidFill>
                <a:latin typeface="AppleSystemUIFontBold"/>
                <a:ea typeface="Calibri" panose="020F0502020204030204" pitchFamily="34" charset="0"/>
                <a:cs typeface="AppleSystemUIFontBold"/>
              </a:rPr>
              <a:t>б) </a:t>
            </a:r>
            <a:r>
              <a:rPr lang="ru-RU" b="1" dirty="0" err="1">
                <a:solidFill>
                  <a:srgbClr val="353535"/>
                </a:solidFill>
                <a:latin typeface="AppleSystemUIFontBold"/>
                <a:ea typeface="Calibri" panose="020F0502020204030204" pitchFamily="34" charset="0"/>
                <a:cs typeface="AppleSystemUIFontBold"/>
              </a:rPr>
              <a:t>просоциальное</a:t>
            </a:r>
            <a:r>
              <a:rPr lang="ru-RU" b="1" dirty="0">
                <a:solidFill>
                  <a:srgbClr val="353535"/>
                </a:solidFill>
                <a:latin typeface="AppleSystemUIFontBold"/>
                <a:ea typeface="Calibri" panose="020F0502020204030204" pitchFamily="34" charset="0"/>
                <a:cs typeface="AppleSystemUIFontBold"/>
              </a:rPr>
              <a:t> - асоциальное;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b="1" dirty="0">
                <a:solidFill>
                  <a:srgbClr val="353535"/>
                </a:solidFill>
                <a:latin typeface="AppleSystemUIFontBold"/>
                <a:ea typeface="Calibri" panose="020F0502020204030204" pitchFamily="34" charset="0"/>
                <a:cs typeface="AppleSystemUIFontBold"/>
              </a:rPr>
              <a:t>в) помогающее - конкурентное;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b="1" dirty="0">
                <a:solidFill>
                  <a:srgbClr val="353535"/>
                </a:solidFill>
                <a:latin typeface="AppleSystemUIFontBold"/>
                <a:ea typeface="Calibri" panose="020F0502020204030204" pitchFamily="34" charset="0"/>
                <a:cs typeface="AppleSystemUIFontBold"/>
              </a:rPr>
              <a:t>г) </a:t>
            </a:r>
            <a:r>
              <a:rPr lang="ru-RU" b="1" dirty="0" err="1">
                <a:solidFill>
                  <a:srgbClr val="353535"/>
                </a:solidFill>
                <a:latin typeface="AppleSystemUIFontBold"/>
                <a:ea typeface="Calibri" panose="020F0502020204030204" pitchFamily="34" charset="0"/>
                <a:cs typeface="AppleSystemUIFontBold"/>
              </a:rPr>
              <a:t>девиантное</a:t>
            </a:r>
            <a:r>
              <a:rPr lang="ru-RU" b="1" dirty="0">
                <a:solidFill>
                  <a:srgbClr val="353535"/>
                </a:solidFill>
                <a:latin typeface="AppleSystemUIFontBold"/>
                <a:ea typeface="Calibri" panose="020F0502020204030204" pitchFamily="34" charset="0"/>
                <a:cs typeface="AppleSystemUIFontBold"/>
              </a:rPr>
              <a:t> - противоправное.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b="1" dirty="0">
                <a:solidFill>
                  <a:srgbClr val="353535"/>
                </a:solidFill>
                <a:latin typeface="AppleSystemUIFontBold"/>
                <a:ea typeface="Calibri" panose="020F0502020204030204" pitchFamily="34" charset="0"/>
                <a:cs typeface="AppleSystemUIFontBold"/>
              </a:rPr>
              <a:t>7. Виды социального поведения, имеющие особую значимость: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b="1" dirty="0">
                <a:solidFill>
                  <a:srgbClr val="353535"/>
                </a:solidFill>
                <a:latin typeface="AppleSystemUIFontBold"/>
                <a:ea typeface="Calibri" panose="020F0502020204030204" pitchFamily="34" charset="0"/>
                <a:cs typeface="AppleSystemUIFontBold"/>
              </a:rPr>
              <a:t>а) связанные с проявлением добра и зла, дружбы и вражды;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b="1" dirty="0">
                <a:solidFill>
                  <a:srgbClr val="353535"/>
                </a:solidFill>
                <a:latin typeface="AppleSystemUIFontBold"/>
                <a:ea typeface="Calibri" panose="020F0502020204030204" pitchFamily="34" charset="0"/>
                <a:cs typeface="AppleSystemUIFontBold"/>
              </a:rPr>
              <a:t>б) связанные со стремлением добиваться успеха и власти;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b="1" dirty="0">
                <a:solidFill>
                  <a:srgbClr val="353535"/>
                </a:solidFill>
                <a:latin typeface="AppleSystemUIFontBold"/>
                <a:ea typeface="Calibri" panose="020F0502020204030204" pitchFamily="34" charset="0"/>
                <a:cs typeface="AppleSystemUIFontBold"/>
              </a:rPr>
              <a:t>в) связанные с уверенностью или неуверенностью в себе.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b="1" dirty="0">
                <a:solidFill>
                  <a:srgbClr val="353535"/>
                </a:solidFill>
                <a:latin typeface="AppleSystemUIFontBold"/>
                <a:ea typeface="Calibri" panose="020F0502020204030204" pitchFamily="34" charset="0"/>
                <a:cs typeface="AppleSystemUIFontBold"/>
              </a:rPr>
              <a:t>8. Роль самопознания в развитии личности. </a:t>
            </a:r>
            <a:endParaRPr lang="ru-RU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672211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CF96C4E4-D316-6441-B65D-8C3F83693AEB}"/>
              </a:ext>
            </a:extLst>
          </p:cNvPr>
          <p:cNvSpPr/>
          <p:nvPr/>
        </p:nvSpPr>
        <p:spPr>
          <a:xfrm>
            <a:off x="3186517" y="249668"/>
            <a:ext cx="5818965" cy="53290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b="1" dirty="0">
                <a:solidFill>
                  <a:srgbClr val="FF0000"/>
                </a:solidFill>
                <a:latin typeface="AppleSystemUIFontBold"/>
                <a:ea typeface="Calibri" panose="020F0502020204030204" pitchFamily="34" charset="0"/>
                <a:cs typeface="AppleSystemUIFontBold"/>
              </a:rPr>
              <a:t>План на тему: Истина и ее критерии</a:t>
            </a:r>
            <a:endParaRPr lang="ru-RU" sz="2800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32655CFD-F1BF-8448-A971-9B97E7FA1B99}"/>
              </a:ext>
            </a:extLst>
          </p:cNvPr>
          <p:cNvSpPr/>
          <p:nvPr/>
        </p:nvSpPr>
        <p:spPr>
          <a:xfrm>
            <a:off x="1241777" y="1272599"/>
            <a:ext cx="6096000" cy="483209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1. Понятие об истине. </a:t>
            </a:r>
          </a:p>
          <a:p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2. Признаки истины:</a:t>
            </a:r>
          </a:p>
          <a:p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а) объективность</a:t>
            </a:r>
          </a:p>
          <a:p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б) процессуальный характер</a:t>
            </a:r>
          </a:p>
          <a:p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в) единство абсолютного и относительного</a:t>
            </a:r>
          </a:p>
          <a:p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г) взаимосвязь абстрактного и конкретного. </a:t>
            </a:r>
          </a:p>
          <a:p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3. Виды истины:</a:t>
            </a:r>
          </a:p>
          <a:p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а) относительная </a:t>
            </a:r>
          </a:p>
          <a:p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б) абсолютная</a:t>
            </a:r>
          </a:p>
        </p:txBody>
      </p:sp>
    </p:spTree>
    <p:extLst>
      <p:ext uri="{BB962C8B-B14F-4D97-AF65-F5344CB8AC3E}">
        <p14:creationId xmlns:p14="http://schemas.microsoft.com/office/powerpoint/2010/main" val="76025159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D163058D-BEA5-C34A-890A-AEF2BF8A6CF2}"/>
              </a:ext>
            </a:extLst>
          </p:cNvPr>
          <p:cNvSpPr/>
          <p:nvPr/>
        </p:nvSpPr>
        <p:spPr>
          <a:xfrm>
            <a:off x="158044" y="0"/>
            <a:ext cx="11717867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4. Для абсолютной истины характерно:</a:t>
            </a:r>
          </a:p>
          <a:p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а) полностью исчерпывает предмет;</a:t>
            </a:r>
          </a:p>
          <a:p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б) не может быть опровергнута при дальнейшем развитии познания;</a:t>
            </a:r>
          </a:p>
          <a:p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в) существует в любых условиях. </a:t>
            </a:r>
          </a:p>
          <a:p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5. Для относительной истины характерно:</a:t>
            </a:r>
          </a:p>
          <a:p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а) неполное, ограниченное значение;</a:t>
            </a:r>
          </a:p>
          <a:p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б) существует относительно точек измерения;</a:t>
            </a:r>
          </a:p>
          <a:p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в) существует в специальных условиях. </a:t>
            </a:r>
          </a:p>
          <a:p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6. Концепции истины:</a:t>
            </a:r>
          </a:p>
          <a:p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а) классическая (чувственный опыт);</a:t>
            </a:r>
          </a:p>
          <a:p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б) прагматическая (практика и эффективность);</a:t>
            </a:r>
          </a:p>
          <a:p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в) когерентная (согласованность с общей системой знаний);</a:t>
            </a:r>
          </a:p>
          <a:p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г) конвенциональная (всеобщее согласие). </a:t>
            </a:r>
          </a:p>
          <a:p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7. Роль истины в научном познании. </a:t>
            </a:r>
            <a:endParaRPr lang="ru-RU" sz="2000" dirty="0"/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95A8A8B5-105E-3E45-9BAA-43EB3837A88B}"/>
              </a:ext>
            </a:extLst>
          </p:cNvPr>
          <p:cNvSpPr/>
          <p:nvPr/>
        </p:nvSpPr>
        <p:spPr>
          <a:xfrm>
            <a:off x="6096000" y="3879812"/>
            <a:ext cx="6096000" cy="286232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8. Критерии истины:</a:t>
            </a:r>
          </a:p>
          <a:p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а) всеобщность и необходимость;</a:t>
            </a:r>
          </a:p>
          <a:p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б) соответствие законам науки;</a:t>
            </a:r>
          </a:p>
          <a:p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в) логическая непротиворечивость, </a:t>
            </a:r>
            <a:r>
              <a:rPr lang="ru-RU" sz="20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общезначимость</a:t>
            </a:r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</a:p>
          <a:p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г) полезность и экономность;</a:t>
            </a:r>
          </a:p>
          <a:p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е) эстетический критерий. </a:t>
            </a:r>
          </a:p>
          <a:p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9. Противоположности истинности:</a:t>
            </a:r>
          </a:p>
          <a:p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а) заблуждение;</a:t>
            </a:r>
          </a:p>
          <a:p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б) ложь. </a:t>
            </a:r>
          </a:p>
        </p:txBody>
      </p:sp>
    </p:spTree>
    <p:extLst>
      <p:ext uri="{BB962C8B-B14F-4D97-AF65-F5344CB8AC3E}">
        <p14:creationId xmlns:p14="http://schemas.microsoft.com/office/powerpoint/2010/main" val="255472028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>
            <a:extLst>
              <a:ext uri="{FF2B5EF4-FFF2-40B4-BE49-F238E27FC236}">
                <a16:creationId xmlns:a16="http://schemas.microsoft.com/office/drawing/2014/main" id="{C7CD11BE-2DFD-F049-A2E5-EAAACF34FFB7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 rot="-909727">
            <a:off x="2690966" y="2706465"/>
            <a:ext cx="12873449" cy="851988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10FF96F-2A72-A24C-9076-F07EB017D25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7926758" y="3597113"/>
            <a:ext cx="3754419" cy="3071798"/>
          </a:xfrm>
          <a:prstGeom prst="rect">
            <a:avLst/>
          </a:prstGeom>
        </p:spPr>
      </p:pic>
      <p:graphicFrame>
        <p:nvGraphicFramePr>
          <p:cNvPr id="3" name="Таблица 2">
            <a:extLst>
              <a:ext uri="{FF2B5EF4-FFF2-40B4-BE49-F238E27FC236}">
                <a16:creationId xmlns:a16="http://schemas.microsoft.com/office/drawing/2014/main" id="{25D1D6E7-5D69-D04B-A52C-9F2B1989239A}"/>
              </a:ext>
            </a:extLst>
          </p:cNvPr>
          <p:cNvGraphicFramePr>
            <a:graphicFrameLocks noGrp="1"/>
          </p:cNvGraphicFramePr>
          <p:nvPr/>
        </p:nvGraphicFramePr>
        <p:xfrm>
          <a:off x="1165577" y="407695"/>
          <a:ext cx="10515600" cy="4102484"/>
        </p:xfrm>
        <a:graphic>
          <a:graphicData uri="http://schemas.openxmlformats.org/drawingml/2006/table">
            <a:tbl>
              <a:tblPr firstRow="1" firstCol="1" bandRow="1"/>
              <a:tblGrid>
                <a:gridCol w="437444">
                  <a:extLst>
                    <a:ext uri="{9D8B030D-6E8A-4147-A177-3AD203B41FA5}">
                      <a16:colId xmlns:a16="http://schemas.microsoft.com/office/drawing/2014/main" val="1104539588"/>
                    </a:ext>
                  </a:extLst>
                </a:gridCol>
                <a:gridCol w="4820356">
                  <a:extLst>
                    <a:ext uri="{9D8B030D-6E8A-4147-A177-3AD203B41FA5}">
                      <a16:colId xmlns:a16="http://schemas.microsoft.com/office/drawing/2014/main" val="3158953214"/>
                    </a:ext>
                  </a:extLst>
                </a:gridCol>
                <a:gridCol w="462844">
                  <a:extLst>
                    <a:ext uri="{9D8B030D-6E8A-4147-A177-3AD203B41FA5}">
                      <a16:colId xmlns:a16="http://schemas.microsoft.com/office/drawing/2014/main" val="2910615324"/>
                    </a:ext>
                  </a:extLst>
                </a:gridCol>
                <a:gridCol w="4794956">
                  <a:extLst>
                    <a:ext uri="{9D8B030D-6E8A-4147-A177-3AD203B41FA5}">
                      <a16:colId xmlns:a16="http://schemas.microsoft.com/office/drawing/2014/main" val="3736013189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endParaRPr lang="ru-RU" sz="28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D8D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ПРИЗНАКИ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D8D7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8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D8D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УРОВНИ НАУЧНОГО ПОЗНАНИЯ (ИССЛЕДОВАНИЯ)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D8D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3636548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А)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0" marT="47625" marB="47625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доказательство положений 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>
                      <a:noFill/>
                    </a:lnL>
                    <a:lnR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1)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0" marT="47625" marB="47625">
                    <a:lnL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эмпирический</a:t>
                      </a:r>
                    </a:p>
                  </a:txBody>
                  <a:tcPr marL="47625" marR="47625" marT="47625" marB="47625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8271102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Б)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0" marT="47625" marB="4762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сбор фактов 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>
                      <a:noFill/>
                    </a:lnL>
                    <a:lnR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2)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0" marT="47625" marB="47625">
                    <a:lnL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теоретический</a:t>
                      </a:r>
                    </a:p>
                  </a:txBody>
                  <a:tcPr marL="47625" marR="47625" marT="47625" marB="476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938139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В)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0" marT="47625" marB="4762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описание наблюдаемых явлений 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>
                      <a:noFill/>
                    </a:lnL>
                    <a:lnR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28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0" marT="47625" marB="47625">
                    <a:lnL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28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2401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Г)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0" marT="47625" marB="4762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формулирование выводов 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>
                      <a:noFill/>
                    </a:lnL>
                    <a:lnR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28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0" marT="47625" marB="47625">
                    <a:lnL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28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6357434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Д)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0" marT="47625" marB="4762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выдвижение гипотез 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>
                      <a:noFill/>
                    </a:lnL>
                    <a:lnR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28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28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270318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56640093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64</TotalTime>
  <Words>777</Words>
  <Application>Microsoft Office PowerPoint</Application>
  <PresentationFormat>Широкоэкранный</PresentationFormat>
  <Paragraphs>157</Paragraphs>
  <Slides>15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1" baseType="lpstr">
      <vt:lpstr>AppleSystemUIFontBold</vt:lpstr>
      <vt:lpstr>Arial</vt:lpstr>
      <vt:lpstr>Calibri</vt:lpstr>
      <vt:lpstr>Calibri Light</vt:lpstr>
      <vt:lpstr>Montserrat Semi-Bold</vt:lpstr>
      <vt:lpstr>Тема Office</vt:lpstr>
      <vt:lpstr>Виды знаний. Понятие истины и ее критерии. Наука. Особенности научного познания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Виды знаний. Понятие истины и ее критерии. Наука. Особенности научного познания  </dc:title>
  <dc:creator>Microsoft Office User</dc:creator>
  <cp:lastModifiedBy>Людмила Тимофеева</cp:lastModifiedBy>
  <cp:revision>2</cp:revision>
  <dcterms:created xsi:type="dcterms:W3CDTF">2022-04-08T07:05:41Z</dcterms:created>
  <dcterms:modified xsi:type="dcterms:W3CDTF">2024-07-08T06:21:57Z</dcterms:modified>
</cp:coreProperties>
</file>