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70" r:id="rId4"/>
    <p:sldId id="261" r:id="rId5"/>
    <p:sldId id="260" r:id="rId6"/>
    <p:sldId id="262" r:id="rId7"/>
    <p:sldId id="264" r:id="rId8"/>
    <p:sldId id="266" r:id="rId9"/>
    <p:sldId id="265" r:id="rId10"/>
    <p:sldId id="269" r:id="rId11"/>
    <p:sldId id="271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6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524779990736453"/>
          <c:y val="3.1718388142658649E-2"/>
          <c:w val="0.50330119162912124"/>
          <c:h val="0.73817508105604446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5"/>
          <c:dPt>
            <c:idx val="0"/>
            <c:bubble3D val="0"/>
            <c:spPr>
              <a:solidFill>
                <a:schemeClr val="accent2">
                  <a:shade val="75000"/>
                  <a:satMod val="16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l"/>
              </a:scene3d>
              <a:sp3d contourW="19050" prstMaterial="flat">
                <a:bevelT w="0" h="0" prst="coolSlant"/>
                <a:contourClr>
                  <a:scrgbClr r="0" g="0" b="0">
                    <a:shade val="25000"/>
                    <a:satMod val="140000"/>
                  </a:scrgb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1C5-4C00-8AA2-CA8A679010A5}"/>
              </c:ext>
            </c:extLst>
          </c:dPt>
          <c:dPt>
            <c:idx val="1"/>
            <c:bubble3D val="0"/>
            <c:spPr>
              <a:solidFill>
                <a:schemeClr val="accent4">
                  <a:shade val="75000"/>
                  <a:satMod val="16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l"/>
              </a:scene3d>
              <a:sp3d contourW="19050" prstMaterial="flat">
                <a:bevelT w="0" h="0" prst="coolSlant"/>
                <a:contourClr>
                  <a:scrgbClr r="0" g="0" b="0">
                    <a:shade val="25000"/>
                    <a:satMod val="140000"/>
                  </a:scrgb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31C5-4C00-8AA2-CA8A679010A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1</c:v>
                </c:pt>
                <c:pt idx="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1C5-4C00-8AA2-CA8A679010A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45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6265825227728887"/>
          <c:y val="0.80043641603623072"/>
          <c:w val="0.38386353109604615"/>
          <c:h val="0.117864237558540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0"/>
            <c:bubble3D val="0"/>
            <c:explosion val="1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l"/>
              </a:scene3d>
              <a:sp3d contourW="19050" prstMaterial="flat">
                <a:bevelT w="0" h="0" prst="coolSlant"/>
                <a:contourClr>
                  <a:scrgbClr r="0" g="0" b="0">
                    <a:shade val="25000"/>
                    <a:satMod val="140000"/>
                  </a:scrgb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281-482A-9BC8-F0194DD460EC}"/>
              </c:ext>
            </c:extLst>
          </c:dPt>
          <c:dPt>
            <c:idx val="1"/>
            <c:bubble3D val="0"/>
            <c:explosion val="9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rightRoom" dir="tl"/>
              </a:scene3d>
              <a:sp3d contourW="19050" prstMaterial="flat">
                <a:bevelT w="0" h="0" prst="coolSlant"/>
                <a:contourClr>
                  <a:scrgbClr r="0" g="0" b="0">
                    <a:shade val="25000"/>
                    <a:satMod val="140000"/>
                  </a:scrgb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281-482A-9BC8-F0194DD460E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2"/>
                <c:pt idx="0">
                  <c:v>0.84</c:v>
                </c:pt>
                <c:pt idx="1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281-482A-9BC8-F0194DD460EC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E9BB1-F52A-46E4-B377-2B1FBC0FA20C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8C326-12D2-4BE0-94FA-2E8810225A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400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58C326-12D2-4BE0-94FA-2E8810225A6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7819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58C326-12D2-4BE0-94FA-2E8810225A6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990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54914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154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4256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794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78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301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87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1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21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15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954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8878A72A-9290-41C3-ADCA-B35A2456E7CE}" type="datetimeFigureOut">
              <a:rPr lang="ru-RU" smtClean="0"/>
              <a:t>14.05.2024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5FD4E223-431E-42AB-94BC-A2EDF59066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78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ctrTitle"/>
          </p:nvPr>
        </p:nvSpPr>
        <p:spPr bwMode="auto">
          <a:xfrm>
            <a:off x="404734" y="-617398"/>
            <a:ext cx="11718254" cy="7848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КНЯГИНИНСКАЯ СРЕДНЯЯ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ОБЩЕОБРАЗОВАТЕЛЬНАЯ ШКОЛА № 2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algn="ctr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Тема: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u="sng" dirty="0"/>
              <a:t>Информационные </a:t>
            </a:r>
            <a:r>
              <a:rPr lang="ru-RU" sz="2400" b="1" u="sng" dirty="0" smtClean="0"/>
              <a:t>эко-таблички в сквере им. А.И. </a:t>
            </a:r>
            <a:r>
              <a:rPr lang="ru-RU" sz="2400" b="1" u="sng" dirty="0" err="1" smtClean="0"/>
              <a:t>Люкина</a:t>
            </a:r>
            <a:r>
              <a:rPr kumimoji="0" lang="ru-RU" altLang="ru-RU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b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Автор: учащийся 10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класса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КСОШ № 2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Филиппов Даниил Дмитриевич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Руководитель: Тимофеева Людмила Борисовна 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истории и обществознания 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г.Княгинино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2023-2024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55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12630" y="1"/>
            <a:ext cx="7570032" cy="295306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sz="2400" dirty="0" smtClean="0"/>
              <a:t>В нашем городе </a:t>
            </a:r>
            <a:r>
              <a:rPr lang="ru-RU" sz="2400" dirty="0" smtClean="0"/>
              <a:t>проводится много мероприятий по</a:t>
            </a:r>
            <a:r>
              <a:rPr lang="ru-RU" sz="2400" dirty="0" smtClean="0"/>
              <a:t> </a:t>
            </a:r>
            <a:r>
              <a:rPr lang="ru-RU" sz="2400" dirty="0" smtClean="0"/>
              <a:t>благоустройству общественного пространства. Большое внимание уделяется скверу им. А.И. </a:t>
            </a:r>
            <a:r>
              <a:rPr lang="ru-RU" sz="2400" dirty="0" err="1" smtClean="0"/>
              <a:t>Люкина</a:t>
            </a:r>
            <a:r>
              <a:rPr lang="ru-RU" sz="2400" dirty="0" smtClean="0"/>
              <a:t>. Появляются новые объекты, дорожки, насаждения. Но, </a:t>
            </a:r>
            <a:r>
              <a:rPr lang="ru-RU" sz="2400" dirty="0" smtClean="0"/>
              <a:t>в местах большого скопления людей </a:t>
            </a:r>
            <a:r>
              <a:rPr lang="ru-RU" sz="2400" dirty="0" smtClean="0"/>
              <a:t>всегда есть мусор. Мусор, попадая </a:t>
            </a:r>
            <a:r>
              <a:rPr lang="ru-RU" sz="2400" dirty="0"/>
              <a:t>в </a:t>
            </a:r>
            <a:r>
              <a:rPr lang="ru-RU" sz="2400" dirty="0" smtClean="0"/>
              <a:t>водоём и почву, нарушает санитарное состояние и портит эстетический вид любой территории.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2" name="Picture 4" descr="Картинки на тему природа для презентации (70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4433" y="4010270"/>
            <a:ext cx="2698229" cy="241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953063"/>
            <a:ext cx="81996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/>
              <a:t>Проблема:</a:t>
            </a:r>
            <a:r>
              <a:rPr lang="ru-RU" sz="2400" dirty="0"/>
              <a:t> в сквере им. А.И. </a:t>
            </a:r>
            <a:r>
              <a:rPr lang="ru-RU" sz="2400" dirty="0" err="1"/>
              <a:t>Люкина</a:t>
            </a:r>
            <a:r>
              <a:rPr lang="ru-RU" sz="2400" dirty="0"/>
              <a:t> отсутствуют информационные эко-таблички с напоминанием гражданам о необходимости защиты природы от мусора</a:t>
            </a:r>
          </a:p>
          <a:p>
            <a:pPr algn="just"/>
            <a:endParaRPr lang="ru-RU" sz="2400" b="1" u="sng" dirty="0" smtClean="0"/>
          </a:p>
          <a:p>
            <a:pPr algn="just"/>
            <a:r>
              <a:rPr lang="ru-RU" sz="2400" b="1" u="sng" dirty="0" smtClean="0"/>
              <a:t>Актуальность </a:t>
            </a:r>
            <a:r>
              <a:rPr lang="ru-RU" sz="2400" b="1" u="sng" dirty="0"/>
              <a:t>проблемы:</a:t>
            </a:r>
            <a:r>
              <a:rPr lang="ru-RU" sz="2400" dirty="0"/>
              <a:t> с помощью информационных эко-табличек, размещенных в местах общественного пользования, можно привлечь внимание граждан к культуре </a:t>
            </a:r>
            <a:r>
              <a:rPr lang="ru-RU" sz="2400" dirty="0" err="1"/>
              <a:t>экологичного</a:t>
            </a:r>
            <a:r>
              <a:rPr lang="ru-RU" sz="2400" dirty="0"/>
              <a:t> поведения и снизить количество мусора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6112" b="-533"/>
          <a:stretch/>
        </p:blipFill>
        <p:spPr>
          <a:xfrm>
            <a:off x="0" y="0"/>
            <a:ext cx="3477718" cy="272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578" y="809468"/>
            <a:ext cx="10309934" cy="88185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Цель проекта: </a:t>
            </a:r>
            <a:r>
              <a:rPr lang="ru-RU" sz="2400" dirty="0" smtClean="0"/>
              <a:t>установить информационные эко-таблички в сквере им. А.И. </a:t>
            </a:r>
            <a:r>
              <a:rPr lang="ru-RU" sz="2400" dirty="0" err="1" smtClean="0"/>
              <a:t>Люкина</a:t>
            </a:r>
            <a:r>
              <a:rPr lang="ru-RU" sz="2400" dirty="0" smtClean="0"/>
              <a:t> для профилактики замусоривания территории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4578" y="1828800"/>
            <a:ext cx="5501389" cy="3222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Задачи: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Проведение мониторинга общественного мнения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Проведение акции по созданию  эскиза эко-таблички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/>
              <a:t>Размещение табличек в сквере им. А.И. </a:t>
            </a:r>
            <a:r>
              <a:rPr lang="ru-RU" sz="2400" dirty="0" err="1" smtClean="0"/>
              <a:t>Люкина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7071" y="3222885"/>
            <a:ext cx="5000280" cy="351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3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69821" y="4766872"/>
            <a:ext cx="6670625" cy="20911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000" b="1" dirty="0" smtClean="0"/>
          </a:p>
          <a:p>
            <a:pPr marL="0" indent="0">
              <a:buNone/>
            </a:pPr>
            <a:r>
              <a:rPr lang="ru-RU" sz="2000" b="1" dirty="0" smtClean="0"/>
              <a:t>Срок реализации:</a:t>
            </a:r>
            <a:r>
              <a:rPr lang="ru-RU" sz="2000" dirty="0" smtClean="0"/>
              <a:t> 5 месяцев</a:t>
            </a:r>
          </a:p>
          <a:p>
            <a:pPr marL="0" indent="0">
              <a:buNone/>
            </a:pPr>
            <a:r>
              <a:rPr lang="ru-RU" sz="2000" b="1" dirty="0" smtClean="0"/>
              <a:t>Целевая аудитория: </a:t>
            </a:r>
            <a:r>
              <a:rPr lang="ru-RU" sz="2000" dirty="0" smtClean="0"/>
              <a:t>жители г. </a:t>
            </a:r>
            <a:r>
              <a:rPr lang="ru-RU" sz="2000" dirty="0" err="1" smtClean="0"/>
              <a:t>Княгинино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b="1" dirty="0" smtClean="0"/>
              <a:t>Стоимость проекта: </a:t>
            </a:r>
            <a:r>
              <a:rPr lang="ru-RU" sz="2000" dirty="0" smtClean="0"/>
              <a:t>5000р.</a:t>
            </a:r>
            <a:endParaRPr lang="ru-RU" sz="20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072872"/>
              </p:ext>
            </p:extLst>
          </p:nvPr>
        </p:nvGraphicFramePr>
        <p:xfrm>
          <a:off x="0" y="1"/>
          <a:ext cx="11335059" cy="47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91331">
                  <a:extLst>
                    <a:ext uri="{9D8B030D-6E8A-4147-A177-3AD203B41FA5}">
                      <a16:colId xmlns:a16="http://schemas.microsoft.com/office/drawing/2014/main" val="1078815313"/>
                    </a:ext>
                  </a:extLst>
                </a:gridCol>
                <a:gridCol w="5743728">
                  <a:extLst>
                    <a:ext uri="{9D8B030D-6E8A-4147-A177-3AD203B41FA5}">
                      <a16:colId xmlns:a16="http://schemas.microsoft.com/office/drawing/2014/main" val="1659284324"/>
                    </a:ext>
                  </a:extLst>
                </a:gridCol>
              </a:tblGrid>
              <a:tr h="558222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FF00"/>
                          </a:solidFill>
                        </a:rPr>
                        <a:t>Команда и партнеры проекта</a:t>
                      </a:r>
                      <a:endParaRPr lang="ru-RU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FF00"/>
                          </a:solidFill>
                        </a:rPr>
                        <a:t>Вклад в реализацию проекта</a:t>
                      </a:r>
                      <a:endParaRPr lang="ru-RU" sz="20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3838091"/>
                  </a:ext>
                </a:extLst>
              </a:tr>
              <a:tr h="7538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Родители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Финансовая поддержка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0423248"/>
                  </a:ext>
                </a:extLst>
              </a:tr>
              <a:tr h="10816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Одноклассники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Участие</a:t>
                      </a:r>
                      <a:r>
                        <a:rPr lang="ru-RU" sz="2000" baseline="0" dirty="0" smtClean="0"/>
                        <a:t> в опросе, создание макета, помощь в установке табличек</a:t>
                      </a:r>
                      <a:endParaRPr lang="ru-RU" sz="2000" dirty="0" smtClean="0"/>
                    </a:p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5783479"/>
                  </a:ext>
                </a:extLst>
              </a:tr>
              <a:tr h="7538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Классный руководитель</a:t>
                      </a:r>
                    </a:p>
                    <a:p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Курирование проекта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6547143"/>
                  </a:ext>
                </a:extLst>
              </a:tr>
              <a:tr h="1409408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Начальник управления по благоустройству и развитию территорий администрации </a:t>
                      </a: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</a:rPr>
                        <a:t>Княгининского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 муниципального округа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Разрешение на установку эко-табличек в сквере им. А.И. </a:t>
                      </a:r>
                      <a:r>
                        <a:rPr lang="ru-RU" sz="2000" dirty="0" err="1" smtClean="0"/>
                        <a:t>Люкина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6692902"/>
                  </a:ext>
                </a:extLst>
              </a:tr>
            </a:tbl>
          </a:graphicData>
        </a:graphic>
      </p:graphicFrame>
      <p:pic>
        <p:nvPicPr>
          <p:cNvPr id="6150" name="Picture 6" descr="У Банного озера богатая история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" t="8741" r="-1"/>
          <a:stretch/>
        </p:blipFill>
        <p:spPr bwMode="auto">
          <a:xfrm>
            <a:off x="7090349" y="4137285"/>
            <a:ext cx="4244710" cy="272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63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Эко-таблички - Фотогалерея - Ярмам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94" y="558029"/>
            <a:ext cx="3164297" cy="262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равила поведения в лесу | Yablor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881" y="558026"/>
            <a:ext cx="3389882" cy="262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Проект &amp;quot; Будь природе другом&amp;quot;. | План-конспект занятия по  окружающему миру (старшая группа) на тему: | Образовательная социальная сет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999" y="558027"/>
            <a:ext cx="3121582" cy="2626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4893" y="4259874"/>
            <a:ext cx="106478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Эко-таблички на улицах города играют важную роль в формировании экологически осознанного общества и призывают к заботе о природе и окружающей среде.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9220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528" y="179883"/>
            <a:ext cx="10338241" cy="584615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i="1" dirty="0" smtClean="0"/>
              <a:t>Социологический опрос</a:t>
            </a:r>
            <a:endParaRPr lang="ru-RU" sz="2000" dirty="0"/>
          </a:p>
          <a:p>
            <a:endParaRPr lang="ru-RU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284812" y="1004342"/>
            <a:ext cx="5142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1)Полезны </a:t>
            </a:r>
            <a:r>
              <a:rPr lang="ru-RU" dirty="0" smtClean="0"/>
              <a:t>ли информационные таблички </a:t>
            </a:r>
            <a:r>
              <a:rPr lang="ru-RU" dirty="0" smtClean="0"/>
              <a:t>для людей(туристов)?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742613593"/>
              </p:ext>
            </p:extLst>
          </p:nvPr>
        </p:nvGraphicFramePr>
        <p:xfrm>
          <a:off x="6213" y="2488126"/>
          <a:ext cx="5699760" cy="3886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926" y="1037149"/>
            <a:ext cx="5224725" cy="67671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2306" y="2760777"/>
            <a:ext cx="5499069" cy="33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91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3683" y="1216325"/>
            <a:ext cx="4863614" cy="36230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7658" y="1216325"/>
            <a:ext cx="5368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3)Нужны ли таблички </a:t>
            </a:r>
            <a:r>
              <a:rPr lang="ru-RU" dirty="0" smtClean="0"/>
              <a:t>на улицах </a:t>
            </a:r>
            <a:r>
              <a:rPr lang="ru-RU" dirty="0" smtClean="0"/>
              <a:t>города?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760921078"/>
              </p:ext>
            </p:extLst>
          </p:nvPr>
        </p:nvGraphicFramePr>
        <p:xfrm>
          <a:off x="-134558" y="1862656"/>
          <a:ext cx="5486400" cy="4236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95817" y="1216325"/>
            <a:ext cx="583172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В опросе приняли участие жители </a:t>
            </a:r>
            <a:r>
              <a:rPr lang="ru-RU" sz="2400" dirty="0" err="1" smtClean="0"/>
              <a:t>г.Княгинино</a:t>
            </a:r>
            <a:r>
              <a:rPr lang="ru-RU" sz="2400" dirty="0" smtClean="0"/>
              <a:t>, в основном старшеклассники и студенты.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 smtClean="0"/>
              <a:t>Большинство опрошенных </a:t>
            </a:r>
            <a:r>
              <a:rPr lang="ru-RU" sz="2400" dirty="0"/>
              <a:t>считает, что </a:t>
            </a:r>
            <a:r>
              <a:rPr lang="ru-RU" sz="2400" dirty="0" smtClean="0"/>
              <a:t>информационные</a:t>
            </a:r>
            <a:r>
              <a:rPr lang="ru-RU" sz="2400" dirty="0" smtClean="0"/>
              <a:t> таблички на территории города </a:t>
            </a:r>
            <a:r>
              <a:rPr lang="ru-RU" sz="2400" dirty="0"/>
              <a:t>необходимы. </a:t>
            </a:r>
            <a:endParaRPr lang="ru-RU" sz="2400" dirty="0" smtClean="0"/>
          </a:p>
          <a:p>
            <a:pPr algn="just"/>
            <a:endParaRPr lang="ru-RU" sz="2400" dirty="0"/>
          </a:p>
          <a:p>
            <a:pPr algn="just"/>
            <a:r>
              <a:rPr lang="ru-RU" sz="2400" dirty="0" smtClean="0"/>
              <a:t>Они привлекают внимание, информируют,  дисциплинируют.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 smtClean="0"/>
              <a:t>Респонденты отмечали значимость размеры и вида табличек.</a:t>
            </a:r>
            <a:endParaRPr lang="ru-RU" sz="2400" dirty="0"/>
          </a:p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397658" y="1828800"/>
            <a:ext cx="4819639" cy="4351337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18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852" y="329785"/>
            <a:ext cx="10366927" cy="61621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Акция </a:t>
            </a:r>
            <a:r>
              <a:rPr lang="ru-RU" sz="3200" b="1" dirty="0" smtClean="0"/>
              <a:t>«Экология города»</a:t>
            </a:r>
            <a:endParaRPr lang="ru-RU" sz="3200" b="1" dirty="0"/>
          </a:p>
        </p:txBody>
      </p:sp>
      <p:pic>
        <p:nvPicPr>
          <p:cNvPr id="4" name="Объект 3" descr="C:\Users\WEST\Desktop\ок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74" y="946000"/>
            <a:ext cx="4167266" cy="543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Картинки на тему природа для презентации (70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686" y="5275537"/>
            <a:ext cx="1768115" cy="158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01785" y="1469036"/>
            <a:ext cx="607101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b="1" dirty="0" smtClean="0"/>
              <a:t>Цель акции: </a:t>
            </a:r>
            <a:r>
              <a:rPr lang="ru-RU" sz="2200" dirty="0" smtClean="0"/>
              <a:t>привлечение внимания к проблеме замусоривания общественных территорий города.</a:t>
            </a:r>
          </a:p>
          <a:p>
            <a:pPr algn="just"/>
            <a:endParaRPr lang="ru-RU" sz="2200" dirty="0" smtClean="0"/>
          </a:p>
          <a:p>
            <a:pPr algn="just"/>
            <a:r>
              <a:rPr lang="ru-RU" sz="2200" b="1" dirty="0" smtClean="0"/>
              <a:t>Сроки проведения акции: </a:t>
            </a:r>
            <a:r>
              <a:rPr lang="ru-RU" sz="2200" dirty="0" smtClean="0"/>
              <a:t>март 2024</a:t>
            </a:r>
          </a:p>
          <a:p>
            <a:pPr algn="just"/>
            <a:endParaRPr lang="ru-RU" sz="2200" dirty="0"/>
          </a:p>
          <a:p>
            <a:pPr algn="just"/>
            <a:r>
              <a:rPr lang="ru-RU" sz="2200" dirty="0" smtClean="0"/>
              <a:t>В рамках акции проведен конкурс по созданию дизайн-макета информационных эко-табличек – победитель </a:t>
            </a:r>
            <a:r>
              <a:rPr lang="ru-RU" sz="2200" b="1" dirty="0" smtClean="0"/>
              <a:t>Фёдоров Артём</a:t>
            </a:r>
            <a:r>
              <a:rPr lang="ru-RU" sz="2200" dirty="0" smtClean="0"/>
              <a:t>, учащийся 10 «а» класса МБОУ «КСОШ №2». По его эскизу была заказана первая табличка.</a:t>
            </a:r>
          </a:p>
          <a:p>
            <a:pPr algn="just"/>
            <a:r>
              <a:rPr lang="ru-RU" b="1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031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WEST\Downloads\photo_5251403139716862877_y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02" b="2646"/>
          <a:stretch/>
        </p:blipFill>
        <p:spPr bwMode="auto">
          <a:xfrm>
            <a:off x="460373" y="4308561"/>
            <a:ext cx="3407089" cy="248198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AutoShape 2" descr="blob:https://web.telegram.org/5bafc912-71b5-41d8-8811-31ba291db2f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blob:https://web.telegram.org/8e11b7f7-84e3-4c08-b933-a5dfc12da16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7" t="1" r="9817" b="1470"/>
          <a:stretch/>
        </p:blipFill>
        <p:spPr bwMode="auto">
          <a:xfrm>
            <a:off x="4021062" y="4278580"/>
            <a:ext cx="3462727" cy="251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65175" y="160338"/>
            <a:ext cx="10189337" cy="54382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Календарный план реализации проекта</a:t>
            </a:r>
            <a:endParaRPr lang="ru-RU" sz="2800" b="1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95896"/>
              </p:ext>
            </p:extLst>
          </p:nvPr>
        </p:nvGraphicFramePr>
        <p:xfrm>
          <a:off x="460374" y="704160"/>
          <a:ext cx="10494137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4928">
                  <a:extLst>
                    <a:ext uri="{9D8B030D-6E8A-4147-A177-3AD203B41FA5}">
                      <a16:colId xmlns:a16="http://schemas.microsoft.com/office/drawing/2014/main" val="3304559823"/>
                    </a:ext>
                  </a:extLst>
                </a:gridCol>
                <a:gridCol w="2139209">
                  <a:extLst>
                    <a:ext uri="{9D8B030D-6E8A-4147-A177-3AD203B41FA5}">
                      <a16:colId xmlns:a16="http://schemas.microsoft.com/office/drawing/2014/main" val="1543002853"/>
                    </a:ext>
                  </a:extLst>
                </a:gridCol>
              </a:tblGrid>
              <a:tr h="369882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FFFF00"/>
                          </a:solidFill>
                        </a:rPr>
                        <a:t>Мероприятие</a:t>
                      </a:r>
                      <a:endParaRPr lang="ru-RU" sz="2200" b="1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FFFF00"/>
                          </a:solidFill>
                        </a:rPr>
                        <a:t>Сроки</a:t>
                      </a:r>
                      <a:endParaRPr lang="ru-RU" sz="22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676052"/>
                  </a:ext>
                </a:extLst>
              </a:tr>
              <a:tr h="369882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</a:rPr>
                        <a:t>Социологический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</a:rPr>
                        <a:t> опрос</a:t>
                      </a:r>
                      <a:endParaRPr lang="ru-RU" sz="2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chemeClr val="tx1"/>
                          </a:solidFill>
                        </a:rPr>
                        <a:t>Февраль2024</a:t>
                      </a:r>
                      <a:endParaRPr lang="ru-RU" sz="2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211748"/>
                  </a:ext>
                </a:extLst>
              </a:tr>
              <a:tr h="369882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</a:rPr>
                        <a:t>Акция «Экология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</a:rPr>
                        <a:t> города»</a:t>
                      </a:r>
                      <a:endParaRPr lang="ru-RU" sz="2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chemeClr val="tx1"/>
                          </a:solidFill>
                        </a:rPr>
                        <a:t>Март 2024</a:t>
                      </a:r>
                      <a:endParaRPr lang="ru-RU" sz="2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142994"/>
                  </a:ext>
                </a:extLst>
              </a:tr>
              <a:tr h="369882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</a:rPr>
                        <a:t>Согласование с администрацией города, получение разрешения</a:t>
                      </a:r>
                      <a:endParaRPr lang="ru-RU" sz="2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chemeClr val="tx1"/>
                          </a:solidFill>
                        </a:rPr>
                        <a:t>Апрель 2024</a:t>
                      </a:r>
                      <a:endParaRPr lang="ru-RU" sz="2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2358177"/>
                  </a:ext>
                </a:extLst>
              </a:tr>
              <a:tr h="369882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</a:rPr>
                        <a:t>Создание 1 эко-таблички</a:t>
                      </a:r>
                      <a:endParaRPr lang="ru-RU" sz="2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chemeClr val="tx1"/>
                          </a:solidFill>
                        </a:rPr>
                        <a:t>Апрель 2024</a:t>
                      </a:r>
                      <a:endParaRPr lang="ru-RU" sz="2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676746"/>
                  </a:ext>
                </a:extLst>
              </a:tr>
              <a:tr h="369882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</a:rPr>
                        <a:t>Установка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</a:rPr>
                        <a:t> 1 эко-таблички в сквере им. А.И. </a:t>
                      </a:r>
                      <a:r>
                        <a:rPr lang="ru-RU" sz="2200" baseline="0" dirty="0" err="1" smtClean="0">
                          <a:solidFill>
                            <a:srgbClr val="002060"/>
                          </a:solidFill>
                        </a:rPr>
                        <a:t>Люкина</a:t>
                      </a:r>
                      <a:endParaRPr lang="ru-RU" sz="2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chemeClr val="tx1"/>
                          </a:solidFill>
                        </a:rPr>
                        <a:t>Апрель 2024</a:t>
                      </a:r>
                      <a:endParaRPr lang="ru-RU" sz="2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6185802"/>
                  </a:ext>
                </a:extLst>
              </a:tr>
              <a:tr h="369882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</a:rPr>
                        <a:t>Масштабирование проекта (поиск инвесторов и установка еще 2 табличек)</a:t>
                      </a:r>
                      <a:endParaRPr lang="ru-RU" sz="22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C00000"/>
                          </a:solidFill>
                        </a:rPr>
                        <a:t>Июнь 2024</a:t>
                      </a:r>
                      <a:endParaRPr lang="ru-RU" sz="22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621263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b="4514"/>
          <a:stretch/>
        </p:blipFill>
        <p:spPr>
          <a:xfrm>
            <a:off x="7637390" y="4367348"/>
            <a:ext cx="3317121" cy="237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08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3080" y="0"/>
            <a:ext cx="9692640" cy="108692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План размещения информационных эко-табличек по берегу озера Банное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80" y="1086928"/>
            <a:ext cx="9469388" cy="5141343"/>
          </a:xfrm>
        </p:spPr>
      </p:pic>
    </p:spTree>
    <p:extLst>
      <p:ext uri="{BB962C8B-B14F-4D97-AF65-F5344CB8AC3E}">
        <p14:creationId xmlns:p14="http://schemas.microsoft.com/office/powerpoint/2010/main" val="372753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4184" y="134912"/>
            <a:ext cx="9710328" cy="73451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Смета проекта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2778781"/>
              </p:ext>
            </p:extLst>
          </p:nvPr>
        </p:nvGraphicFramePr>
        <p:xfrm>
          <a:off x="374754" y="989351"/>
          <a:ext cx="10579757" cy="3177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6796">
                  <a:extLst>
                    <a:ext uri="{9D8B030D-6E8A-4147-A177-3AD203B41FA5}">
                      <a16:colId xmlns:a16="http://schemas.microsoft.com/office/drawing/2014/main" val="3678839865"/>
                    </a:ext>
                  </a:extLst>
                </a:gridCol>
                <a:gridCol w="2699789">
                  <a:extLst>
                    <a:ext uri="{9D8B030D-6E8A-4147-A177-3AD203B41FA5}">
                      <a16:colId xmlns:a16="http://schemas.microsoft.com/office/drawing/2014/main" val="4249202974"/>
                    </a:ext>
                  </a:extLst>
                </a:gridCol>
                <a:gridCol w="1763293">
                  <a:extLst>
                    <a:ext uri="{9D8B030D-6E8A-4147-A177-3AD203B41FA5}">
                      <a16:colId xmlns:a16="http://schemas.microsoft.com/office/drawing/2014/main" val="953862417"/>
                    </a:ext>
                  </a:extLst>
                </a:gridCol>
                <a:gridCol w="1763293">
                  <a:extLst>
                    <a:ext uri="{9D8B030D-6E8A-4147-A177-3AD203B41FA5}">
                      <a16:colId xmlns:a16="http://schemas.microsoft.com/office/drawing/2014/main" val="604574634"/>
                    </a:ext>
                  </a:extLst>
                </a:gridCol>
                <a:gridCol w="1763293">
                  <a:extLst>
                    <a:ext uri="{9D8B030D-6E8A-4147-A177-3AD203B41FA5}">
                      <a16:colId xmlns:a16="http://schemas.microsoft.com/office/drawing/2014/main" val="629875874"/>
                    </a:ext>
                  </a:extLst>
                </a:gridCol>
                <a:gridCol w="1763293">
                  <a:extLst>
                    <a:ext uri="{9D8B030D-6E8A-4147-A177-3AD203B41FA5}">
                      <a16:colId xmlns:a16="http://schemas.microsoft.com/office/drawing/2014/main" val="1897039554"/>
                    </a:ext>
                  </a:extLst>
                </a:gridCol>
              </a:tblGrid>
              <a:tr h="85014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№</a:t>
                      </a:r>
                    </a:p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п/п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Наименование расходов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Единица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Кол-во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Цена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FFFF00"/>
                          </a:solidFill>
                        </a:rPr>
                        <a:t>стоимость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01401"/>
                  </a:ext>
                </a:extLst>
              </a:tr>
              <a:tr h="49254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Табличка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3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 smtClean="0"/>
                        <a:t>шт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1000р.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</a:rPr>
                        <a:t>3000р.</a:t>
                      </a:r>
                      <a:endParaRPr lang="ru-RU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613896"/>
                  </a:ext>
                </a:extLst>
              </a:tr>
              <a:tr h="49254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Крепление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3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 smtClean="0"/>
                        <a:t>шт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500р.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</a:rPr>
                        <a:t>1500р.</a:t>
                      </a:r>
                      <a:endParaRPr lang="ru-RU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6285972"/>
                  </a:ext>
                </a:extLst>
              </a:tr>
              <a:tr h="85014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Шоколад на призы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5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 smtClean="0"/>
                        <a:t>шт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100р.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</a:rPr>
                        <a:t>500р.</a:t>
                      </a:r>
                      <a:endParaRPr lang="ru-RU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4542903"/>
                  </a:ext>
                </a:extLst>
              </a:tr>
              <a:tr h="492543">
                <a:tc gridSpan="5">
                  <a:txBody>
                    <a:bodyPr/>
                    <a:lstStyle/>
                    <a:p>
                      <a:pPr algn="r"/>
                      <a:r>
                        <a:rPr lang="ru-RU" sz="2000" dirty="0" smtClean="0"/>
                        <a:t>ИТОГО</a:t>
                      </a:r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C00000"/>
                          </a:solidFill>
                        </a:rPr>
                        <a:t>5000р.</a:t>
                      </a:r>
                      <a:endParaRPr lang="ru-RU" sz="20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3706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4754" y="4439059"/>
            <a:ext cx="794478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/>
              <a:t>На первый этап проекта (призы и установка 1 таблички) израсходовано 2000р. </a:t>
            </a:r>
          </a:p>
          <a:p>
            <a:r>
              <a:rPr lang="ru-RU" sz="2200" dirty="0" smtClean="0"/>
              <a:t>Средства предоставлены родителями.</a:t>
            </a:r>
          </a:p>
          <a:p>
            <a:endParaRPr lang="ru-RU" sz="2200" dirty="0"/>
          </a:p>
          <a:p>
            <a:r>
              <a:rPr lang="ru-RU" sz="2200" dirty="0" smtClean="0"/>
              <a:t>Для завершения проекта требуются инвестиции в размере 3000р.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6518" y="4792954"/>
            <a:ext cx="1767993" cy="15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04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958" y="0"/>
            <a:ext cx="9692640" cy="828680"/>
          </a:xfrm>
        </p:spPr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0604" y="1009291"/>
            <a:ext cx="6594812" cy="556471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/>
              <a:t>Княгининцы</a:t>
            </a:r>
            <a:r>
              <a:rPr lang="ru-RU" sz="2000" dirty="0" smtClean="0"/>
              <a:t> ценят то, как преображается наш город, как благоустраивается общественное пространство. Мы - молодежь, тоже хотим внести свой посильный вклад. </a:t>
            </a:r>
          </a:p>
          <a:p>
            <a:pPr marL="0" indent="0" algn="just">
              <a:buNone/>
            </a:pPr>
            <a:r>
              <a:rPr lang="ru-RU" sz="2000" dirty="0" smtClean="0"/>
              <a:t>Все знают, что чисто не там, где постоянно убирают, а там, где не мусорят.</a:t>
            </a:r>
          </a:p>
          <a:p>
            <a:pPr marL="0" indent="0" algn="just">
              <a:buNone/>
            </a:pPr>
            <a:r>
              <a:rPr lang="ru-RU" sz="2000" dirty="0" smtClean="0"/>
              <a:t>Информационные эко-таблички  заметны и эстетичны. Их наличие может предотвратить желание бездумно бросить мусор на землю, а значит этого мусора будет меньше.</a:t>
            </a:r>
          </a:p>
          <a:p>
            <a:pPr marL="0" indent="0" algn="just">
              <a:buNone/>
            </a:pPr>
            <a:r>
              <a:rPr lang="ru-RU" sz="2000" dirty="0" smtClean="0"/>
              <a:t>Необходим </a:t>
            </a:r>
            <a:r>
              <a:rPr lang="ru-RU" sz="2000" dirty="0"/>
              <a:t>прививать людям экологические знания, </a:t>
            </a:r>
            <a:r>
              <a:rPr lang="ru-RU" sz="2000" dirty="0" smtClean="0"/>
              <a:t> </a:t>
            </a:r>
            <a:r>
              <a:rPr lang="ru-RU" sz="2000" dirty="0"/>
              <a:t>воспитывать чувство высокой ответственности за сохранение природных богатств, бережливое их </a:t>
            </a:r>
            <a:r>
              <a:rPr lang="ru-RU" sz="2000" dirty="0" smtClean="0"/>
              <a:t>использование. Забота </a:t>
            </a:r>
            <a:r>
              <a:rPr lang="ru-RU" sz="2000" dirty="0"/>
              <a:t>о состоянии окружающей среды – это дело каждого. Маленькое дело лучше большого безделья</a:t>
            </a:r>
            <a:r>
              <a:rPr lang="ru-RU" sz="2000" dirty="0" smtClean="0"/>
              <a:t>.</a:t>
            </a:r>
            <a:endParaRPr lang="ru-RU" sz="2000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255239" y="1009291"/>
            <a:ext cx="39418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/>
            <a:r>
              <a:rPr lang="ru-RU" dirty="0"/>
              <a:t>Кто не любит природы, тот не любит человека, тот не гражданин.</a:t>
            </a:r>
          </a:p>
          <a:p>
            <a:pPr algn="r" fontAlgn="base"/>
            <a:r>
              <a:rPr lang="ru-RU" dirty="0"/>
              <a:t>Ф.М. Достоевский</a:t>
            </a:r>
          </a:p>
          <a:p>
            <a:pPr algn="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5239" y="3615950"/>
            <a:ext cx="3941847" cy="29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8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спасибо за внимание для презентации природа (48 фото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89" y="794479"/>
            <a:ext cx="7779895" cy="4945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99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328</TotalTime>
  <Words>603</Words>
  <Application>Microsoft Office PowerPoint</Application>
  <PresentationFormat>Широкоэкранный</PresentationFormat>
  <Paragraphs>110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Schoolbook</vt:lpstr>
      <vt:lpstr>Times New Roman</vt:lpstr>
      <vt:lpstr>Wingdings</vt:lpstr>
      <vt:lpstr>Wingdings 2</vt:lpstr>
      <vt:lpstr>View</vt:lpstr>
      <vt:lpstr>  МБОУ «КНЯГИНИНСКАЯ СРЕДНЯЯ  ОБЩЕОБРАЗОВАТЕЛЬНАЯ ШКОЛА № 2»   Тема: «Информационные эко-таблички в сквере им. А.И. Люкина»      Автор: учащийся 10 «А» класса МБОУ «КСОШ № 2» Филиппов Даниил Дмитриевич Руководитель: Тимофеева Людмила Борисовна – учитель истории и обществознания         г.Княгинино  2023-2024 </vt:lpstr>
      <vt:lpstr>Презентация PowerPoint</vt:lpstr>
      <vt:lpstr>Цель проекта: установить информационные эко-таблички в сквере им. А.И. Люкина для профилактики замусоривания территории</vt:lpstr>
      <vt:lpstr>Презентация PowerPoint</vt:lpstr>
      <vt:lpstr>Презентация PowerPoint</vt:lpstr>
      <vt:lpstr>Презентация PowerPoint</vt:lpstr>
      <vt:lpstr>Презентация PowerPoint</vt:lpstr>
      <vt:lpstr>Акция «Экология города»</vt:lpstr>
      <vt:lpstr>Календарный план реализации проекта</vt:lpstr>
      <vt:lpstr>План размещения информационных эко-табличек по берегу озера Банное</vt:lpstr>
      <vt:lpstr>Смета проекта</vt:lpstr>
      <vt:lpstr>Заключение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«КНЯГИНИНСКАЯ СРЕДНЯЯ  ОБЩЕОБРАЗОВАТЕЛЬНАЯ ШКОЛА № 2» Индивидуальный проект  Тема: «Таблички»   Автор: учащийся 10 «А» класса МБОУ «КСОШ № 2» Филиппов Даниил Дмитриевич Руководитель: Тимофеева Людмила Борисовна – учитель истории и обществознания         г.Княгинино  2023-2024 </dc:title>
  <dc:creator>Учетная запись Майкрософт</dc:creator>
  <cp:lastModifiedBy>Admin</cp:lastModifiedBy>
  <cp:revision>39</cp:revision>
  <dcterms:created xsi:type="dcterms:W3CDTF">2024-04-30T23:39:39Z</dcterms:created>
  <dcterms:modified xsi:type="dcterms:W3CDTF">2024-05-14T08:02:56Z</dcterms:modified>
</cp:coreProperties>
</file>