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5" r:id="rId2"/>
    <p:sldId id="266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57" r:id="rId12"/>
    <p:sldId id="267" r:id="rId13"/>
    <p:sldId id="268" r:id="rId14"/>
    <p:sldId id="269" r:id="rId15"/>
    <p:sldId id="270" r:id="rId16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0" d="100"/>
          <a:sy n="30" d="100"/>
        </p:scale>
        <p:origin x="24" y="8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Людмила Тимофеева" userId="97f3f99371504125" providerId="LiveId" clId="{365E8BBE-7767-4092-B877-D2FE9D270BF1}"/>
    <pc:docChg chg="custSel modSld">
      <pc:chgData name="Людмила Тимофеева" userId="97f3f99371504125" providerId="LiveId" clId="{365E8BBE-7767-4092-B877-D2FE9D270BF1}" dt="2024-12-11T20:57:06.723" v="30" actId="20577"/>
      <pc:docMkLst>
        <pc:docMk/>
      </pc:docMkLst>
      <pc:sldChg chg="addSp delSp modSp mod delAnim">
        <pc:chgData name="Людмила Тимофеева" userId="97f3f99371504125" providerId="LiveId" clId="{365E8BBE-7767-4092-B877-D2FE9D270BF1}" dt="2024-12-11T19:11:42.400" v="4" actId="1076"/>
        <pc:sldMkLst>
          <pc:docMk/>
          <pc:sldMk cId="2433374029" sldId="266"/>
        </pc:sldMkLst>
        <pc:picChg chg="add mod">
          <ac:chgData name="Людмила Тимофеева" userId="97f3f99371504125" providerId="LiveId" clId="{365E8BBE-7767-4092-B877-D2FE9D270BF1}" dt="2024-12-11T19:11:42.400" v="4" actId="1076"/>
          <ac:picMkLst>
            <pc:docMk/>
            <pc:sldMk cId="2433374029" sldId="266"/>
            <ac:picMk id="2" creationId="{1CB84CE3-521D-C08C-C331-6964ED59AEC7}"/>
          </ac:picMkLst>
        </pc:picChg>
        <pc:picChg chg="del">
          <ac:chgData name="Людмила Тимофеева" userId="97f3f99371504125" providerId="LiveId" clId="{365E8BBE-7767-4092-B877-D2FE9D270BF1}" dt="2024-12-11T19:10:38.432" v="0" actId="478"/>
          <ac:picMkLst>
            <pc:docMk/>
            <pc:sldMk cId="2433374029" sldId="266"/>
            <ac:picMk id="4" creationId="{D388E753-7876-9C96-E9C2-12B2926878EB}"/>
          </ac:picMkLst>
        </pc:picChg>
      </pc:sldChg>
      <pc:sldChg chg="addSp delSp modSp mod delAnim">
        <pc:chgData name="Людмила Тимофеева" userId="97f3f99371504125" providerId="LiveId" clId="{365E8BBE-7767-4092-B877-D2FE9D270BF1}" dt="2024-12-11T19:12:55.090" v="9" actId="1076"/>
        <pc:sldMkLst>
          <pc:docMk/>
          <pc:sldMk cId="927166098" sldId="267"/>
        </pc:sldMkLst>
        <pc:picChg chg="add mod">
          <ac:chgData name="Людмила Тимофеева" userId="97f3f99371504125" providerId="LiveId" clId="{365E8BBE-7767-4092-B877-D2FE9D270BF1}" dt="2024-12-11T19:12:55.090" v="9" actId="1076"/>
          <ac:picMkLst>
            <pc:docMk/>
            <pc:sldMk cId="927166098" sldId="267"/>
            <ac:picMk id="2" creationId="{0EF5CA41-E012-6A54-961C-B4DBE4D4CE5A}"/>
          </ac:picMkLst>
        </pc:picChg>
        <pc:picChg chg="del">
          <ac:chgData name="Людмила Тимофеева" userId="97f3f99371504125" providerId="LiveId" clId="{365E8BBE-7767-4092-B877-D2FE9D270BF1}" dt="2024-12-11T19:12:07.224" v="5" actId="478"/>
          <ac:picMkLst>
            <pc:docMk/>
            <pc:sldMk cId="927166098" sldId="267"/>
            <ac:picMk id="4" creationId="{969D040E-B238-8DD8-03BE-E2E43E07065F}"/>
          </ac:picMkLst>
        </pc:picChg>
      </pc:sldChg>
      <pc:sldChg chg="addSp delSp modSp mod delAnim">
        <pc:chgData name="Людмила Тимофеева" userId="97f3f99371504125" providerId="LiveId" clId="{365E8BBE-7767-4092-B877-D2FE9D270BF1}" dt="2024-12-11T20:57:06.723" v="30" actId="20577"/>
        <pc:sldMkLst>
          <pc:docMk/>
          <pc:sldMk cId="1426454049" sldId="269"/>
        </pc:sldMkLst>
        <pc:spChg chg="mod">
          <ac:chgData name="Людмила Тимофеева" userId="97f3f99371504125" providerId="LiveId" clId="{365E8BBE-7767-4092-B877-D2FE9D270BF1}" dt="2024-12-11T20:57:06.723" v="30" actId="20577"/>
          <ac:spMkLst>
            <pc:docMk/>
            <pc:sldMk cId="1426454049" sldId="269"/>
            <ac:spMk id="3" creationId="{3F2990D0-D5B9-3B63-A61B-A64C611F6295}"/>
          </ac:spMkLst>
        </pc:spChg>
        <pc:picChg chg="add mod">
          <ac:chgData name="Людмила Тимофеева" userId="97f3f99371504125" providerId="LiveId" clId="{365E8BBE-7767-4092-B877-D2FE9D270BF1}" dt="2024-12-11T19:14:19.169" v="14" actId="14100"/>
          <ac:picMkLst>
            <pc:docMk/>
            <pc:sldMk cId="1426454049" sldId="269"/>
            <ac:picMk id="2" creationId="{9CE02E59-0FC2-B3B6-DE1C-249EF2304E8C}"/>
          </ac:picMkLst>
        </pc:picChg>
        <pc:picChg chg="del">
          <ac:chgData name="Людмила Тимофеева" userId="97f3f99371504125" providerId="LiveId" clId="{365E8BBE-7767-4092-B877-D2FE9D270BF1}" dt="2024-12-11T19:13:38.740" v="10" actId="478"/>
          <ac:picMkLst>
            <pc:docMk/>
            <pc:sldMk cId="1426454049" sldId="269"/>
            <ac:picMk id="4" creationId="{BE8199A5-D5C1-E106-992D-5D5E6300D95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8287999" cy="1028699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11376" y="866393"/>
            <a:ext cx="6899275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32102" y="4010659"/>
            <a:ext cx="7611745" cy="3317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geroinashegovremeni.ru/deti-geroi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earningapps.org/watch?v=pg58wghon20" TargetMode="Externa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155800-9623-1296-8A69-1DAD8BAD40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1828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03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C2E4ABED-175F-C80B-BF3C-5B1AFF6A6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361951"/>
            <a:ext cx="16916400" cy="1231106"/>
          </a:xfrm>
        </p:spPr>
        <p:txBody>
          <a:bodyPr/>
          <a:lstStyle/>
          <a:p>
            <a:pPr algn="ctr"/>
            <a:r>
              <a:rPr lang="ru-RU" sz="4000" b="1" dirty="0"/>
              <a:t>День Героев Отечества впервые в Российской Федерации отмечался 9 декабря 2007года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CB84CE3-521D-C08C-C331-6964ED59AE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2324100"/>
            <a:ext cx="14259804" cy="7404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374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07" y="0"/>
            <a:ext cx="3156584" cy="1028699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16687" y="0"/>
            <a:ext cx="17871440" cy="10287000"/>
            <a:chOff x="416687" y="0"/>
            <a:chExt cx="17871440" cy="10287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62221" y="0"/>
              <a:ext cx="13725779" cy="1028699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6687" y="0"/>
              <a:ext cx="12350242" cy="10286996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1361694" y="8559800"/>
            <a:ext cx="559625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700" spc="150" dirty="0">
                <a:latin typeface="Times New Roman"/>
                <a:cs typeface="Times New Roman"/>
              </a:rPr>
              <a:t>Владимир Владимирович </a:t>
            </a:r>
            <a:r>
              <a:rPr sz="2700" spc="10" dirty="0">
                <a:latin typeface="Times New Roman"/>
                <a:cs typeface="Times New Roman"/>
              </a:rPr>
              <a:t>Путин, </a:t>
            </a:r>
            <a:r>
              <a:rPr sz="2700" spc="15" dirty="0">
                <a:latin typeface="Times New Roman"/>
                <a:cs typeface="Times New Roman"/>
              </a:rPr>
              <a:t> </a:t>
            </a:r>
            <a:r>
              <a:rPr sz="2700" spc="145" dirty="0">
                <a:latin typeface="Times New Roman"/>
                <a:cs typeface="Times New Roman"/>
              </a:rPr>
              <a:t>Президент</a:t>
            </a:r>
            <a:r>
              <a:rPr sz="2700" spc="-75" dirty="0">
                <a:latin typeface="Times New Roman"/>
                <a:cs typeface="Times New Roman"/>
              </a:rPr>
              <a:t> </a:t>
            </a:r>
            <a:r>
              <a:rPr sz="2700" spc="114" dirty="0">
                <a:latin typeface="Times New Roman"/>
                <a:cs typeface="Times New Roman"/>
              </a:rPr>
              <a:t>Российской</a:t>
            </a:r>
            <a:r>
              <a:rPr sz="2700" spc="-100" dirty="0">
                <a:latin typeface="Times New Roman"/>
                <a:cs typeface="Times New Roman"/>
              </a:rPr>
              <a:t> </a:t>
            </a:r>
            <a:r>
              <a:rPr sz="2700" spc="185" dirty="0">
                <a:latin typeface="Times New Roman"/>
                <a:cs typeface="Times New Roman"/>
              </a:rPr>
              <a:t>Федерации</a:t>
            </a:r>
            <a:endParaRPr sz="27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207604" y="1722882"/>
            <a:ext cx="7798434" cy="3978275"/>
            <a:chOff x="1207604" y="1722882"/>
            <a:chExt cx="7798434" cy="3978275"/>
          </a:xfrm>
        </p:grpSpPr>
        <p:sp>
          <p:nvSpPr>
            <p:cNvPr id="8" name="object 8"/>
            <p:cNvSpPr/>
            <p:nvPr/>
          </p:nvSpPr>
          <p:spPr>
            <a:xfrm>
              <a:off x="7841614" y="1722882"/>
              <a:ext cx="1026794" cy="860425"/>
            </a:xfrm>
            <a:custGeom>
              <a:avLst/>
              <a:gdLst/>
              <a:ahLst/>
              <a:cxnLst/>
              <a:rect l="l" t="t" r="r" b="b"/>
              <a:pathLst>
                <a:path w="1026795" h="860425">
                  <a:moveTo>
                    <a:pt x="1026794" y="0"/>
                  </a:moveTo>
                  <a:lnTo>
                    <a:pt x="600582" y="0"/>
                  </a:lnTo>
                  <a:lnTo>
                    <a:pt x="600582" y="432308"/>
                  </a:lnTo>
                  <a:lnTo>
                    <a:pt x="810640" y="432308"/>
                  </a:lnTo>
                  <a:lnTo>
                    <a:pt x="600582" y="860044"/>
                  </a:lnTo>
                  <a:lnTo>
                    <a:pt x="765809" y="860044"/>
                  </a:lnTo>
                  <a:lnTo>
                    <a:pt x="1026794" y="432308"/>
                  </a:lnTo>
                  <a:lnTo>
                    <a:pt x="1026794" y="0"/>
                  </a:lnTo>
                  <a:close/>
                </a:path>
                <a:path w="1026795" h="860425">
                  <a:moveTo>
                    <a:pt x="416813" y="0"/>
                  </a:moveTo>
                  <a:lnTo>
                    <a:pt x="0" y="0"/>
                  </a:lnTo>
                  <a:lnTo>
                    <a:pt x="0" y="432308"/>
                  </a:lnTo>
                  <a:lnTo>
                    <a:pt x="219201" y="432308"/>
                  </a:lnTo>
                  <a:lnTo>
                    <a:pt x="0" y="860044"/>
                  </a:lnTo>
                  <a:lnTo>
                    <a:pt x="163575" y="860044"/>
                  </a:lnTo>
                  <a:lnTo>
                    <a:pt x="416813" y="432308"/>
                  </a:lnTo>
                  <a:lnTo>
                    <a:pt x="41681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207604" y="4041342"/>
              <a:ext cx="7798434" cy="1659889"/>
            </a:xfrm>
            <a:custGeom>
              <a:avLst/>
              <a:gdLst/>
              <a:ahLst/>
              <a:cxnLst/>
              <a:rect l="l" t="t" r="r" b="b"/>
              <a:pathLst>
                <a:path w="7798434" h="1659889">
                  <a:moveTo>
                    <a:pt x="7798054" y="583831"/>
                  </a:moveTo>
                  <a:lnTo>
                    <a:pt x="7797965" y="0"/>
                  </a:lnTo>
                  <a:lnTo>
                    <a:pt x="3551339" y="0"/>
                  </a:lnTo>
                  <a:lnTo>
                    <a:pt x="3551339" y="583831"/>
                  </a:lnTo>
                  <a:lnTo>
                    <a:pt x="0" y="583831"/>
                  </a:lnTo>
                  <a:lnTo>
                    <a:pt x="0" y="1045083"/>
                  </a:lnTo>
                  <a:lnTo>
                    <a:pt x="0" y="1198041"/>
                  </a:lnTo>
                  <a:lnTo>
                    <a:pt x="0" y="1659305"/>
                  </a:lnTo>
                  <a:lnTo>
                    <a:pt x="3156585" y="1659305"/>
                  </a:lnTo>
                  <a:lnTo>
                    <a:pt x="3156585" y="1198041"/>
                  </a:lnTo>
                  <a:lnTo>
                    <a:pt x="7798054" y="1198041"/>
                  </a:lnTo>
                  <a:lnTo>
                    <a:pt x="7798054" y="583831"/>
                  </a:lnTo>
                  <a:close/>
                </a:path>
              </a:pathLst>
            </a:custGeom>
            <a:solidFill>
              <a:srgbClr val="DB3D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332102" y="2913380"/>
            <a:ext cx="705358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140" dirty="0">
                <a:solidFill>
                  <a:srgbClr val="000000"/>
                </a:solidFill>
              </a:rPr>
              <a:t>Мы </a:t>
            </a:r>
            <a:r>
              <a:rPr spc="120" dirty="0">
                <a:solidFill>
                  <a:srgbClr val="000000"/>
                </a:solidFill>
              </a:rPr>
              <a:t>должны </a:t>
            </a:r>
            <a:r>
              <a:rPr spc="-5" dirty="0">
                <a:solidFill>
                  <a:srgbClr val="000000"/>
                </a:solidFill>
              </a:rPr>
              <a:t>сделать </a:t>
            </a:r>
            <a:r>
              <a:rPr spc="-50" dirty="0">
                <a:solidFill>
                  <a:srgbClr val="000000"/>
                </a:solidFill>
              </a:rPr>
              <a:t>всё, </a:t>
            </a:r>
            <a:r>
              <a:rPr spc="70" dirty="0">
                <a:solidFill>
                  <a:srgbClr val="000000"/>
                </a:solidFill>
              </a:rPr>
              <a:t>чтобы </a:t>
            </a:r>
            <a:r>
              <a:rPr spc="-944" dirty="0">
                <a:solidFill>
                  <a:srgbClr val="000000"/>
                </a:solidFill>
              </a:rPr>
              <a:t> </a:t>
            </a:r>
            <a:r>
              <a:rPr spc="60" dirty="0">
                <a:solidFill>
                  <a:srgbClr val="000000"/>
                </a:solidFill>
              </a:rPr>
              <a:t>сегодняшние</a:t>
            </a:r>
            <a:r>
              <a:rPr spc="-130" dirty="0">
                <a:solidFill>
                  <a:srgbClr val="000000"/>
                </a:solidFill>
              </a:rPr>
              <a:t> </a:t>
            </a:r>
            <a:r>
              <a:rPr spc="55" dirty="0">
                <a:solidFill>
                  <a:srgbClr val="000000"/>
                </a:solidFill>
              </a:rPr>
              <a:t>дети</a:t>
            </a:r>
            <a:r>
              <a:rPr spc="-135" dirty="0">
                <a:solidFill>
                  <a:srgbClr val="000000"/>
                </a:solidFill>
              </a:rPr>
              <a:t> </a:t>
            </a:r>
            <a:r>
              <a:rPr spc="135" dirty="0">
                <a:solidFill>
                  <a:srgbClr val="000000"/>
                </a:solidFill>
              </a:rPr>
              <a:t>и</a:t>
            </a:r>
            <a:r>
              <a:rPr spc="-135" dirty="0">
                <a:solidFill>
                  <a:srgbClr val="000000"/>
                </a:solidFill>
              </a:rPr>
              <a:t> </a:t>
            </a:r>
            <a:r>
              <a:rPr spc="70" dirty="0">
                <a:solidFill>
                  <a:srgbClr val="000000"/>
                </a:solidFill>
              </a:rPr>
              <a:t>вообще</a:t>
            </a:r>
            <a:r>
              <a:rPr spc="-135" dirty="0">
                <a:solidFill>
                  <a:srgbClr val="000000"/>
                </a:solidFill>
              </a:rPr>
              <a:t> </a:t>
            </a:r>
            <a:r>
              <a:rPr spc="-20" dirty="0">
                <a:solidFill>
                  <a:srgbClr val="000000"/>
                </a:solidFill>
              </a:rPr>
              <a:t>все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45" dirty="0"/>
              <a:t>наши</a:t>
            </a:r>
            <a:r>
              <a:rPr spc="-125" dirty="0"/>
              <a:t> </a:t>
            </a:r>
            <a:r>
              <a:rPr spc="45" dirty="0"/>
              <a:t>граждане</a:t>
            </a:r>
            <a:r>
              <a:rPr spc="-120" dirty="0"/>
              <a:t> </a:t>
            </a:r>
            <a:r>
              <a:rPr spc="75" dirty="0">
                <a:solidFill>
                  <a:srgbClr val="FFFFFF"/>
                </a:solidFill>
              </a:rPr>
              <a:t>гордились</a:t>
            </a:r>
            <a:r>
              <a:rPr spc="-125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тем,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45" dirty="0">
                <a:solidFill>
                  <a:srgbClr val="FFFFFF"/>
                </a:solidFill>
              </a:rPr>
              <a:t>что </a:t>
            </a:r>
            <a:r>
              <a:rPr spc="-944" dirty="0">
                <a:solidFill>
                  <a:srgbClr val="FFFFFF"/>
                </a:solidFill>
              </a:rPr>
              <a:t> </a:t>
            </a:r>
            <a:r>
              <a:rPr spc="120" dirty="0">
                <a:solidFill>
                  <a:srgbClr val="FFFFFF"/>
                </a:solidFill>
              </a:rPr>
              <a:t>они </a:t>
            </a:r>
            <a:r>
              <a:rPr spc="40" dirty="0">
                <a:solidFill>
                  <a:srgbClr val="FFFFFF"/>
                </a:solidFill>
              </a:rPr>
              <a:t>наследники, </a:t>
            </a:r>
            <a:r>
              <a:rPr spc="50" dirty="0">
                <a:solidFill>
                  <a:srgbClr val="FFFFFF"/>
                </a:solidFill>
              </a:rPr>
              <a:t>внуки, </a:t>
            </a:r>
            <a:r>
              <a:rPr spc="60" dirty="0">
                <a:solidFill>
                  <a:srgbClr val="FFFFFF"/>
                </a:solidFill>
              </a:rPr>
              <a:t>правнуки </a:t>
            </a:r>
            <a:r>
              <a:rPr spc="65" dirty="0">
                <a:solidFill>
                  <a:srgbClr val="FFFFFF"/>
                </a:solidFill>
              </a:rPr>
              <a:t> </a:t>
            </a:r>
            <a:r>
              <a:rPr spc="50" dirty="0">
                <a:solidFill>
                  <a:srgbClr val="FFFFFF"/>
                </a:solidFill>
              </a:rPr>
              <a:t>победителей. </a:t>
            </a:r>
            <a:r>
              <a:rPr spc="-5" dirty="0"/>
              <a:t>Знали </a:t>
            </a:r>
            <a:r>
              <a:rPr spc="70" dirty="0"/>
              <a:t>героев </a:t>
            </a:r>
            <a:r>
              <a:rPr spc="40" dirty="0"/>
              <a:t>своей </a:t>
            </a:r>
            <a:r>
              <a:rPr spc="45" dirty="0"/>
              <a:t> </a:t>
            </a:r>
            <a:r>
              <a:rPr spc="20" dirty="0"/>
              <a:t>страны </a:t>
            </a:r>
            <a:r>
              <a:rPr spc="135" dirty="0"/>
              <a:t>и </a:t>
            </a:r>
            <a:r>
              <a:rPr spc="40" dirty="0"/>
              <a:t>своей </a:t>
            </a:r>
            <a:r>
              <a:rPr spc="-5" dirty="0"/>
              <a:t>семьи, </a:t>
            </a:r>
            <a:r>
              <a:rPr spc="70" dirty="0"/>
              <a:t>чтобы </a:t>
            </a:r>
            <a:r>
              <a:rPr spc="-20" dirty="0"/>
              <a:t>все </a:t>
            </a:r>
            <a:r>
              <a:rPr spc="-15" dirty="0"/>
              <a:t> </a:t>
            </a:r>
            <a:r>
              <a:rPr spc="55" dirty="0"/>
              <a:t>понимали, </a:t>
            </a:r>
            <a:r>
              <a:rPr spc="45" dirty="0"/>
              <a:t>что </a:t>
            </a:r>
            <a:r>
              <a:rPr spc="40" dirty="0"/>
              <a:t>это </a:t>
            </a:r>
            <a:r>
              <a:rPr spc="-45" dirty="0"/>
              <a:t>часть </a:t>
            </a:r>
            <a:r>
              <a:rPr spc="40" dirty="0"/>
              <a:t>нашей </a:t>
            </a:r>
            <a:r>
              <a:rPr spc="45" dirty="0"/>
              <a:t> </a:t>
            </a:r>
            <a:r>
              <a:rPr spc="105" dirty="0"/>
              <a:t>жизни</a:t>
            </a:r>
          </a:p>
        </p:txBody>
      </p:sp>
      <p:grpSp>
        <p:nvGrpSpPr>
          <p:cNvPr id="12" name="object 12"/>
          <p:cNvGrpSpPr/>
          <p:nvPr/>
        </p:nvGrpSpPr>
        <p:grpSpPr>
          <a:xfrm>
            <a:off x="5075328" y="0"/>
            <a:ext cx="6193155" cy="10315575"/>
            <a:chOff x="5075328" y="0"/>
            <a:chExt cx="6193155" cy="10315575"/>
          </a:xfrm>
        </p:grpSpPr>
        <p:sp>
          <p:nvSpPr>
            <p:cNvPr id="13" name="object 13"/>
            <p:cNvSpPr/>
            <p:nvPr/>
          </p:nvSpPr>
          <p:spPr>
            <a:xfrm>
              <a:off x="5089616" y="9739860"/>
              <a:ext cx="4692650" cy="547370"/>
            </a:xfrm>
            <a:custGeom>
              <a:avLst/>
              <a:gdLst/>
              <a:ahLst/>
              <a:cxnLst/>
              <a:rect l="l" t="t" r="r" b="b"/>
              <a:pathLst>
                <a:path w="4692650" h="547370">
                  <a:moveTo>
                    <a:pt x="0" y="547138"/>
                  </a:moveTo>
                  <a:lnTo>
                    <a:pt x="65281" y="516241"/>
                  </a:lnTo>
                  <a:lnTo>
                    <a:pt x="110896" y="495090"/>
                  </a:lnTo>
                  <a:lnTo>
                    <a:pt x="156789" y="474215"/>
                  </a:lnTo>
                  <a:lnTo>
                    <a:pt x="202998" y="453656"/>
                  </a:lnTo>
                  <a:lnTo>
                    <a:pt x="249563" y="433451"/>
                  </a:lnTo>
                  <a:lnTo>
                    <a:pt x="296524" y="413642"/>
                  </a:lnTo>
                  <a:lnTo>
                    <a:pt x="343919" y="394266"/>
                  </a:lnTo>
                  <a:lnTo>
                    <a:pt x="391790" y="375364"/>
                  </a:lnTo>
                  <a:lnTo>
                    <a:pt x="440174" y="356975"/>
                  </a:lnTo>
                  <a:lnTo>
                    <a:pt x="489112" y="339138"/>
                  </a:lnTo>
                  <a:lnTo>
                    <a:pt x="538643" y="321893"/>
                  </a:lnTo>
                  <a:lnTo>
                    <a:pt x="588808" y="305280"/>
                  </a:lnTo>
                  <a:lnTo>
                    <a:pt x="634249" y="290899"/>
                  </a:lnTo>
                  <a:lnTo>
                    <a:pt x="680199" y="276897"/>
                  </a:lnTo>
                  <a:lnTo>
                    <a:pt x="726629" y="263271"/>
                  </a:lnTo>
                  <a:lnTo>
                    <a:pt x="773510" y="250016"/>
                  </a:lnTo>
                  <a:lnTo>
                    <a:pt x="820814" y="237129"/>
                  </a:lnTo>
                  <a:lnTo>
                    <a:pt x="868514" y="224604"/>
                  </a:lnTo>
                  <a:lnTo>
                    <a:pt x="916580" y="212440"/>
                  </a:lnTo>
                  <a:lnTo>
                    <a:pt x="964985" y="200630"/>
                  </a:lnTo>
                  <a:lnTo>
                    <a:pt x="1013700" y="189171"/>
                  </a:lnTo>
                  <a:lnTo>
                    <a:pt x="1062698" y="178060"/>
                  </a:lnTo>
                  <a:lnTo>
                    <a:pt x="1111949" y="167292"/>
                  </a:lnTo>
                  <a:lnTo>
                    <a:pt x="1161426" y="156863"/>
                  </a:lnTo>
                  <a:lnTo>
                    <a:pt x="1211101" y="146769"/>
                  </a:lnTo>
                  <a:lnTo>
                    <a:pt x="1260945" y="137005"/>
                  </a:lnTo>
                  <a:lnTo>
                    <a:pt x="1310930" y="127569"/>
                  </a:lnTo>
                  <a:lnTo>
                    <a:pt x="1361028" y="118456"/>
                  </a:lnTo>
                  <a:lnTo>
                    <a:pt x="1411210" y="109661"/>
                  </a:lnTo>
                  <a:lnTo>
                    <a:pt x="1461449" y="101181"/>
                  </a:lnTo>
                  <a:lnTo>
                    <a:pt x="1511717" y="93012"/>
                  </a:lnTo>
                  <a:lnTo>
                    <a:pt x="1559445" y="85418"/>
                  </a:lnTo>
                  <a:lnTo>
                    <a:pt x="1607139" y="77889"/>
                  </a:lnTo>
                  <a:lnTo>
                    <a:pt x="1654831" y="70465"/>
                  </a:lnTo>
                  <a:lnTo>
                    <a:pt x="1702557" y="63189"/>
                  </a:lnTo>
                  <a:lnTo>
                    <a:pt x="1750352" y="56102"/>
                  </a:lnTo>
                  <a:lnTo>
                    <a:pt x="1798250" y="49245"/>
                  </a:lnTo>
                  <a:lnTo>
                    <a:pt x="1846286" y="42661"/>
                  </a:lnTo>
                  <a:lnTo>
                    <a:pt x="1894495" y="36390"/>
                  </a:lnTo>
                  <a:lnTo>
                    <a:pt x="1942911" y="30475"/>
                  </a:lnTo>
                  <a:lnTo>
                    <a:pt x="1991570" y="24956"/>
                  </a:lnTo>
                  <a:lnTo>
                    <a:pt x="2040506" y="19876"/>
                  </a:lnTo>
                  <a:lnTo>
                    <a:pt x="2089755" y="15275"/>
                  </a:lnTo>
                  <a:lnTo>
                    <a:pt x="2139349" y="11196"/>
                  </a:lnTo>
                  <a:lnTo>
                    <a:pt x="2189326" y="7680"/>
                  </a:lnTo>
                  <a:lnTo>
                    <a:pt x="2239718" y="4769"/>
                  </a:lnTo>
                  <a:lnTo>
                    <a:pt x="2290562" y="2504"/>
                  </a:lnTo>
                  <a:lnTo>
                    <a:pt x="2341891" y="926"/>
                  </a:lnTo>
                  <a:lnTo>
                    <a:pt x="2393741" y="77"/>
                  </a:lnTo>
                  <a:lnTo>
                    <a:pt x="2446146" y="0"/>
                  </a:lnTo>
                  <a:lnTo>
                    <a:pt x="2499142" y="734"/>
                  </a:lnTo>
                  <a:lnTo>
                    <a:pt x="2545672" y="1829"/>
                  </a:lnTo>
                  <a:lnTo>
                    <a:pt x="2592560" y="3133"/>
                  </a:lnTo>
                  <a:lnTo>
                    <a:pt x="2639796" y="4680"/>
                  </a:lnTo>
                  <a:lnTo>
                    <a:pt x="2687370" y="6503"/>
                  </a:lnTo>
                  <a:lnTo>
                    <a:pt x="2735273" y="8638"/>
                  </a:lnTo>
                  <a:lnTo>
                    <a:pt x="2783497" y="11118"/>
                  </a:lnTo>
                  <a:lnTo>
                    <a:pt x="2832033" y="13977"/>
                  </a:lnTo>
                  <a:lnTo>
                    <a:pt x="2880870" y="17250"/>
                  </a:lnTo>
                  <a:lnTo>
                    <a:pt x="2930001" y="20971"/>
                  </a:lnTo>
                  <a:lnTo>
                    <a:pt x="2979417" y="25173"/>
                  </a:lnTo>
                  <a:lnTo>
                    <a:pt x="3029107" y="29891"/>
                  </a:lnTo>
                  <a:lnTo>
                    <a:pt x="3079063" y="35159"/>
                  </a:lnTo>
                  <a:lnTo>
                    <a:pt x="3129276" y="41011"/>
                  </a:lnTo>
                  <a:lnTo>
                    <a:pt x="3179737" y="47481"/>
                  </a:lnTo>
                  <a:lnTo>
                    <a:pt x="3230437" y="54603"/>
                  </a:lnTo>
                  <a:lnTo>
                    <a:pt x="3281366" y="62413"/>
                  </a:lnTo>
                  <a:lnTo>
                    <a:pt x="3332516" y="70942"/>
                  </a:lnTo>
                  <a:lnTo>
                    <a:pt x="3383877" y="80227"/>
                  </a:lnTo>
                  <a:lnTo>
                    <a:pt x="3435441" y="90300"/>
                  </a:lnTo>
                  <a:lnTo>
                    <a:pt x="3487198" y="101196"/>
                  </a:lnTo>
                  <a:lnTo>
                    <a:pt x="3539139" y="112949"/>
                  </a:lnTo>
                  <a:lnTo>
                    <a:pt x="3591256" y="125594"/>
                  </a:lnTo>
                  <a:lnTo>
                    <a:pt x="3643539" y="139164"/>
                  </a:lnTo>
                  <a:lnTo>
                    <a:pt x="3688266" y="151501"/>
                  </a:lnTo>
                  <a:lnTo>
                    <a:pt x="3733230" y="164570"/>
                  </a:lnTo>
                  <a:lnTo>
                    <a:pt x="3778423" y="178342"/>
                  </a:lnTo>
                  <a:lnTo>
                    <a:pt x="3823835" y="192789"/>
                  </a:lnTo>
                  <a:lnTo>
                    <a:pt x="3869458" y="207884"/>
                  </a:lnTo>
                  <a:lnTo>
                    <a:pt x="3915281" y="223597"/>
                  </a:lnTo>
                  <a:lnTo>
                    <a:pt x="3961297" y="239902"/>
                  </a:lnTo>
                  <a:lnTo>
                    <a:pt x="4007495" y="256769"/>
                  </a:lnTo>
                  <a:lnTo>
                    <a:pt x="4053866" y="274171"/>
                  </a:lnTo>
                  <a:lnTo>
                    <a:pt x="4100402" y="292079"/>
                  </a:lnTo>
                  <a:lnTo>
                    <a:pt x="4147094" y="310466"/>
                  </a:lnTo>
                  <a:lnTo>
                    <a:pt x="4193931" y="329302"/>
                  </a:lnTo>
                  <a:lnTo>
                    <a:pt x="4240906" y="348561"/>
                  </a:lnTo>
                  <a:lnTo>
                    <a:pt x="4288008" y="368214"/>
                  </a:lnTo>
                  <a:lnTo>
                    <a:pt x="4335229" y="388232"/>
                  </a:lnTo>
                  <a:lnTo>
                    <a:pt x="4382560" y="408588"/>
                  </a:lnTo>
                  <a:lnTo>
                    <a:pt x="4429992" y="429253"/>
                  </a:lnTo>
                  <a:lnTo>
                    <a:pt x="4477515" y="450200"/>
                  </a:lnTo>
                  <a:lnTo>
                    <a:pt x="4525120" y="471400"/>
                  </a:lnTo>
                  <a:lnTo>
                    <a:pt x="4572798" y="492825"/>
                  </a:lnTo>
                  <a:lnTo>
                    <a:pt x="4620540" y="514447"/>
                  </a:lnTo>
                  <a:lnTo>
                    <a:pt x="4668337" y="536238"/>
                  </a:lnTo>
                  <a:lnTo>
                    <a:pt x="4692115" y="547138"/>
                  </a:lnTo>
                </a:path>
              </a:pathLst>
            </a:custGeom>
            <a:ln w="28575">
              <a:solidFill>
                <a:srgbClr val="B39E7C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793558" y="0"/>
              <a:ext cx="5460365" cy="672465"/>
            </a:xfrm>
            <a:custGeom>
              <a:avLst/>
              <a:gdLst/>
              <a:ahLst/>
              <a:cxnLst/>
              <a:rect l="l" t="t" r="r" b="b"/>
              <a:pathLst>
                <a:path w="5460365" h="672465">
                  <a:moveTo>
                    <a:pt x="0" y="0"/>
                  </a:moveTo>
                  <a:lnTo>
                    <a:pt x="50627" y="24698"/>
                  </a:lnTo>
                  <a:lnTo>
                    <a:pt x="94934" y="46163"/>
                  </a:lnTo>
                  <a:lnTo>
                    <a:pt x="139366" y="67504"/>
                  </a:lnTo>
                  <a:lnTo>
                    <a:pt x="183954" y="88689"/>
                  </a:lnTo>
                  <a:lnTo>
                    <a:pt x="228728" y="109687"/>
                  </a:lnTo>
                  <a:lnTo>
                    <a:pt x="273720" y="130468"/>
                  </a:lnTo>
                  <a:lnTo>
                    <a:pt x="318961" y="151000"/>
                  </a:lnTo>
                  <a:lnTo>
                    <a:pt x="364481" y="171251"/>
                  </a:lnTo>
                  <a:lnTo>
                    <a:pt x="410313" y="191192"/>
                  </a:lnTo>
                  <a:lnTo>
                    <a:pt x="456487" y="210791"/>
                  </a:lnTo>
                  <a:lnTo>
                    <a:pt x="503035" y="230016"/>
                  </a:lnTo>
                  <a:lnTo>
                    <a:pt x="549986" y="248837"/>
                  </a:lnTo>
                  <a:lnTo>
                    <a:pt x="597373" y="267223"/>
                  </a:lnTo>
                  <a:lnTo>
                    <a:pt x="645227" y="285142"/>
                  </a:lnTo>
                  <a:lnTo>
                    <a:pt x="693579" y="302563"/>
                  </a:lnTo>
                  <a:lnTo>
                    <a:pt x="742459" y="319455"/>
                  </a:lnTo>
                  <a:lnTo>
                    <a:pt x="791899" y="335788"/>
                  </a:lnTo>
                  <a:lnTo>
                    <a:pt x="837132" y="350130"/>
                  </a:lnTo>
                  <a:lnTo>
                    <a:pt x="882825" y="364129"/>
                  </a:lnTo>
                  <a:lnTo>
                    <a:pt x="928956" y="377790"/>
                  </a:lnTo>
                  <a:lnTo>
                    <a:pt x="975501" y="391115"/>
                  </a:lnTo>
                  <a:lnTo>
                    <a:pt x="1022438" y="404108"/>
                  </a:lnTo>
                  <a:lnTo>
                    <a:pt x="1069744" y="416771"/>
                  </a:lnTo>
                  <a:lnTo>
                    <a:pt x="1117395" y="429109"/>
                  </a:lnTo>
                  <a:lnTo>
                    <a:pt x="1165369" y="441124"/>
                  </a:lnTo>
                  <a:lnTo>
                    <a:pt x="1213643" y="452820"/>
                  </a:lnTo>
                  <a:lnTo>
                    <a:pt x="1262193" y="464200"/>
                  </a:lnTo>
                  <a:lnTo>
                    <a:pt x="1310996" y="475267"/>
                  </a:lnTo>
                  <a:lnTo>
                    <a:pt x="1360030" y="486025"/>
                  </a:lnTo>
                  <a:lnTo>
                    <a:pt x="1409271" y="496477"/>
                  </a:lnTo>
                  <a:lnTo>
                    <a:pt x="1458696" y="506626"/>
                  </a:lnTo>
                  <a:lnTo>
                    <a:pt x="1508283" y="516476"/>
                  </a:lnTo>
                  <a:lnTo>
                    <a:pt x="1558008" y="526029"/>
                  </a:lnTo>
                  <a:lnTo>
                    <a:pt x="1607848" y="535289"/>
                  </a:lnTo>
                  <a:lnTo>
                    <a:pt x="1657780" y="544260"/>
                  </a:lnTo>
                  <a:lnTo>
                    <a:pt x="1707781" y="552944"/>
                  </a:lnTo>
                  <a:lnTo>
                    <a:pt x="1757829" y="561346"/>
                  </a:lnTo>
                  <a:lnTo>
                    <a:pt x="1807899" y="569468"/>
                  </a:lnTo>
                  <a:lnTo>
                    <a:pt x="1855671" y="577072"/>
                  </a:lnTo>
                  <a:lnTo>
                    <a:pt x="1903408" y="584621"/>
                  </a:lnTo>
                  <a:lnTo>
                    <a:pt x="1951139" y="592081"/>
                  </a:lnTo>
                  <a:lnTo>
                    <a:pt x="1998893" y="599417"/>
                  </a:lnTo>
                  <a:lnTo>
                    <a:pt x="2046699" y="606595"/>
                  </a:lnTo>
                  <a:lnTo>
                    <a:pt x="2094585" y="613580"/>
                  </a:lnTo>
                  <a:lnTo>
                    <a:pt x="2142580" y="620338"/>
                  </a:lnTo>
                  <a:lnTo>
                    <a:pt x="2190712" y="626835"/>
                  </a:lnTo>
                  <a:lnTo>
                    <a:pt x="2239010" y="633036"/>
                  </a:lnTo>
                  <a:lnTo>
                    <a:pt x="2287503" y="638907"/>
                  </a:lnTo>
                  <a:lnTo>
                    <a:pt x="2336219" y="644413"/>
                  </a:lnTo>
                  <a:lnTo>
                    <a:pt x="2385187" y="649520"/>
                  </a:lnTo>
                  <a:lnTo>
                    <a:pt x="2434436" y="654194"/>
                  </a:lnTo>
                  <a:lnTo>
                    <a:pt x="2483993" y="658400"/>
                  </a:lnTo>
                  <a:lnTo>
                    <a:pt x="2533889" y="662103"/>
                  </a:lnTo>
                  <a:lnTo>
                    <a:pt x="2584151" y="665269"/>
                  </a:lnTo>
                  <a:lnTo>
                    <a:pt x="2634808" y="667864"/>
                  </a:lnTo>
                  <a:lnTo>
                    <a:pt x="2685888" y="669854"/>
                  </a:lnTo>
                  <a:lnTo>
                    <a:pt x="2737421" y="671204"/>
                  </a:lnTo>
                  <a:lnTo>
                    <a:pt x="2789435" y="671879"/>
                  </a:lnTo>
                  <a:lnTo>
                    <a:pt x="2841958" y="671845"/>
                  </a:lnTo>
                  <a:lnTo>
                    <a:pt x="2895019" y="671068"/>
                  </a:lnTo>
                  <a:lnTo>
                    <a:pt x="2942128" y="669960"/>
                  </a:lnTo>
                  <a:lnTo>
                    <a:pt x="2989570" y="668662"/>
                  </a:lnTo>
                  <a:lnTo>
                    <a:pt x="3037338" y="667143"/>
                  </a:lnTo>
                  <a:lnTo>
                    <a:pt x="3085424" y="665374"/>
                  </a:lnTo>
                  <a:lnTo>
                    <a:pt x="3133820" y="663326"/>
                  </a:lnTo>
                  <a:lnTo>
                    <a:pt x="3182518" y="660969"/>
                  </a:lnTo>
                  <a:lnTo>
                    <a:pt x="3231511" y="658274"/>
                  </a:lnTo>
                  <a:lnTo>
                    <a:pt x="3280791" y="655213"/>
                  </a:lnTo>
                  <a:lnTo>
                    <a:pt x="3330350" y="651755"/>
                  </a:lnTo>
                  <a:lnTo>
                    <a:pt x="3380179" y="647872"/>
                  </a:lnTo>
                  <a:lnTo>
                    <a:pt x="3430273" y="643534"/>
                  </a:lnTo>
                  <a:lnTo>
                    <a:pt x="3480621" y="638712"/>
                  </a:lnTo>
                  <a:lnTo>
                    <a:pt x="3531218" y="633377"/>
                  </a:lnTo>
                  <a:lnTo>
                    <a:pt x="3582054" y="627499"/>
                  </a:lnTo>
                  <a:lnTo>
                    <a:pt x="3633123" y="621050"/>
                  </a:lnTo>
                  <a:lnTo>
                    <a:pt x="3684416" y="613999"/>
                  </a:lnTo>
                  <a:lnTo>
                    <a:pt x="3735925" y="606318"/>
                  </a:lnTo>
                  <a:lnTo>
                    <a:pt x="3787643" y="597978"/>
                  </a:lnTo>
                  <a:lnTo>
                    <a:pt x="3839562" y="588948"/>
                  </a:lnTo>
                  <a:lnTo>
                    <a:pt x="3891675" y="579201"/>
                  </a:lnTo>
                  <a:lnTo>
                    <a:pt x="3943972" y="568706"/>
                  </a:lnTo>
                  <a:lnTo>
                    <a:pt x="3996447" y="557434"/>
                  </a:lnTo>
                  <a:lnTo>
                    <a:pt x="4049092" y="545357"/>
                  </a:lnTo>
                  <a:lnTo>
                    <a:pt x="4101898" y="532444"/>
                  </a:lnTo>
                  <a:lnTo>
                    <a:pt x="4154859" y="518668"/>
                  </a:lnTo>
                  <a:lnTo>
                    <a:pt x="4199164" y="506483"/>
                  </a:lnTo>
                  <a:lnTo>
                    <a:pt x="4243682" y="493643"/>
                  </a:lnTo>
                  <a:lnTo>
                    <a:pt x="4288405" y="480170"/>
                  </a:lnTo>
                  <a:lnTo>
                    <a:pt x="4333326" y="466087"/>
                  </a:lnTo>
                  <a:lnTo>
                    <a:pt x="4378438" y="451416"/>
                  </a:lnTo>
                  <a:lnTo>
                    <a:pt x="4423733" y="436180"/>
                  </a:lnTo>
                  <a:lnTo>
                    <a:pt x="4469205" y="420402"/>
                  </a:lnTo>
                  <a:lnTo>
                    <a:pt x="4514845" y="404104"/>
                  </a:lnTo>
                  <a:lnTo>
                    <a:pt x="4560647" y="387309"/>
                  </a:lnTo>
                  <a:lnTo>
                    <a:pt x="4606603" y="370040"/>
                  </a:lnTo>
                  <a:lnTo>
                    <a:pt x="4652705" y="352319"/>
                  </a:lnTo>
                  <a:lnTo>
                    <a:pt x="4698947" y="334168"/>
                  </a:lnTo>
                  <a:lnTo>
                    <a:pt x="4745322" y="315611"/>
                  </a:lnTo>
                  <a:lnTo>
                    <a:pt x="4791820" y="296670"/>
                  </a:lnTo>
                  <a:lnTo>
                    <a:pt x="4838437" y="277368"/>
                  </a:lnTo>
                  <a:lnTo>
                    <a:pt x="4885163" y="257726"/>
                  </a:lnTo>
                  <a:lnTo>
                    <a:pt x="4931992" y="237769"/>
                  </a:lnTo>
                  <a:lnTo>
                    <a:pt x="4978916" y="217519"/>
                  </a:lnTo>
                  <a:lnTo>
                    <a:pt x="5025929" y="196998"/>
                  </a:lnTo>
                  <a:lnTo>
                    <a:pt x="5073022" y="176228"/>
                  </a:lnTo>
                  <a:lnTo>
                    <a:pt x="5120189" y="155234"/>
                  </a:lnTo>
                  <a:lnTo>
                    <a:pt x="5167421" y="134036"/>
                  </a:lnTo>
                  <a:lnTo>
                    <a:pt x="5214713" y="112658"/>
                  </a:lnTo>
                  <a:lnTo>
                    <a:pt x="5262055" y="91123"/>
                  </a:lnTo>
                  <a:lnTo>
                    <a:pt x="5309442" y="69452"/>
                  </a:lnTo>
                  <a:lnTo>
                    <a:pt x="5356865" y="47669"/>
                  </a:lnTo>
                  <a:lnTo>
                    <a:pt x="5404318" y="25797"/>
                  </a:lnTo>
                  <a:lnTo>
                    <a:pt x="5451793" y="3857"/>
                  </a:lnTo>
                  <a:lnTo>
                    <a:pt x="5460126" y="0"/>
                  </a:lnTo>
                </a:path>
              </a:pathLst>
            </a:custGeom>
            <a:ln w="28575">
              <a:solidFill>
                <a:srgbClr val="B39E7C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70559" y="3215627"/>
            <a:ext cx="10134600" cy="6236970"/>
          </a:xfrm>
          <a:custGeom>
            <a:avLst/>
            <a:gdLst/>
            <a:ahLst/>
            <a:cxnLst/>
            <a:rect l="l" t="t" r="r" b="b"/>
            <a:pathLst>
              <a:path w="10134600" h="6236970">
                <a:moveTo>
                  <a:pt x="10134600" y="0"/>
                </a:moveTo>
                <a:lnTo>
                  <a:pt x="0" y="0"/>
                </a:lnTo>
                <a:lnTo>
                  <a:pt x="0" y="6236715"/>
                </a:lnTo>
                <a:lnTo>
                  <a:pt x="10134600" y="6236715"/>
                </a:lnTo>
                <a:lnTo>
                  <a:pt x="10134600" y="0"/>
                </a:lnTo>
                <a:close/>
              </a:path>
            </a:pathLst>
          </a:custGeom>
          <a:solidFill>
            <a:srgbClr val="FFFFFF">
              <a:alpha val="7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589766" y="0"/>
              <a:ext cx="6698233" cy="1028699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716280"/>
              <a:ext cx="11587480" cy="1981200"/>
            </a:xfrm>
            <a:custGeom>
              <a:avLst/>
              <a:gdLst/>
              <a:ahLst/>
              <a:cxnLst/>
              <a:rect l="l" t="t" r="r" b="b"/>
              <a:pathLst>
                <a:path w="11587480" h="1981200">
                  <a:moveTo>
                    <a:pt x="11587099" y="0"/>
                  </a:moveTo>
                  <a:lnTo>
                    <a:pt x="0" y="0"/>
                  </a:lnTo>
                  <a:lnTo>
                    <a:pt x="0" y="1981200"/>
                  </a:lnTo>
                  <a:lnTo>
                    <a:pt x="11587099" y="1981200"/>
                  </a:lnTo>
                  <a:lnTo>
                    <a:pt x="11587099" y="0"/>
                  </a:lnTo>
                  <a:close/>
                </a:path>
              </a:pathLst>
            </a:custGeom>
            <a:solidFill>
              <a:srgbClr val="DB3D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11376" y="866393"/>
            <a:ext cx="7585709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Герой </a:t>
            </a:r>
            <a:r>
              <a:rPr spc="20" dirty="0"/>
              <a:t>Российской </a:t>
            </a:r>
            <a:r>
              <a:rPr spc="50" dirty="0"/>
              <a:t>Федерации </a:t>
            </a:r>
            <a:r>
              <a:rPr spc="730" dirty="0"/>
              <a:t>– </a:t>
            </a:r>
            <a:r>
              <a:rPr spc="735" dirty="0"/>
              <a:t> </a:t>
            </a:r>
            <a:r>
              <a:rPr spc="90" dirty="0"/>
              <a:t>Крикалёв</a:t>
            </a:r>
            <a:r>
              <a:rPr spc="-125" dirty="0"/>
              <a:t> </a:t>
            </a:r>
            <a:r>
              <a:rPr spc="50" dirty="0"/>
              <a:t>Сергей</a:t>
            </a:r>
            <a:r>
              <a:rPr spc="-125" dirty="0"/>
              <a:t> </a:t>
            </a:r>
            <a:r>
              <a:rPr spc="85" dirty="0"/>
              <a:t>Константинович </a:t>
            </a:r>
            <a:r>
              <a:rPr spc="-944" dirty="0"/>
              <a:t> </a:t>
            </a:r>
            <a:r>
              <a:rPr spc="30" dirty="0"/>
              <a:t>лётчик-космонавт,</a:t>
            </a:r>
            <a:r>
              <a:rPr spc="-120" dirty="0"/>
              <a:t> </a:t>
            </a:r>
            <a:r>
              <a:rPr spc="25" dirty="0"/>
              <a:t>1992</a:t>
            </a:r>
            <a:r>
              <a:rPr spc="-145" dirty="0"/>
              <a:t> </a:t>
            </a:r>
            <a:r>
              <a:rPr spc="5" dirty="0"/>
              <a:t>г.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11376" y="3482720"/>
            <a:ext cx="9257665" cy="5647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>
                <a:latin typeface="Microsoft Sans Serif"/>
                <a:cs typeface="Microsoft Sans Serif"/>
              </a:rPr>
              <a:t>Звание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10" dirty="0">
                <a:latin typeface="Microsoft Sans Serif"/>
                <a:cs typeface="Microsoft Sans Serif"/>
              </a:rPr>
              <a:t>Героя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15" dirty="0">
                <a:latin typeface="Microsoft Sans Serif"/>
                <a:cs typeface="Microsoft Sans Serif"/>
              </a:rPr>
              <a:t>Российской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Федерации</a:t>
            </a:r>
            <a:endParaRPr sz="32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spc="-114" dirty="0">
                <a:latin typeface="Microsoft Sans Serif"/>
                <a:cs typeface="Microsoft Sans Serif"/>
              </a:rPr>
              <a:t>с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вруч</a:t>
            </a:r>
            <a:r>
              <a:rPr sz="3200" spc="25" dirty="0">
                <a:latin typeface="Microsoft Sans Serif"/>
                <a:cs typeface="Microsoft Sans Serif"/>
              </a:rPr>
              <a:t>е</a:t>
            </a:r>
            <a:r>
              <a:rPr sz="3200" spc="110" dirty="0">
                <a:latin typeface="Microsoft Sans Serif"/>
                <a:cs typeface="Microsoft Sans Serif"/>
              </a:rPr>
              <a:t>н</a:t>
            </a:r>
            <a:r>
              <a:rPr sz="3200" spc="100" dirty="0">
                <a:latin typeface="Microsoft Sans Serif"/>
                <a:cs typeface="Microsoft Sans Serif"/>
              </a:rPr>
              <a:t>и</a:t>
            </a:r>
            <a:r>
              <a:rPr sz="3200" spc="30" dirty="0">
                <a:latin typeface="Microsoft Sans Serif"/>
                <a:cs typeface="Microsoft Sans Serif"/>
              </a:rPr>
              <a:t>ем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знака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35" dirty="0">
                <a:latin typeface="Microsoft Sans Serif"/>
                <a:cs typeface="Microsoft Sans Serif"/>
              </a:rPr>
              <a:t>ос</a:t>
            </a:r>
            <a:r>
              <a:rPr sz="3200" spc="40" dirty="0">
                <a:latin typeface="Microsoft Sans Serif"/>
                <a:cs typeface="Microsoft Sans Serif"/>
              </a:rPr>
              <a:t>о</a:t>
            </a:r>
            <a:r>
              <a:rPr sz="3200" spc="110" dirty="0">
                <a:latin typeface="Microsoft Sans Serif"/>
                <a:cs typeface="Microsoft Sans Serif"/>
              </a:rPr>
              <a:t>бо</a:t>
            </a:r>
            <a:r>
              <a:rPr sz="3200" spc="80" dirty="0">
                <a:latin typeface="Microsoft Sans Serif"/>
                <a:cs typeface="Microsoft Sans Serif"/>
              </a:rPr>
              <a:t>г</a:t>
            </a:r>
            <a:r>
              <a:rPr sz="3200" spc="110" dirty="0">
                <a:latin typeface="Microsoft Sans Serif"/>
                <a:cs typeface="Microsoft Sans Serif"/>
              </a:rPr>
              <a:t>о</a:t>
            </a:r>
            <a:r>
              <a:rPr sz="3200" spc="-165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о</a:t>
            </a:r>
            <a:r>
              <a:rPr sz="3200" spc="60" dirty="0">
                <a:latin typeface="Microsoft Sans Serif"/>
                <a:cs typeface="Microsoft Sans Serif"/>
              </a:rPr>
              <a:t>т</a:t>
            </a:r>
            <a:r>
              <a:rPr sz="3200" spc="70" dirty="0">
                <a:latin typeface="Microsoft Sans Serif"/>
                <a:cs typeface="Microsoft Sans Serif"/>
              </a:rPr>
              <a:t>личия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650" dirty="0">
                <a:latin typeface="Microsoft Sans Serif"/>
                <a:cs typeface="Microsoft Sans Serif"/>
              </a:rPr>
              <a:t>–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5" dirty="0">
                <a:latin typeface="Microsoft Sans Serif"/>
                <a:cs typeface="Microsoft Sans Serif"/>
              </a:rPr>
              <a:t>мед</a:t>
            </a:r>
            <a:r>
              <a:rPr sz="3200" spc="-5" dirty="0">
                <a:latin typeface="Microsoft Sans Serif"/>
                <a:cs typeface="Microsoft Sans Serif"/>
              </a:rPr>
              <a:t>а</a:t>
            </a:r>
            <a:r>
              <a:rPr sz="3200" spc="105" dirty="0">
                <a:latin typeface="Microsoft Sans Serif"/>
                <a:cs typeface="Microsoft Sans Serif"/>
              </a:rPr>
              <a:t>ли</a:t>
            </a:r>
            <a:endParaRPr sz="32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</a:pPr>
            <a:r>
              <a:rPr sz="3200" spc="-20" dirty="0">
                <a:latin typeface="Microsoft Sans Serif"/>
                <a:cs typeface="Microsoft Sans Serif"/>
              </a:rPr>
              <a:t>«Золотая </a:t>
            </a:r>
            <a:r>
              <a:rPr sz="3200" spc="-60" dirty="0">
                <a:latin typeface="Microsoft Sans Serif"/>
                <a:cs typeface="Microsoft Sans Serif"/>
              </a:rPr>
              <a:t>Звезда» </a:t>
            </a:r>
            <a:r>
              <a:rPr sz="3200" spc="425" dirty="0">
                <a:latin typeface="Microsoft Sans Serif"/>
                <a:cs typeface="Microsoft Sans Serif"/>
              </a:rPr>
              <a:t>№ </a:t>
            </a:r>
            <a:r>
              <a:rPr sz="3200" spc="25" dirty="0">
                <a:latin typeface="Microsoft Sans Serif"/>
                <a:cs typeface="Microsoft Sans Serif"/>
              </a:rPr>
              <a:t>1 </a:t>
            </a:r>
            <a:r>
              <a:rPr sz="3200" spc="60" dirty="0">
                <a:latin typeface="Microsoft Sans Serif"/>
                <a:cs typeface="Microsoft Sans Serif"/>
              </a:rPr>
              <a:t>присвоено </a:t>
            </a:r>
            <a:r>
              <a:rPr sz="3200" spc="-70" dirty="0">
                <a:latin typeface="Microsoft Sans Serif"/>
                <a:cs typeface="Microsoft Sans Serif"/>
              </a:rPr>
              <a:t>за </a:t>
            </a:r>
            <a:r>
              <a:rPr sz="3200" spc="40" dirty="0">
                <a:latin typeface="Microsoft Sans Serif"/>
                <a:cs typeface="Microsoft Sans Serif"/>
              </a:rPr>
              <a:t>мужество </a:t>
            </a:r>
            <a:r>
              <a:rPr sz="3200" spc="45" dirty="0">
                <a:latin typeface="Microsoft Sans Serif"/>
                <a:cs typeface="Microsoft Sans Serif"/>
              </a:rPr>
              <a:t> </a:t>
            </a:r>
            <a:r>
              <a:rPr sz="3200" spc="120" dirty="0">
                <a:latin typeface="Microsoft Sans Serif"/>
                <a:cs typeface="Microsoft Sans Serif"/>
              </a:rPr>
              <a:t>и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героизм,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проявленные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80" dirty="0">
                <a:latin typeface="Microsoft Sans Serif"/>
                <a:cs typeface="Microsoft Sans Serif"/>
              </a:rPr>
              <a:t>во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время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75" dirty="0">
                <a:latin typeface="Microsoft Sans Serif"/>
                <a:cs typeface="Microsoft Sans Serif"/>
              </a:rPr>
              <a:t>длительного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космического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полёта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на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орбитальной</a:t>
            </a:r>
            <a:endParaRPr sz="32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3200" spc="20" dirty="0">
                <a:latin typeface="Microsoft Sans Serif"/>
                <a:cs typeface="Microsoft Sans Serif"/>
              </a:rPr>
              <a:t>станции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«Мир».</a:t>
            </a:r>
            <a:endParaRPr sz="3200">
              <a:latin typeface="Microsoft Sans Serif"/>
              <a:cs typeface="Microsoft Sans Serif"/>
            </a:endParaRPr>
          </a:p>
          <a:p>
            <a:pPr marL="27940">
              <a:lnSpc>
                <a:spcPct val="100000"/>
              </a:lnSpc>
              <a:spcBef>
                <a:spcPts val="2640"/>
              </a:spcBef>
            </a:pPr>
            <a:r>
              <a:rPr sz="3600" spc="40" dirty="0">
                <a:solidFill>
                  <a:srgbClr val="DB3D2C"/>
                </a:solidFill>
                <a:latin typeface="Microsoft Sans Serif"/>
                <a:cs typeface="Microsoft Sans Serif"/>
              </a:rPr>
              <a:t>6</a:t>
            </a:r>
            <a:r>
              <a:rPr sz="3600" spc="-235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полётов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10" dirty="0">
                <a:latin typeface="Microsoft Sans Serif"/>
                <a:cs typeface="Microsoft Sans Serif"/>
              </a:rPr>
              <a:t>космос,</a:t>
            </a:r>
            <a:endParaRPr sz="3200">
              <a:latin typeface="Microsoft Sans Serif"/>
              <a:cs typeface="Microsoft Sans Serif"/>
            </a:endParaRPr>
          </a:p>
          <a:p>
            <a:pPr marL="27940" marR="20955">
              <a:lnSpc>
                <a:spcPct val="110000"/>
              </a:lnSpc>
            </a:pPr>
            <a:r>
              <a:rPr sz="3600" spc="35" dirty="0">
                <a:solidFill>
                  <a:srgbClr val="DB3D2C"/>
                </a:solidFill>
                <a:latin typeface="Microsoft Sans Serif"/>
                <a:cs typeface="Microsoft Sans Serif"/>
              </a:rPr>
              <a:t>803</a:t>
            </a:r>
            <a:r>
              <a:rPr sz="3600" spc="-195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25" dirty="0">
                <a:latin typeface="Microsoft Sans Serif"/>
                <a:cs typeface="Microsoft Sans Serif"/>
              </a:rPr>
              <a:t>суток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600" spc="40" dirty="0">
                <a:solidFill>
                  <a:srgbClr val="DB3D2C"/>
                </a:solidFill>
                <a:latin typeface="Microsoft Sans Serif"/>
                <a:cs typeface="Microsoft Sans Serif"/>
              </a:rPr>
              <a:t>9</a:t>
            </a:r>
            <a:r>
              <a:rPr sz="3600" spc="-220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часов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600" spc="40" dirty="0">
                <a:solidFill>
                  <a:srgbClr val="DB3D2C"/>
                </a:solidFill>
                <a:latin typeface="Microsoft Sans Serif"/>
                <a:cs typeface="Microsoft Sans Serif"/>
              </a:rPr>
              <a:t>39</a:t>
            </a:r>
            <a:r>
              <a:rPr sz="3600" spc="-210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минут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600" spc="40" dirty="0">
                <a:solidFill>
                  <a:srgbClr val="DB3D2C"/>
                </a:solidFill>
                <a:latin typeface="Microsoft Sans Serif"/>
                <a:cs typeface="Microsoft Sans Serif"/>
              </a:rPr>
              <a:t>9</a:t>
            </a:r>
            <a:r>
              <a:rPr sz="3600" spc="-220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25" dirty="0">
                <a:latin typeface="Microsoft Sans Serif"/>
                <a:cs typeface="Microsoft Sans Serif"/>
              </a:rPr>
              <a:t>секунд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5" dirty="0">
                <a:latin typeface="Microsoft Sans Serif"/>
                <a:cs typeface="Microsoft Sans Serif"/>
              </a:rPr>
              <a:t>на</a:t>
            </a:r>
            <a:r>
              <a:rPr sz="3200" spc="-105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орбите,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600" spc="40" dirty="0">
                <a:solidFill>
                  <a:srgbClr val="DB3D2C"/>
                </a:solidFill>
                <a:latin typeface="Microsoft Sans Serif"/>
                <a:cs typeface="Microsoft Sans Serif"/>
              </a:rPr>
              <a:t>8 </a:t>
            </a:r>
            <a:r>
              <a:rPr sz="3200" spc="80" dirty="0">
                <a:latin typeface="Microsoft Sans Serif"/>
                <a:cs typeface="Microsoft Sans Serif"/>
              </a:rPr>
              <a:t>выходов </a:t>
            </a:r>
            <a:r>
              <a:rPr sz="3200" spc="55" dirty="0">
                <a:latin typeface="Microsoft Sans Serif"/>
                <a:cs typeface="Microsoft Sans Serif"/>
              </a:rPr>
              <a:t>в </a:t>
            </a:r>
            <a:r>
              <a:rPr sz="3200" spc="90" dirty="0">
                <a:latin typeface="Microsoft Sans Serif"/>
                <a:cs typeface="Microsoft Sans Serif"/>
              </a:rPr>
              <a:t>открытый </a:t>
            </a:r>
            <a:r>
              <a:rPr sz="3200" spc="25" dirty="0">
                <a:latin typeface="Microsoft Sans Serif"/>
                <a:cs typeface="Microsoft Sans Serif"/>
              </a:rPr>
              <a:t>космос </a:t>
            </a:r>
            <a:r>
              <a:rPr sz="3200" spc="15" dirty="0">
                <a:latin typeface="Microsoft Sans Serif"/>
                <a:cs typeface="Microsoft Sans Serif"/>
              </a:rPr>
              <a:t>(суммарное 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время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spc="650" dirty="0">
                <a:latin typeface="Microsoft Sans Serif"/>
                <a:cs typeface="Microsoft Sans Serif"/>
              </a:rPr>
              <a:t>–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600" spc="35" dirty="0">
                <a:solidFill>
                  <a:srgbClr val="DB3D2C"/>
                </a:solidFill>
                <a:latin typeface="Microsoft Sans Serif"/>
                <a:cs typeface="Microsoft Sans Serif"/>
              </a:rPr>
              <a:t>41</a:t>
            </a:r>
            <a:r>
              <a:rPr sz="3600" spc="-210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-75" dirty="0">
                <a:latin typeface="Microsoft Sans Serif"/>
                <a:cs typeface="Microsoft Sans Serif"/>
              </a:rPr>
              <a:t>час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600" spc="35" dirty="0">
                <a:solidFill>
                  <a:srgbClr val="DB3D2C"/>
                </a:solidFill>
                <a:latin typeface="Microsoft Sans Serif"/>
                <a:cs typeface="Microsoft Sans Serif"/>
              </a:rPr>
              <a:t>26</a:t>
            </a:r>
            <a:r>
              <a:rPr sz="3600" spc="-210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минут)</a:t>
            </a:r>
            <a:endParaRPr sz="32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16280"/>
            <a:ext cx="11587480" cy="1981200"/>
          </a:xfrm>
          <a:custGeom>
            <a:avLst/>
            <a:gdLst/>
            <a:ahLst/>
            <a:cxnLst/>
            <a:rect l="l" t="t" r="r" b="b"/>
            <a:pathLst>
              <a:path w="11587480" h="1981200">
                <a:moveTo>
                  <a:pt x="11587099" y="0"/>
                </a:moveTo>
                <a:lnTo>
                  <a:pt x="0" y="0"/>
                </a:lnTo>
                <a:lnTo>
                  <a:pt x="0" y="1981200"/>
                </a:lnTo>
                <a:lnTo>
                  <a:pt x="11587099" y="1981200"/>
                </a:lnTo>
                <a:lnTo>
                  <a:pt x="11587099" y="0"/>
                </a:lnTo>
                <a:close/>
              </a:path>
            </a:pathLst>
          </a:custGeom>
          <a:solidFill>
            <a:srgbClr val="DB3D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11376" y="866393"/>
            <a:ext cx="693293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Герой</a:t>
            </a:r>
            <a:r>
              <a:rPr spc="-140" dirty="0"/>
              <a:t> </a:t>
            </a:r>
            <a:r>
              <a:rPr spc="20" dirty="0"/>
              <a:t>Российской</a:t>
            </a:r>
            <a:r>
              <a:rPr spc="-150" dirty="0"/>
              <a:t> </a:t>
            </a:r>
            <a:r>
              <a:rPr spc="50" dirty="0"/>
              <a:t>Федерации</a:t>
            </a:r>
            <a:r>
              <a:rPr spc="-135" dirty="0"/>
              <a:t> </a:t>
            </a:r>
            <a:r>
              <a:rPr spc="730" dirty="0"/>
              <a:t>– </a:t>
            </a:r>
            <a:r>
              <a:rPr spc="-944" dirty="0"/>
              <a:t> </a:t>
            </a:r>
            <a:r>
              <a:rPr spc="110" dirty="0"/>
              <a:t>Чилингаров</a:t>
            </a:r>
            <a:r>
              <a:rPr spc="-145" dirty="0"/>
              <a:t> </a:t>
            </a:r>
            <a:r>
              <a:rPr spc="100" dirty="0"/>
              <a:t>Артур</a:t>
            </a:r>
            <a:r>
              <a:rPr spc="-150" dirty="0"/>
              <a:t> </a:t>
            </a:r>
            <a:r>
              <a:rPr spc="105" dirty="0"/>
              <a:t>Николаевич </a:t>
            </a:r>
            <a:r>
              <a:rPr spc="-944" dirty="0"/>
              <a:t> </a:t>
            </a:r>
            <a:r>
              <a:rPr spc="50" dirty="0"/>
              <a:t>учёный-океанолог,</a:t>
            </a:r>
            <a:r>
              <a:rPr spc="-130" dirty="0"/>
              <a:t> </a:t>
            </a:r>
            <a:r>
              <a:rPr spc="25" dirty="0"/>
              <a:t>2008</a:t>
            </a:r>
            <a:r>
              <a:rPr spc="-145" dirty="0"/>
              <a:t> </a:t>
            </a:r>
            <a:r>
              <a:rPr spc="5" dirty="0"/>
              <a:t>г.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70559" y="3413759"/>
            <a:ext cx="10134600" cy="5471160"/>
          </a:xfrm>
          <a:prstGeom prst="rect">
            <a:avLst/>
          </a:prstGeom>
          <a:solidFill>
            <a:srgbClr val="FFFFFF">
              <a:alpha val="72940"/>
            </a:srgbClr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3600">
              <a:latin typeface="Times New Roman"/>
              <a:cs typeface="Times New Roman"/>
            </a:endParaRPr>
          </a:p>
          <a:p>
            <a:pPr marL="553085">
              <a:lnSpc>
                <a:spcPct val="100000"/>
              </a:lnSpc>
            </a:pPr>
            <a:r>
              <a:rPr sz="3200" spc="-20" dirty="0">
                <a:latin typeface="Microsoft Sans Serif"/>
                <a:cs typeface="Microsoft Sans Serif"/>
              </a:rPr>
              <a:t>Внёс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75" dirty="0">
                <a:latin typeface="Microsoft Sans Serif"/>
                <a:cs typeface="Microsoft Sans Serif"/>
              </a:rPr>
              <a:t>неоценимый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вклад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35" dirty="0">
                <a:latin typeface="Microsoft Sans Serif"/>
                <a:cs typeface="Microsoft Sans Serif"/>
              </a:rPr>
              <a:t>изучение</a:t>
            </a:r>
            <a:endParaRPr sz="3200">
              <a:latin typeface="Microsoft Sans Serif"/>
              <a:cs typeface="Microsoft Sans Serif"/>
            </a:endParaRPr>
          </a:p>
          <a:p>
            <a:pPr marL="553085">
              <a:lnSpc>
                <a:spcPct val="100000"/>
              </a:lnSpc>
            </a:pPr>
            <a:r>
              <a:rPr sz="3200" spc="120" dirty="0">
                <a:latin typeface="Microsoft Sans Serif"/>
                <a:cs typeface="Microsoft Sans Serif"/>
              </a:rPr>
              <a:t>и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освоение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-45" dirty="0">
                <a:latin typeface="Microsoft Sans Serif"/>
                <a:cs typeface="Microsoft Sans Serif"/>
              </a:rPr>
              <a:t>Севера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120" dirty="0">
                <a:latin typeface="Microsoft Sans Serif"/>
                <a:cs typeface="Microsoft Sans Serif"/>
              </a:rPr>
              <a:t>и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105" dirty="0">
                <a:latin typeface="Microsoft Sans Serif"/>
                <a:cs typeface="Microsoft Sans Serif"/>
              </a:rPr>
              <a:t>Мирового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океана.</a:t>
            </a:r>
            <a:endParaRPr sz="3200">
              <a:latin typeface="Microsoft Sans Serif"/>
              <a:cs typeface="Microsoft Sans Serif"/>
            </a:endParaRPr>
          </a:p>
          <a:p>
            <a:pPr marL="553085">
              <a:lnSpc>
                <a:spcPct val="100000"/>
              </a:lnSpc>
              <a:spcBef>
                <a:spcPts val="2840"/>
              </a:spcBef>
            </a:pPr>
            <a:r>
              <a:rPr sz="3200" spc="50" dirty="0">
                <a:latin typeface="Microsoft Sans Serif"/>
                <a:cs typeface="Microsoft Sans Serif"/>
              </a:rPr>
              <a:t>Руководил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экспедицией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600" spc="50" dirty="0">
                <a:solidFill>
                  <a:srgbClr val="DB3D2C"/>
                </a:solidFill>
                <a:latin typeface="Microsoft Sans Serif"/>
                <a:cs typeface="Microsoft Sans Serif"/>
              </a:rPr>
              <a:t>«Арктика-2007»</a:t>
            </a:r>
            <a:r>
              <a:rPr sz="3200" spc="50" dirty="0">
                <a:latin typeface="Microsoft Sans Serif"/>
                <a:cs typeface="Microsoft Sans Serif"/>
              </a:rPr>
              <a:t>,</a:t>
            </a:r>
            <a:endParaRPr sz="3200">
              <a:latin typeface="Microsoft Sans Serif"/>
              <a:cs typeface="Microsoft Sans Serif"/>
            </a:endParaRPr>
          </a:p>
          <a:p>
            <a:pPr marL="553085">
              <a:lnSpc>
                <a:spcPct val="100000"/>
              </a:lnSpc>
              <a:spcBef>
                <a:spcPts val="5"/>
              </a:spcBef>
            </a:pPr>
            <a:r>
              <a:rPr sz="3200" spc="60" dirty="0">
                <a:latin typeface="Microsoft Sans Serif"/>
                <a:cs typeface="Microsoft Sans Serif"/>
              </a:rPr>
              <a:t>когда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впервые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истории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120" dirty="0">
                <a:latin typeface="Microsoft Sans Serif"/>
                <a:cs typeface="Microsoft Sans Serif"/>
              </a:rPr>
              <a:t>люди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10" dirty="0">
                <a:latin typeface="Microsoft Sans Serif"/>
                <a:cs typeface="Microsoft Sans Serif"/>
              </a:rPr>
              <a:t>спустились</a:t>
            </a:r>
            <a:endParaRPr sz="3200">
              <a:latin typeface="Microsoft Sans Serif"/>
              <a:cs typeface="Microsoft Sans Serif"/>
            </a:endParaRPr>
          </a:p>
          <a:p>
            <a:pPr marL="553085" marR="605790">
              <a:lnSpc>
                <a:spcPct val="100000"/>
              </a:lnSpc>
            </a:pPr>
            <a:r>
              <a:rPr sz="3200" spc="-5" dirty="0">
                <a:latin typeface="Microsoft Sans Serif"/>
                <a:cs typeface="Microsoft Sans Serif"/>
              </a:rPr>
              <a:t>на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35" dirty="0">
                <a:latin typeface="Microsoft Sans Serif"/>
                <a:cs typeface="Microsoft Sans Serif"/>
              </a:rPr>
              <a:t>океаническое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90" dirty="0">
                <a:latin typeface="Microsoft Sans Serif"/>
                <a:cs typeface="Microsoft Sans Serif"/>
              </a:rPr>
              <a:t>дно</a:t>
            </a:r>
            <a:r>
              <a:rPr sz="3200" spc="-10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точке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географического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Северного </a:t>
            </a:r>
            <a:r>
              <a:rPr sz="3200" spc="25" dirty="0">
                <a:latin typeface="Microsoft Sans Serif"/>
                <a:cs typeface="Microsoft Sans Serif"/>
              </a:rPr>
              <a:t>полюса. </a:t>
            </a:r>
            <a:r>
              <a:rPr sz="3200" spc="50" dirty="0">
                <a:latin typeface="Microsoft Sans Serif"/>
                <a:cs typeface="Microsoft Sans Serif"/>
              </a:rPr>
              <a:t>Принимал </a:t>
            </a:r>
            <a:r>
              <a:rPr sz="3200" spc="-15" dirty="0">
                <a:latin typeface="Microsoft Sans Serif"/>
                <a:cs typeface="Microsoft Sans Serif"/>
              </a:rPr>
              <a:t>участие </a:t>
            </a:r>
            <a:r>
              <a:rPr sz="3200" spc="55" dirty="0">
                <a:latin typeface="Microsoft Sans Serif"/>
                <a:cs typeface="Microsoft Sans Serif"/>
              </a:rPr>
              <a:t>в </a:t>
            </a:r>
            <a:r>
              <a:rPr sz="3200" spc="60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сложнейших </a:t>
            </a:r>
            <a:r>
              <a:rPr sz="3200" dirty="0">
                <a:latin typeface="Microsoft Sans Serif"/>
                <a:cs typeface="Microsoft Sans Serif"/>
              </a:rPr>
              <a:t>спасательных </a:t>
            </a:r>
            <a:r>
              <a:rPr sz="3200" spc="25" dirty="0">
                <a:latin typeface="Microsoft Sans Serif"/>
                <a:cs typeface="Microsoft Sans Serif"/>
              </a:rPr>
              <a:t>операциях, </a:t>
            </a:r>
            <a:r>
              <a:rPr sz="3200" spc="95" dirty="0">
                <a:latin typeface="Microsoft Sans Serif"/>
                <a:cs typeface="Microsoft Sans Serif"/>
              </a:rPr>
              <a:t>много </a:t>
            </a:r>
            <a:r>
              <a:rPr sz="3200" spc="10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лет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25" dirty="0">
                <a:latin typeface="Microsoft Sans Serif"/>
                <a:cs typeface="Microsoft Sans Serif"/>
              </a:rPr>
              <a:t>работал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экстремальных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условиях.</a:t>
            </a:r>
            <a:endParaRPr sz="3200">
              <a:latin typeface="Microsoft Sans Serif"/>
              <a:cs typeface="Microsoft Sans Serif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7098" y="0"/>
            <a:ext cx="6700774" cy="1028699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0559" y="3935603"/>
            <a:ext cx="10134600" cy="4648200"/>
          </a:xfrm>
          <a:prstGeom prst="rect">
            <a:avLst/>
          </a:prstGeom>
          <a:solidFill>
            <a:srgbClr val="FFFFFF">
              <a:alpha val="72940"/>
            </a:srgbClr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3600">
              <a:latin typeface="Times New Roman"/>
              <a:cs typeface="Times New Roman"/>
            </a:endParaRPr>
          </a:p>
          <a:p>
            <a:pPr marL="553085">
              <a:lnSpc>
                <a:spcPct val="100000"/>
              </a:lnSpc>
            </a:pPr>
            <a:r>
              <a:rPr sz="3200" spc="-20" dirty="0">
                <a:latin typeface="Microsoft Sans Serif"/>
                <a:cs typeface="Microsoft Sans Serif"/>
              </a:rPr>
              <a:t>Внёс</a:t>
            </a:r>
            <a:r>
              <a:rPr sz="3200" spc="-165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значительный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вклад</a:t>
            </a:r>
            <a:endParaRPr sz="3200">
              <a:latin typeface="Microsoft Sans Serif"/>
              <a:cs typeface="Microsoft Sans Serif"/>
            </a:endParaRPr>
          </a:p>
          <a:p>
            <a:pPr marL="553085" marR="1542415">
              <a:lnSpc>
                <a:spcPct val="100000"/>
              </a:lnSpc>
            </a:pPr>
            <a:r>
              <a:rPr sz="3200" spc="55" dirty="0">
                <a:latin typeface="Microsoft Sans Serif"/>
                <a:cs typeface="Microsoft Sans Serif"/>
              </a:rPr>
              <a:t>в </a:t>
            </a:r>
            <a:r>
              <a:rPr sz="3200" spc="50" dirty="0">
                <a:latin typeface="Microsoft Sans Serif"/>
                <a:cs typeface="Microsoft Sans Serif"/>
              </a:rPr>
              <a:t>обороноспособность </a:t>
            </a:r>
            <a:r>
              <a:rPr sz="3200" dirty="0">
                <a:latin typeface="Microsoft Sans Serif"/>
                <a:cs typeface="Microsoft Sans Serif"/>
              </a:rPr>
              <a:t>страны, </a:t>
            </a:r>
            <a:r>
              <a:rPr sz="3200" spc="-5" dirty="0">
                <a:latin typeface="Microsoft Sans Serif"/>
                <a:cs typeface="Microsoft Sans Serif"/>
              </a:rPr>
              <a:t>создав 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более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600" spc="35" dirty="0">
                <a:solidFill>
                  <a:srgbClr val="DB3D2C"/>
                </a:solidFill>
                <a:latin typeface="Microsoft Sans Serif"/>
                <a:cs typeface="Microsoft Sans Serif"/>
              </a:rPr>
              <a:t>150</a:t>
            </a:r>
            <a:r>
              <a:rPr sz="3600" spc="-200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моделей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стрелкового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оружия.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50">
              <a:latin typeface="Microsoft Sans Serif"/>
              <a:cs typeface="Microsoft Sans Serif"/>
            </a:endParaRPr>
          </a:p>
          <a:p>
            <a:pPr marL="553085" marR="869950">
              <a:lnSpc>
                <a:spcPct val="100000"/>
              </a:lnSpc>
            </a:pPr>
            <a:r>
              <a:rPr sz="3200" spc="55" dirty="0">
                <a:latin typeface="Microsoft Sans Serif"/>
                <a:cs typeface="Microsoft Sans Serif"/>
              </a:rPr>
              <a:t>Автор </a:t>
            </a:r>
            <a:r>
              <a:rPr sz="3200" spc="65" dirty="0">
                <a:latin typeface="Microsoft Sans Serif"/>
                <a:cs typeface="Microsoft Sans Serif"/>
              </a:rPr>
              <a:t>легендарного </a:t>
            </a:r>
            <a:r>
              <a:rPr sz="3200" spc="-10" dirty="0">
                <a:latin typeface="Microsoft Sans Serif"/>
                <a:cs typeface="Microsoft Sans Serif"/>
              </a:rPr>
              <a:t>автомата </a:t>
            </a:r>
            <a:r>
              <a:rPr sz="3200" spc="15" dirty="0">
                <a:latin typeface="Microsoft Sans Serif"/>
                <a:cs typeface="Microsoft Sans Serif"/>
              </a:rPr>
              <a:t>Калашникова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120" dirty="0">
                <a:latin typeface="Microsoft Sans Serif"/>
                <a:cs typeface="Microsoft Sans Serif"/>
              </a:rPr>
              <a:t>и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ряда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других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простых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120" dirty="0">
                <a:latin typeface="Microsoft Sans Serif"/>
                <a:cs typeface="Microsoft Sans Serif"/>
              </a:rPr>
              <a:t>и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надёжных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образцов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85" dirty="0">
                <a:latin typeface="Microsoft Sans Serif"/>
                <a:cs typeface="Microsoft Sans Serif"/>
              </a:rPr>
              <a:t>боевого</a:t>
            </a:r>
            <a:r>
              <a:rPr sz="3200" spc="-155" dirty="0"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стрелкового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вооружения.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716280"/>
            <a:ext cx="11587480" cy="1981200"/>
          </a:xfrm>
          <a:custGeom>
            <a:avLst/>
            <a:gdLst/>
            <a:ahLst/>
            <a:cxnLst/>
            <a:rect l="l" t="t" r="r" b="b"/>
            <a:pathLst>
              <a:path w="11587480" h="1981200">
                <a:moveTo>
                  <a:pt x="11587099" y="0"/>
                </a:moveTo>
                <a:lnTo>
                  <a:pt x="0" y="0"/>
                </a:lnTo>
                <a:lnTo>
                  <a:pt x="0" y="1981200"/>
                </a:lnTo>
                <a:lnTo>
                  <a:pt x="11587099" y="1981200"/>
                </a:lnTo>
                <a:lnTo>
                  <a:pt x="11587099" y="0"/>
                </a:lnTo>
                <a:close/>
              </a:path>
            </a:pathLst>
          </a:custGeom>
          <a:solidFill>
            <a:srgbClr val="DB3D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211376" y="866393"/>
            <a:ext cx="759079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Герой </a:t>
            </a:r>
            <a:r>
              <a:rPr spc="20" dirty="0"/>
              <a:t>Российской </a:t>
            </a:r>
            <a:r>
              <a:rPr spc="50" dirty="0"/>
              <a:t>Федерации </a:t>
            </a:r>
            <a:r>
              <a:rPr spc="730" dirty="0"/>
              <a:t>– </a:t>
            </a:r>
            <a:r>
              <a:rPr spc="735" dirty="0"/>
              <a:t> </a:t>
            </a:r>
            <a:r>
              <a:rPr spc="90" dirty="0"/>
              <a:t>Калашников</a:t>
            </a:r>
            <a:r>
              <a:rPr spc="-140" dirty="0"/>
              <a:t> </a:t>
            </a:r>
            <a:r>
              <a:rPr spc="120" dirty="0"/>
              <a:t>Михаил</a:t>
            </a:r>
            <a:r>
              <a:rPr spc="-135" dirty="0"/>
              <a:t> </a:t>
            </a:r>
            <a:r>
              <a:rPr spc="65" dirty="0"/>
              <a:t>Тимофеевич </a:t>
            </a:r>
            <a:r>
              <a:rPr spc="-940" dirty="0"/>
              <a:t> </a:t>
            </a:r>
            <a:r>
              <a:rPr spc="65" dirty="0"/>
              <a:t>конструктор-оружейник,</a:t>
            </a:r>
            <a:r>
              <a:rPr spc="-120" dirty="0"/>
              <a:t> </a:t>
            </a:r>
            <a:r>
              <a:rPr spc="25" dirty="0"/>
              <a:t>2009</a:t>
            </a:r>
            <a:r>
              <a:rPr spc="-145" dirty="0"/>
              <a:t> </a:t>
            </a:r>
            <a:r>
              <a:rPr spc="5" dirty="0"/>
              <a:t>г.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7098" y="0"/>
            <a:ext cx="6700774" cy="1028699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2960" y="3413759"/>
            <a:ext cx="10134600" cy="5775960"/>
          </a:xfrm>
          <a:custGeom>
            <a:avLst/>
            <a:gdLst/>
            <a:ahLst/>
            <a:cxnLst/>
            <a:rect l="l" t="t" r="r" b="b"/>
            <a:pathLst>
              <a:path w="10134600" h="5775959">
                <a:moveTo>
                  <a:pt x="10134600" y="0"/>
                </a:moveTo>
                <a:lnTo>
                  <a:pt x="0" y="0"/>
                </a:lnTo>
                <a:lnTo>
                  <a:pt x="0" y="5775960"/>
                </a:lnTo>
                <a:lnTo>
                  <a:pt x="10134600" y="5775960"/>
                </a:lnTo>
                <a:lnTo>
                  <a:pt x="10134600" y="0"/>
                </a:lnTo>
                <a:close/>
              </a:path>
            </a:pathLst>
          </a:custGeom>
          <a:solidFill>
            <a:srgbClr val="FFFFFF">
              <a:alpha val="7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63725" y="3794201"/>
            <a:ext cx="8656320" cy="4964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70" dirty="0">
                <a:latin typeface="Microsoft Sans Serif"/>
                <a:cs typeface="Microsoft Sans Serif"/>
              </a:rPr>
              <a:t>Погиб</a:t>
            </a:r>
            <a:r>
              <a:rPr sz="3200" spc="-155" dirty="0">
                <a:latin typeface="Microsoft Sans Serif"/>
                <a:cs typeface="Microsoft Sans Serif"/>
              </a:rPr>
              <a:t> </a:t>
            </a:r>
            <a:r>
              <a:rPr sz="3200" spc="85" dirty="0">
                <a:latin typeface="Microsoft Sans Serif"/>
                <a:cs typeface="Microsoft Sans Serif"/>
              </a:rPr>
              <a:t>во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время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несения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службы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-5" dirty="0">
                <a:latin typeface="Microsoft Sans Serif"/>
                <a:cs typeface="Microsoft Sans Serif"/>
              </a:rPr>
              <a:t>на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25" dirty="0">
                <a:latin typeface="Microsoft Sans Serif"/>
                <a:cs typeface="Microsoft Sans Serif"/>
              </a:rPr>
              <a:t>эсминце</a:t>
            </a:r>
            <a:endParaRPr sz="3200">
              <a:latin typeface="Microsoft Sans Serif"/>
              <a:cs typeface="Microsoft Sans Serif"/>
            </a:endParaRPr>
          </a:p>
          <a:p>
            <a:pPr marL="12700" marR="410209">
              <a:lnSpc>
                <a:spcPct val="100000"/>
              </a:lnSpc>
              <a:spcBef>
                <a:spcPts val="5"/>
              </a:spcBef>
            </a:pPr>
            <a:r>
              <a:rPr sz="3200" spc="-20" dirty="0">
                <a:latin typeface="Microsoft Sans Serif"/>
                <a:cs typeface="Microsoft Sans Serif"/>
              </a:rPr>
              <a:t>«Быстрый», </a:t>
            </a:r>
            <a:r>
              <a:rPr sz="3200" spc="50" dirty="0">
                <a:latin typeface="Microsoft Sans Serif"/>
                <a:cs typeface="Microsoft Sans Serif"/>
              </a:rPr>
              <a:t>предотвратив </a:t>
            </a:r>
            <a:r>
              <a:rPr sz="3200" spc="30" dirty="0">
                <a:latin typeface="Microsoft Sans Serif"/>
                <a:cs typeface="Microsoft Sans Serif"/>
              </a:rPr>
              <a:t>серьёзную 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25" dirty="0">
                <a:latin typeface="Microsoft Sans Serif"/>
                <a:cs typeface="Microsoft Sans Serif"/>
              </a:rPr>
              <a:t>аварию,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вызванную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возгоранием</a:t>
            </a:r>
            <a:r>
              <a:rPr sz="3200" spc="-155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топлива.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350">
              <a:latin typeface="Microsoft Sans Serif"/>
              <a:cs typeface="Microsoft Sans Serif"/>
            </a:endParaRPr>
          </a:p>
          <a:p>
            <a:pPr marL="12700" marR="641350">
              <a:lnSpc>
                <a:spcPct val="100000"/>
              </a:lnSpc>
            </a:pPr>
            <a:r>
              <a:rPr sz="3200" spc="-40" dirty="0">
                <a:latin typeface="Microsoft Sans Serif"/>
                <a:cs typeface="Microsoft Sans Serif"/>
              </a:rPr>
              <a:t>Оставаясь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эпицентре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пожара,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35" dirty="0">
                <a:latin typeface="Microsoft Sans Serif"/>
                <a:cs typeface="Microsoft Sans Serif"/>
              </a:rPr>
              <a:t>несмотря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-5" dirty="0">
                <a:latin typeface="Microsoft Sans Serif"/>
                <a:cs typeface="Microsoft Sans Serif"/>
              </a:rPr>
              <a:t>на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экстремально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высокую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температуру</a:t>
            </a:r>
            <a:r>
              <a:rPr sz="3200" spc="-105" dirty="0">
                <a:latin typeface="Microsoft Sans Serif"/>
                <a:cs typeface="Microsoft Sans Serif"/>
              </a:rPr>
              <a:t> </a:t>
            </a:r>
            <a:r>
              <a:rPr sz="3200" spc="120" dirty="0">
                <a:latin typeface="Microsoft Sans Serif"/>
                <a:cs typeface="Microsoft Sans Serif"/>
              </a:rPr>
              <a:t>и</a:t>
            </a:r>
            <a:endParaRPr sz="32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spc="90" dirty="0">
                <a:latin typeface="Microsoft Sans Serif"/>
                <a:cs typeface="Microsoft Sans Serif"/>
              </a:rPr>
              <a:t>открытый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огонь,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100" dirty="0">
                <a:latin typeface="Microsoft Sans Serif"/>
                <a:cs typeface="Microsoft Sans Serif"/>
              </a:rPr>
              <a:t>он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не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25" dirty="0">
                <a:latin typeface="Microsoft Sans Serif"/>
                <a:cs typeface="Microsoft Sans Serif"/>
              </a:rPr>
              <a:t>оставил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своего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поста.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350">
              <a:latin typeface="Microsoft Sans Serif"/>
              <a:cs typeface="Microsoft Sans Serif"/>
            </a:endParaRPr>
          </a:p>
          <a:p>
            <a:pPr marL="12700" marR="1183640">
              <a:lnSpc>
                <a:spcPct val="100000"/>
              </a:lnSpc>
            </a:pPr>
            <a:r>
              <a:rPr sz="3200" spc="20" dirty="0">
                <a:latin typeface="Microsoft Sans Serif"/>
                <a:cs typeface="Microsoft Sans Serif"/>
              </a:rPr>
              <a:t>Благодаря </a:t>
            </a:r>
            <a:r>
              <a:rPr sz="3200" spc="75" dirty="0">
                <a:latin typeface="Microsoft Sans Serif"/>
                <a:cs typeface="Microsoft Sans Serif"/>
              </a:rPr>
              <a:t>его </a:t>
            </a:r>
            <a:r>
              <a:rPr sz="3200" spc="35" dirty="0">
                <a:latin typeface="Microsoft Sans Serif"/>
                <a:cs typeface="Microsoft Sans Serif"/>
              </a:rPr>
              <a:t>действиям </a:t>
            </a:r>
            <a:r>
              <a:rPr sz="3200" spc="95" dirty="0">
                <a:latin typeface="Microsoft Sans Serif"/>
                <a:cs typeface="Microsoft Sans Serif"/>
              </a:rPr>
              <a:t>был </a:t>
            </a:r>
            <a:r>
              <a:rPr sz="3200" spc="-30" dirty="0">
                <a:latin typeface="Microsoft Sans Serif"/>
                <a:cs typeface="Microsoft Sans Serif"/>
              </a:rPr>
              <a:t>спасён </a:t>
            </a:r>
            <a:r>
              <a:rPr sz="3200" spc="-25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корабль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125" dirty="0">
                <a:latin typeface="Microsoft Sans Serif"/>
                <a:cs typeface="Microsoft Sans Serif"/>
              </a:rPr>
              <a:t>и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95" dirty="0">
                <a:latin typeface="Microsoft Sans Serif"/>
                <a:cs typeface="Microsoft Sans Serif"/>
              </a:rPr>
              <a:t>жизни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600" spc="35" dirty="0">
                <a:solidFill>
                  <a:srgbClr val="DB3D2C"/>
                </a:solidFill>
                <a:latin typeface="Microsoft Sans Serif"/>
                <a:cs typeface="Microsoft Sans Serif"/>
              </a:rPr>
              <a:t>348</a:t>
            </a:r>
            <a:r>
              <a:rPr sz="3600" spc="-204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членов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экипажа.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716280"/>
            <a:ext cx="11587480" cy="1981200"/>
          </a:xfrm>
          <a:custGeom>
            <a:avLst/>
            <a:gdLst/>
            <a:ahLst/>
            <a:cxnLst/>
            <a:rect l="l" t="t" r="r" b="b"/>
            <a:pathLst>
              <a:path w="11587480" h="1981200">
                <a:moveTo>
                  <a:pt x="11587099" y="0"/>
                </a:moveTo>
                <a:lnTo>
                  <a:pt x="0" y="0"/>
                </a:lnTo>
                <a:lnTo>
                  <a:pt x="0" y="1981200"/>
                </a:lnTo>
                <a:lnTo>
                  <a:pt x="11587099" y="1981200"/>
                </a:lnTo>
                <a:lnTo>
                  <a:pt x="11587099" y="0"/>
                </a:lnTo>
                <a:close/>
              </a:path>
            </a:pathLst>
          </a:custGeom>
          <a:solidFill>
            <a:srgbClr val="DB3D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363725" y="866393"/>
            <a:ext cx="69449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Герой</a:t>
            </a:r>
            <a:r>
              <a:rPr spc="-140" dirty="0"/>
              <a:t> </a:t>
            </a:r>
            <a:r>
              <a:rPr spc="20" dirty="0"/>
              <a:t>Российской</a:t>
            </a:r>
            <a:r>
              <a:rPr spc="-150" dirty="0"/>
              <a:t> </a:t>
            </a:r>
            <a:r>
              <a:rPr spc="50" dirty="0"/>
              <a:t>Федерации</a:t>
            </a:r>
            <a:r>
              <a:rPr spc="-125" dirty="0"/>
              <a:t> </a:t>
            </a:r>
            <a:r>
              <a:rPr spc="730" dirty="0"/>
              <a:t>–</a:t>
            </a:r>
          </a:p>
          <a:p>
            <a:pPr marL="12700">
              <a:lnSpc>
                <a:spcPct val="100000"/>
              </a:lnSpc>
            </a:pPr>
            <a:r>
              <a:rPr spc="130" dirty="0"/>
              <a:t>Цыденжапов</a:t>
            </a:r>
            <a:r>
              <a:rPr spc="-135" dirty="0"/>
              <a:t> </a:t>
            </a:r>
            <a:r>
              <a:rPr spc="90" dirty="0"/>
              <a:t>Алдар</a:t>
            </a:r>
            <a:r>
              <a:rPr spc="-130" dirty="0"/>
              <a:t> </a:t>
            </a:r>
            <a:r>
              <a:rPr spc="80" dirty="0"/>
              <a:t>Баторович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63725" y="1963928"/>
            <a:ext cx="99460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10" dirty="0">
                <a:solidFill>
                  <a:srgbClr val="FFFFFF"/>
                </a:solidFill>
                <a:latin typeface="Microsoft Sans Serif"/>
                <a:cs typeface="Microsoft Sans Serif"/>
              </a:rPr>
              <a:t>матрос</a:t>
            </a:r>
            <a:r>
              <a:rPr sz="3600" spc="-13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55" dirty="0">
                <a:solidFill>
                  <a:srgbClr val="FFFFFF"/>
                </a:solidFill>
                <a:latin typeface="Microsoft Sans Serif"/>
                <a:cs typeface="Microsoft Sans Serif"/>
              </a:rPr>
              <a:t>Тихоокеанского</a:t>
            </a:r>
            <a:r>
              <a:rPr sz="3600" spc="-13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30" dirty="0">
                <a:solidFill>
                  <a:srgbClr val="FFFFFF"/>
                </a:solidFill>
                <a:latin typeface="Microsoft Sans Serif"/>
                <a:cs typeface="Microsoft Sans Serif"/>
              </a:rPr>
              <a:t>Флота</a:t>
            </a:r>
            <a:r>
              <a:rPr sz="3600" spc="-13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-30" dirty="0">
                <a:solidFill>
                  <a:srgbClr val="FFFFFF"/>
                </a:solidFill>
                <a:latin typeface="Microsoft Sans Serif"/>
                <a:cs typeface="Microsoft Sans Serif"/>
              </a:rPr>
              <a:t>России,</a:t>
            </a:r>
            <a:r>
              <a:rPr sz="3600" spc="-12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25" dirty="0">
                <a:solidFill>
                  <a:srgbClr val="FFFFFF"/>
                </a:solidFill>
                <a:latin typeface="Microsoft Sans Serif"/>
                <a:cs typeface="Microsoft Sans Serif"/>
              </a:rPr>
              <a:t>2010</a:t>
            </a:r>
            <a:r>
              <a:rPr sz="3600" spc="-15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5" dirty="0">
                <a:solidFill>
                  <a:srgbClr val="FFFFFF"/>
                </a:solidFill>
                <a:latin typeface="Microsoft Sans Serif"/>
                <a:cs typeface="Microsoft Sans Serif"/>
              </a:rPr>
              <a:t>г.</a:t>
            </a:r>
            <a:endParaRPr sz="36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7098" y="0"/>
            <a:ext cx="6700774" cy="1028699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70559" y="3413721"/>
            <a:ext cx="10134600" cy="6350635"/>
          </a:xfrm>
          <a:custGeom>
            <a:avLst/>
            <a:gdLst/>
            <a:ahLst/>
            <a:cxnLst/>
            <a:rect l="l" t="t" r="r" b="b"/>
            <a:pathLst>
              <a:path w="10134600" h="6350634">
                <a:moveTo>
                  <a:pt x="10134600" y="0"/>
                </a:moveTo>
                <a:lnTo>
                  <a:pt x="0" y="0"/>
                </a:lnTo>
                <a:lnTo>
                  <a:pt x="0" y="6350508"/>
                </a:lnTo>
                <a:lnTo>
                  <a:pt x="10134600" y="6350508"/>
                </a:lnTo>
                <a:lnTo>
                  <a:pt x="10134600" y="0"/>
                </a:lnTo>
                <a:close/>
              </a:path>
            </a:pathLst>
          </a:custGeom>
          <a:solidFill>
            <a:srgbClr val="FFFFFF">
              <a:alpha val="7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11376" y="3645153"/>
            <a:ext cx="8628380" cy="5939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19710">
              <a:lnSpc>
                <a:spcPct val="100000"/>
              </a:lnSpc>
              <a:spcBef>
                <a:spcPts val="100"/>
              </a:spcBef>
            </a:pPr>
            <a:r>
              <a:rPr sz="3200" spc="-75" dirty="0">
                <a:latin typeface="Microsoft Sans Serif"/>
                <a:cs typeface="Microsoft Sans Serif"/>
              </a:rPr>
              <a:t>В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экстремальных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случаях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80" dirty="0">
                <a:latin typeface="Microsoft Sans Serif"/>
                <a:cs typeface="Microsoft Sans Serif"/>
              </a:rPr>
              <a:t>лично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85" dirty="0">
                <a:latin typeface="Microsoft Sans Serif"/>
                <a:cs typeface="Microsoft Sans Serif"/>
              </a:rPr>
              <a:t>руководил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работой </a:t>
            </a:r>
            <a:r>
              <a:rPr sz="3200" spc="-5" dirty="0">
                <a:latin typeface="Microsoft Sans Serif"/>
                <a:cs typeface="Microsoft Sans Serif"/>
              </a:rPr>
              <a:t>на </a:t>
            </a:r>
            <a:r>
              <a:rPr sz="3200" spc="50" dirty="0">
                <a:latin typeface="Microsoft Sans Serif"/>
                <a:cs typeface="Microsoft Sans Serif"/>
              </a:rPr>
              <a:t>наиболее </a:t>
            </a:r>
            <a:r>
              <a:rPr sz="3200" spc="30" dirty="0">
                <a:latin typeface="Microsoft Sans Serif"/>
                <a:cs typeface="Microsoft Sans Serif"/>
              </a:rPr>
              <a:t>опасных </a:t>
            </a:r>
            <a:r>
              <a:rPr sz="3200" spc="70" dirty="0">
                <a:latin typeface="Microsoft Sans Serif"/>
                <a:cs typeface="Microsoft Sans Serif"/>
              </a:rPr>
              <a:t>боевых </a:t>
            </a:r>
            <a:r>
              <a:rPr sz="3200" spc="75" dirty="0">
                <a:latin typeface="Microsoft Sans Serif"/>
                <a:cs typeface="Microsoft Sans Serif"/>
              </a:rPr>
              <a:t> </a:t>
            </a:r>
            <a:r>
              <a:rPr sz="3200" spc="-30" dirty="0">
                <a:latin typeface="Microsoft Sans Serif"/>
                <a:cs typeface="Microsoft Sans Serif"/>
              </a:rPr>
              <a:t>участках, </a:t>
            </a:r>
            <a:r>
              <a:rPr sz="3200" spc="50" dirty="0">
                <a:latin typeface="Microsoft Sans Serif"/>
                <a:cs typeface="Microsoft Sans Serif"/>
              </a:rPr>
              <a:t>воодушевляя </a:t>
            </a:r>
            <a:r>
              <a:rPr sz="3200" spc="45" dirty="0">
                <a:latin typeface="Microsoft Sans Serif"/>
                <a:cs typeface="Microsoft Sans Serif"/>
              </a:rPr>
              <a:t>своим </a:t>
            </a:r>
            <a:r>
              <a:rPr sz="3200" spc="75" dirty="0">
                <a:latin typeface="Microsoft Sans Serif"/>
                <a:cs typeface="Microsoft Sans Serif"/>
              </a:rPr>
              <a:t>примером </a:t>
            </a:r>
            <a:r>
              <a:rPr sz="3200" spc="80" dirty="0">
                <a:latin typeface="Microsoft Sans Serif"/>
                <a:cs typeface="Microsoft Sans Serif"/>
              </a:rPr>
              <a:t> </a:t>
            </a:r>
            <a:r>
              <a:rPr sz="3200" spc="90" dirty="0">
                <a:latin typeface="Microsoft Sans Serif"/>
                <a:cs typeface="Microsoft Sans Serif"/>
              </a:rPr>
              <a:t>личный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-35" dirty="0">
                <a:latin typeface="Microsoft Sans Serif"/>
                <a:cs typeface="Microsoft Sans Serif"/>
              </a:rPr>
              <a:t>состав.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350">
              <a:latin typeface="Microsoft Sans Serif"/>
              <a:cs typeface="Microsoft Sans Serif"/>
            </a:endParaRPr>
          </a:p>
          <a:p>
            <a:pPr marL="12700" marR="5080" algn="just">
              <a:lnSpc>
                <a:spcPct val="100000"/>
              </a:lnSpc>
            </a:pPr>
            <a:r>
              <a:rPr sz="3200" spc="35" dirty="0">
                <a:latin typeface="Microsoft Sans Serif"/>
                <a:cs typeface="Microsoft Sans Serif"/>
              </a:rPr>
              <a:t>Под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spc="75" dirty="0">
                <a:latin typeface="Microsoft Sans Serif"/>
                <a:cs typeface="Microsoft Sans Serif"/>
              </a:rPr>
              <a:t>его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руководством</a:t>
            </a:r>
            <a:r>
              <a:rPr sz="3200" spc="-170" dirty="0">
                <a:latin typeface="Microsoft Sans Serif"/>
                <a:cs typeface="Microsoft Sans Serif"/>
              </a:rPr>
              <a:t> </a:t>
            </a:r>
            <a:r>
              <a:rPr sz="3200" spc="100" dirty="0">
                <a:latin typeface="Microsoft Sans Serif"/>
                <a:cs typeface="Microsoft Sans Serif"/>
              </a:rPr>
              <a:t>было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80" dirty="0">
                <a:latin typeface="Microsoft Sans Serif"/>
                <a:cs typeface="Microsoft Sans Serif"/>
              </a:rPr>
              <a:t>ликвидировано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более</a:t>
            </a:r>
            <a:r>
              <a:rPr sz="3200" spc="-155" dirty="0">
                <a:latin typeface="Microsoft Sans Serif"/>
                <a:cs typeface="Microsoft Sans Serif"/>
              </a:rPr>
              <a:t> </a:t>
            </a:r>
            <a:r>
              <a:rPr sz="3600" spc="35" dirty="0">
                <a:solidFill>
                  <a:srgbClr val="DB3D2C"/>
                </a:solidFill>
                <a:latin typeface="Microsoft Sans Serif"/>
                <a:cs typeface="Microsoft Sans Serif"/>
              </a:rPr>
              <a:t>120</a:t>
            </a:r>
            <a:r>
              <a:rPr sz="3600" spc="-195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75" dirty="0">
                <a:latin typeface="Microsoft Sans Serif"/>
                <a:cs typeface="Microsoft Sans Serif"/>
              </a:rPr>
              <a:t>крупных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пожаров,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где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благодаря </a:t>
            </a:r>
            <a:r>
              <a:rPr sz="3200" spc="-840" dirty="0">
                <a:latin typeface="Microsoft Sans Serif"/>
                <a:cs typeface="Microsoft Sans Serif"/>
              </a:rPr>
              <a:t> </a:t>
            </a:r>
            <a:r>
              <a:rPr sz="3200" spc="75" dirty="0">
                <a:latin typeface="Microsoft Sans Serif"/>
                <a:cs typeface="Microsoft Sans Serif"/>
              </a:rPr>
              <a:t>его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усилиям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100" dirty="0">
                <a:latin typeface="Microsoft Sans Serif"/>
                <a:cs typeface="Microsoft Sans Serif"/>
              </a:rPr>
              <a:t>были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-5" dirty="0">
                <a:latin typeface="Microsoft Sans Serif"/>
                <a:cs typeface="Microsoft Sans Serif"/>
              </a:rPr>
              <a:t>спасены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тысячи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людей.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50">
              <a:latin typeface="Microsoft Sans Serif"/>
              <a:cs typeface="Microsoft Sans Serif"/>
            </a:endParaRPr>
          </a:p>
          <a:p>
            <a:pPr marL="12700" marR="729615">
              <a:lnSpc>
                <a:spcPct val="100000"/>
              </a:lnSpc>
            </a:pPr>
            <a:r>
              <a:rPr sz="3200" spc="40" dirty="0">
                <a:latin typeface="Microsoft Sans Serif"/>
                <a:cs typeface="Microsoft Sans Serif"/>
              </a:rPr>
              <a:t>Погиб,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-60" dirty="0">
                <a:latin typeface="Microsoft Sans Serif"/>
                <a:cs typeface="Microsoft Sans Serif"/>
              </a:rPr>
              <a:t>спасая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людей,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25" dirty="0">
                <a:latin typeface="Microsoft Sans Serif"/>
                <a:cs typeface="Microsoft Sans Serif"/>
              </a:rPr>
              <a:t>20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марта</a:t>
            </a:r>
            <a:r>
              <a:rPr sz="3200" spc="-100" dirty="0">
                <a:latin typeface="Microsoft Sans Serif"/>
                <a:cs typeface="Microsoft Sans Serif"/>
              </a:rPr>
              <a:t> </a:t>
            </a:r>
            <a:r>
              <a:rPr sz="3200" spc="25" dirty="0">
                <a:latin typeface="Microsoft Sans Serif"/>
                <a:cs typeface="Microsoft Sans Serif"/>
              </a:rPr>
              <a:t>2010</a:t>
            </a:r>
            <a:r>
              <a:rPr sz="3200" spc="-160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года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100" dirty="0">
                <a:latin typeface="Microsoft Sans Serif"/>
                <a:cs typeface="Microsoft Sans Serif"/>
              </a:rPr>
              <a:t>при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тушении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пожара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бизнес-центре</a:t>
            </a:r>
            <a:endParaRPr sz="3200">
              <a:latin typeface="Microsoft Sans Serif"/>
              <a:cs typeface="Microsoft Sans Serif"/>
            </a:endParaRPr>
          </a:p>
          <a:p>
            <a:pPr marL="12700" algn="just">
              <a:lnSpc>
                <a:spcPct val="100000"/>
              </a:lnSpc>
            </a:pPr>
            <a:r>
              <a:rPr sz="3200" spc="-5" dirty="0">
                <a:latin typeface="Microsoft Sans Serif"/>
                <a:cs typeface="Microsoft Sans Serif"/>
              </a:rPr>
              <a:t>на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spc="10" dirty="0">
                <a:latin typeface="Microsoft Sans Serif"/>
                <a:cs typeface="Microsoft Sans Serif"/>
              </a:rPr>
              <a:t>севере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Москвы.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716280"/>
            <a:ext cx="11587480" cy="2180590"/>
          </a:xfrm>
          <a:custGeom>
            <a:avLst/>
            <a:gdLst/>
            <a:ahLst/>
            <a:cxnLst/>
            <a:rect l="l" t="t" r="r" b="b"/>
            <a:pathLst>
              <a:path w="11587480" h="2180590">
                <a:moveTo>
                  <a:pt x="11587099" y="0"/>
                </a:moveTo>
                <a:lnTo>
                  <a:pt x="0" y="0"/>
                </a:lnTo>
                <a:lnTo>
                  <a:pt x="0" y="2180462"/>
                </a:lnTo>
                <a:lnTo>
                  <a:pt x="11587099" y="2180462"/>
                </a:lnTo>
                <a:lnTo>
                  <a:pt x="11587099" y="0"/>
                </a:lnTo>
                <a:close/>
              </a:path>
            </a:pathLst>
          </a:custGeom>
          <a:solidFill>
            <a:srgbClr val="DB3D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211376" y="807211"/>
            <a:ext cx="7147559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Герой</a:t>
            </a:r>
            <a:r>
              <a:rPr spc="-135" dirty="0"/>
              <a:t> </a:t>
            </a:r>
            <a:r>
              <a:rPr spc="20" dirty="0"/>
              <a:t>Российской</a:t>
            </a:r>
            <a:r>
              <a:rPr spc="-145" dirty="0"/>
              <a:t> </a:t>
            </a:r>
            <a:r>
              <a:rPr spc="50" dirty="0"/>
              <a:t>Федерации</a:t>
            </a:r>
            <a:r>
              <a:rPr spc="-130" dirty="0"/>
              <a:t> </a:t>
            </a:r>
            <a:r>
              <a:rPr spc="730" dirty="0"/>
              <a:t>–</a:t>
            </a:r>
          </a:p>
          <a:p>
            <a:pPr marL="12700">
              <a:lnSpc>
                <a:spcPct val="100000"/>
              </a:lnSpc>
            </a:pPr>
            <a:r>
              <a:rPr spc="105" dirty="0"/>
              <a:t>Чернышёв</a:t>
            </a:r>
            <a:r>
              <a:rPr spc="-160" dirty="0"/>
              <a:t> </a:t>
            </a:r>
            <a:r>
              <a:rPr spc="85" dirty="0"/>
              <a:t>Евгений</a:t>
            </a:r>
            <a:r>
              <a:rPr spc="-150" dirty="0"/>
              <a:t> </a:t>
            </a:r>
            <a:r>
              <a:rPr spc="105" dirty="0"/>
              <a:t>Николаевич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11376" y="1906015"/>
            <a:ext cx="1016825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80" dirty="0">
                <a:solidFill>
                  <a:srgbClr val="FFFFFF"/>
                </a:solidFill>
                <a:latin typeface="Microsoft Sans Serif"/>
                <a:cs typeface="Microsoft Sans Serif"/>
              </a:rPr>
              <a:t>полковник </a:t>
            </a:r>
            <a:r>
              <a:rPr sz="2800" spc="50" dirty="0">
                <a:solidFill>
                  <a:srgbClr val="FFFFFF"/>
                </a:solidFill>
                <a:latin typeface="Microsoft Sans Serif"/>
                <a:cs typeface="Microsoft Sans Serif"/>
              </a:rPr>
              <a:t>внутренней </a:t>
            </a:r>
            <a:r>
              <a:rPr sz="2800" spc="25" dirty="0">
                <a:solidFill>
                  <a:srgbClr val="FFFFFF"/>
                </a:solidFill>
                <a:latin typeface="Microsoft Sans Serif"/>
                <a:cs typeface="Microsoft Sans Serif"/>
              </a:rPr>
              <a:t>службы, начальник </a:t>
            </a:r>
            <a:r>
              <a:rPr sz="2800" spc="45" dirty="0">
                <a:solidFill>
                  <a:srgbClr val="FFFFFF"/>
                </a:solidFill>
                <a:latin typeface="Microsoft Sans Serif"/>
                <a:cs typeface="Microsoft Sans Serif"/>
              </a:rPr>
              <a:t>службы </a:t>
            </a:r>
            <a:r>
              <a:rPr sz="2800" spc="5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65" dirty="0">
                <a:solidFill>
                  <a:srgbClr val="FFFFFF"/>
                </a:solidFill>
                <a:latin typeface="Microsoft Sans Serif"/>
                <a:cs typeface="Microsoft Sans Serif"/>
              </a:rPr>
              <a:t>пожар</a:t>
            </a:r>
            <a:r>
              <a:rPr sz="2800" spc="45" dirty="0">
                <a:solidFill>
                  <a:srgbClr val="FFFFFF"/>
                </a:solidFill>
                <a:latin typeface="Microsoft Sans Serif"/>
                <a:cs typeface="Microsoft Sans Serif"/>
              </a:rPr>
              <a:t>о</a:t>
            </a:r>
            <a:r>
              <a:rPr sz="2800" spc="35" dirty="0">
                <a:solidFill>
                  <a:srgbClr val="FFFFFF"/>
                </a:solidFill>
                <a:latin typeface="Microsoft Sans Serif"/>
                <a:cs typeface="Microsoft Sans Serif"/>
              </a:rPr>
              <a:t>тушения</a:t>
            </a:r>
            <a:r>
              <a:rPr sz="2800" spc="-8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-105" dirty="0">
                <a:solidFill>
                  <a:srgbClr val="FFFFFF"/>
                </a:solidFill>
                <a:latin typeface="Microsoft Sans Serif"/>
                <a:cs typeface="Microsoft Sans Serif"/>
              </a:rPr>
              <a:t>ФПС</a:t>
            </a:r>
            <a:r>
              <a:rPr sz="2800" spc="-8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-160" dirty="0">
                <a:solidFill>
                  <a:srgbClr val="FFFFFF"/>
                </a:solidFill>
                <a:latin typeface="Microsoft Sans Serif"/>
                <a:cs typeface="Microsoft Sans Serif"/>
              </a:rPr>
              <a:t>ЦУКС</a:t>
            </a:r>
            <a:r>
              <a:rPr sz="2800" spc="-10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-114" dirty="0">
                <a:solidFill>
                  <a:srgbClr val="FFFFFF"/>
                </a:solidFill>
                <a:latin typeface="Microsoft Sans Serif"/>
                <a:cs typeface="Microsoft Sans Serif"/>
              </a:rPr>
              <a:t>МЧС</a:t>
            </a:r>
            <a:r>
              <a:rPr sz="2800" spc="-9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Microsoft Sans Serif"/>
                <a:cs typeface="Microsoft Sans Serif"/>
              </a:rPr>
              <a:t>Ро</a:t>
            </a:r>
            <a:r>
              <a:rPr sz="2800" spc="-60" dirty="0">
                <a:solidFill>
                  <a:srgbClr val="FFFFFF"/>
                </a:solidFill>
                <a:latin typeface="Microsoft Sans Serif"/>
                <a:cs typeface="Microsoft Sans Serif"/>
              </a:rPr>
              <a:t>с</a:t>
            </a:r>
            <a:r>
              <a:rPr sz="2800" spc="35" dirty="0">
                <a:solidFill>
                  <a:srgbClr val="FFFFFF"/>
                </a:solidFill>
                <a:latin typeface="Microsoft Sans Serif"/>
                <a:cs typeface="Microsoft Sans Serif"/>
              </a:rPr>
              <a:t>сии</a:t>
            </a:r>
            <a:r>
              <a:rPr sz="2800" spc="-9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75" dirty="0">
                <a:solidFill>
                  <a:srgbClr val="FFFFFF"/>
                </a:solidFill>
                <a:latin typeface="Microsoft Sans Serif"/>
                <a:cs typeface="Microsoft Sans Serif"/>
              </a:rPr>
              <a:t>по</a:t>
            </a:r>
            <a:r>
              <a:rPr sz="2800" spc="-10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85" dirty="0">
                <a:solidFill>
                  <a:srgbClr val="FFFFFF"/>
                </a:solidFill>
                <a:latin typeface="Microsoft Sans Serif"/>
                <a:cs typeface="Microsoft Sans Serif"/>
              </a:rPr>
              <a:t>г</a:t>
            </a:r>
            <a:r>
              <a:rPr sz="2800" spc="-90" dirty="0">
                <a:solidFill>
                  <a:srgbClr val="FFFFFF"/>
                </a:solidFill>
                <a:latin typeface="Microsoft Sans Serif"/>
                <a:cs typeface="Microsoft Sans Serif"/>
              </a:rPr>
              <a:t>.</a:t>
            </a:r>
            <a:r>
              <a:rPr sz="2800" spc="-9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Microsoft Sans Serif"/>
                <a:cs typeface="Microsoft Sans Serif"/>
              </a:rPr>
              <a:t>М</a:t>
            </a:r>
            <a:r>
              <a:rPr sz="2800" spc="65" dirty="0">
                <a:solidFill>
                  <a:srgbClr val="FFFFFF"/>
                </a:solidFill>
                <a:latin typeface="Microsoft Sans Serif"/>
                <a:cs typeface="Microsoft Sans Serif"/>
              </a:rPr>
              <a:t>о</a:t>
            </a:r>
            <a:r>
              <a:rPr sz="2800" spc="10" dirty="0">
                <a:solidFill>
                  <a:srgbClr val="FFFFFF"/>
                </a:solidFill>
                <a:latin typeface="Microsoft Sans Serif"/>
                <a:cs typeface="Microsoft Sans Serif"/>
              </a:rPr>
              <a:t>скв</a:t>
            </a:r>
            <a:r>
              <a:rPr sz="2800" dirty="0">
                <a:solidFill>
                  <a:srgbClr val="FFFFFF"/>
                </a:solidFill>
                <a:latin typeface="Microsoft Sans Serif"/>
                <a:cs typeface="Microsoft Sans Serif"/>
              </a:rPr>
              <a:t>е</a:t>
            </a:r>
            <a:r>
              <a:rPr sz="2800" spc="-90" dirty="0">
                <a:solidFill>
                  <a:srgbClr val="FFFFFF"/>
                </a:solidFill>
                <a:latin typeface="Microsoft Sans Serif"/>
                <a:cs typeface="Microsoft Sans Serif"/>
              </a:rPr>
              <a:t>,</a:t>
            </a:r>
            <a:r>
              <a:rPr sz="2800" spc="-8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20" dirty="0">
                <a:solidFill>
                  <a:srgbClr val="FFFFFF"/>
                </a:solidFill>
                <a:latin typeface="Microsoft Sans Serif"/>
                <a:cs typeface="Microsoft Sans Serif"/>
              </a:rPr>
              <a:t>2</a:t>
            </a:r>
            <a:r>
              <a:rPr sz="2800" spc="5" dirty="0">
                <a:solidFill>
                  <a:srgbClr val="FFFFFF"/>
                </a:solidFill>
                <a:latin typeface="Microsoft Sans Serif"/>
                <a:cs typeface="Microsoft Sans Serif"/>
              </a:rPr>
              <a:t>0</a:t>
            </a:r>
            <a:r>
              <a:rPr sz="2800" spc="20" dirty="0">
                <a:solidFill>
                  <a:srgbClr val="FFFFFF"/>
                </a:solidFill>
                <a:latin typeface="Microsoft Sans Serif"/>
                <a:cs typeface="Microsoft Sans Serif"/>
              </a:rPr>
              <a:t>10</a:t>
            </a:r>
            <a:r>
              <a:rPr sz="2800" spc="-10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dirty="0">
                <a:solidFill>
                  <a:srgbClr val="FFFFFF"/>
                </a:solidFill>
                <a:latin typeface="Microsoft Sans Serif"/>
                <a:cs typeface="Microsoft Sans Serif"/>
              </a:rPr>
              <a:t>г.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7098" y="0"/>
            <a:ext cx="6700774" cy="1028699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16280"/>
            <a:ext cx="11587480" cy="2180590"/>
          </a:xfrm>
          <a:custGeom>
            <a:avLst/>
            <a:gdLst/>
            <a:ahLst/>
            <a:cxnLst/>
            <a:rect l="l" t="t" r="r" b="b"/>
            <a:pathLst>
              <a:path w="11587480" h="2180590">
                <a:moveTo>
                  <a:pt x="11587099" y="0"/>
                </a:moveTo>
                <a:lnTo>
                  <a:pt x="0" y="0"/>
                </a:lnTo>
                <a:lnTo>
                  <a:pt x="0" y="2180462"/>
                </a:lnTo>
                <a:lnTo>
                  <a:pt x="11587099" y="2180462"/>
                </a:lnTo>
                <a:lnTo>
                  <a:pt x="11587099" y="0"/>
                </a:lnTo>
                <a:close/>
              </a:path>
            </a:pathLst>
          </a:custGeom>
          <a:solidFill>
            <a:srgbClr val="DB3D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70559" y="3928998"/>
            <a:ext cx="10134600" cy="4954270"/>
          </a:xfrm>
          <a:prstGeom prst="rect">
            <a:avLst/>
          </a:prstGeom>
          <a:solidFill>
            <a:srgbClr val="FFFFFF">
              <a:alpha val="72940"/>
            </a:srgbClr>
          </a:solidFill>
        </p:spPr>
        <p:txBody>
          <a:bodyPr vert="horz" wrap="square" lIns="0" tIns="394335" rIns="0" bIns="0" rtlCol="0">
            <a:spAutoFit/>
          </a:bodyPr>
          <a:lstStyle/>
          <a:p>
            <a:pPr marL="553085">
              <a:lnSpc>
                <a:spcPct val="100000"/>
              </a:lnSpc>
              <a:spcBef>
                <a:spcPts val="3105"/>
              </a:spcBef>
            </a:pPr>
            <a:r>
              <a:rPr sz="3200" spc="-75" dirty="0">
                <a:latin typeface="Microsoft Sans Serif"/>
                <a:cs typeface="Microsoft Sans Serif"/>
              </a:rPr>
              <a:t>В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ходе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75" dirty="0">
                <a:latin typeface="Microsoft Sans Serif"/>
                <a:cs typeface="Microsoft Sans Serif"/>
              </a:rPr>
              <a:t>выполнения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специальных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заданий</a:t>
            </a:r>
            <a:endParaRPr sz="3200">
              <a:latin typeface="Microsoft Sans Serif"/>
              <a:cs typeface="Microsoft Sans Serif"/>
            </a:endParaRPr>
          </a:p>
          <a:p>
            <a:pPr marL="553085" marR="608965">
              <a:lnSpc>
                <a:spcPct val="100000"/>
              </a:lnSpc>
            </a:pP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усл</a:t>
            </a:r>
            <a:r>
              <a:rPr sz="3200" spc="25" dirty="0">
                <a:latin typeface="Microsoft Sans Serif"/>
                <a:cs typeface="Microsoft Sans Serif"/>
              </a:rPr>
              <a:t>о</a:t>
            </a:r>
            <a:r>
              <a:rPr sz="3200" spc="65" dirty="0">
                <a:latin typeface="Microsoft Sans Serif"/>
                <a:cs typeface="Microsoft Sans Serif"/>
              </a:rPr>
              <a:t>ви</a:t>
            </a:r>
            <a:r>
              <a:rPr sz="3200" spc="50" dirty="0">
                <a:latin typeface="Microsoft Sans Serif"/>
                <a:cs typeface="Microsoft Sans Serif"/>
              </a:rPr>
              <a:t>я</a:t>
            </a:r>
            <a:r>
              <a:rPr sz="3200" spc="-35" dirty="0">
                <a:latin typeface="Microsoft Sans Serif"/>
                <a:cs typeface="Microsoft Sans Serif"/>
              </a:rPr>
              <a:t>х,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сопряже</a:t>
            </a:r>
            <a:r>
              <a:rPr sz="3200" spc="45" dirty="0">
                <a:latin typeface="Microsoft Sans Serif"/>
                <a:cs typeface="Microsoft Sans Serif"/>
              </a:rPr>
              <a:t>н</a:t>
            </a:r>
            <a:r>
              <a:rPr sz="3200" spc="100" dirty="0">
                <a:latin typeface="Microsoft Sans Serif"/>
                <a:cs typeface="Microsoft Sans Serif"/>
              </a:rPr>
              <a:t>н</a:t>
            </a:r>
            <a:r>
              <a:rPr sz="3200" spc="120" dirty="0">
                <a:latin typeface="Microsoft Sans Serif"/>
                <a:cs typeface="Microsoft Sans Serif"/>
              </a:rPr>
              <a:t>ы</a:t>
            </a:r>
            <a:r>
              <a:rPr sz="3200" spc="35" dirty="0">
                <a:latin typeface="Microsoft Sans Serif"/>
                <a:cs typeface="Microsoft Sans Serif"/>
              </a:rPr>
              <a:t>х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с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ри</a:t>
            </a:r>
            <a:r>
              <a:rPr sz="3200" spc="25" dirty="0">
                <a:latin typeface="Microsoft Sans Serif"/>
                <a:cs typeface="Microsoft Sans Serif"/>
              </a:rPr>
              <a:t>с</a:t>
            </a:r>
            <a:r>
              <a:rPr sz="3200" spc="95" dirty="0">
                <a:latin typeface="Microsoft Sans Serif"/>
                <a:cs typeface="Microsoft Sans Serif"/>
              </a:rPr>
              <a:t>ком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для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жизни,  </a:t>
            </a:r>
            <a:r>
              <a:rPr sz="3200" spc="60" dirty="0">
                <a:latin typeface="Microsoft Sans Serif"/>
                <a:cs typeface="Microsoft Sans Serif"/>
              </a:rPr>
              <a:t>проявляя </a:t>
            </a:r>
            <a:r>
              <a:rPr sz="3200" spc="35" dirty="0">
                <a:latin typeface="Microsoft Sans Serif"/>
                <a:cs typeface="Microsoft Sans Serif"/>
              </a:rPr>
              <a:t>мужество </a:t>
            </a:r>
            <a:r>
              <a:rPr sz="3200" spc="120" dirty="0">
                <a:latin typeface="Microsoft Sans Serif"/>
                <a:cs typeface="Microsoft Sans Serif"/>
              </a:rPr>
              <a:t>и </a:t>
            </a:r>
            <a:r>
              <a:rPr sz="3200" spc="45" dirty="0">
                <a:latin typeface="Microsoft Sans Serif"/>
                <a:cs typeface="Microsoft Sans Serif"/>
              </a:rPr>
              <a:t>героизм, </a:t>
            </a:r>
            <a:r>
              <a:rPr sz="3200" spc="30" dirty="0">
                <a:latin typeface="Microsoft Sans Serif"/>
                <a:cs typeface="Microsoft Sans Serif"/>
              </a:rPr>
              <a:t>реализовал 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ряд </a:t>
            </a:r>
            <a:r>
              <a:rPr sz="3200" spc="70" dirty="0">
                <a:latin typeface="Microsoft Sans Serif"/>
                <a:cs typeface="Microsoft Sans Serif"/>
              </a:rPr>
              <a:t>сложнейших </a:t>
            </a:r>
            <a:r>
              <a:rPr sz="3200" spc="45" dirty="0">
                <a:latin typeface="Microsoft Sans Serif"/>
                <a:cs typeface="Microsoft Sans Serif"/>
              </a:rPr>
              <a:t>острых </a:t>
            </a:r>
            <a:r>
              <a:rPr sz="3200" spc="55" dirty="0">
                <a:latin typeface="Microsoft Sans Serif"/>
                <a:cs typeface="Microsoft Sans Serif"/>
              </a:rPr>
              <a:t>оперативных </a:t>
            </a:r>
            <a:r>
              <a:rPr sz="3200" spc="6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комбинаций, </a:t>
            </a:r>
            <a:r>
              <a:rPr sz="3200" spc="-5" dirty="0">
                <a:latin typeface="Microsoft Sans Serif"/>
                <a:cs typeface="Microsoft Sans Serif"/>
              </a:rPr>
              <a:t>создав </a:t>
            </a:r>
            <a:r>
              <a:rPr sz="3200" spc="30" dirty="0">
                <a:latin typeface="Microsoft Sans Serif"/>
                <a:cs typeface="Microsoft Sans Serif"/>
              </a:rPr>
              <a:t>каналы </a:t>
            </a:r>
            <a:r>
              <a:rPr sz="3200" spc="55" dirty="0">
                <a:latin typeface="Microsoft Sans Serif"/>
                <a:cs typeface="Microsoft Sans Serif"/>
              </a:rPr>
              <a:t>получения </a:t>
            </a:r>
            <a:r>
              <a:rPr sz="3200" spc="60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информации, </a:t>
            </a:r>
            <a:r>
              <a:rPr sz="3200" spc="55" dirty="0">
                <a:latin typeface="Microsoft Sans Serif"/>
                <a:cs typeface="Microsoft Sans Serif"/>
              </a:rPr>
              <a:t>напрямую </a:t>
            </a:r>
            <a:r>
              <a:rPr sz="3200" spc="35" dirty="0">
                <a:latin typeface="Microsoft Sans Serif"/>
                <a:cs typeface="Microsoft Sans Serif"/>
              </a:rPr>
              <a:t>затрагивающей </a:t>
            </a:r>
            <a:r>
              <a:rPr sz="3200" spc="40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национальные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интересы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-250" dirty="0">
                <a:latin typeface="Microsoft Sans Serif"/>
                <a:cs typeface="Microsoft Sans Serif"/>
              </a:rPr>
              <a:t>СССР,</a:t>
            </a:r>
            <a:endParaRPr sz="3200">
              <a:latin typeface="Microsoft Sans Serif"/>
              <a:cs typeface="Microsoft Sans Serif"/>
            </a:endParaRPr>
          </a:p>
          <a:p>
            <a:pPr marL="553085">
              <a:lnSpc>
                <a:spcPct val="100000"/>
              </a:lnSpc>
            </a:pPr>
            <a:r>
              <a:rPr sz="3200" spc="-110" dirty="0">
                <a:latin typeface="Microsoft Sans Serif"/>
                <a:cs typeface="Microsoft Sans Serif"/>
              </a:rPr>
              <a:t>а </a:t>
            </a:r>
            <a:r>
              <a:rPr sz="3200" spc="40" dirty="0">
                <a:latin typeface="Microsoft Sans Serif"/>
                <a:cs typeface="Microsoft Sans Serif"/>
              </a:rPr>
              <a:t>впоследствии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120" dirty="0">
                <a:latin typeface="Microsoft Sans Serif"/>
                <a:cs typeface="Microsoft Sans Serif"/>
              </a:rPr>
              <a:t>и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Росси</a:t>
            </a:r>
            <a:r>
              <a:rPr sz="3200" spc="-25" dirty="0">
                <a:latin typeface="Microsoft Sans Serif"/>
                <a:cs typeface="Microsoft Sans Serif"/>
              </a:rPr>
              <a:t>й</a:t>
            </a:r>
            <a:r>
              <a:rPr sz="3200" spc="60" dirty="0">
                <a:latin typeface="Microsoft Sans Serif"/>
                <a:cs typeface="Microsoft Sans Serif"/>
              </a:rPr>
              <a:t>ской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Федер</a:t>
            </a:r>
            <a:r>
              <a:rPr sz="3200" spc="10" dirty="0">
                <a:latin typeface="Microsoft Sans Serif"/>
                <a:cs typeface="Microsoft Sans Serif"/>
              </a:rPr>
              <a:t>а</a:t>
            </a:r>
            <a:r>
              <a:rPr sz="3200" spc="80" dirty="0">
                <a:latin typeface="Microsoft Sans Serif"/>
                <a:cs typeface="Microsoft Sans Serif"/>
              </a:rPr>
              <a:t>ц</a:t>
            </a:r>
            <a:r>
              <a:rPr sz="3200" spc="70" dirty="0">
                <a:latin typeface="Microsoft Sans Serif"/>
                <a:cs typeface="Microsoft Sans Serif"/>
              </a:rPr>
              <a:t>и</a:t>
            </a:r>
            <a:r>
              <a:rPr sz="3200" spc="10" dirty="0">
                <a:latin typeface="Microsoft Sans Serif"/>
                <a:cs typeface="Microsoft Sans Serif"/>
              </a:rPr>
              <a:t>и.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211376" y="805433"/>
            <a:ext cx="689927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Герой</a:t>
            </a:r>
            <a:r>
              <a:rPr spc="-145" dirty="0"/>
              <a:t> </a:t>
            </a:r>
            <a:r>
              <a:rPr spc="20" dirty="0"/>
              <a:t>Российской</a:t>
            </a:r>
            <a:r>
              <a:rPr spc="-150" dirty="0"/>
              <a:t> </a:t>
            </a:r>
            <a:r>
              <a:rPr spc="50" dirty="0"/>
              <a:t>Федерации</a:t>
            </a:r>
            <a:r>
              <a:rPr spc="-135" dirty="0"/>
              <a:t> </a:t>
            </a:r>
            <a:r>
              <a:rPr spc="730" dirty="0"/>
              <a:t>–</a:t>
            </a:r>
          </a:p>
          <a:p>
            <a:pPr marL="12700">
              <a:lnSpc>
                <a:spcPct val="100000"/>
              </a:lnSpc>
            </a:pPr>
            <a:r>
              <a:rPr spc="160" dirty="0"/>
              <a:t>Шевченко</a:t>
            </a:r>
            <a:r>
              <a:rPr spc="-150" dirty="0"/>
              <a:t> </a:t>
            </a:r>
            <a:r>
              <a:rPr spc="175" dirty="0"/>
              <a:t>Юрий</a:t>
            </a:r>
            <a:r>
              <a:rPr spc="-135" dirty="0"/>
              <a:t> </a:t>
            </a:r>
            <a:r>
              <a:rPr spc="90" dirty="0"/>
              <a:t>Анатольевич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11376" y="1903933"/>
            <a:ext cx="868489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45" dirty="0">
                <a:solidFill>
                  <a:srgbClr val="FFFFFF"/>
                </a:solidFill>
                <a:latin typeface="Microsoft Sans Serif"/>
                <a:cs typeface="Microsoft Sans Serif"/>
              </a:rPr>
              <a:t>выдающийся</a:t>
            </a:r>
            <a:r>
              <a:rPr sz="2800" spc="-7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Microsoft Sans Serif"/>
                <a:cs typeface="Microsoft Sans Serif"/>
              </a:rPr>
              <a:t>разведчик,</a:t>
            </a:r>
            <a:r>
              <a:rPr sz="2800" spc="-9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Microsoft Sans Serif"/>
                <a:cs typeface="Microsoft Sans Serif"/>
              </a:rPr>
              <a:t>ветеран</a:t>
            </a:r>
            <a:r>
              <a:rPr sz="2800" spc="-8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Microsoft Sans Serif"/>
                <a:cs typeface="Microsoft Sans Serif"/>
              </a:rPr>
              <a:t>Службы</a:t>
            </a:r>
            <a:r>
              <a:rPr sz="2800" spc="-8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55" dirty="0">
                <a:solidFill>
                  <a:srgbClr val="FFFFFF"/>
                </a:solidFill>
                <a:latin typeface="Microsoft Sans Serif"/>
                <a:cs typeface="Microsoft Sans Serif"/>
              </a:rPr>
              <a:t>внешней </a:t>
            </a:r>
            <a:r>
              <a:rPr sz="2800" spc="-72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30" dirty="0">
                <a:solidFill>
                  <a:srgbClr val="FFFFFF"/>
                </a:solidFill>
                <a:latin typeface="Microsoft Sans Serif"/>
                <a:cs typeface="Microsoft Sans Serif"/>
              </a:rPr>
              <a:t>разведки</a:t>
            </a:r>
            <a:r>
              <a:rPr sz="2800" spc="-8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Microsoft Sans Serif"/>
                <a:cs typeface="Microsoft Sans Serif"/>
              </a:rPr>
              <a:t>России,</a:t>
            </a:r>
            <a:r>
              <a:rPr sz="2800" spc="-8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80" dirty="0">
                <a:solidFill>
                  <a:srgbClr val="FFFFFF"/>
                </a:solidFill>
                <a:latin typeface="Microsoft Sans Serif"/>
                <a:cs typeface="Microsoft Sans Serif"/>
              </a:rPr>
              <a:t>полковник</a:t>
            </a:r>
            <a:r>
              <a:rPr sz="2800" spc="-9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45" dirty="0">
                <a:solidFill>
                  <a:srgbClr val="FFFFFF"/>
                </a:solidFill>
                <a:latin typeface="Microsoft Sans Serif"/>
                <a:cs typeface="Microsoft Sans Serif"/>
              </a:rPr>
              <a:t>в</a:t>
            </a:r>
            <a:r>
              <a:rPr sz="2800" spc="-8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/>
                <a:cs typeface="Microsoft Sans Serif"/>
              </a:rPr>
              <a:t>отставке,</a:t>
            </a:r>
            <a:r>
              <a:rPr sz="2800" spc="-8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spc="15" dirty="0">
                <a:solidFill>
                  <a:srgbClr val="FFFFFF"/>
                </a:solidFill>
                <a:latin typeface="Microsoft Sans Serif"/>
                <a:cs typeface="Microsoft Sans Serif"/>
              </a:rPr>
              <a:t>2017</a:t>
            </a:r>
            <a:r>
              <a:rPr sz="2800" spc="-10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2800" dirty="0">
                <a:solidFill>
                  <a:srgbClr val="FFFFFF"/>
                </a:solidFill>
                <a:latin typeface="Microsoft Sans Serif"/>
                <a:cs typeface="Microsoft Sans Serif"/>
              </a:rPr>
              <a:t>г.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7098" y="0"/>
            <a:ext cx="6700774" cy="1028699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0559" y="3611879"/>
            <a:ext cx="10134600" cy="5394960"/>
          </a:xfrm>
          <a:prstGeom prst="rect">
            <a:avLst/>
          </a:prstGeom>
          <a:solidFill>
            <a:srgbClr val="FFFFFF">
              <a:alpha val="72940"/>
            </a:srgbClr>
          </a:solidFill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3050">
              <a:latin typeface="Times New Roman"/>
              <a:cs typeface="Times New Roman"/>
            </a:endParaRPr>
          </a:p>
          <a:p>
            <a:pPr marL="553085" marR="1292860" algn="just">
              <a:lnSpc>
                <a:spcPct val="100000"/>
              </a:lnSpc>
              <a:spcBef>
                <a:spcPts val="5"/>
              </a:spcBef>
            </a:pPr>
            <a:r>
              <a:rPr sz="3200" spc="-5" dirty="0">
                <a:latin typeface="Microsoft Sans Serif"/>
                <a:cs typeface="Microsoft Sans Serif"/>
              </a:rPr>
              <a:t>Звание </a:t>
            </a:r>
            <a:r>
              <a:rPr sz="3200" spc="60" dirty="0">
                <a:latin typeface="Microsoft Sans Serif"/>
                <a:cs typeface="Microsoft Sans Serif"/>
              </a:rPr>
              <a:t>присвоено </a:t>
            </a:r>
            <a:r>
              <a:rPr sz="3200" spc="-70" dirty="0">
                <a:latin typeface="Microsoft Sans Serif"/>
                <a:cs typeface="Microsoft Sans Serif"/>
              </a:rPr>
              <a:t>за </a:t>
            </a:r>
            <a:r>
              <a:rPr sz="3200" spc="40" dirty="0">
                <a:latin typeface="Microsoft Sans Serif"/>
                <a:cs typeface="Microsoft Sans Serif"/>
              </a:rPr>
              <a:t>мужество </a:t>
            </a:r>
            <a:r>
              <a:rPr sz="3200" spc="125" dirty="0">
                <a:latin typeface="Microsoft Sans Serif"/>
                <a:cs typeface="Microsoft Sans Serif"/>
              </a:rPr>
              <a:t>и </a:t>
            </a:r>
            <a:r>
              <a:rPr sz="3200" spc="45" dirty="0">
                <a:latin typeface="Microsoft Sans Serif"/>
                <a:cs typeface="Microsoft Sans Serif"/>
              </a:rPr>
              <a:t>героизм,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проявленные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100" dirty="0">
                <a:latin typeface="Microsoft Sans Serif"/>
                <a:cs typeface="Microsoft Sans Serif"/>
              </a:rPr>
              <a:t>при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исполнении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65" dirty="0">
                <a:latin typeface="Microsoft Sans Serif"/>
                <a:cs typeface="Microsoft Sans Serif"/>
              </a:rPr>
              <a:t>служебного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долга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экстремальных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условиях.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50">
              <a:latin typeface="Microsoft Sans Serif"/>
              <a:cs typeface="Microsoft Sans Serif"/>
            </a:endParaRPr>
          </a:p>
          <a:p>
            <a:pPr marL="553085" marR="1029969">
              <a:lnSpc>
                <a:spcPct val="100000"/>
              </a:lnSpc>
            </a:pPr>
            <a:r>
              <a:rPr sz="3200" spc="50" dirty="0">
                <a:latin typeface="Microsoft Sans Serif"/>
                <a:cs typeface="Microsoft Sans Serif"/>
              </a:rPr>
              <a:t>При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отказе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90" dirty="0">
                <a:latin typeface="Microsoft Sans Serif"/>
                <a:cs typeface="Microsoft Sans Serif"/>
              </a:rPr>
              <a:t>обоих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двигателей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благополучно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посадил </a:t>
            </a:r>
            <a:r>
              <a:rPr sz="3200" spc="-5" dirty="0">
                <a:latin typeface="Microsoft Sans Serif"/>
                <a:cs typeface="Microsoft Sans Serif"/>
              </a:rPr>
              <a:t>самолёт, </a:t>
            </a:r>
            <a:r>
              <a:rPr sz="3200" spc="40" dirty="0">
                <a:latin typeface="Microsoft Sans Serif"/>
                <a:cs typeface="Microsoft Sans Serif"/>
              </a:rPr>
              <a:t>следовавший </a:t>
            </a:r>
            <a:r>
              <a:rPr sz="3200" spc="45" dirty="0">
                <a:latin typeface="Microsoft Sans Serif"/>
                <a:cs typeface="Microsoft Sans Serif"/>
              </a:rPr>
              <a:t>рейсом </a:t>
            </a:r>
            <a:r>
              <a:rPr sz="3200" spc="50" dirty="0">
                <a:latin typeface="Microsoft Sans Serif"/>
                <a:cs typeface="Microsoft Sans Serif"/>
              </a:rPr>
              <a:t> </a:t>
            </a:r>
            <a:r>
              <a:rPr sz="3200" spc="5" dirty="0">
                <a:latin typeface="Microsoft Sans Serif"/>
                <a:cs typeface="Microsoft Sans Serif"/>
              </a:rPr>
              <a:t>Москва-Симферополь,</a:t>
            </a:r>
            <a:r>
              <a:rPr sz="3200" spc="-160" dirty="0">
                <a:latin typeface="Microsoft Sans Serif"/>
                <a:cs typeface="Microsoft Sans Serif"/>
              </a:rPr>
              <a:t> </a:t>
            </a:r>
            <a:r>
              <a:rPr sz="3200" spc="-5" dirty="0">
                <a:latin typeface="Microsoft Sans Serif"/>
                <a:cs typeface="Microsoft Sans Serif"/>
              </a:rPr>
              <a:t>на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кукурузное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35" dirty="0">
                <a:latin typeface="Microsoft Sans Serif"/>
                <a:cs typeface="Microsoft Sans Serif"/>
              </a:rPr>
              <a:t>поле.</a:t>
            </a:r>
            <a:endParaRPr sz="3200">
              <a:latin typeface="Microsoft Sans Serif"/>
              <a:cs typeface="Microsoft Sans Serif"/>
            </a:endParaRPr>
          </a:p>
          <a:p>
            <a:pPr marL="553085" marR="870585">
              <a:lnSpc>
                <a:spcPts val="3920"/>
              </a:lnSpc>
              <a:spcBef>
                <a:spcPts val="459"/>
              </a:spcBef>
            </a:pPr>
            <a:r>
              <a:rPr sz="3200" spc="65" dirty="0">
                <a:latin typeface="Microsoft Sans Serif"/>
                <a:cs typeface="Microsoft Sans Serif"/>
              </a:rPr>
              <a:t>Жизни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600" spc="35" dirty="0">
                <a:solidFill>
                  <a:srgbClr val="DB3D2C"/>
                </a:solidFill>
                <a:latin typeface="Microsoft Sans Serif"/>
                <a:cs typeface="Microsoft Sans Serif"/>
              </a:rPr>
              <a:t>233</a:t>
            </a:r>
            <a:r>
              <a:rPr sz="3600" spc="-195" dirty="0">
                <a:solidFill>
                  <a:srgbClr val="DB3D2C"/>
                </a:solidFill>
                <a:latin typeface="Microsoft Sans Serif"/>
                <a:cs typeface="Microsoft Sans Serif"/>
              </a:rPr>
              <a:t> </a:t>
            </a:r>
            <a:r>
              <a:rPr sz="3200" spc="35" dirty="0">
                <a:latin typeface="Microsoft Sans Serif"/>
                <a:cs typeface="Microsoft Sans Serif"/>
              </a:rPr>
              <a:t>человек,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находившихся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5" dirty="0">
                <a:latin typeface="Microsoft Sans Serif"/>
                <a:cs typeface="Microsoft Sans Serif"/>
              </a:rPr>
              <a:t>на</a:t>
            </a:r>
            <a:r>
              <a:rPr sz="3200" spc="-105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борту,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105" dirty="0">
                <a:latin typeface="Microsoft Sans Serif"/>
                <a:cs typeface="Microsoft Sans Serif"/>
              </a:rPr>
              <a:t>были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спасены.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716280"/>
            <a:ext cx="11587480" cy="1981200"/>
          </a:xfrm>
          <a:custGeom>
            <a:avLst/>
            <a:gdLst/>
            <a:ahLst/>
            <a:cxnLst/>
            <a:rect l="l" t="t" r="r" b="b"/>
            <a:pathLst>
              <a:path w="11587480" h="1981200">
                <a:moveTo>
                  <a:pt x="11587099" y="0"/>
                </a:moveTo>
                <a:lnTo>
                  <a:pt x="0" y="0"/>
                </a:lnTo>
                <a:lnTo>
                  <a:pt x="0" y="1981200"/>
                </a:lnTo>
                <a:lnTo>
                  <a:pt x="11587099" y="1981200"/>
                </a:lnTo>
                <a:lnTo>
                  <a:pt x="11587099" y="0"/>
                </a:lnTo>
                <a:close/>
              </a:path>
            </a:pathLst>
          </a:custGeom>
          <a:solidFill>
            <a:srgbClr val="DB3D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Герой</a:t>
            </a:r>
            <a:r>
              <a:rPr spc="-145" dirty="0"/>
              <a:t> </a:t>
            </a:r>
            <a:r>
              <a:rPr spc="20" dirty="0"/>
              <a:t>Российской</a:t>
            </a:r>
            <a:r>
              <a:rPr spc="-150" dirty="0"/>
              <a:t> </a:t>
            </a:r>
            <a:r>
              <a:rPr spc="50" dirty="0"/>
              <a:t>Федерации</a:t>
            </a:r>
            <a:r>
              <a:rPr spc="-135" dirty="0"/>
              <a:t> </a:t>
            </a:r>
            <a:r>
              <a:rPr spc="730" dirty="0"/>
              <a:t>–</a:t>
            </a:r>
          </a:p>
          <a:p>
            <a:pPr marL="12700">
              <a:lnSpc>
                <a:spcPct val="100000"/>
              </a:lnSpc>
            </a:pPr>
            <a:r>
              <a:rPr spc="90" dirty="0"/>
              <a:t>Юсупов</a:t>
            </a:r>
            <a:r>
              <a:rPr spc="-150" dirty="0"/>
              <a:t> </a:t>
            </a:r>
            <a:r>
              <a:rPr spc="65" dirty="0"/>
              <a:t>Дамир</a:t>
            </a:r>
            <a:r>
              <a:rPr spc="-125" dirty="0"/>
              <a:t> </a:t>
            </a:r>
            <a:r>
              <a:rPr spc="65" dirty="0"/>
              <a:t>Касимович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11376" y="1963928"/>
            <a:ext cx="78327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90" dirty="0">
                <a:solidFill>
                  <a:srgbClr val="FFFFFF"/>
                </a:solidFill>
                <a:latin typeface="Microsoft Sans Serif"/>
                <a:cs typeface="Microsoft Sans Serif"/>
              </a:rPr>
              <a:t>пилот</a:t>
            </a:r>
            <a:r>
              <a:rPr sz="3600" spc="-13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55" dirty="0">
                <a:solidFill>
                  <a:srgbClr val="FFFFFF"/>
                </a:solidFill>
                <a:latin typeface="Microsoft Sans Serif"/>
                <a:cs typeface="Microsoft Sans Serif"/>
              </a:rPr>
              <a:t>гражданской</a:t>
            </a:r>
            <a:r>
              <a:rPr sz="3600" spc="-12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15" dirty="0">
                <a:solidFill>
                  <a:srgbClr val="FFFFFF"/>
                </a:solidFill>
                <a:latin typeface="Microsoft Sans Serif"/>
                <a:cs typeface="Microsoft Sans Serif"/>
              </a:rPr>
              <a:t>авиации,</a:t>
            </a:r>
            <a:r>
              <a:rPr sz="3600" spc="-12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25" dirty="0">
                <a:solidFill>
                  <a:srgbClr val="FFFFFF"/>
                </a:solidFill>
                <a:latin typeface="Microsoft Sans Serif"/>
                <a:cs typeface="Microsoft Sans Serif"/>
              </a:rPr>
              <a:t>2019</a:t>
            </a:r>
            <a:r>
              <a:rPr sz="3600" spc="-14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3600" spc="5" dirty="0">
                <a:solidFill>
                  <a:srgbClr val="FFFFFF"/>
                </a:solidFill>
                <a:latin typeface="Microsoft Sans Serif"/>
                <a:cs typeface="Microsoft Sans Serif"/>
              </a:rPr>
              <a:t>г.</a:t>
            </a:r>
            <a:endParaRPr sz="3600">
              <a:latin typeface="Microsoft Sans Serif"/>
              <a:cs typeface="Microsoft Sans Serif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7098" y="0"/>
            <a:ext cx="6700774" cy="1028699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716280"/>
              <a:ext cx="10941050" cy="1481455"/>
            </a:xfrm>
            <a:custGeom>
              <a:avLst/>
              <a:gdLst/>
              <a:ahLst/>
              <a:cxnLst/>
              <a:rect l="l" t="t" r="r" b="b"/>
              <a:pathLst>
                <a:path w="10941050" h="1481455">
                  <a:moveTo>
                    <a:pt x="10940796" y="0"/>
                  </a:moveTo>
                  <a:lnTo>
                    <a:pt x="0" y="0"/>
                  </a:lnTo>
                  <a:lnTo>
                    <a:pt x="0" y="1481454"/>
                  </a:lnTo>
                  <a:lnTo>
                    <a:pt x="10940796" y="1481454"/>
                  </a:lnTo>
                  <a:lnTo>
                    <a:pt x="10940796" y="0"/>
                  </a:lnTo>
                  <a:close/>
                </a:path>
              </a:pathLst>
            </a:custGeom>
            <a:solidFill>
              <a:srgbClr val="DB3D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940795" y="0"/>
              <a:ext cx="1263650" cy="10287000"/>
            </a:xfrm>
            <a:custGeom>
              <a:avLst/>
              <a:gdLst/>
              <a:ahLst/>
              <a:cxnLst/>
              <a:rect l="l" t="t" r="r" b="b"/>
              <a:pathLst>
                <a:path w="1263650" h="10287000">
                  <a:moveTo>
                    <a:pt x="1263053" y="0"/>
                  </a:moveTo>
                  <a:lnTo>
                    <a:pt x="0" y="0"/>
                  </a:lnTo>
                  <a:lnTo>
                    <a:pt x="0" y="10287000"/>
                  </a:lnTo>
                  <a:lnTo>
                    <a:pt x="1263053" y="10287000"/>
                  </a:lnTo>
                  <a:lnTo>
                    <a:pt x="1263053" y="0"/>
                  </a:lnTo>
                  <a:close/>
                </a:path>
              </a:pathLst>
            </a:custGeom>
            <a:solidFill>
              <a:srgbClr val="CCB8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795759" y="0"/>
              <a:ext cx="6492240" cy="1028699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11376" y="866393"/>
            <a:ext cx="886714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Герой</a:t>
            </a:r>
            <a:r>
              <a:rPr spc="-145" dirty="0"/>
              <a:t> </a:t>
            </a:r>
            <a:r>
              <a:rPr spc="20" dirty="0"/>
              <a:t>Российской</a:t>
            </a:r>
            <a:r>
              <a:rPr spc="-150" dirty="0"/>
              <a:t> </a:t>
            </a:r>
            <a:r>
              <a:rPr spc="50" dirty="0"/>
              <a:t>Федерации</a:t>
            </a:r>
            <a:r>
              <a:rPr spc="-140" dirty="0"/>
              <a:t> </a:t>
            </a:r>
            <a:r>
              <a:rPr spc="730" dirty="0"/>
              <a:t>–</a:t>
            </a:r>
          </a:p>
          <a:p>
            <a:pPr marL="12700">
              <a:lnSpc>
                <a:spcPct val="100000"/>
              </a:lnSpc>
            </a:pPr>
            <a:r>
              <a:rPr spc="55" dirty="0"/>
              <a:t>Владислав</a:t>
            </a:r>
            <a:r>
              <a:rPr spc="-130" dirty="0"/>
              <a:t> </a:t>
            </a:r>
            <a:r>
              <a:rPr spc="95" dirty="0"/>
              <a:t>Головин,</a:t>
            </a:r>
            <a:r>
              <a:rPr spc="-135" dirty="0"/>
              <a:t> </a:t>
            </a:r>
            <a:r>
              <a:rPr spc="90" dirty="0"/>
              <a:t>позывной</a:t>
            </a:r>
            <a:r>
              <a:rPr spc="-130" dirty="0"/>
              <a:t> </a:t>
            </a:r>
            <a:r>
              <a:rPr spc="-85" dirty="0"/>
              <a:t>«Струна»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70559" y="2735567"/>
            <a:ext cx="8595360" cy="6553200"/>
          </a:xfrm>
          <a:prstGeom prst="rect">
            <a:avLst/>
          </a:prstGeom>
          <a:solidFill>
            <a:srgbClr val="FFFFFF">
              <a:alpha val="72940"/>
            </a:srgbClr>
          </a:solidFill>
        </p:spPr>
        <p:txBody>
          <a:bodyPr vert="horz" wrap="square" lIns="0" tIns="283210" rIns="0" bIns="0" rtlCol="0">
            <a:spAutoFit/>
          </a:bodyPr>
          <a:lstStyle/>
          <a:p>
            <a:pPr marL="596900" marR="399415">
              <a:lnSpc>
                <a:spcPct val="100000"/>
              </a:lnSpc>
              <a:spcBef>
                <a:spcPts val="2230"/>
              </a:spcBef>
            </a:pPr>
            <a:r>
              <a:rPr sz="3200" spc="-75" dirty="0">
                <a:latin typeface="Microsoft Sans Serif"/>
                <a:cs typeface="Microsoft Sans Serif"/>
              </a:rPr>
              <a:t>В </a:t>
            </a:r>
            <a:r>
              <a:rPr sz="3200" spc="85" dirty="0">
                <a:latin typeface="Microsoft Sans Serif"/>
                <a:cs typeface="Microsoft Sans Serif"/>
              </a:rPr>
              <a:t>одном </a:t>
            </a:r>
            <a:r>
              <a:rPr sz="3200" spc="45" dirty="0">
                <a:latin typeface="Microsoft Sans Serif"/>
                <a:cs typeface="Microsoft Sans Serif"/>
              </a:rPr>
              <a:t>из </a:t>
            </a:r>
            <a:r>
              <a:rPr sz="3200" spc="60" dirty="0">
                <a:latin typeface="Microsoft Sans Serif"/>
                <a:cs typeface="Microsoft Sans Serif"/>
              </a:rPr>
              <a:t>боёв </a:t>
            </a:r>
            <a:r>
              <a:rPr sz="3200" spc="100" dirty="0">
                <a:latin typeface="Microsoft Sans Serif"/>
                <a:cs typeface="Microsoft Sans Serif"/>
              </a:rPr>
              <a:t>при </a:t>
            </a:r>
            <a:r>
              <a:rPr sz="3200" spc="75" dirty="0">
                <a:latin typeface="Microsoft Sans Serif"/>
                <a:cs typeface="Microsoft Sans Serif"/>
              </a:rPr>
              <a:t>освобождении </a:t>
            </a:r>
            <a:r>
              <a:rPr sz="3200" spc="8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Мариуполя, </a:t>
            </a:r>
            <a:r>
              <a:rPr sz="3200" spc="30" dirty="0">
                <a:latin typeface="Microsoft Sans Serif"/>
                <a:cs typeface="Microsoft Sans Serif"/>
              </a:rPr>
              <a:t>после </a:t>
            </a:r>
            <a:r>
              <a:rPr sz="3200" spc="45" dirty="0">
                <a:latin typeface="Microsoft Sans Serif"/>
                <a:cs typeface="Microsoft Sans Serif"/>
              </a:rPr>
              <a:t>ранения </a:t>
            </a:r>
            <a:r>
              <a:rPr sz="3200" spc="50" dirty="0">
                <a:latin typeface="Microsoft Sans Serif"/>
                <a:cs typeface="Microsoft Sans Serif"/>
              </a:rPr>
              <a:t>командира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120" dirty="0">
                <a:latin typeface="Microsoft Sans Serif"/>
                <a:cs typeface="Microsoft Sans Serif"/>
              </a:rPr>
              <a:t>и </a:t>
            </a:r>
            <a:r>
              <a:rPr sz="3200" spc="85" dirty="0">
                <a:latin typeface="Microsoft Sans Serif"/>
                <a:cs typeface="Microsoft Sans Serif"/>
              </a:rPr>
              <a:t>гибели </a:t>
            </a:r>
            <a:r>
              <a:rPr sz="3200" spc="75" dirty="0">
                <a:latin typeface="Microsoft Sans Serif"/>
                <a:cs typeface="Microsoft Sans Serif"/>
              </a:rPr>
              <a:t>его </a:t>
            </a:r>
            <a:r>
              <a:rPr sz="3200" dirty="0">
                <a:latin typeface="Microsoft Sans Serif"/>
                <a:cs typeface="Microsoft Sans Serif"/>
              </a:rPr>
              <a:t>заместителя, Владислав 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Головин</a:t>
            </a:r>
            <a:r>
              <a:rPr sz="3200" spc="-165" dirty="0">
                <a:latin typeface="Microsoft Sans Serif"/>
                <a:cs typeface="Microsoft Sans Serif"/>
              </a:rPr>
              <a:t> </a:t>
            </a:r>
            <a:r>
              <a:rPr sz="3200" spc="80" dirty="0">
                <a:latin typeface="Microsoft Sans Serif"/>
                <a:cs typeface="Microsoft Sans Serif"/>
              </a:rPr>
              <a:t>принял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-5" dirty="0">
                <a:latin typeface="Microsoft Sans Serif"/>
                <a:cs typeface="Microsoft Sans Serif"/>
              </a:rPr>
              <a:t>на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-5" dirty="0">
                <a:latin typeface="Microsoft Sans Serif"/>
                <a:cs typeface="Microsoft Sans Serif"/>
              </a:rPr>
              <a:t>себя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командование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разведгруппой </a:t>
            </a:r>
            <a:r>
              <a:rPr sz="3200" spc="120" dirty="0">
                <a:latin typeface="Microsoft Sans Serif"/>
                <a:cs typeface="Microsoft Sans Serif"/>
              </a:rPr>
              <a:t>и </a:t>
            </a:r>
            <a:r>
              <a:rPr sz="3200" spc="30" dirty="0">
                <a:latin typeface="Microsoft Sans Serif"/>
                <a:cs typeface="Microsoft Sans Serif"/>
              </a:rPr>
              <a:t>передал </a:t>
            </a:r>
            <a:r>
              <a:rPr sz="3200" spc="55" dirty="0">
                <a:latin typeface="Microsoft Sans Serif"/>
                <a:cs typeface="Microsoft Sans Serif"/>
              </a:rPr>
              <a:t>в </a:t>
            </a:r>
            <a:r>
              <a:rPr sz="3200" spc="10" dirty="0">
                <a:latin typeface="Microsoft Sans Serif"/>
                <a:cs typeface="Microsoft Sans Serif"/>
              </a:rPr>
              <a:t>штаб 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важные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15" dirty="0">
                <a:latin typeface="Microsoft Sans Serif"/>
                <a:cs typeface="Microsoft Sans Serif"/>
              </a:rPr>
              <a:t>сведения.</a:t>
            </a:r>
            <a:endParaRPr sz="3200">
              <a:latin typeface="Microsoft Sans Serif"/>
              <a:cs typeface="Microsoft Sans Serif"/>
            </a:endParaRPr>
          </a:p>
          <a:p>
            <a:pPr marL="563880" marR="1104265">
              <a:lnSpc>
                <a:spcPct val="100000"/>
              </a:lnSpc>
              <a:spcBef>
                <a:spcPts val="3135"/>
              </a:spcBef>
            </a:pPr>
            <a:r>
              <a:rPr sz="3200" spc="-75" dirty="0">
                <a:latin typeface="Microsoft Sans Serif"/>
                <a:cs typeface="Microsoft Sans Serif"/>
              </a:rPr>
              <a:t>В </a:t>
            </a:r>
            <a:r>
              <a:rPr sz="3200" spc="70" dirty="0">
                <a:latin typeface="Microsoft Sans Serif"/>
                <a:cs typeface="Microsoft Sans Serif"/>
              </a:rPr>
              <a:t>другом </a:t>
            </a:r>
            <a:r>
              <a:rPr sz="3200" spc="75" dirty="0">
                <a:latin typeface="Microsoft Sans Serif"/>
                <a:cs typeface="Microsoft Sans Serif"/>
              </a:rPr>
              <a:t>бою, </a:t>
            </a:r>
            <a:r>
              <a:rPr sz="3200" spc="60" dirty="0">
                <a:latin typeface="Microsoft Sans Serif"/>
                <a:cs typeface="Microsoft Sans Serif"/>
              </a:rPr>
              <a:t>получив контузию, </a:t>
            </a:r>
            <a:r>
              <a:rPr sz="3200" spc="65" dirty="0">
                <a:latin typeface="Microsoft Sans Serif"/>
                <a:cs typeface="Microsoft Sans Serif"/>
              </a:rPr>
              <a:t> </a:t>
            </a:r>
            <a:r>
              <a:rPr sz="3200" spc="100" dirty="0">
                <a:latin typeface="Microsoft Sans Serif"/>
                <a:cs typeface="Microsoft Sans Serif"/>
              </a:rPr>
              <a:t>продол</a:t>
            </a:r>
            <a:r>
              <a:rPr sz="3200" spc="130" dirty="0">
                <a:latin typeface="Microsoft Sans Serif"/>
                <a:cs typeface="Microsoft Sans Serif"/>
              </a:rPr>
              <a:t>ж</a:t>
            </a:r>
            <a:r>
              <a:rPr sz="3200" spc="-10" dirty="0">
                <a:latin typeface="Microsoft Sans Serif"/>
                <a:cs typeface="Microsoft Sans Serif"/>
              </a:rPr>
              <a:t>ал</a:t>
            </a:r>
            <a:r>
              <a:rPr sz="3200" spc="-155" dirty="0">
                <a:latin typeface="Microsoft Sans Serif"/>
                <a:cs typeface="Microsoft Sans Serif"/>
              </a:rPr>
              <a:t> </a:t>
            </a:r>
            <a:r>
              <a:rPr sz="3200" spc="100" dirty="0">
                <a:latin typeface="Microsoft Sans Serif"/>
                <a:cs typeface="Microsoft Sans Serif"/>
              </a:rPr>
              <a:t>вы</a:t>
            </a:r>
            <a:r>
              <a:rPr sz="3200" spc="70" dirty="0">
                <a:latin typeface="Microsoft Sans Serif"/>
                <a:cs typeface="Microsoft Sans Serif"/>
              </a:rPr>
              <a:t>н</a:t>
            </a:r>
            <a:r>
              <a:rPr sz="3200" spc="30" dirty="0">
                <a:latin typeface="Microsoft Sans Serif"/>
                <a:cs typeface="Microsoft Sans Serif"/>
              </a:rPr>
              <a:t>осить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с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70" dirty="0">
                <a:latin typeface="Microsoft Sans Serif"/>
                <a:cs typeface="Microsoft Sans Serif"/>
              </a:rPr>
              <a:t>поля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50" dirty="0">
                <a:latin typeface="Microsoft Sans Serif"/>
                <a:cs typeface="Microsoft Sans Serif"/>
              </a:rPr>
              <a:t>боя  </a:t>
            </a:r>
            <a:r>
              <a:rPr sz="3200" spc="30" dirty="0">
                <a:latin typeface="Microsoft Sans Serif"/>
                <a:cs typeface="Microsoft Sans Serif"/>
              </a:rPr>
              <a:t>раненых,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закрывая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80" dirty="0">
                <a:latin typeface="Microsoft Sans Serif"/>
                <a:cs typeface="Microsoft Sans Serif"/>
              </a:rPr>
              <a:t>их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45" dirty="0">
                <a:latin typeface="Microsoft Sans Serif"/>
                <a:cs typeface="Microsoft Sans Serif"/>
              </a:rPr>
              <a:t>своим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30" dirty="0">
                <a:latin typeface="Microsoft Sans Serif"/>
                <a:cs typeface="Microsoft Sans Serif"/>
              </a:rPr>
              <a:t>телом,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отказался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60" dirty="0">
                <a:latin typeface="Microsoft Sans Serif"/>
                <a:cs typeface="Microsoft Sans Serif"/>
              </a:rPr>
              <a:t>от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40" dirty="0">
                <a:latin typeface="Microsoft Sans Serif"/>
                <a:cs typeface="Microsoft Sans Serif"/>
              </a:rPr>
              <a:t>госпитализации</a:t>
            </a:r>
            <a:endParaRPr sz="3200">
              <a:latin typeface="Microsoft Sans Serif"/>
              <a:cs typeface="Microsoft Sans Serif"/>
            </a:endParaRPr>
          </a:p>
          <a:p>
            <a:pPr marL="563880">
              <a:lnSpc>
                <a:spcPts val="3685"/>
              </a:lnSpc>
            </a:pPr>
            <a:r>
              <a:rPr sz="3200" spc="120" dirty="0">
                <a:latin typeface="Microsoft Sans Serif"/>
                <a:cs typeface="Microsoft Sans Serif"/>
              </a:rPr>
              <a:t>и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5" dirty="0">
                <a:latin typeface="Microsoft Sans Serif"/>
                <a:cs typeface="Microsoft Sans Serif"/>
              </a:rPr>
              <a:t>снова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встал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Microsoft Sans Serif"/>
                <a:cs typeface="Microsoft Sans Serif"/>
              </a:rPr>
              <a:t>в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20" dirty="0">
                <a:latin typeface="Microsoft Sans Serif"/>
                <a:cs typeface="Microsoft Sans Serif"/>
              </a:rPr>
              <a:t>строй.</a:t>
            </a:r>
            <a:endParaRPr sz="32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E9C16FC0-CB65-3A9F-BA09-2DB19DE87A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6800" y="571501"/>
            <a:ext cx="16154400" cy="553998"/>
          </a:xfrm>
        </p:spPr>
        <p:txBody>
          <a:bodyPr/>
          <a:lstStyle/>
          <a:p>
            <a:pPr algn="ctr"/>
            <a:r>
              <a:rPr lang="ru-RU" dirty="0"/>
              <a:t>Говорим о важном с Владиславом Головиным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EF5CA41-E012-6A54-961C-B4DBE4D4C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2046390"/>
            <a:ext cx="14630400" cy="753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66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F05BF5FF-D12C-DF3F-AA4B-8BD83B9657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876301"/>
            <a:ext cx="16992600" cy="1231106"/>
          </a:xfrm>
        </p:spPr>
        <p:txBody>
          <a:bodyPr/>
          <a:lstStyle/>
          <a:p>
            <a:r>
              <a:rPr lang="ru-RU" sz="4000" b="1" i="1" dirty="0"/>
              <a:t>«Герой – это живое воплощение всего, что есть лучшего в человеке»</a:t>
            </a:r>
          </a:p>
          <a:p>
            <a:pPr algn="r"/>
            <a:r>
              <a:rPr lang="ru-RU" sz="4000" b="1" i="1" dirty="0"/>
              <a:t>Алексей Толстой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69BB92-1958-590B-FDAE-5F8B585CD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3238499"/>
            <a:ext cx="12801600" cy="61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55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3F2990D0-D5B9-3B63-A61B-A64C611F6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1104901"/>
            <a:ext cx="15697200" cy="553998"/>
          </a:xfrm>
        </p:spPr>
        <p:txBody>
          <a:bodyPr/>
          <a:lstStyle/>
          <a:p>
            <a:pPr algn="ctr"/>
            <a:r>
              <a:rPr lang="ru-RU"/>
              <a:t>Никита Сергеевич </a:t>
            </a:r>
            <a:r>
              <a:rPr lang="ru-RU" dirty="0"/>
              <a:t>Михалков о героях нашего времени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CE02E59-0FC2-B3B6-DE1C-249EF230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2781300"/>
            <a:ext cx="12725400" cy="712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454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C7E11D3F-AA79-6E26-5859-29E8065C2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723901"/>
            <a:ext cx="14859000" cy="553998"/>
          </a:xfrm>
        </p:spPr>
        <p:txBody>
          <a:bodyPr/>
          <a:lstStyle/>
          <a:p>
            <a:r>
              <a:rPr lang="ru-RU" dirty="0">
                <a:hlinkClick r:id="rId2"/>
              </a:rPr>
              <a:t>Юные герои региона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DE6113-424E-3376-19D4-BAF393610C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964" y="1916060"/>
            <a:ext cx="8453437" cy="543040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548AAFA-B358-2A4A-2D5B-AD90E6F200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2600" y="1907681"/>
            <a:ext cx="8453437" cy="54136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93150F-4690-4DC6-BB69-4F2D0B8FBE58}"/>
              </a:ext>
            </a:extLst>
          </p:cNvPr>
          <p:cNvSpPr txBox="1"/>
          <p:nvPr/>
        </p:nvSpPr>
        <p:spPr>
          <a:xfrm>
            <a:off x="5257800" y="8471171"/>
            <a:ext cx="119634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hlinkClick r:id="rId5"/>
              </a:rPr>
              <a:t>Онлайн-викторина к Дню Героев Отечества в России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852562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613</Words>
  <Application>Microsoft Office PowerPoint</Application>
  <PresentationFormat>Произвольный</PresentationFormat>
  <Paragraphs>68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Calibri</vt:lpstr>
      <vt:lpstr>Microsoft Sans Serif</vt:lpstr>
      <vt:lpstr>Times New Roman</vt:lpstr>
      <vt:lpstr>Office Theme</vt:lpstr>
      <vt:lpstr>Презентация PowerPoint</vt:lpstr>
      <vt:lpstr>Презентация PowerPoint</vt:lpstr>
      <vt:lpstr>Мы должны сделать всё, чтобы  сегодняшние дети и вообще все</vt:lpstr>
      <vt:lpstr>Герой Российской Федерации –  Крикалёв Сергей Константинович  лётчик-космонавт, 1992 г.</vt:lpstr>
      <vt:lpstr>Герой Российской Федерации –  Чилингаров Артур Николаевич  учёный-океанолог, 2008 г.</vt:lpstr>
      <vt:lpstr>Герой Российской Федерации –  Калашников Михаил Тимофеевич  конструктор-оружейник, 2009 г.</vt:lpstr>
      <vt:lpstr>Герой Российской Федерации – Цыденжапов Алдар Баторович</vt:lpstr>
      <vt:lpstr>Герой Российской Федерации – Чернышёв Евгений Николаевич</vt:lpstr>
      <vt:lpstr>Герой Российской Федерации – Шевченко Юрий Анатольевич</vt:lpstr>
      <vt:lpstr>Герой Российской Федерации – Юсупов Дамир Касимович</vt:lpstr>
      <vt:lpstr>Герой Российской Федерации – Владислав Головин, позывной «Струна»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Людмила Тимофеева</cp:lastModifiedBy>
  <cp:revision>1</cp:revision>
  <dcterms:created xsi:type="dcterms:W3CDTF">2024-12-11T18:17:52Z</dcterms:created>
  <dcterms:modified xsi:type="dcterms:W3CDTF">2024-12-11T20:57:15Z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2024-12-04T00:00:00Z</vt:filetime>
  </property>
  <property fmtid="{D5CDD505-2E9C-101B-9397-08002B2CF9AE}" pid="3" name="Creator">
    <vt:lpwstr>Microsoft® PowerPoint® 2021</vt:lpwstr>
  </property>
  <property fmtid="{D5CDD505-2E9C-101B-9397-08002B2CF9AE}" pid="4" name="LastSaved">
    <vt:filetime>2024-12-11T00:00:00Z</vt:filetime>
  </property>
</Properties>
</file>