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6"/>
  </p:notesMasterIdLst>
  <p:sldIdLst>
    <p:sldId id="257" r:id="rId2"/>
    <p:sldId id="259" r:id="rId3"/>
    <p:sldId id="274" r:id="rId4"/>
    <p:sldId id="283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9" r:id="rId13"/>
    <p:sldId id="268" r:id="rId14"/>
    <p:sldId id="280" r:id="rId15"/>
    <p:sldId id="269" r:id="rId16"/>
    <p:sldId id="272" r:id="rId17"/>
    <p:sldId id="273" r:id="rId18"/>
    <p:sldId id="275" r:id="rId19"/>
    <p:sldId id="276" r:id="rId20"/>
    <p:sldId id="278" r:id="rId21"/>
    <p:sldId id="285" r:id="rId22"/>
    <p:sldId id="286" r:id="rId23"/>
    <p:sldId id="281" r:id="rId24"/>
    <p:sldId id="284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69" d="100"/>
          <a:sy n="69" d="100"/>
        </p:scale>
        <p:origin x="54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 анкетирования среди обучающихся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интерес и польза</c:v>
                </c:pt>
                <c:pt idx="1">
                  <c:v>коммуникативность</c:v>
                </c:pt>
                <c:pt idx="2">
                  <c:v>улучшились знания</c:v>
                </c:pt>
                <c:pt idx="3">
                  <c:v>выше самооценка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0.7</c:v>
                </c:pt>
                <c:pt idx="1">
                  <c:v>0.9</c:v>
                </c:pt>
                <c:pt idx="2">
                  <c:v>0.8</c:v>
                </c:pt>
                <c:pt idx="3">
                  <c:v>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79-4EE1-86D3-9F9D593B0C9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8172928"/>
        <c:axId val="38171392"/>
      </c:barChart>
      <c:valAx>
        <c:axId val="38171392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one"/>
        <c:crossAx val="38172928"/>
        <c:crosses val="autoZero"/>
        <c:crossBetween val="between"/>
      </c:valAx>
      <c:catAx>
        <c:axId val="3817292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38171392"/>
        <c:crosses val="autoZero"/>
        <c:auto val="1"/>
        <c:lblAlgn val="ctr"/>
        <c:lblOffset val="10"/>
        <c:noMultiLvlLbl val="0"/>
      </c:catAx>
    </c:plotArea>
    <c:legend>
      <c:legendPos val="t"/>
      <c:layout/>
      <c:overlay val="0"/>
    </c:legend>
    <c:plotVisOnly val="1"/>
    <c:dispBlanksAs val="gap"/>
    <c:showDLblsOverMax val="0"/>
  </c:chart>
  <c:spPr>
    <a:ln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2BB6BC-B3BE-46DE-8E10-FEDC9EC762DA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04963DAA-AECB-4704-A8F5-DB74C673D49B}">
      <dgm:prSet phldrT="[Текст]" custT="1"/>
      <dgm:spPr/>
      <dgm:t>
        <a:bodyPr/>
        <a:lstStyle/>
        <a:p>
          <a:r>
            <a:rPr lang="ru-RU" sz="2000" b="1" dirty="0" smtClean="0">
              <a:latin typeface="Tahoma" pitchFamily="34" charset="0"/>
              <a:cs typeface="Tahoma" pitchFamily="34" charset="0"/>
            </a:rPr>
            <a:t>Проектная деятельность как объект изучения</a:t>
          </a:r>
          <a:endParaRPr lang="ru-RU" sz="2000" b="1" dirty="0">
            <a:latin typeface="Tahoma" pitchFamily="34" charset="0"/>
            <a:cs typeface="Tahoma" pitchFamily="34" charset="0"/>
          </a:endParaRPr>
        </a:p>
      </dgm:t>
    </dgm:pt>
    <dgm:pt modelId="{EA1BCD75-CF24-4FE4-8207-B2D31013897C}" type="parTrans" cxnId="{B13C2DFF-C675-425B-8552-4C5AB73A5280}">
      <dgm:prSet/>
      <dgm:spPr/>
      <dgm:t>
        <a:bodyPr/>
        <a:lstStyle/>
        <a:p>
          <a:endParaRPr lang="ru-RU"/>
        </a:p>
      </dgm:t>
    </dgm:pt>
    <dgm:pt modelId="{588D1BE8-7E97-4F13-933A-F74BBA5C6F8A}" type="sibTrans" cxnId="{B13C2DFF-C675-425B-8552-4C5AB73A5280}">
      <dgm:prSet/>
      <dgm:spPr/>
      <dgm:t>
        <a:bodyPr/>
        <a:lstStyle/>
        <a:p>
          <a:endParaRPr lang="ru-RU"/>
        </a:p>
      </dgm:t>
    </dgm:pt>
    <dgm:pt modelId="{E798434D-F606-4AAD-9035-BA4C9F396EE8}">
      <dgm:prSet phldrT="[Текст]" custT="1"/>
      <dgm:spPr/>
      <dgm:t>
        <a:bodyPr/>
        <a:lstStyle/>
        <a:p>
          <a:r>
            <a:rPr lang="ru-RU" sz="2000" b="1" dirty="0" smtClean="0">
              <a:latin typeface="Tahoma" pitchFamily="34" charset="0"/>
              <a:cs typeface="Tahoma" pitchFamily="34" charset="0"/>
            </a:rPr>
            <a:t>Использование элементов проектной деятельности</a:t>
          </a:r>
          <a:endParaRPr lang="ru-RU" sz="2000" b="1" dirty="0">
            <a:latin typeface="Tahoma" pitchFamily="34" charset="0"/>
            <a:cs typeface="Tahoma" pitchFamily="34" charset="0"/>
          </a:endParaRPr>
        </a:p>
      </dgm:t>
    </dgm:pt>
    <dgm:pt modelId="{12085302-A778-4701-B170-0E0B477D5575}" type="parTrans" cxnId="{8EFDB156-6907-4CDE-BAF8-7105FB821022}">
      <dgm:prSet/>
      <dgm:spPr/>
      <dgm:t>
        <a:bodyPr/>
        <a:lstStyle/>
        <a:p>
          <a:endParaRPr lang="ru-RU"/>
        </a:p>
      </dgm:t>
    </dgm:pt>
    <dgm:pt modelId="{7AB84C2B-E79B-413C-833E-093C0CF0C442}" type="sibTrans" cxnId="{8EFDB156-6907-4CDE-BAF8-7105FB821022}">
      <dgm:prSet/>
      <dgm:spPr/>
      <dgm:t>
        <a:bodyPr/>
        <a:lstStyle/>
        <a:p>
          <a:endParaRPr lang="ru-RU"/>
        </a:p>
      </dgm:t>
    </dgm:pt>
    <dgm:pt modelId="{AB08F009-4726-493C-BBB2-EC1415DE9275}">
      <dgm:prSet phldrT="[Текст]" custT="1"/>
      <dgm:spPr/>
      <dgm:t>
        <a:bodyPr/>
        <a:lstStyle/>
        <a:p>
          <a:r>
            <a:rPr lang="ru-RU" sz="2000" b="1" dirty="0" smtClean="0">
              <a:latin typeface="Tahoma" pitchFamily="34" charset="0"/>
              <a:cs typeface="Tahoma" pitchFamily="34" charset="0"/>
            </a:rPr>
            <a:t>Проектная деятельность как предмет обучения</a:t>
          </a:r>
          <a:endParaRPr lang="ru-RU" sz="2000" b="1" dirty="0">
            <a:latin typeface="Tahoma" pitchFamily="34" charset="0"/>
            <a:cs typeface="Tahoma" pitchFamily="34" charset="0"/>
          </a:endParaRPr>
        </a:p>
      </dgm:t>
    </dgm:pt>
    <dgm:pt modelId="{CEA6FFD3-4264-48B0-B3D3-77A1A9A42A48}" type="parTrans" cxnId="{E72EA153-16CA-47C6-9F2C-ED6F0D9C8464}">
      <dgm:prSet/>
      <dgm:spPr/>
      <dgm:t>
        <a:bodyPr/>
        <a:lstStyle/>
        <a:p>
          <a:endParaRPr lang="ru-RU"/>
        </a:p>
      </dgm:t>
    </dgm:pt>
    <dgm:pt modelId="{F0B8B6ED-F4B9-45A4-A599-F5ADFC2306DA}" type="sibTrans" cxnId="{E72EA153-16CA-47C6-9F2C-ED6F0D9C8464}">
      <dgm:prSet/>
      <dgm:spPr/>
      <dgm:t>
        <a:bodyPr/>
        <a:lstStyle/>
        <a:p>
          <a:endParaRPr lang="ru-RU"/>
        </a:p>
      </dgm:t>
    </dgm:pt>
    <dgm:pt modelId="{1A1DA9AD-A925-4985-BA1C-2F0F5BADEDAD}" type="pres">
      <dgm:prSet presAssocID="{FE2BB6BC-B3BE-46DE-8E10-FEDC9EC762DA}" presName="arrowDiagram" presStyleCnt="0">
        <dgm:presLayoutVars>
          <dgm:chMax val="5"/>
          <dgm:dir/>
          <dgm:resizeHandles val="exact"/>
        </dgm:presLayoutVars>
      </dgm:prSet>
      <dgm:spPr/>
    </dgm:pt>
    <dgm:pt modelId="{DEA15D05-B29A-406D-8501-4A44A3EE3036}" type="pres">
      <dgm:prSet presAssocID="{FE2BB6BC-B3BE-46DE-8E10-FEDC9EC762DA}" presName="arrow" presStyleLbl="bgShp" presStyleIdx="0" presStyleCnt="1" custLinFactNeighborX="-656" custLinFactNeighborY="-7682"/>
      <dgm:spPr/>
      <dgm:t>
        <a:bodyPr/>
        <a:lstStyle/>
        <a:p>
          <a:endParaRPr lang="ru-RU"/>
        </a:p>
      </dgm:t>
    </dgm:pt>
    <dgm:pt modelId="{3F2BAA01-8A86-4148-A8E9-659E7563DC9A}" type="pres">
      <dgm:prSet presAssocID="{FE2BB6BC-B3BE-46DE-8E10-FEDC9EC762DA}" presName="arrowDiagram3" presStyleCnt="0"/>
      <dgm:spPr/>
    </dgm:pt>
    <dgm:pt modelId="{39ED04AD-617F-4DC5-AD88-BDACC1D12BC3}" type="pres">
      <dgm:prSet presAssocID="{04963DAA-AECB-4704-A8F5-DB74C673D49B}" presName="bullet3a" presStyleLbl="node1" presStyleIdx="0" presStyleCnt="3" custScaleX="150147" custScaleY="179290" custLinFactY="-50345" custLinFactNeighborX="37586" custLinFactNeighborY="-100000"/>
      <dgm:spPr/>
    </dgm:pt>
    <dgm:pt modelId="{23ED54DD-80DD-4377-BACE-6D1D6C2970A3}" type="pres">
      <dgm:prSet presAssocID="{04963DAA-AECB-4704-A8F5-DB74C673D49B}" presName="textBox3a" presStyleLbl="revTx" presStyleIdx="0" presStyleCnt="3" custScaleX="133531" custScaleY="825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083291-F072-4C50-9F34-A57BD3B8A1F4}" type="pres">
      <dgm:prSet presAssocID="{E798434D-F606-4AAD-9035-BA4C9F396EE8}" presName="bullet3b" presStyleLbl="node1" presStyleIdx="1" presStyleCnt="3" custLinFactNeighborX="17642" custLinFactNeighborY="-97136"/>
      <dgm:spPr/>
      <dgm:t>
        <a:bodyPr/>
        <a:lstStyle/>
        <a:p>
          <a:endParaRPr lang="ru-RU"/>
        </a:p>
      </dgm:t>
    </dgm:pt>
    <dgm:pt modelId="{399023A4-76AF-411E-9F0F-07C8B4C77A43}" type="pres">
      <dgm:prSet presAssocID="{E798434D-F606-4AAD-9035-BA4C9F396EE8}" presName="textBox3b" presStyleLbl="revTx" presStyleIdx="1" presStyleCnt="3" custScaleX="137106" custScaleY="94251" custLinFactNeighborX="-6806" custLinFactNeighborY="-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44832D-520B-46E7-AE38-8D3B6FDAEF8A}" type="pres">
      <dgm:prSet presAssocID="{AB08F009-4726-493C-BBB2-EC1415DE9275}" presName="bullet3c" presStyleLbl="node1" presStyleIdx="2" presStyleCnt="3" custLinFactNeighborX="39177" custLinFactNeighborY="-76578"/>
      <dgm:spPr/>
    </dgm:pt>
    <dgm:pt modelId="{A133A0C1-1D31-4180-92EB-79763CF3E7C7}" type="pres">
      <dgm:prSet presAssocID="{AB08F009-4726-493C-BBB2-EC1415DE9275}" presName="textBox3c" presStyleLbl="revTx" presStyleIdx="2" presStyleCnt="3" custScaleX="12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2EA153-16CA-47C6-9F2C-ED6F0D9C8464}" srcId="{FE2BB6BC-B3BE-46DE-8E10-FEDC9EC762DA}" destId="{AB08F009-4726-493C-BBB2-EC1415DE9275}" srcOrd="2" destOrd="0" parTransId="{CEA6FFD3-4264-48B0-B3D3-77A1A9A42A48}" sibTransId="{F0B8B6ED-F4B9-45A4-A599-F5ADFC2306DA}"/>
    <dgm:cxn modelId="{8E3718E7-21BA-43F3-B4DF-A7E94BBC7E32}" type="presOf" srcId="{04963DAA-AECB-4704-A8F5-DB74C673D49B}" destId="{23ED54DD-80DD-4377-BACE-6D1D6C2970A3}" srcOrd="0" destOrd="0" presId="urn:microsoft.com/office/officeart/2005/8/layout/arrow2"/>
    <dgm:cxn modelId="{C7895A63-8935-4D35-97E6-659217032F8D}" type="presOf" srcId="{E798434D-F606-4AAD-9035-BA4C9F396EE8}" destId="{399023A4-76AF-411E-9F0F-07C8B4C77A43}" srcOrd="0" destOrd="0" presId="urn:microsoft.com/office/officeart/2005/8/layout/arrow2"/>
    <dgm:cxn modelId="{8EFDB156-6907-4CDE-BAF8-7105FB821022}" srcId="{FE2BB6BC-B3BE-46DE-8E10-FEDC9EC762DA}" destId="{E798434D-F606-4AAD-9035-BA4C9F396EE8}" srcOrd="1" destOrd="0" parTransId="{12085302-A778-4701-B170-0E0B477D5575}" sibTransId="{7AB84C2B-E79B-413C-833E-093C0CF0C442}"/>
    <dgm:cxn modelId="{F56A65E2-E600-4052-BCBD-35B7013B2106}" type="presOf" srcId="{AB08F009-4726-493C-BBB2-EC1415DE9275}" destId="{A133A0C1-1D31-4180-92EB-79763CF3E7C7}" srcOrd="0" destOrd="0" presId="urn:microsoft.com/office/officeart/2005/8/layout/arrow2"/>
    <dgm:cxn modelId="{9255E992-F6FD-4EC3-9D0C-766935B43D27}" type="presOf" srcId="{FE2BB6BC-B3BE-46DE-8E10-FEDC9EC762DA}" destId="{1A1DA9AD-A925-4985-BA1C-2F0F5BADEDAD}" srcOrd="0" destOrd="0" presId="urn:microsoft.com/office/officeart/2005/8/layout/arrow2"/>
    <dgm:cxn modelId="{B13C2DFF-C675-425B-8552-4C5AB73A5280}" srcId="{FE2BB6BC-B3BE-46DE-8E10-FEDC9EC762DA}" destId="{04963DAA-AECB-4704-A8F5-DB74C673D49B}" srcOrd="0" destOrd="0" parTransId="{EA1BCD75-CF24-4FE4-8207-B2D31013897C}" sibTransId="{588D1BE8-7E97-4F13-933A-F74BBA5C6F8A}"/>
    <dgm:cxn modelId="{3F47CC0E-6C73-422A-8784-8D4D4AA5B21D}" type="presParOf" srcId="{1A1DA9AD-A925-4985-BA1C-2F0F5BADEDAD}" destId="{DEA15D05-B29A-406D-8501-4A44A3EE3036}" srcOrd="0" destOrd="0" presId="urn:microsoft.com/office/officeart/2005/8/layout/arrow2"/>
    <dgm:cxn modelId="{31FE24DA-2491-4FFF-B133-FCA8F056386E}" type="presParOf" srcId="{1A1DA9AD-A925-4985-BA1C-2F0F5BADEDAD}" destId="{3F2BAA01-8A86-4148-A8E9-659E7563DC9A}" srcOrd="1" destOrd="0" presId="urn:microsoft.com/office/officeart/2005/8/layout/arrow2"/>
    <dgm:cxn modelId="{7F67594A-7D8E-4ABC-A21E-2C1CBD315DA7}" type="presParOf" srcId="{3F2BAA01-8A86-4148-A8E9-659E7563DC9A}" destId="{39ED04AD-617F-4DC5-AD88-BDACC1D12BC3}" srcOrd="0" destOrd="0" presId="urn:microsoft.com/office/officeart/2005/8/layout/arrow2"/>
    <dgm:cxn modelId="{6DA6B7F8-3557-4C6D-9762-DBE7FE1AECA5}" type="presParOf" srcId="{3F2BAA01-8A86-4148-A8E9-659E7563DC9A}" destId="{23ED54DD-80DD-4377-BACE-6D1D6C2970A3}" srcOrd="1" destOrd="0" presId="urn:microsoft.com/office/officeart/2005/8/layout/arrow2"/>
    <dgm:cxn modelId="{762B41FD-6077-401E-A4A5-BBCFAEB8D819}" type="presParOf" srcId="{3F2BAA01-8A86-4148-A8E9-659E7563DC9A}" destId="{22083291-F072-4C50-9F34-A57BD3B8A1F4}" srcOrd="2" destOrd="0" presId="urn:microsoft.com/office/officeart/2005/8/layout/arrow2"/>
    <dgm:cxn modelId="{80B92668-F129-4912-90AF-6196D1A2B1ED}" type="presParOf" srcId="{3F2BAA01-8A86-4148-A8E9-659E7563DC9A}" destId="{399023A4-76AF-411E-9F0F-07C8B4C77A43}" srcOrd="3" destOrd="0" presId="urn:microsoft.com/office/officeart/2005/8/layout/arrow2"/>
    <dgm:cxn modelId="{3F3EFD6A-5F76-4242-BC1A-8CF6BD42AF95}" type="presParOf" srcId="{3F2BAA01-8A86-4148-A8E9-659E7563DC9A}" destId="{ED44832D-520B-46E7-AE38-8D3B6FDAEF8A}" srcOrd="4" destOrd="0" presId="urn:microsoft.com/office/officeart/2005/8/layout/arrow2"/>
    <dgm:cxn modelId="{D965A4D7-5885-4A80-B344-A7BB9ABB5CB7}" type="presParOf" srcId="{3F2BAA01-8A86-4148-A8E9-659E7563DC9A}" destId="{A133A0C1-1D31-4180-92EB-79763CF3E7C7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FEB2E1-8B35-47C6-9984-00F1A8DB8902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D81969B-1723-42CD-B8E3-B811286BA00A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Научно-исследовательские</a:t>
          </a:r>
          <a:endParaRPr lang="ru-RU" sz="1600" b="1" dirty="0">
            <a:solidFill>
              <a:schemeClr val="tx1"/>
            </a:solidFill>
          </a:endParaRPr>
        </a:p>
      </dgm:t>
    </dgm:pt>
    <dgm:pt modelId="{50081E6E-2851-4BD7-9AC8-86CEB0759756}" type="parTrans" cxnId="{AE148480-AF96-42CC-901C-8475016ED999}">
      <dgm:prSet/>
      <dgm:spPr/>
      <dgm:t>
        <a:bodyPr/>
        <a:lstStyle/>
        <a:p>
          <a:endParaRPr lang="ru-RU"/>
        </a:p>
      </dgm:t>
    </dgm:pt>
    <dgm:pt modelId="{1D7902C9-8448-46BB-9200-53F1AB69B943}" type="sibTrans" cxnId="{AE148480-AF96-42CC-901C-8475016ED999}">
      <dgm:prSet/>
      <dgm:spPr/>
      <dgm:t>
        <a:bodyPr/>
        <a:lstStyle/>
        <a:p>
          <a:endParaRPr lang="ru-RU"/>
        </a:p>
      </dgm:t>
    </dgm:pt>
    <dgm:pt modelId="{DD3F7725-226E-4C91-BD60-AE5C2C266769}">
      <dgm:prSet phldrT="[Текст]" custT="1"/>
      <dgm:spPr/>
      <dgm:t>
        <a:bodyPr/>
        <a:lstStyle/>
        <a:p>
          <a:r>
            <a:rPr lang="ru-RU" sz="1600" b="1" dirty="0" smtClean="0"/>
            <a:t>Теория развивающего обучения    </a:t>
          </a:r>
          <a:r>
            <a:rPr lang="ru-RU" sz="1600" dirty="0" err="1" smtClean="0"/>
            <a:t>Д.Б.Эльконина</a:t>
          </a:r>
          <a:r>
            <a:rPr lang="ru-RU" sz="1600" dirty="0" smtClean="0"/>
            <a:t>, </a:t>
          </a:r>
          <a:r>
            <a:rPr lang="ru-RU" sz="1600" dirty="0" err="1" smtClean="0"/>
            <a:t>В.В.Давыдова</a:t>
          </a:r>
          <a:r>
            <a:rPr lang="ru-RU" sz="1600" dirty="0" smtClean="0"/>
            <a:t>.</a:t>
          </a:r>
          <a:endParaRPr lang="ru-RU" sz="1600" dirty="0"/>
        </a:p>
      </dgm:t>
    </dgm:pt>
    <dgm:pt modelId="{DF9E3BA8-A9B0-46AA-B49C-4AE737667B00}" type="parTrans" cxnId="{45A728F0-1A76-471F-9BC0-2F31545A2150}">
      <dgm:prSet/>
      <dgm:spPr/>
      <dgm:t>
        <a:bodyPr/>
        <a:lstStyle/>
        <a:p>
          <a:endParaRPr lang="ru-RU"/>
        </a:p>
      </dgm:t>
    </dgm:pt>
    <dgm:pt modelId="{62B20DBC-B858-4623-93FC-9C5282B30E85}" type="sibTrans" cxnId="{45A728F0-1A76-471F-9BC0-2F31545A2150}">
      <dgm:prSet/>
      <dgm:spPr/>
      <dgm:t>
        <a:bodyPr/>
        <a:lstStyle/>
        <a:p>
          <a:endParaRPr lang="ru-RU"/>
        </a:p>
      </dgm:t>
    </dgm:pt>
    <dgm:pt modelId="{37D38B31-D779-4E66-9F6B-1435DC9E207F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Методические</a:t>
          </a:r>
          <a:endParaRPr lang="ru-RU" sz="1600" b="1" dirty="0">
            <a:solidFill>
              <a:schemeClr val="tx1"/>
            </a:solidFill>
          </a:endParaRPr>
        </a:p>
      </dgm:t>
    </dgm:pt>
    <dgm:pt modelId="{83031440-3CE4-41C6-B7EC-4581C33D6992}" type="parTrans" cxnId="{BF6B0D0E-9F72-48B6-910B-EF45AB8DC677}">
      <dgm:prSet/>
      <dgm:spPr/>
      <dgm:t>
        <a:bodyPr/>
        <a:lstStyle/>
        <a:p>
          <a:endParaRPr lang="ru-RU"/>
        </a:p>
      </dgm:t>
    </dgm:pt>
    <dgm:pt modelId="{4511EBA6-D20D-4E79-9C86-70485BE6C3B7}" type="sibTrans" cxnId="{BF6B0D0E-9F72-48B6-910B-EF45AB8DC677}">
      <dgm:prSet/>
      <dgm:spPr/>
      <dgm:t>
        <a:bodyPr/>
        <a:lstStyle/>
        <a:p>
          <a:endParaRPr lang="ru-RU"/>
        </a:p>
      </dgm:t>
    </dgm:pt>
    <dgm:pt modelId="{982F3E64-DB8A-4ED8-8876-1FC7E585C376}">
      <dgm:prSet phldrT="[Текст]" custT="1"/>
      <dgm:spPr/>
      <dgm:t>
        <a:bodyPr/>
        <a:lstStyle/>
        <a:p>
          <a:r>
            <a:rPr lang="ru-RU" sz="1600" b="1" dirty="0" smtClean="0"/>
            <a:t>Федеральный государственный образовательный стандарт основного общего образования, 17.12.2010 №1897</a:t>
          </a:r>
          <a:endParaRPr lang="ru-RU" sz="1600" dirty="0"/>
        </a:p>
      </dgm:t>
    </dgm:pt>
    <dgm:pt modelId="{0066BAD9-45D7-4C0A-8D5E-6749A31A996C}" type="parTrans" cxnId="{929C19B1-1A99-4FC4-B572-A0787E4F576B}">
      <dgm:prSet/>
      <dgm:spPr/>
      <dgm:t>
        <a:bodyPr/>
        <a:lstStyle/>
        <a:p>
          <a:endParaRPr lang="ru-RU"/>
        </a:p>
      </dgm:t>
    </dgm:pt>
    <dgm:pt modelId="{38C9D6BB-1E81-43B7-806F-46E33B2AC0AA}" type="sibTrans" cxnId="{929C19B1-1A99-4FC4-B572-A0787E4F576B}">
      <dgm:prSet/>
      <dgm:spPr/>
      <dgm:t>
        <a:bodyPr/>
        <a:lstStyle/>
        <a:p>
          <a:endParaRPr lang="ru-RU"/>
        </a:p>
      </dgm:t>
    </dgm:pt>
    <dgm:pt modelId="{B15529F5-E5B5-4D48-B7B9-00ACCC7F9808}">
      <dgm:prSet phldrT="[Текст]" custT="1"/>
      <dgm:spPr/>
      <dgm:t>
        <a:bodyPr/>
        <a:lstStyle/>
        <a:p>
          <a:r>
            <a:rPr lang="ru-RU" sz="1600" b="1" dirty="0" smtClean="0"/>
            <a:t>Концепция модернизации российского образования, 2010</a:t>
          </a:r>
          <a:endParaRPr lang="ru-RU" sz="1600" dirty="0"/>
        </a:p>
      </dgm:t>
    </dgm:pt>
    <dgm:pt modelId="{15C5970A-6C6D-4D08-A177-4DEE47AB9C4E}" type="parTrans" cxnId="{AA8A813E-B427-4D80-9469-C250BE2C8513}">
      <dgm:prSet/>
      <dgm:spPr/>
      <dgm:t>
        <a:bodyPr/>
        <a:lstStyle/>
        <a:p>
          <a:endParaRPr lang="ru-RU"/>
        </a:p>
      </dgm:t>
    </dgm:pt>
    <dgm:pt modelId="{CCE11B29-D13E-429C-9003-0776B61D3A78}" type="sibTrans" cxnId="{AA8A813E-B427-4D80-9469-C250BE2C8513}">
      <dgm:prSet/>
      <dgm:spPr/>
      <dgm:t>
        <a:bodyPr/>
        <a:lstStyle/>
        <a:p>
          <a:endParaRPr lang="ru-RU"/>
        </a:p>
      </dgm:t>
    </dgm:pt>
    <dgm:pt modelId="{68F5E9EC-0E2D-40B7-99CE-B3EF616DA42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Организационно-педагогические</a:t>
          </a:r>
          <a:endParaRPr lang="ru-RU" sz="1600" b="1" dirty="0">
            <a:solidFill>
              <a:schemeClr val="tx1"/>
            </a:solidFill>
          </a:endParaRPr>
        </a:p>
      </dgm:t>
    </dgm:pt>
    <dgm:pt modelId="{16CF29AE-3D9F-45CE-B79B-FB8A277D4280}" type="parTrans" cxnId="{98248B37-3300-483B-A88E-9E6590D025FC}">
      <dgm:prSet/>
      <dgm:spPr/>
      <dgm:t>
        <a:bodyPr/>
        <a:lstStyle/>
        <a:p>
          <a:endParaRPr lang="ru-RU"/>
        </a:p>
      </dgm:t>
    </dgm:pt>
    <dgm:pt modelId="{30A2587D-F9FD-4406-8C57-B737B2B26360}" type="sibTrans" cxnId="{98248B37-3300-483B-A88E-9E6590D025FC}">
      <dgm:prSet/>
      <dgm:spPr/>
      <dgm:t>
        <a:bodyPr/>
        <a:lstStyle/>
        <a:p>
          <a:endParaRPr lang="ru-RU"/>
        </a:p>
      </dgm:t>
    </dgm:pt>
    <dgm:pt modelId="{C88B3811-337F-4FCB-A110-F5A252FDAD8A}">
      <dgm:prSet phldrT="[Текст]" custT="1"/>
      <dgm:spPr/>
      <dgm:t>
        <a:bodyPr/>
        <a:lstStyle/>
        <a:p>
          <a:r>
            <a:rPr lang="ru-RU" sz="1600" b="1" dirty="0" err="1" smtClean="0"/>
            <a:t>Вебинар</a:t>
          </a:r>
          <a:r>
            <a:rPr lang="ru-RU" sz="1600" b="1" dirty="0" smtClean="0"/>
            <a:t> «Проектная деятельность в образовательном учреждении» на сайте РОСКОНКУРС.РФ. </a:t>
          </a:r>
          <a:endParaRPr lang="ru-RU" sz="1600" b="1" dirty="0"/>
        </a:p>
      </dgm:t>
    </dgm:pt>
    <dgm:pt modelId="{B5B79C67-5126-4D09-9D87-A18C1A0F3610}" type="parTrans" cxnId="{7501F971-34AA-433F-B467-3B2987BA15A7}">
      <dgm:prSet/>
      <dgm:spPr/>
      <dgm:t>
        <a:bodyPr/>
        <a:lstStyle/>
        <a:p>
          <a:endParaRPr lang="ru-RU"/>
        </a:p>
      </dgm:t>
    </dgm:pt>
    <dgm:pt modelId="{E6793EC3-F6AD-41BB-A7AF-78F1575DBFC1}" type="sibTrans" cxnId="{7501F971-34AA-433F-B467-3B2987BA15A7}">
      <dgm:prSet/>
      <dgm:spPr/>
      <dgm:t>
        <a:bodyPr/>
        <a:lstStyle/>
        <a:p>
          <a:endParaRPr lang="ru-RU"/>
        </a:p>
      </dgm:t>
    </dgm:pt>
    <dgm:pt modelId="{6BBDA89A-DF5D-42FC-B6B0-4F19D259AB74}">
      <dgm:prSet phldrT="[Текст]" custT="1"/>
      <dgm:spPr/>
      <dgm:t>
        <a:bodyPr/>
        <a:lstStyle/>
        <a:p>
          <a:r>
            <a:rPr lang="ru-RU" sz="1600" b="1" dirty="0" smtClean="0"/>
            <a:t>Всероссийская педагогическая конференция </a:t>
          </a:r>
          <a:r>
            <a:rPr lang="ru-RU" sz="1600" b="1" dirty="0" smtClean="0">
              <a:solidFill>
                <a:schemeClr val="accent1"/>
              </a:solidFill>
              <a:hlinkClick xmlns:r="http://schemas.openxmlformats.org/officeDocument/2006/relationships" r:id="rId1" action="ppaction://hlinksldjump"/>
            </a:rPr>
            <a:t>ЦРТ «Мега-Талант». </a:t>
          </a:r>
          <a:endParaRPr lang="ru-RU" sz="1600" b="1" dirty="0"/>
        </a:p>
      </dgm:t>
    </dgm:pt>
    <dgm:pt modelId="{FB3ECB5C-8CAD-46B2-88D7-C4F853EA3ABA}" type="parTrans" cxnId="{E4077D20-2FED-4994-ABC3-19EAAB09E30B}">
      <dgm:prSet/>
      <dgm:spPr/>
      <dgm:t>
        <a:bodyPr/>
        <a:lstStyle/>
        <a:p>
          <a:endParaRPr lang="ru-RU"/>
        </a:p>
      </dgm:t>
    </dgm:pt>
    <dgm:pt modelId="{1D128CA8-ADAD-4537-B770-C3E7F093BF52}" type="sibTrans" cxnId="{E4077D20-2FED-4994-ABC3-19EAAB09E30B}">
      <dgm:prSet/>
      <dgm:spPr/>
      <dgm:t>
        <a:bodyPr/>
        <a:lstStyle/>
        <a:p>
          <a:endParaRPr lang="ru-RU"/>
        </a:p>
      </dgm:t>
    </dgm:pt>
    <dgm:pt modelId="{DF9FAF7F-3890-4D31-847B-5567BBECB4E6}">
      <dgm:prSet custT="1"/>
      <dgm:spPr/>
      <dgm:t>
        <a:bodyPr/>
        <a:lstStyle/>
        <a:p>
          <a:r>
            <a:rPr lang="ru-RU" sz="1600" b="1" dirty="0" smtClean="0"/>
            <a:t>Работы   педагогов </a:t>
          </a:r>
          <a:r>
            <a:rPr lang="ru-RU" sz="1600" dirty="0" smtClean="0"/>
            <a:t> </a:t>
          </a:r>
          <a:r>
            <a:rPr lang="ru-RU" sz="1600" dirty="0" err="1" smtClean="0"/>
            <a:t>М.И.Махмутова</a:t>
          </a:r>
          <a:r>
            <a:rPr lang="ru-RU" sz="1600" dirty="0" smtClean="0"/>
            <a:t>, </a:t>
          </a:r>
          <a:r>
            <a:rPr lang="ru-RU" sz="1600" dirty="0" err="1" smtClean="0"/>
            <a:t>Т.И.Шамовой</a:t>
          </a:r>
          <a:r>
            <a:rPr lang="ru-RU" sz="1600" dirty="0" smtClean="0"/>
            <a:t> и др., </a:t>
          </a:r>
          <a:r>
            <a:rPr lang="ru-RU" sz="1600" b="1" dirty="0" smtClean="0"/>
            <a:t>по вопросам организации творческой деятельности учащихся с помощью создания проблемных ситуаций. </a:t>
          </a:r>
        </a:p>
      </dgm:t>
    </dgm:pt>
    <dgm:pt modelId="{CE053195-618F-4E1F-A284-5AC3FCA6780E}" type="parTrans" cxnId="{FFF6D3B5-2B7B-4113-947C-DA962F3A1D05}">
      <dgm:prSet/>
      <dgm:spPr/>
      <dgm:t>
        <a:bodyPr/>
        <a:lstStyle/>
        <a:p>
          <a:endParaRPr lang="ru-RU"/>
        </a:p>
      </dgm:t>
    </dgm:pt>
    <dgm:pt modelId="{3D112A5A-0A7A-47DF-8A2B-ED24D108B904}" type="sibTrans" cxnId="{FFF6D3B5-2B7B-4113-947C-DA962F3A1D05}">
      <dgm:prSet/>
      <dgm:spPr/>
      <dgm:t>
        <a:bodyPr/>
        <a:lstStyle/>
        <a:p>
          <a:endParaRPr lang="ru-RU"/>
        </a:p>
      </dgm:t>
    </dgm:pt>
    <dgm:pt modelId="{E154E93F-BD87-4FEF-AAFC-1BB9C3871475}">
      <dgm:prSet custT="1"/>
      <dgm:spPr/>
      <dgm:t>
        <a:bodyPr/>
        <a:lstStyle/>
        <a:p>
          <a:r>
            <a:rPr lang="ru-RU" sz="1600" b="1" dirty="0" smtClean="0"/>
            <a:t>Теория проектного обучения </a:t>
          </a:r>
          <a:r>
            <a:rPr lang="ru-RU" sz="1600" dirty="0" smtClean="0"/>
            <a:t>(</a:t>
          </a:r>
          <a:r>
            <a:rPr lang="ru-RU" sz="1600" dirty="0" err="1" smtClean="0"/>
            <a:t>Полат</a:t>
          </a:r>
          <a:r>
            <a:rPr lang="ru-RU" sz="1600" dirty="0" smtClean="0"/>
            <a:t> Е.С. и др.)</a:t>
          </a:r>
        </a:p>
      </dgm:t>
    </dgm:pt>
    <dgm:pt modelId="{4685A78B-A24F-4005-BF79-E977EB5654C1}" type="parTrans" cxnId="{9FD968A5-91CF-4127-9F58-6F6E173249E8}">
      <dgm:prSet/>
      <dgm:spPr/>
      <dgm:t>
        <a:bodyPr/>
        <a:lstStyle/>
        <a:p>
          <a:endParaRPr lang="ru-RU"/>
        </a:p>
      </dgm:t>
    </dgm:pt>
    <dgm:pt modelId="{78CD2271-C8C5-4687-9113-2B25C6996E69}" type="sibTrans" cxnId="{9FD968A5-91CF-4127-9F58-6F6E173249E8}">
      <dgm:prSet/>
      <dgm:spPr/>
      <dgm:t>
        <a:bodyPr/>
        <a:lstStyle/>
        <a:p>
          <a:endParaRPr lang="ru-RU"/>
        </a:p>
      </dgm:t>
    </dgm:pt>
    <dgm:pt modelId="{B5900307-4BAB-4F86-9A4D-69336B9F7862}">
      <dgm:prSet custT="1"/>
      <dgm:spPr/>
      <dgm:t>
        <a:bodyPr/>
        <a:lstStyle/>
        <a:p>
          <a:r>
            <a:rPr lang="ru-RU" sz="1600" b="1" dirty="0" smtClean="0"/>
            <a:t>Проектирование: теория и практика. </a:t>
          </a:r>
          <a:r>
            <a:rPr lang="ru-RU" sz="1600" dirty="0" smtClean="0"/>
            <a:t>(А. Н. Иоффе</a:t>
          </a:r>
          <a:r>
            <a:rPr lang="ru-RU" sz="1400" dirty="0" smtClean="0"/>
            <a:t>)</a:t>
          </a:r>
          <a:endParaRPr lang="ru-RU" sz="1400" dirty="0"/>
        </a:p>
      </dgm:t>
    </dgm:pt>
    <dgm:pt modelId="{47699F25-58DF-4E25-953E-F676981C5B8C}" type="parTrans" cxnId="{7246D622-E8D3-47CB-9342-A143150CD3E4}">
      <dgm:prSet/>
      <dgm:spPr/>
      <dgm:t>
        <a:bodyPr/>
        <a:lstStyle/>
        <a:p>
          <a:endParaRPr lang="ru-RU"/>
        </a:p>
      </dgm:t>
    </dgm:pt>
    <dgm:pt modelId="{6130D35F-5C29-46A9-BF2F-CC1EA64529B5}" type="sibTrans" cxnId="{7246D622-E8D3-47CB-9342-A143150CD3E4}">
      <dgm:prSet/>
      <dgm:spPr/>
      <dgm:t>
        <a:bodyPr/>
        <a:lstStyle/>
        <a:p>
          <a:endParaRPr lang="ru-RU"/>
        </a:p>
      </dgm:t>
    </dgm:pt>
    <dgm:pt modelId="{5B949FEB-DC64-413E-8DD9-CF4465341335}">
      <dgm:prSet phldrT="[Текст]" custT="1"/>
      <dgm:spPr/>
      <dgm:t>
        <a:bodyPr/>
        <a:lstStyle/>
        <a:p>
          <a:r>
            <a:rPr lang="ru-RU" sz="1600" b="1" dirty="0" smtClean="0"/>
            <a:t>Концепция универсальных учебных действий </a:t>
          </a:r>
          <a:r>
            <a:rPr lang="ru-RU" sz="1600" dirty="0" smtClean="0"/>
            <a:t>(А.Г. </a:t>
          </a:r>
          <a:r>
            <a:rPr lang="ru-RU" sz="1600" dirty="0" err="1" smtClean="0"/>
            <a:t>Асмолов,Г.В</a:t>
          </a:r>
          <a:r>
            <a:rPr lang="ru-RU" sz="1600" dirty="0" smtClean="0"/>
            <a:t>. </a:t>
          </a:r>
          <a:r>
            <a:rPr lang="ru-RU" sz="1600" dirty="0" err="1" smtClean="0"/>
            <a:t>Бурменская</a:t>
          </a:r>
          <a:r>
            <a:rPr lang="ru-RU" sz="1600" dirty="0" smtClean="0"/>
            <a:t>, И.А. Володарская, О.А. Карабанова, Н.Г. </a:t>
          </a:r>
          <a:r>
            <a:rPr lang="ru-RU" sz="1600" dirty="0" err="1" smtClean="0"/>
            <a:t>Салминаи</a:t>
          </a:r>
          <a:r>
            <a:rPr lang="ru-RU" sz="1600" dirty="0" smtClean="0"/>
            <a:t> др.)</a:t>
          </a:r>
          <a:endParaRPr lang="ru-RU" sz="1600" dirty="0"/>
        </a:p>
      </dgm:t>
    </dgm:pt>
    <dgm:pt modelId="{5E772E6F-BC8E-4E30-BA83-C6C1D1D3F0B8}" type="parTrans" cxnId="{BB70B218-B2D4-400A-9D3E-4B5591885D6B}">
      <dgm:prSet/>
      <dgm:spPr/>
      <dgm:t>
        <a:bodyPr/>
        <a:lstStyle/>
        <a:p>
          <a:endParaRPr lang="ru-RU"/>
        </a:p>
      </dgm:t>
    </dgm:pt>
    <dgm:pt modelId="{058E15EE-F839-4261-98EF-832B0DBF8401}" type="sibTrans" cxnId="{BB70B218-B2D4-400A-9D3E-4B5591885D6B}">
      <dgm:prSet/>
      <dgm:spPr/>
      <dgm:t>
        <a:bodyPr/>
        <a:lstStyle/>
        <a:p>
          <a:endParaRPr lang="ru-RU"/>
        </a:p>
      </dgm:t>
    </dgm:pt>
    <dgm:pt modelId="{C8C7B1E8-E1E6-42EF-AC47-5E0D29EEF22E}">
      <dgm:prSet phldrT="[Текст]" custT="1"/>
      <dgm:spPr/>
      <dgm:t>
        <a:bodyPr/>
        <a:lstStyle/>
        <a:p>
          <a:r>
            <a:rPr lang="ru-RU" sz="1600" b="1" dirty="0" smtClean="0"/>
            <a:t>РМО учителей истории и обществознания</a:t>
          </a:r>
          <a:endParaRPr lang="ru-RU" sz="1600" b="1" dirty="0"/>
        </a:p>
      </dgm:t>
    </dgm:pt>
    <dgm:pt modelId="{6847A530-2BBB-4D99-91A1-88BDF1232138}" type="parTrans" cxnId="{1DA6345E-45D4-4090-B336-5DE1525654AD}">
      <dgm:prSet/>
      <dgm:spPr/>
      <dgm:t>
        <a:bodyPr/>
        <a:lstStyle/>
        <a:p>
          <a:endParaRPr lang="ru-RU"/>
        </a:p>
      </dgm:t>
    </dgm:pt>
    <dgm:pt modelId="{39B1ED8F-7DD5-4ABB-87F7-D019920771E6}" type="sibTrans" cxnId="{1DA6345E-45D4-4090-B336-5DE1525654AD}">
      <dgm:prSet/>
      <dgm:spPr/>
      <dgm:t>
        <a:bodyPr/>
        <a:lstStyle/>
        <a:p>
          <a:endParaRPr lang="ru-RU"/>
        </a:p>
      </dgm:t>
    </dgm:pt>
    <dgm:pt modelId="{7ED5CB23-4383-414A-AD1C-C1280E16B777}" type="pres">
      <dgm:prSet presAssocID="{2DFEB2E1-8B35-47C6-9984-00F1A8DB890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100F16E-ADA2-4AF0-B4A3-B4BBE9C7F068}" type="pres">
      <dgm:prSet presAssocID="{BD81969B-1723-42CD-B8E3-B811286BA00A}" presName="composite" presStyleCnt="0"/>
      <dgm:spPr/>
    </dgm:pt>
    <dgm:pt modelId="{0A5F5BD0-3AB3-49B2-9B60-434214BB8A90}" type="pres">
      <dgm:prSet presAssocID="{BD81969B-1723-42CD-B8E3-B811286BA00A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FA27E8-6298-4BB2-BD7F-8354ADDC812E}" type="pres">
      <dgm:prSet presAssocID="{BD81969B-1723-42CD-B8E3-B811286BA00A}" presName="desTx" presStyleLbl="alignAccFollowNode1" presStyleIdx="0" presStyleCnt="3" custScaleX="1147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585AA0-D07D-4065-B6A7-5DF287728F1B}" type="pres">
      <dgm:prSet presAssocID="{1D7902C9-8448-46BB-9200-53F1AB69B943}" presName="space" presStyleCnt="0"/>
      <dgm:spPr/>
    </dgm:pt>
    <dgm:pt modelId="{CDF39432-C42C-4FBE-B881-0DE9F2A799B2}" type="pres">
      <dgm:prSet presAssocID="{37D38B31-D779-4E66-9F6B-1435DC9E207F}" presName="composite" presStyleCnt="0"/>
      <dgm:spPr/>
    </dgm:pt>
    <dgm:pt modelId="{27D613F1-BE73-4A22-A312-39F573B1DFE9}" type="pres">
      <dgm:prSet presAssocID="{37D38B31-D779-4E66-9F6B-1435DC9E207F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DB350-69CD-46CB-AB53-A51B6E0A2EA5}" type="pres">
      <dgm:prSet presAssocID="{37D38B31-D779-4E66-9F6B-1435DC9E207F}" presName="desTx" presStyleLbl="alignAccFollowNode1" presStyleIdx="1" presStyleCnt="3" custScaleX="1187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D34460-79EF-4822-8A78-3D5DF28D495C}" type="pres">
      <dgm:prSet presAssocID="{4511EBA6-D20D-4E79-9C86-70485BE6C3B7}" presName="space" presStyleCnt="0"/>
      <dgm:spPr/>
    </dgm:pt>
    <dgm:pt modelId="{1DC550FA-D042-4224-8851-E54293612574}" type="pres">
      <dgm:prSet presAssocID="{68F5E9EC-0E2D-40B7-99CE-B3EF616DA42D}" presName="composite" presStyleCnt="0"/>
      <dgm:spPr/>
    </dgm:pt>
    <dgm:pt modelId="{81AC3779-D93A-4124-988E-84173F96A102}" type="pres">
      <dgm:prSet presAssocID="{68F5E9EC-0E2D-40B7-99CE-B3EF616DA42D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88B4C7-ADE9-4A14-9847-7225AFD681CB}" type="pres">
      <dgm:prSet presAssocID="{68F5E9EC-0E2D-40B7-99CE-B3EF616DA42D}" presName="desTx" presStyleLbl="alignAccFollowNode1" presStyleIdx="2" presStyleCnt="3" custScaleX="1145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501F971-34AA-433F-B467-3B2987BA15A7}" srcId="{68F5E9EC-0E2D-40B7-99CE-B3EF616DA42D}" destId="{C88B3811-337F-4FCB-A110-F5A252FDAD8A}" srcOrd="0" destOrd="0" parTransId="{B5B79C67-5126-4D09-9D87-A18C1A0F3610}" sibTransId="{E6793EC3-F6AD-41BB-A7AF-78F1575DBFC1}"/>
    <dgm:cxn modelId="{45A728F0-1A76-471F-9BC0-2F31545A2150}" srcId="{BD81969B-1723-42CD-B8E3-B811286BA00A}" destId="{DD3F7725-226E-4C91-BD60-AE5C2C266769}" srcOrd="0" destOrd="0" parTransId="{DF9E3BA8-A9B0-46AA-B49C-4AE737667B00}" sibTransId="{62B20DBC-B858-4623-93FC-9C5282B30E85}"/>
    <dgm:cxn modelId="{FFF6D3B5-2B7B-4113-947C-DA962F3A1D05}" srcId="{BD81969B-1723-42CD-B8E3-B811286BA00A}" destId="{DF9FAF7F-3890-4D31-847B-5567BBECB4E6}" srcOrd="1" destOrd="0" parTransId="{CE053195-618F-4E1F-A284-5AC3FCA6780E}" sibTransId="{3D112A5A-0A7A-47DF-8A2B-ED24D108B904}"/>
    <dgm:cxn modelId="{7CFD2E10-872A-4D7B-8CC7-672194155597}" type="presOf" srcId="{C8C7B1E8-E1E6-42EF-AC47-5E0D29EEF22E}" destId="{9988B4C7-ADE9-4A14-9847-7225AFD681CB}" srcOrd="0" destOrd="2" presId="urn:microsoft.com/office/officeart/2005/8/layout/hList1"/>
    <dgm:cxn modelId="{7246D622-E8D3-47CB-9342-A143150CD3E4}" srcId="{BD81969B-1723-42CD-B8E3-B811286BA00A}" destId="{B5900307-4BAB-4F86-9A4D-69336B9F7862}" srcOrd="3" destOrd="0" parTransId="{47699F25-58DF-4E25-953E-F676981C5B8C}" sibTransId="{6130D35F-5C29-46A9-BF2F-CC1EA64529B5}"/>
    <dgm:cxn modelId="{BEDED1E1-89F5-41A6-A09B-9D93B8405CEE}" type="presOf" srcId="{2DFEB2E1-8B35-47C6-9984-00F1A8DB8902}" destId="{7ED5CB23-4383-414A-AD1C-C1280E16B777}" srcOrd="0" destOrd="0" presId="urn:microsoft.com/office/officeart/2005/8/layout/hList1"/>
    <dgm:cxn modelId="{AF4DDB6A-B85D-408E-AC0B-31FCA9AC0FC6}" type="presOf" srcId="{5B949FEB-DC64-413E-8DD9-CF4465341335}" destId="{C51DB350-69CD-46CB-AB53-A51B6E0A2EA5}" srcOrd="0" destOrd="2" presId="urn:microsoft.com/office/officeart/2005/8/layout/hList1"/>
    <dgm:cxn modelId="{9FD968A5-91CF-4127-9F58-6F6E173249E8}" srcId="{BD81969B-1723-42CD-B8E3-B811286BA00A}" destId="{E154E93F-BD87-4FEF-AAFC-1BB9C3871475}" srcOrd="2" destOrd="0" parTransId="{4685A78B-A24F-4005-BF79-E977EB5654C1}" sibTransId="{78CD2271-C8C5-4687-9113-2B25C6996E69}"/>
    <dgm:cxn modelId="{8031DAC2-86A5-4E2A-B36B-F44E6433984E}" type="presOf" srcId="{68F5E9EC-0E2D-40B7-99CE-B3EF616DA42D}" destId="{81AC3779-D93A-4124-988E-84173F96A102}" srcOrd="0" destOrd="0" presId="urn:microsoft.com/office/officeart/2005/8/layout/hList1"/>
    <dgm:cxn modelId="{386F6580-3D34-4ED8-8915-CEEFE897F522}" type="presOf" srcId="{C88B3811-337F-4FCB-A110-F5A252FDAD8A}" destId="{9988B4C7-ADE9-4A14-9847-7225AFD681CB}" srcOrd="0" destOrd="0" presId="urn:microsoft.com/office/officeart/2005/8/layout/hList1"/>
    <dgm:cxn modelId="{F0FFA4EB-AD56-448E-93A4-3B8EB894669E}" type="presOf" srcId="{37D38B31-D779-4E66-9F6B-1435DC9E207F}" destId="{27D613F1-BE73-4A22-A312-39F573B1DFE9}" srcOrd="0" destOrd="0" presId="urn:microsoft.com/office/officeart/2005/8/layout/hList1"/>
    <dgm:cxn modelId="{22CC7981-B3FE-47B1-83A2-DFE30F7A2EAC}" type="presOf" srcId="{B15529F5-E5B5-4D48-B7B9-00ACCC7F9808}" destId="{C51DB350-69CD-46CB-AB53-A51B6E0A2EA5}" srcOrd="0" destOrd="1" presId="urn:microsoft.com/office/officeart/2005/8/layout/hList1"/>
    <dgm:cxn modelId="{929C19B1-1A99-4FC4-B572-A0787E4F576B}" srcId="{37D38B31-D779-4E66-9F6B-1435DC9E207F}" destId="{982F3E64-DB8A-4ED8-8876-1FC7E585C376}" srcOrd="0" destOrd="0" parTransId="{0066BAD9-45D7-4C0A-8D5E-6749A31A996C}" sibTransId="{38C9D6BB-1E81-43B7-806F-46E33B2AC0AA}"/>
    <dgm:cxn modelId="{1DA6345E-45D4-4090-B336-5DE1525654AD}" srcId="{68F5E9EC-0E2D-40B7-99CE-B3EF616DA42D}" destId="{C8C7B1E8-E1E6-42EF-AC47-5E0D29EEF22E}" srcOrd="2" destOrd="0" parTransId="{6847A530-2BBB-4D99-91A1-88BDF1232138}" sibTransId="{39B1ED8F-7DD5-4ABB-87F7-D019920771E6}"/>
    <dgm:cxn modelId="{BF6B0D0E-9F72-48B6-910B-EF45AB8DC677}" srcId="{2DFEB2E1-8B35-47C6-9984-00F1A8DB8902}" destId="{37D38B31-D779-4E66-9F6B-1435DC9E207F}" srcOrd="1" destOrd="0" parTransId="{83031440-3CE4-41C6-B7EC-4581C33D6992}" sibTransId="{4511EBA6-D20D-4E79-9C86-70485BE6C3B7}"/>
    <dgm:cxn modelId="{BB70B218-B2D4-400A-9D3E-4B5591885D6B}" srcId="{37D38B31-D779-4E66-9F6B-1435DC9E207F}" destId="{5B949FEB-DC64-413E-8DD9-CF4465341335}" srcOrd="2" destOrd="0" parTransId="{5E772E6F-BC8E-4E30-BA83-C6C1D1D3F0B8}" sibTransId="{058E15EE-F839-4261-98EF-832B0DBF8401}"/>
    <dgm:cxn modelId="{98248B37-3300-483B-A88E-9E6590D025FC}" srcId="{2DFEB2E1-8B35-47C6-9984-00F1A8DB8902}" destId="{68F5E9EC-0E2D-40B7-99CE-B3EF616DA42D}" srcOrd="2" destOrd="0" parTransId="{16CF29AE-3D9F-45CE-B79B-FB8A277D4280}" sibTransId="{30A2587D-F9FD-4406-8C57-B737B2B26360}"/>
    <dgm:cxn modelId="{82167BD9-226D-4C12-BF2E-29E934F99588}" type="presOf" srcId="{E154E93F-BD87-4FEF-AAFC-1BB9C3871475}" destId="{BAFA27E8-6298-4BB2-BD7F-8354ADDC812E}" srcOrd="0" destOrd="2" presId="urn:microsoft.com/office/officeart/2005/8/layout/hList1"/>
    <dgm:cxn modelId="{0D0CB9F9-4FBB-4A25-ABE3-D3BBC99AB382}" type="presOf" srcId="{B5900307-4BAB-4F86-9A4D-69336B9F7862}" destId="{BAFA27E8-6298-4BB2-BD7F-8354ADDC812E}" srcOrd="0" destOrd="3" presId="urn:microsoft.com/office/officeart/2005/8/layout/hList1"/>
    <dgm:cxn modelId="{E4077D20-2FED-4994-ABC3-19EAAB09E30B}" srcId="{68F5E9EC-0E2D-40B7-99CE-B3EF616DA42D}" destId="{6BBDA89A-DF5D-42FC-B6B0-4F19D259AB74}" srcOrd="1" destOrd="0" parTransId="{FB3ECB5C-8CAD-46B2-88D7-C4F853EA3ABA}" sibTransId="{1D128CA8-ADAD-4537-B770-C3E7F093BF52}"/>
    <dgm:cxn modelId="{AA8A813E-B427-4D80-9469-C250BE2C8513}" srcId="{37D38B31-D779-4E66-9F6B-1435DC9E207F}" destId="{B15529F5-E5B5-4D48-B7B9-00ACCC7F9808}" srcOrd="1" destOrd="0" parTransId="{15C5970A-6C6D-4D08-A177-4DEE47AB9C4E}" sibTransId="{CCE11B29-D13E-429C-9003-0776B61D3A78}"/>
    <dgm:cxn modelId="{54B2F31C-A9E7-4CCA-AE9F-DD20140370B3}" type="presOf" srcId="{BD81969B-1723-42CD-B8E3-B811286BA00A}" destId="{0A5F5BD0-3AB3-49B2-9B60-434214BB8A90}" srcOrd="0" destOrd="0" presId="urn:microsoft.com/office/officeart/2005/8/layout/hList1"/>
    <dgm:cxn modelId="{AE148480-AF96-42CC-901C-8475016ED999}" srcId="{2DFEB2E1-8B35-47C6-9984-00F1A8DB8902}" destId="{BD81969B-1723-42CD-B8E3-B811286BA00A}" srcOrd="0" destOrd="0" parTransId="{50081E6E-2851-4BD7-9AC8-86CEB0759756}" sibTransId="{1D7902C9-8448-46BB-9200-53F1AB69B943}"/>
    <dgm:cxn modelId="{3679E611-987D-4D60-875E-DDBC863812E8}" type="presOf" srcId="{DF9FAF7F-3890-4D31-847B-5567BBECB4E6}" destId="{BAFA27E8-6298-4BB2-BD7F-8354ADDC812E}" srcOrd="0" destOrd="1" presId="urn:microsoft.com/office/officeart/2005/8/layout/hList1"/>
    <dgm:cxn modelId="{B14CA8A4-912E-4C48-9F59-CB1B58BE690E}" type="presOf" srcId="{982F3E64-DB8A-4ED8-8876-1FC7E585C376}" destId="{C51DB350-69CD-46CB-AB53-A51B6E0A2EA5}" srcOrd="0" destOrd="0" presId="urn:microsoft.com/office/officeart/2005/8/layout/hList1"/>
    <dgm:cxn modelId="{C04A3583-F9B1-429E-A2EF-567E0163D3C9}" type="presOf" srcId="{6BBDA89A-DF5D-42FC-B6B0-4F19D259AB74}" destId="{9988B4C7-ADE9-4A14-9847-7225AFD681CB}" srcOrd="0" destOrd="1" presId="urn:microsoft.com/office/officeart/2005/8/layout/hList1"/>
    <dgm:cxn modelId="{B5B82F3C-189F-42A7-91D5-F6508F52E3F3}" type="presOf" srcId="{DD3F7725-226E-4C91-BD60-AE5C2C266769}" destId="{BAFA27E8-6298-4BB2-BD7F-8354ADDC812E}" srcOrd="0" destOrd="0" presId="urn:microsoft.com/office/officeart/2005/8/layout/hList1"/>
    <dgm:cxn modelId="{CDA0DEA1-518C-4DEB-B94D-FEBE51001319}" type="presParOf" srcId="{7ED5CB23-4383-414A-AD1C-C1280E16B777}" destId="{1100F16E-ADA2-4AF0-B4A3-B4BBE9C7F068}" srcOrd="0" destOrd="0" presId="urn:microsoft.com/office/officeart/2005/8/layout/hList1"/>
    <dgm:cxn modelId="{D5FFB80F-8398-4CB5-B9AF-E7A52BEF2952}" type="presParOf" srcId="{1100F16E-ADA2-4AF0-B4A3-B4BBE9C7F068}" destId="{0A5F5BD0-3AB3-49B2-9B60-434214BB8A90}" srcOrd="0" destOrd="0" presId="urn:microsoft.com/office/officeart/2005/8/layout/hList1"/>
    <dgm:cxn modelId="{B40BD06C-4475-4B9C-918C-27F53C82069A}" type="presParOf" srcId="{1100F16E-ADA2-4AF0-B4A3-B4BBE9C7F068}" destId="{BAFA27E8-6298-4BB2-BD7F-8354ADDC812E}" srcOrd="1" destOrd="0" presId="urn:microsoft.com/office/officeart/2005/8/layout/hList1"/>
    <dgm:cxn modelId="{23934609-F616-46F2-ACC3-8D8B44E711CC}" type="presParOf" srcId="{7ED5CB23-4383-414A-AD1C-C1280E16B777}" destId="{CC585AA0-D07D-4065-B6A7-5DF287728F1B}" srcOrd="1" destOrd="0" presId="urn:microsoft.com/office/officeart/2005/8/layout/hList1"/>
    <dgm:cxn modelId="{474D9143-EC56-4867-A65C-0B34FA678802}" type="presParOf" srcId="{7ED5CB23-4383-414A-AD1C-C1280E16B777}" destId="{CDF39432-C42C-4FBE-B881-0DE9F2A799B2}" srcOrd="2" destOrd="0" presId="urn:microsoft.com/office/officeart/2005/8/layout/hList1"/>
    <dgm:cxn modelId="{60123586-67B1-455F-88DD-5E72AEAC911B}" type="presParOf" srcId="{CDF39432-C42C-4FBE-B881-0DE9F2A799B2}" destId="{27D613F1-BE73-4A22-A312-39F573B1DFE9}" srcOrd="0" destOrd="0" presId="urn:microsoft.com/office/officeart/2005/8/layout/hList1"/>
    <dgm:cxn modelId="{3B3AF5DE-73EB-4384-89A6-3A45E32EAD68}" type="presParOf" srcId="{CDF39432-C42C-4FBE-B881-0DE9F2A799B2}" destId="{C51DB350-69CD-46CB-AB53-A51B6E0A2EA5}" srcOrd="1" destOrd="0" presId="urn:microsoft.com/office/officeart/2005/8/layout/hList1"/>
    <dgm:cxn modelId="{EEFA667C-E62A-44C0-B5FB-D1EE89384309}" type="presParOf" srcId="{7ED5CB23-4383-414A-AD1C-C1280E16B777}" destId="{F9D34460-79EF-4822-8A78-3D5DF28D495C}" srcOrd="3" destOrd="0" presId="urn:microsoft.com/office/officeart/2005/8/layout/hList1"/>
    <dgm:cxn modelId="{2F9D78C3-3575-4294-B972-21DFFF7F6E14}" type="presParOf" srcId="{7ED5CB23-4383-414A-AD1C-C1280E16B777}" destId="{1DC550FA-D042-4224-8851-E54293612574}" srcOrd="4" destOrd="0" presId="urn:microsoft.com/office/officeart/2005/8/layout/hList1"/>
    <dgm:cxn modelId="{7A673825-0E39-4197-B488-8AF6F454C827}" type="presParOf" srcId="{1DC550FA-D042-4224-8851-E54293612574}" destId="{81AC3779-D93A-4124-988E-84173F96A102}" srcOrd="0" destOrd="0" presId="urn:microsoft.com/office/officeart/2005/8/layout/hList1"/>
    <dgm:cxn modelId="{28093078-BDBD-4622-9716-623DFC206D6F}" type="presParOf" srcId="{1DC550FA-D042-4224-8851-E54293612574}" destId="{9988B4C7-ADE9-4A14-9847-7225AFD681C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2173E61-0B19-4A96-8F57-6D384DE10BE4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B13CA9-CE58-451A-B0F1-1A94CF0461A6}">
      <dgm:prSet phldrT="[Текст]" custT="1"/>
      <dgm:spPr/>
      <dgm:t>
        <a:bodyPr/>
        <a:lstStyle/>
        <a:p>
          <a:r>
            <a:rPr lang="ru-RU" sz="2400" b="1" dirty="0" smtClean="0"/>
            <a:t>ФГОС ООО</a:t>
          </a:r>
          <a:endParaRPr lang="ru-RU" sz="2400" b="1" dirty="0"/>
        </a:p>
      </dgm:t>
    </dgm:pt>
    <dgm:pt modelId="{B4B17108-76A6-4D82-ABCB-166F954BC7AB}" type="parTrans" cxnId="{E11C8450-98C7-4077-BD80-745F9A4A3C64}">
      <dgm:prSet/>
      <dgm:spPr/>
      <dgm:t>
        <a:bodyPr/>
        <a:lstStyle/>
        <a:p>
          <a:endParaRPr lang="ru-RU"/>
        </a:p>
      </dgm:t>
    </dgm:pt>
    <dgm:pt modelId="{05905DA8-0FA5-4A07-936A-868645B3445E}" type="sibTrans" cxnId="{E11C8450-98C7-4077-BD80-745F9A4A3C64}">
      <dgm:prSet/>
      <dgm:spPr/>
      <dgm:t>
        <a:bodyPr/>
        <a:lstStyle/>
        <a:p>
          <a:endParaRPr lang="ru-RU"/>
        </a:p>
      </dgm:t>
    </dgm:pt>
    <dgm:pt modelId="{236C33F7-3387-4EB3-8589-7D3CD390B38A}">
      <dgm:prSet phldrT="[Текст]" custT="1"/>
      <dgm:spPr/>
      <dgm:t>
        <a:bodyPr/>
        <a:lstStyle/>
        <a:p>
          <a:pPr algn="just"/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Развитие является ключевым словом педагогического процесса, сущностным, глубинным понятием образования, цель которого не просто знания и умения, а определенные качества личности.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17409599-2136-4898-86A8-02D917A02F51}" type="parTrans" cxnId="{B0CBFD6F-6DF2-40FF-99BA-E2573A6AE18F}">
      <dgm:prSet/>
      <dgm:spPr/>
      <dgm:t>
        <a:bodyPr/>
        <a:lstStyle/>
        <a:p>
          <a:endParaRPr lang="ru-RU"/>
        </a:p>
      </dgm:t>
    </dgm:pt>
    <dgm:pt modelId="{09678B9B-45CE-4881-8CA5-6E0C13EB7B08}" type="sibTrans" cxnId="{B0CBFD6F-6DF2-40FF-99BA-E2573A6AE18F}">
      <dgm:prSet/>
      <dgm:spPr/>
      <dgm:t>
        <a:bodyPr/>
        <a:lstStyle/>
        <a:p>
          <a:endParaRPr lang="ru-RU"/>
        </a:p>
      </dgm:t>
    </dgm:pt>
    <dgm:pt modelId="{C7E89E97-96E5-472A-B86E-B65576B2BC0D}">
      <dgm:prSet phldrT="[Текст]" custT="1"/>
      <dgm:spPr/>
      <dgm:t>
        <a:bodyPr/>
        <a:lstStyle/>
        <a:p>
          <a:r>
            <a:rPr lang="ru-RU" sz="2400" b="1" dirty="0" smtClean="0"/>
            <a:t>Основная образовательная программа  основного общего образования ОУ</a:t>
          </a:r>
          <a:endParaRPr lang="ru-RU" sz="1800" b="1" dirty="0"/>
        </a:p>
      </dgm:t>
    </dgm:pt>
    <dgm:pt modelId="{61AC2A52-E8F7-4E1E-9E1B-7B8565C19DFF}" type="parTrans" cxnId="{F9DD9CE3-7D91-4CA1-A9B0-92AFAF0BEEFB}">
      <dgm:prSet/>
      <dgm:spPr/>
      <dgm:t>
        <a:bodyPr/>
        <a:lstStyle/>
        <a:p>
          <a:endParaRPr lang="ru-RU"/>
        </a:p>
      </dgm:t>
    </dgm:pt>
    <dgm:pt modelId="{69DE5DA2-5A94-4D82-9333-0F18DADAAE41}" type="sibTrans" cxnId="{F9DD9CE3-7D91-4CA1-A9B0-92AFAF0BEEFB}">
      <dgm:prSet/>
      <dgm:spPr/>
      <dgm:t>
        <a:bodyPr/>
        <a:lstStyle/>
        <a:p>
          <a:endParaRPr lang="ru-RU"/>
        </a:p>
      </dgm:t>
    </dgm:pt>
    <dgm:pt modelId="{3BB538DB-BB6A-44CF-9703-73FC39AC9F86}">
      <dgm:prSet phldrT="[Текст]" custT="1"/>
      <dgm:spPr/>
      <dgm:t>
        <a:bodyPr/>
        <a:lstStyle/>
        <a:p>
          <a:pPr algn="just"/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Овладение учащимися универсальными учебными действиями создает возможность самостоятельного успешного усвоения новых знаний, умений и компетентностей, включая организацию усвоения, т.е. умения учиться.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3EE24248-B3E4-47A2-9F08-BC600F7686E4}" type="parTrans" cxnId="{0CFE27A1-D0A0-4711-B7A9-FFA7F3008A28}">
      <dgm:prSet/>
      <dgm:spPr/>
      <dgm:t>
        <a:bodyPr/>
        <a:lstStyle/>
        <a:p>
          <a:endParaRPr lang="ru-RU"/>
        </a:p>
      </dgm:t>
    </dgm:pt>
    <dgm:pt modelId="{A60F3B72-4749-4247-A532-CBB587D236BA}" type="sibTrans" cxnId="{0CFE27A1-D0A0-4711-B7A9-FFA7F3008A28}">
      <dgm:prSet/>
      <dgm:spPr/>
      <dgm:t>
        <a:bodyPr/>
        <a:lstStyle/>
        <a:p>
          <a:endParaRPr lang="ru-RU"/>
        </a:p>
      </dgm:t>
    </dgm:pt>
    <dgm:pt modelId="{37F40C8D-8DF3-477D-A940-6116A73D40D9}" type="pres">
      <dgm:prSet presAssocID="{F2173E61-0B19-4A96-8F57-6D384DE10BE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EF2CAF-E23E-44A8-BF2F-B65EA20818D6}" type="pres">
      <dgm:prSet presAssocID="{C7E89E97-96E5-472A-B86E-B65576B2BC0D}" presName="boxAndChildren" presStyleCnt="0"/>
      <dgm:spPr/>
    </dgm:pt>
    <dgm:pt modelId="{34DC49AA-E8A9-47AE-BE08-EDF6A4F18203}" type="pres">
      <dgm:prSet presAssocID="{C7E89E97-96E5-472A-B86E-B65576B2BC0D}" presName="parentTextBox" presStyleLbl="node1" presStyleIdx="0" presStyleCnt="2"/>
      <dgm:spPr/>
      <dgm:t>
        <a:bodyPr/>
        <a:lstStyle/>
        <a:p>
          <a:endParaRPr lang="ru-RU"/>
        </a:p>
      </dgm:t>
    </dgm:pt>
    <dgm:pt modelId="{E3FBD3D1-591D-471A-A23B-91013EBA33B9}" type="pres">
      <dgm:prSet presAssocID="{C7E89E97-96E5-472A-B86E-B65576B2BC0D}" presName="entireBox" presStyleLbl="node1" presStyleIdx="0" presStyleCnt="2" custScaleY="141995"/>
      <dgm:spPr/>
      <dgm:t>
        <a:bodyPr/>
        <a:lstStyle/>
        <a:p>
          <a:endParaRPr lang="ru-RU"/>
        </a:p>
      </dgm:t>
    </dgm:pt>
    <dgm:pt modelId="{B0A0873C-6AFB-4EBC-A6F7-DEBEC4E97DAF}" type="pres">
      <dgm:prSet presAssocID="{C7E89E97-96E5-472A-B86E-B65576B2BC0D}" presName="descendantBox" presStyleCnt="0"/>
      <dgm:spPr/>
    </dgm:pt>
    <dgm:pt modelId="{C8C7D829-2009-49E6-BEA8-3E18A0BDFC19}" type="pres">
      <dgm:prSet presAssocID="{3BB538DB-BB6A-44CF-9703-73FC39AC9F86}" presName="childTextBox" presStyleLbl="fgAccFollowNode1" presStyleIdx="0" presStyleCnt="2" custScaleY="1503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EE1499-C7A9-4D1F-ADBD-4DEA5220F718}" type="pres">
      <dgm:prSet presAssocID="{05905DA8-0FA5-4A07-936A-868645B3445E}" presName="sp" presStyleCnt="0"/>
      <dgm:spPr/>
    </dgm:pt>
    <dgm:pt modelId="{E2C8A038-D0B2-45E7-B3BD-7168491C6A02}" type="pres">
      <dgm:prSet presAssocID="{F9B13CA9-CE58-451A-B0F1-1A94CF0461A6}" presName="arrowAndChildren" presStyleCnt="0"/>
      <dgm:spPr/>
    </dgm:pt>
    <dgm:pt modelId="{6A0785EE-0C56-4B59-95AC-C2E7B2EAB742}" type="pres">
      <dgm:prSet presAssocID="{F9B13CA9-CE58-451A-B0F1-1A94CF0461A6}" presName="parentTextArrow" presStyleLbl="node1" presStyleIdx="0" presStyleCnt="2" custScaleY="106656" custLinFactNeighborY="-2687"/>
      <dgm:spPr/>
      <dgm:t>
        <a:bodyPr/>
        <a:lstStyle/>
        <a:p>
          <a:endParaRPr lang="ru-RU"/>
        </a:p>
      </dgm:t>
    </dgm:pt>
    <dgm:pt modelId="{A631C35D-4034-4DA1-B752-D5863760BC4C}" type="pres">
      <dgm:prSet presAssocID="{F9B13CA9-CE58-451A-B0F1-1A94CF0461A6}" presName="arrow" presStyleLbl="node1" presStyleIdx="1" presStyleCnt="2"/>
      <dgm:spPr/>
      <dgm:t>
        <a:bodyPr/>
        <a:lstStyle/>
        <a:p>
          <a:endParaRPr lang="ru-RU"/>
        </a:p>
      </dgm:t>
    </dgm:pt>
    <dgm:pt modelId="{9EE22846-D17A-4389-A10C-BFD097BC5F7C}" type="pres">
      <dgm:prSet presAssocID="{F9B13CA9-CE58-451A-B0F1-1A94CF0461A6}" presName="descendantArrow" presStyleCnt="0"/>
      <dgm:spPr/>
    </dgm:pt>
    <dgm:pt modelId="{63AF2DE3-631D-465E-9260-F08BE83B74FC}" type="pres">
      <dgm:prSet presAssocID="{236C33F7-3387-4EB3-8589-7D3CD390B38A}" presName="childTextArrow" presStyleLbl="fgAccFollowNode1" presStyleIdx="1" presStyleCnt="2" custScaleY="1159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8F6BDB-A35B-472D-BFBA-154EC3886109}" type="presOf" srcId="{F9B13CA9-CE58-451A-B0F1-1A94CF0461A6}" destId="{A631C35D-4034-4DA1-B752-D5863760BC4C}" srcOrd="1" destOrd="0" presId="urn:microsoft.com/office/officeart/2005/8/layout/process4"/>
    <dgm:cxn modelId="{0CFE27A1-D0A0-4711-B7A9-FFA7F3008A28}" srcId="{C7E89E97-96E5-472A-B86E-B65576B2BC0D}" destId="{3BB538DB-BB6A-44CF-9703-73FC39AC9F86}" srcOrd="0" destOrd="0" parTransId="{3EE24248-B3E4-47A2-9F08-BC600F7686E4}" sibTransId="{A60F3B72-4749-4247-A532-CBB587D236BA}"/>
    <dgm:cxn modelId="{F9DD9CE3-7D91-4CA1-A9B0-92AFAF0BEEFB}" srcId="{F2173E61-0B19-4A96-8F57-6D384DE10BE4}" destId="{C7E89E97-96E5-472A-B86E-B65576B2BC0D}" srcOrd="1" destOrd="0" parTransId="{61AC2A52-E8F7-4E1E-9E1B-7B8565C19DFF}" sibTransId="{69DE5DA2-5A94-4D82-9333-0F18DADAAE41}"/>
    <dgm:cxn modelId="{6E3E2A03-D559-46D3-8924-8A94C444613C}" type="presOf" srcId="{F2173E61-0B19-4A96-8F57-6D384DE10BE4}" destId="{37F40C8D-8DF3-477D-A940-6116A73D40D9}" srcOrd="0" destOrd="0" presId="urn:microsoft.com/office/officeart/2005/8/layout/process4"/>
    <dgm:cxn modelId="{40AE2733-8E13-4E8C-A793-0FE078ABA6B9}" type="presOf" srcId="{3BB538DB-BB6A-44CF-9703-73FC39AC9F86}" destId="{C8C7D829-2009-49E6-BEA8-3E18A0BDFC19}" srcOrd="0" destOrd="0" presId="urn:microsoft.com/office/officeart/2005/8/layout/process4"/>
    <dgm:cxn modelId="{36ECC462-A302-4F05-96F2-1EF9F6270ABE}" type="presOf" srcId="{C7E89E97-96E5-472A-B86E-B65576B2BC0D}" destId="{34DC49AA-E8A9-47AE-BE08-EDF6A4F18203}" srcOrd="0" destOrd="0" presId="urn:microsoft.com/office/officeart/2005/8/layout/process4"/>
    <dgm:cxn modelId="{E11C8450-98C7-4077-BD80-745F9A4A3C64}" srcId="{F2173E61-0B19-4A96-8F57-6D384DE10BE4}" destId="{F9B13CA9-CE58-451A-B0F1-1A94CF0461A6}" srcOrd="0" destOrd="0" parTransId="{B4B17108-76A6-4D82-ABCB-166F954BC7AB}" sibTransId="{05905DA8-0FA5-4A07-936A-868645B3445E}"/>
    <dgm:cxn modelId="{B0CBFD6F-6DF2-40FF-99BA-E2573A6AE18F}" srcId="{F9B13CA9-CE58-451A-B0F1-1A94CF0461A6}" destId="{236C33F7-3387-4EB3-8589-7D3CD390B38A}" srcOrd="0" destOrd="0" parTransId="{17409599-2136-4898-86A8-02D917A02F51}" sibTransId="{09678B9B-45CE-4881-8CA5-6E0C13EB7B08}"/>
    <dgm:cxn modelId="{26DC4F62-BD35-40BC-94C7-6F7EC8D0030B}" type="presOf" srcId="{236C33F7-3387-4EB3-8589-7D3CD390B38A}" destId="{63AF2DE3-631D-465E-9260-F08BE83B74FC}" srcOrd="0" destOrd="0" presId="urn:microsoft.com/office/officeart/2005/8/layout/process4"/>
    <dgm:cxn modelId="{05ED59D8-1C5A-46B8-A587-90DD8FD95C99}" type="presOf" srcId="{C7E89E97-96E5-472A-B86E-B65576B2BC0D}" destId="{E3FBD3D1-591D-471A-A23B-91013EBA33B9}" srcOrd="1" destOrd="0" presId="urn:microsoft.com/office/officeart/2005/8/layout/process4"/>
    <dgm:cxn modelId="{3E2013FF-310E-46A4-A5B8-0607B22776D5}" type="presOf" srcId="{F9B13CA9-CE58-451A-B0F1-1A94CF0461A6}" destId="{6A0785EE-0C56-4B59-95AC-C2E7B2EAB742}" srcOrd="0" destOrd="0" presId="urn:microsoft.com/office/officeart/2005/8/layout/process4"/>
    <dgm:cxn modelId="{C7874A3A-C7C6-4229-A3F4-4A73EFFC4426}" type="presParOf" srcId="{37F40C8D-8DF3-477D-A940-6116A73D40D9}" destId="{AEEF2CAF-E23E-44A8-BF2F-B65EA20818D6}" srcOrd="0" destOrd="0" presId="urn:microsoft.com/office/officeart/2005/8/layout/process4"/>
    <dgm:cxn modelId="{C9D30066-C820-44D2-A886-E2BDD1E69C4D}" type="presParOf" srcId="{AEEF2CAF-E23E-44A8-BF2F-B65EA20818D6}" destId="{34DC49AA-E8A9-47AE-BE08-EDF6A4F18203}" srcOrd="0" destOrd="0" presId="urn:microsoft.com/office/officeart/2005/8/layout/process4"/>
    <dgm:cxn modelId="{8FE465D8-30EF-45CA-A491-F84483DEBC98}" type="presParOf" srcId="{AEEF2CAF-E23E-44A8-BF2F-B65EA20818D6}" destId="{E3FBD3D1-591D-471A-A23B-91013EBA33B9}" srcOrd="1" destOrd="0" presId="urn:microsoft.com/office/officeart/2005/8/layout/process4"/>
    <dgm:cxn modelId="{16EC54E4-2013-4617-BF7E-CE166531D4DE}" type="presParOf" srcId="{AEEF2CAF-E23E-44A8-BF2F-B65EA20818D6}" destId="{B0A0873C-6AFB-4EBC-A6F7-DEBEC4E97DAF}" srcOrd="2" destOrd="0" presId="urn:microsoft.com/office/officeart/2005/8/layout/process4"/>
    <dgm:cxn modelId="{507B4B01-FFE6-410C-83FC-9771B5539017}" type="presParOf" srcId="{B0A0873C-6AFB-4EBC-A6F7-DEBEC4E97DAF}" destId="{C8C7D829-2009-49E6-BEA8-3E18A0BDFC19}" srcOrd="0" destOrd="0" presId="urn:microsoft.com/office/officeart/2005/8/layout/process4"/>
    <dgm:cxn modelId="{52270A48-D803-45B3-92B0-DE4D9B455D22}" type="presParOf" srcId="{37F40C8D-8DF3-477D-A940-6116A73D40D9}" destId="{3BEE1499-C7A9-4D1F-ADBD-4DEA5220F718}" srcOrd="1" destOrd="0" presId="urn:microsoft.com/office/officeart/2005/8/layout/process4"/>
    <dgm:cxn modelId="{DEEC0D3B-AB14-46E0-8611-DE6391BE5EA2}" type="presParOf" srcId="{37F40C8D-8DF3-477D-A940-6116A73D40D9}" destId="{E2C8A038-D0B2-45E7-B3BD-7168491C6A02}" srcOrd="2" destOrd="0" presId="urn:microsoft.com/office/officeart/2005/8/layout/process4"/>
    <dgm:cxn modelId="{6671D544-BB51-46F7-B18C-E382266337F0}" type="presParOf" srcId="{E2C8A038-D0B2-45E7-B3BD-7168491C6A02}" destId="{6A0785EE-0C56-4B59-95AC-C2E7B2EAB742}" srcOrd="0" destOrd="0" presId="urn:microsoft.com/office/officeart/2005/8/layout/process4"/>
    <dgm:cxn modelId="{6CB0005E-45C7-47E5-A44A-34AC6EB80D6D}" type="presParOf" srcId="{E2C8A038-D0B2-45E7-B3BD-7168491C6A02}" destId="{A631C35D-4034-4DA1-B752-D5863760BC4C}" srcOrd="1" destOrd="0" presId="urn:microsoft.com/office/officeart/2005/8/layout/process4"/>
    <dgm:cxn modelId="{5D2D9975-2F53-4A8A-A872-D204530C549A}" type="presParOf" srcId="{E2C8A038-D0B2-45E7-B3BD-7168491C6A02}" destId="{9EE22846-D17A-4389-A10C-BFD097BC5F7C}" srcOrd="2" destOrd="0" presId="urn:microsoft.com/office/officeart/2005/8/layout/process4"/>
    <dgm:cxn modelId="{96270DAA-176D-4319-BA04-5DFF859017EE}" type="presParOf" srcId="{9EE22846-D17A-4389-A10C-BFD097BC5F7C}" destId="{63AF2DE3-631D-465E-9260-F08BE83B74F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C64B84-812A-419A-87FD-8A890B6234D3}" type="doc">
      <dgm:prSet loTypeId="urn:microsoft.com/office/officeart/2005/8/layout/venn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FB03E1-F201-4910-9265-500FEC7A7FB7}">
      <dgm:prSet phldrT="[Текст]" custT="1"/>
      <dgm:spPr/>
      <dgm:t>
        <a:bodyPr/>
        <a:lstStyle/>
        <a:p>
          <a:r>
            <a:rPr lang="ru-RU" sz="1800" dirty="0" smtClean="0">
              <a:latin typeface="Arial Black" pitchFamily="34" charset="0"/>
            </a:rPr>
            <a:t>Проект</a:t>
          </a:r>
          <a:endParaRPr lang="ru-RU" sz="1800" dirty="0">
            <a:latin typeface="Arial Black" pitchFamily="34" charset="0"/>
          </a:endParaRPr>
        </a:p>
      </dgm:t>
    </dgm:pt>
    <dgm:pt modelId="{0387B7E9-F21D-4FC6-B5B9-4A5B25485CE9}" type="parTrans" cxnId="{63528837-ABC2-47FB-868E-7F215DC98749}">
      <dgm:prSet/>
      <dgm:spPr/>
      <dgm:t>
        <a:bodyPr/>
        <a:lstStyle/>
        <a:p>
          <a:endParaRPr lang="ru-RU"/>
        </a:p>
      </dgm:t>
    </dgm:pt>
    <dgm:pt modelId="{5FBA2826-70B6-4FC3-8210-A46ACBE4028F}" type="sibTrans" cxnId="{63528837-ABC2-47FB-868E-7F215DC98749}">
      <dgm:prSet/>
      <dgm:spPr/>
      <dgm:t>
        <a:bodyPr/>
        <a:lstStyle/>
        <a:p>
          <a:endParaRPr lang="ru-RU"/>
        </a:p>
      </dgm:t>
    </dgm:pt>
    <dgm:pt modelId="{EEAF287B-0943-4641-A000-E7F45B5836D6}">
      <dgm:prSet phldrT="[Текст]" custT="1"/>
      <dgm:spPr/>
      <dgm:t>
        <a:bodyPr/>
        <a:lstStyle/>
        <a:p>
          <a:r>
            <a:rPr lang="ru-RU" sz="1800" dirty="0" smtClean="0">
              <a:latin typeface="Arial Black" pitchFamily="34" charset="0"/>
            </a:rPr>
            <a:t>Проектная деятельность</a:t>
          </a:r>
          <a:endParaRPr lang="ru-RU" sz="1800" dirty="0">
            <a:latin typeface="Arial Black" pitchFamily="34" charset="0"/>
          </a:endParaRPr>
        </a:p>
      </dgm:t>
    </dgm:pt>
    <dgm:pt modelId="{1F0EA82F-8425-4DA9-94FA-F4F2F243FA0A}" type="parTrans" cxnId="{94F62E55-5536-4AED-812C-EDDDC4A6FCF5}">
      <dgm:prSet/>
      <dgm:spPr/>
      <dgm:t>
        <a:bodyPr/>
        <a:lstStyle/>
        <a:p>
          <a:endParaRPr lang="ru-RU"/>
        </a:p>
      </dgm:t>
    </dgm:pt>
    <dgm:pt modelId="{45723ED5-5D1F-40AC-8029-07A44DC4BDA4}" type="sibTrans" cxnId="{94F62E55-5536-4AED-812C-EDDDC4A6FCF5}">
      <dgm:prSet/>
      <dgm:spPr/>
      <dgm:t>
        <a:bodyPr/>
        <a:lstStyle/>
        <a:p>
          <a:endParaRPr lang="ru-RU"/>
        </a:p>
      </dgm:t>
    </dgm:pt>
    <dgm:pt modelId="{DC1D8189-1983-46FC-A906-CDB5020322A5}">
      <dgm:prSet phldrT="[Текст]" custT="1"/>
      <dgm:spPr/>
      <dgm:t>
        <a:bodyPr/>
        <a:lstStyle/>
        <a:p>
          <a:r>
            <a:rPr lang="ru-RU" sz="1800" dirty="0" smtClean="0">
              <a:latin typeface="Arial Black" pitchFamily="34" charset="0"/>
            </a:rPr>
            <a:t>Проектная технология</a:t>
          </a:r>
          <a:endParaRPr lang="ru-RU" sz="1800" dirty="0">
            <a:latin typeface="Arial Black" pitchFamily="34" charset="0"/>
          </a:endParaRPr>
        </a:p>
      </dgm:t>
    </dgm:pt>
    <dgm:pt modelId="{D35DD027-F7A8-48B4-9023-E75044B0E350}" type="parTrans" cxnId="{001053A8-FD64-4B3F-8146-3A9B25594ABB}">
      <dgm:prSet/>
      <dgm:spPr/>
      <dgm:t>
        <a:bodyPr/>
        <a:lstStyle/>
        <a:p>
          <a:endParaRPr lang="ru-RU"/>
        </a:p>
      </dgm:t>
    </dgm:pt>
    <dgm:pt modelId="{1DB1F21E-CEAD-488F-8DFE-F47A543FDD39}" type="sibTrans" cxnId="{001053A8-FD64-4B3F-8146-3A9B25594ABB}">
      <dgm:prSet/>
      <dgm:spPr/>
      <dgm:t>
        <a:bodyPr/>
        <a:lstStyle/>
        <a:p>
          <a:endParaRPr lang="ru-RU"/>
        </a:p>
      </dgm:t>
    </dgm:pt>
    <dgm:pt modelId="{B224CA90-ABFD-40CC-93C9-4FF8264E1292}">
      <dgm:prSet phldrT="[Текст]" custT="1"/>
      <dgm:spPr/>
      <dgm:t>
        <a:bodyPr/>
        <a:lstStyle/>
        <a:p>
          <a:r>
            <a:rPr lang="ru-RU" sz="1800" dirty="0" smtClean="0">
              <a:latin typeface="Arial Black" pitchFamily="34" charset="0"/>
            </a:rPr>
            <a:t>Метод  проектов</a:t>
          </a:r>
          <a:endParaRPr lang="ru-RU" sz="1800" dirty="0">
            <a:latin typeface="Arial Black" pitchFamily="34" charset="0"/>
          </a:endParaRPr>
        </a:p>
      </dgm:t>
    </dgm:pt>
    <dgm:pt modelId="{9C29425F-2842-4CD5-B4EB-739B2D557039}" type="parTrans" cxnId="{3A84135D-0903-4DE5-B0F2-0BF819C744B9}">
      <dgm:prSet/>
      <dgm:spPr/>
      <dgm:t>
        <a:bodyPr/>
        <a:lstStyle/>
        <a:p>
          <a:endParaRPr lang="ru-RU"/>
        </a:p>
      </dgm:t>
    </dgm:pt>
    <dgm:pt modelId="{09662AA9-F641-41DD-93FD-3AC6D12192B9}" type="sibTrans" cxnId="{3A84135D-0903-4DE5-B0F2-0BF819C744B9}">
      <dgm:prSet/>
      <dgm:spPr/>
      <dgm:t>
        <a:bodyPr/>
        <a:lstStyle/>
        <a:p>
          <a:endParaRPr lang="ru-RU"/>
        </a:p>
      </dgm:t>
    </dgm:pt>
    <dgm:pt modelId="{AF2BB589-9251-4EE6-A12F-67B6724BCCA0}" type="pres">
      <dgm:prSet presAssocID="{0FC64B84-812A-419A-87FD-8A890B6234D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B50195-7CB3-4429-A55C-BF5FEE38595D}" type="pres">
      <dgm:prSet presAssocID="{91FB03E1-F201-4910-9265-500FEC7A7FB7}" presName="Name5" presStyleLbl="vennNode1" presStyleIdx="0" presStyleCnt="4" custScaleX="973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E49D4-E5F6-43E1-8B21-19415377E08E}" type="pres">
      <dgm:prSet presAssocID="{5FBA2826-70B6-4FC3-8210-A46ACBE4028F}" presName="space" presStyleCnt="0"/>
      <dgm:spPr/>
    </dgm:pt>
    <dgm:pt modelId="{FCC2A337-621D-404D-B5B7-C67CD1984DD2}" type="pres">
      <dgm:prSet presAssocID="{EEAF287B-0943-4641-A000-E7F45B5836D6}" presName="Name5" presStyleLbl="vennNode1" presStyleIdx="1" presStyleCnt="4" custScaleX="1141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B7C68A-220C-453D-8E5E-4F5317E483C0}" type="pres">
      <dgm:prSet presAssocID="{45723ED5-5D1F-40AC-8029-07A44DC4BDA4}" presName="space" presStyleCnt="0"/>
      <dgm:spPr/>
    </dgm:pt>
    <dgm:pt modelId="{310C1C5D-E1C4-4BE1-AE9A-B72E01F68302}" type="pres">
      <dgm:prSet presAssocID="{DC1D8189-1983-46FC-A906-CDB5020322A5}" presName="Name5" presStyleLbl="vennNode1" presStyleIdx="2" presStyleCnt="4" custScaleX="108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AD6633-A22D-4118-9604-52BBE40A154F}" type="pres">
      <dgm:prSet presAssocID="{1DB1F21E-CEAD-488F-8DFE-F47A543FDD39}" presName="space" presStyleCnt="0"/>
      <dgm:spPr/>
    </dgm:pt>
    <dgm:pt modelId="{466CA6F9-CF8A-428E-97DD-42B2D71CCA1E}" type="pres">
      <dgm:prSet presAssocID="{B224CA90-ABFD-40CC-93C9-4FF8264E1292}" presName="Name5" presStyleLbl="vennNode1" presStyleIdx="3" presStyleCnt="4" custScaleX="92286" custLinFactNeighborX="915" custLinFactNeighborY="-9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1122CA-9153-4765-B1FF-ADE8F2F99897}" type="presOf" srcId="{91FB03E1-F201-4910-9265-500FEC7A7FB7}" destId="{9BB50195-7CB3-4429-A55C-BF5FEE38595D}" srcOrd="0" destOrd="0" presId="urn:microsoft.com/office/officeart/2005/8/layout/venn3"/>
    <dgm:cxn modelId="{94F62E55-5536-4AED-812C-EDDDC4A6FCF5}" srcId="{0FC64B84-812A-419A-87FD-8A890B6234D3}" destId="{EEAF287B-0943-4641-A000-E7F45B5836D6}" srcOrd="1" destOrd="0" parTransId="{1F0EA82F-8425-4DA9-94FA-F4F2F243FA0A}" sibTransId="{45723ED5-5D1F-40AC-8029-07A44DC4BDA4}"/>
    <dgm:cxn modelId="{001053A8-FD64-4B3F-8146-3A9B25594ABB}" srcId="{0FC64B84-812A-419A-87FD-8A890B6234D3}" destId="{DC1D8189-1983-46FC-A906-CDB5020322A5}" srcOrd="2" destOrd="0" parTransId="{D35DD027-F7A8-48B4-9023-E75044B0E350}" sibTransId="{1DB1F21E-CEAD-488F-8DFE-F47A543FDD39}"/>
    <dgm:cxn modelId="{63528837-ABC2-47FB-868E-7F215DC98749}" srcId="{0FC64B84-812A-419A-87FD-8A890B6234D3}" destId="{91FB03E1-F201-4910-9265-500FEC7A7FB7}" srcOrd="0" destOrd="0" parTransId="{0387B7E9-F21D-4FC6-B5B9-4A5B25485CE9}" sibTransId="{5FBA2826-70B6-4FC3-8210-A46ACBE4028F}"/>
    <dgm:cxn modelId="{18B48485-D8AB-476E-B94B-2BFE122CAE71}" type="presOf" srcId="{B224CA90-ABFD-40CC-93C9-4FF8264E1292}" destId="{466CA6F9-CF8A-428E-97DD-42B2D71CCA1E}" srcOrd="0" destOrd="0" presId="urn:microsoft.com/office/officeart/2005/8/layout/venn3"/>
    <dgm:cxn modelId="{3A84135D-0903-4DE5-B0F2-0BF819C744B9}" srcId="{0FC64B84-812A-419A-87FD-8A890B6234D3}" destId="{B224CA90-ABFD-40CC-93C9-4FF8264E1292}" srcOrd="3" destOrd="0" parTransId="{9C29425F-2842-4CD5-B4EB-739B2D557039}" sibTransId="{09662AA9-F641-41DD-93FD-3AC6D12192B9}"/>
    <dgm:cxn modelId="{EF6E45E8-46F1-42F7-A4E0-E047637D0EBE}" type="presOf" srcId="{DC1D8189-1983-46FC-A906-CDB5020322A5}" destId="{310C1C5D-E1C4-4BE1-AE9A-B72E01F68302}" srcOrd="0" destOrd="0" presId="urn:microsoft.com/office/officeart/2005/8/layout/venn3"/>
    <dgm:cxn modelId="{2DD22FE3-A4CC-4390-B67E-B98E5460823F}" type="presOf" srcId="{EEAF287B-0943-4641-A000-E7F45B5836D6}" destId="{FCC2A337-621D-404D-B5B7-C67CD1984DD2}" srcOrd="0" destOrd="0" presId="urn:microsoft.com/office/officeart/2005/8/layout/venn3"/>
    <dgm:cxn modelId="{46328C12-527C-4DF2-8979-872A4E1671D5}" type="presOf" srcId="{0FC64B84-812A-419A-87FD-8A890B6234D3}" destId="{AF2BB589-9251-4EE6-A12F-67B6724BCCA0}" srcOrd="0" destOrd="0" presId="urn:microsoft.com/office/officeart/2005/8/layout/venn3"/>
    <dgm:cxn modelId="{2765246B-4C33-4253-8FEE-82AC7F5BECED}" type="presParOf" srcId="{AF2BB589-9251-4EE6-A12F-67B6724BCCA0}" destId="{9BB50195-7CB3-4429-A55C-BF5FEE38595D}" srcOrd="0" destOrd="0" presId="urn:microsoft.com/office/officeart/2005/8/layout/venn3"/>
    <dgm:cxn modelId="{D051B081-FEF6-4D8E-9DB5-10BE128FF03A}" type="presParOf" srcId="{AF2BB589-9251-4EE6-A12F-67B6724BCCA0}" destId="{6EDE49D4-E5F6-43E1-8B21-19415377E08E}" srcOrd="1" destOrd="0" presId="urn:microsoft.com/office/officeart/2005/8/layout/venn3"/>
    <dgm:cxn modelId="{FC277553-0BCC-4832-A22F-05ADD42FF160}" type="presParOf" srcId="{AF2BB589-9251-4EE6-A12F-67B6724BCCA0}" destId="{FCC2A337-621D-404D-B5B7-C67CD1984DD2}" srcOrd="2" destOrd="0" presId="urn:microsoft.com/office/officeart/2005/8/layout/venn3"/>
    <dgm:cxn modelId="{0FF4EE87-76BB-4A1E-B542-661A1BC4815B}" type="presParOf" srcId="{AF2BB589-9251-4EE6-A12F-67B6724BCCA0}" destId="{3AB7C68A-220C-453D-8E5E-4F5317E483C0}" srcOrd="3" destOrd="0" presId="urn:microsoft.com/office/officeart/2005/8/layout/venn3"/>
    <dgm:cxn modelId="{2B0D6993-2CC7-4CFA-9AF0-A48F551737AF}" type="presParOf" srcId="{AF2BB589-9251-4EE6-A12F-67B6724BCCA0}" destId="{310C1C5D-E1C4-4BE1-AE9A-B72E01F68302}" srcOrd="4" destOrd="0" presId="urn:microsoft.com/office/officeart/2005/8/layout/venn3"/>
    <dgm:cxn modelId="{C3A78AF0-8A53-4E73-9ED2-D0C8CDC5350D}" type="presParOf" srcId="{AF2BB589-9251-4EE6-A12F-67B6724BCCA0}" destId="{EAAD6633-A22D-4118-9604-52BBE40A154F}" srcOrd="5" destOrd="0" presId="urn:microsoft.com/office/officeart/2005/8/layout/venn3"/>
    <dgm:cxn modelId="{1394A1B4-B689-43DF-9241-4AFAB567E6A3}" type="presParOf" srcId="{AF2BB589-9251-4EE6-A12F-67B6724BCCA0}" destId="{466CA6F9-CF8A-428E-97DD-42B2D71CCA1E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A15D05-B29A-406D-8501-4A44A3EE3036}">
      <dsp:nvSpPr>
        <dsp:cNvPr id="0" name=""/>
        <dsp:cNvSpPr/>
      </dsp:nvSpPr>
      <dsp:spPr>
        <a:xfrm>
          <a:off x="0" y="0"/>
          <a:ext cx="7368480" cy="460530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ED04AD-617F-4DC5-AD88-BDACC1D12BC3}">
      <dsp:nvSpPr>
        <dsp:cNvPr id="0" name=""/>
        <dsp:cNvSpPr/>
      </dsp:nvSpPr>
      <dsp:spPr>
        <a:xfrm>
          <a:off x="959768" y="3040112"/>
          <a:ext cx="287652" cy="3434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ED54DD-80DD-4377-BACE-6D1D6C2970A3}">
      <dsp:nvSpPr>
        <dsp:cNvPr id="0" name=""/>
        <dsp:cNvSpPr/>
      </dsp:nvSpPr>
      <dsp:spPr>
        <a:xfrm>
          <a:off x="743747" y="3616176"/>
          <a:ext cx="2292534" cy="1098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515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ahoma" pitchFamily="34" charset="0"/>
              <a:cs typeface="Tahoma" pitchFamily="34" charset="0"/>
            </a:rPr>
            <a:t>Проектная деятельность как объект изучения</a:t>
          </a:r>
          <a:endParaRPr lang="ru-RU" sz="2000" b="1" kern="1200" dirty="0">
            <a:latin typeface="Tahoma" pitchFamily="34" charset="0"/>
            <a:cs typeface="Tahoma" pitchFamily="34" charset="0"/>
          </a:endParaRPr>
        </a:p>
      </dsp:txBody>
      <dsp:txXfrm>
        <a:off x="743747" y="3616176"/>
        <a:ext cx="2292534" cy="1098351"/>
      </dsp:txXfrm>
    </dsp:sp>
    <dsp:sp modelId="{22083291-F072-4C50-9F34-A57BD3B8A1F4}">
      <dsp:nvSpPr>
        <dsp:cNvPr id="0" name=""/>
        <dsp:cNvSpPr/>
      </dsp:nvSpPr>
      <dsp:spPr>
        <a:xfrm>
          <a:off x="2687960" y="1815975"/>
          <a:ext cx="346318" cy="3463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9023A4-76AF-411E-9F0F-07C8B4C77A43}">
      <dsp:nvSpPr>
        <dsp:cNvPr id="0" name=""/>
        <dsp:cNvSpPr/>
      </dsp:nvSpPr>
      <dsp:spPr>
        <a:xfrm>
          <a:off x="2351564" y="2392037"/>
          <a:ext cx="2424630" cy="2361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507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ahoma" pitchFamily="34" charset="0"/>
              <a:cs typeface="Tahoma" pitchFamily="34" charset="0"/>
            </a:rPr>
            <a:t>Использование элементов проектной деятельности</a:t>
          </a:r>
          <a:endParaRPr lang="ru-RU" sz="2000" b="1" kern="1200" dirty="0">
            <a:latin typeface="Tahoma" pitchFamily="34" charset="0"/>
            <a:cs typeface="Tahoma" pitchFamily="34" charset="0"/>
          </a:endParaRPr>
        </a:p>
      </dsp:txBody>
      <dsp:txXfrm>
        <a:off x="2351564" y="2392037"/>
        <a:ext cx="2424630" cy="2361254"/>
      </dsp:txXfrm>
    </dsp:sp>
    <dsp:sp modelId="{ED44832D-520B-46E7-AE38-8D3B6FDAEF8A}">
      <dsp:nvSpPr>
        <dsp:cNvPr id="0" name=""/>
        <dsp:cNvSpPr/>
      </dsp:nvSpPr>
      <dsp:spPr>
        <a:xfrm>
          <a:off x="4848202" y="1023887"/>
          <a:ext cx="478951" cy="4789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33A0C1-1D31-4180-92EB-79763CF3E7C7}">
      <dsp:nvSpPr>
        <dsp:cNvPr id="0" name=""/>
        <dsp:cNvSpPr/>
      </dsp:nvSpPr>
      <dsp:spPr>
        <a:xfrm>
          <a:off x="4704087" y="1630134"/>
          <a:ext cx="2160338" cy="32006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786" tIns="0" rIns="0" bIns="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ahoma" pitchFamily="34" charset="0"/>
              <a:cs typeface="Tahoma" pitchFamily="34" charset="0"/>
            </a:rPr>
            <a:t>Проектная деятельность как предмет обучения</a:t>
          </a:r>
          <a:endParaRPr lang="ru-RU" sz="2000" b="1" kern="1200" dirty="0">
            <a:latin typeface="Tahoma" pitchFamily="34" charset="0"/>
            <a:cs typeface="Tahoma" pitchFamily="34" charset="0"/>
          </a:endParaRPr>
        </a:p>
      </dsp:txBody>
      <dsp:txXfrm>
        <a:off x="4704087" y="1630134"/>
        <a:ext cx="2160338" cy="32006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5F5BD0-3AB3-49B2-9B60-434214BB8A90}">
      <dsp:nvSpPr>
        <dsp:cNvPr id="0" name=""/>
        <dsp:cNvSpPr/>
      </dsp:nvSpPr>
      <dsp:spPr>
        <a:xfrm>
          <a:off x="182527" y="511598"/>
          <a:ext cx="2400319" cy="9601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Научно-исследовательские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182527" y="511598"/>
        <a:ext cx="2400319" cy="960127"/>
      </dsp:txXfrm>
    </dsp:sp>
    <dsp:sp modelId="{BAFA27E8-6298-4BB2-BD7F-8354ADDC812E}">
      <dsp:nvSpPr>
        <dsp:cNvPr id="0" name=""/>
        <dsp:cNvSpPr/>
      </dsp:nvSpPr>
      <dsp:spPr>
        <a:xfrm>
          <a:off x="5695" y="1471726"/>
          <a:ext cx="2753982" cy="4209362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Теория развивающего обучения    </a:t>
          </a:r>
          <a:r>
            <a:rPr lang="ru-RU" sz="1600" kern="1200" dirty="0" err="1" smtClean="0"/>
            <a:t>Д.Б.Эльконина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В.В.Давыдова</a:t>
          </a:r>
          <a:r>
            <a:rPr lang="ru-RU" sz="1600" kern="1200" dirty="0" smtClean="0"/>
            <a:t>.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Работы   педагогов </a:t>
          </a:r>
          <a:r>
            <a:rPr lang="ru-RU" sz="1600" kern="1200" dirty="0" smtClean="0"/>
            <a:t> </a:t>
          </a:r>
          <a:r>
            <a:rPr lang="ru-RU" sz="1600" kern="1200" dirty="0" err="1" smtClean="0"/>
            <a:t>М.И.Махмутова</a:t>
          </a:r>
          <a:r>
            <a:rPr lang="ru-RU" sz="1600" kern="1200" dirty="0" smtClean="0"/>
            <a:t>, </a:t>
          </a:r>
          <a:r>
            <a:rPr lang="ru-RU" sz="1600" kern="1200" dirty="0" err="1" smtClean="0"/>
            <a:t>Т.И.Шамовой</a:t>
          </a:r>
          <a:r>
            <a:rPr lang="ru-RU" sz="1600" kern="1200" dirty="0" smtClean="0"/>
            <a:t> и др., </a:t>
          </a:r>
          <a:r>
            <a:rPr lang="ru-RU" sz="1600" b="1" kern="1200" dirty="0" smtClean="0"/>
            <a:t>по вопросам организации творческой деятельности учащихся с помощью создания проблемных ситуаций.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Теория проектного обучения </a:t>
          </a:r>
          <a:r>
            <a:rPr lang="ru-RU" sz="1600" kern="1200" dirty="0" smtClean="0"/>
            <a:t>(</a:t>
          </a:r>
          <a:r>
            <a:rPr lang="ru-RU" sz="1600" kern="1200" dirty="0" err="1" smtClean="0"/>
            <a:t>Полат</a:t>
          </a:r>
          <a:r>
            <a:rPr lang="ru-RU" sz="1600" kern="1200" dirty="0" smtClean="0"/>
            <a:t> Е.С. и др.)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Проектирование: теория и практика. </a:t>
          </a:r>
          <a:r>
            <a:rPr lang="ru-RU" sz="1600" kern="1200" dirty="0" smtClean="0"/>
            <a:t>(А. Н. Иоффе</a:t>
          </a:r>
          <a:r>
            <a:rPr lang="ru-RU" sz="1400" kern="1200" dirty="0" smtClean="0"/>
            <a:t>)</a:t>
          </a:r>
          <a:endParaRPr lang="ru-RU" sz="1400" kern="1200" dirty="0"/>
        </a:p>
      </dsp:txBody>
      <dsp:txXfrm>
        <a:off x="5695" y="1471726"/>
        <a:ext cx="2753982" cy="4209362"/>
      </dsp:txXfrm>
    </dsp:sp>
    <dsp:sp modelId="{27D613F1-BE73-4A22-A312-39F573B1DFE9}">
      <dsp:nvSpPr>
        <dsp:cNvPr id="0" name=""/>
        <dsp:cNvSpPr/>
      </dsp:nvSpPr>
      <dsp:spPr>
        <a:xfrm>
          <a:off x="3320584" y="507696"/>
          <a:ext cx="2400319" cy="9601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Методические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3320584" y="507696"/>
        <a:ext cx="2400319" cy="960127"/>
      </dsp:txXfrm>
    </dsp:sp>
    <dsp:sp modelId="{C51DB350-69CD-46CB-AB53-A51B6E0A2EA5}">
      <dsp:nvSpPr>
        <dsp:cNvPr id="0" name=""/>
        <dsp:cNvSpPr/>
      </dsp:nvSpPr>
      <dsp:spPr>
        <a:xfrm>
          <a:off x="3095722" y="1467823"/>
          <a:ext cx="2850043" cy="421716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Федеральный государственный образовательный стандарт основного общего образования, 17.12.2010 №1897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Концепция модернизации российского образования, 2010</a:t>
          </a:r>
          <a:endParaRPr lang="ru-RU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Концепция универсальных учебных действий </a:t>
          </a:r>
          <a:r>
            <a:rPr lang="ru-RU" sz="1600" kern="1200" dirty="0" smtClean="0"/>
            <a:t>(А.Г. </a:t>
          </a:r>
          <a:r>
            <a:rPr lang="ru-RU" sz="1600" kern="1200" dirty="0" err="1" smtClean="0"/>
            <a:t>Асмолов,Г.В</a:t>
          </a:r>
          <a:r>
            <a:rPr lang="ru-RU" sz="1600" kern="1200" dirty="0" smtClean="0"/>
            <a:t>. </a:t>
          </a:r>
          <a:r>
            <a:rPr lang="ru-RU" sz="1600" kern="1200" dirty="0" err="1" smtClean="0"/>
            <a:t>Бурменская</a:t>
          </a:r>
          <a:r>
            <a:rPr lang="ru-RU" sz="1600" kern="1200" dirty="0" smtClean="0"/>
            <a:t>, И.А. Володарская, О.А. Карабанова, Н.Г. </a:t>
          </a:r>
          <a:r>
            <a:rPr lang="ru-RU" sz="1600" kern="1200" dirty="0" err="1" smtClean="0"/>
            <a:t>Салминаи</a:t>
          </a:r>
          <a:r>
            <a:rPr lang="ru-RU" sz="1600" kern="1200" dirty="0" smtClean="0"/>
            <a:t> др.)</a:t>
          </a:r>
          <a:endParaRPr lang="ru-RU" sz="1600" kern="1200" dirty="0"/>
        </a:p>
      </dsp:txBody>
      <dsp:txXfrm>
        <a:off x="3095722" y="1467823"/>
        <a:ext cx="2850043" cy="4217168"/>
      </dsp:txXfrm>
    </dsp:sp>
    <dsp:sp modelId="{81AC3779-D93A-4124-988E-84173F96A102}">
      <dsp:nvSpPr>
        <dsp:cNvPr id="0" name=""/>
        <dsp:cNvSpPr/>
      </dsp:nvSpPr>
      <dsp:spPr>
        <a:xfrm>
          <a:off x="6456145" y="507696"/>
          <a:ext cx="2400319" cy="96012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</a:rPr>
            <a:t>Организационно-педагогические</a:t>
          </a:r>
          <a:endParaRPr lang="ru-RU" sz="1600" b="1" kern="1200" dirty="0">
            <a:solidFill>
              <a:schemeClr val="tx1"/>
            </a:solidFill>
          </a:endParaRPr>
        </a:p>
      </dsp:txBody>
      <dsp:txXfrm>
        <a:off x="6456145" y="507696"/>
        <a:ext cx="2400319" cy="960127"/>
      </dsp:txXfrm>
    </dsp:sp>
    <dsp:sp modelId="{9988B4C7-ADE9-4A14-9847-7225AFD681CB}">
      <dsp:nvSpPr>
        <dsp:cNvPr id="0" name=""/>
        <dsp:cNvSpPr/>
      </dsp:nvSpPr>
      <dsp:spPr>
        <a:xfrm>
          <a:off x="6281810" y="1467823"/>
          <a:ext cx="2748989" cy="421716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/>
            <a:t>Вебинар</a:t>
          </a:r>
          <a:r>
            <a:rPr lang="ru-RU" sz="1600" b="1" kern="1200" dirty="0" smtClean="0"/>
            <a:t> «Проектная деятельность в образовательном учреждении» на сайте РОСКОНКУРС.РФ. 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Всероссийская педагогическая конференция </a:t>
          </a:r>
          <a:r>
            <a:rPr lang="ru-RU" sz="1600" b="1" kern="1200" dirty="0" smtClean="0">
              <a:solidFill>
                <a:schemeClr val="accent1"/>
              </a:solidFill>
              <a:hlinkClick xmlns:r="http://schemas.openxmlformats.org/officeDocument/2006/relationships" r:id="" action="ppaction://hlinksldjump"/>
            </a:rPr>
            <a:t>ЦРТ «Мега-Талант». 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РМО учителей истории и обществознания</a:t>
          </a:r>
          <a:endParaRPr lang="ru-RU" sz="1600" b="1" kern="1200" dirty="0"/>
        </a:p>
      </dsp:txBody>
      <dsp:txXfrm>
        <a:off x="6281810" y="1467823"/>
        <a:ext cx="2748989" cy="42171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FBD3D1-591D-471A-A23B-91013EBA33B9}">
      <dsp:nvSpPr>
        <dsp:cNvPr id="0" name=""/>
        <dsp:cNvSpPr/>
      </dsp:nvSpPr>
      <dsp:spPr>
        <a:xfrm>
          <a:off x="0" y="2049662"/>
          <a:ext cx="7526213" cy="19085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Основная образовательная программа  основного общего образования ОУ</a:t>
          </a:r>
          <a:endParaRPr lang="ru-RU" sz="1800" b="1" kern="1200" dirty="0"/>
        </a:p>
      </dsp:txBody>
      <dsp:txXfrm>
        <a:off x="0" y="2049662"/>
        <a:ext cx="7526213" cy="1030637"/>
      </dsp:txXfrm>
    </dsp:sp>
    <dsp:sp modelId="{C8C7D829-2009-49E6-BEA8-3E18A0BDFC19}">
      <dsp:nvSpPr>
        <dsp:cNvPr id="0" name=""/>
        <dsp:cNvSpPr/>
      </dsp:nvSpPr>
      <dsp:spPr>
        <a:xfrm>
          <a:off x="0" y="2875219"/>
          <a:ext cx="7526213" cy="92953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Овладение учащимися универсальными учебными действиями создает возможность самостоятельного успешного усвоения новых знаний, умений и компетентностей, включая организацию усвоения, т.е. умения учиться.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875219"/>
        <a:ext cx="7526213" cy="929535"/>
      </dsp:txXfrm>
    </dsp:sp>
    <dsp:sp modelId="{A631C35D-4034-4DA1-B752-D5863760BC4C}">
      <dsp:nvSpPr>
        <dsp:cNvPr id="0" name=""/>
        <dsp:cNvSpPr/>
      </dsp:nvSpPr>
      <dsp:spPr>
        <a:xfrm rot="10800000">
          <a:off x="0" y="2562"/>
          <a:ext cx="7526213" cy="2067262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ФГОС ООО</a:t>
          </a:r>
          <a:endParaRPr lang="ru-RU" sz="2400" b="1" kern="1200" dirty="0"/>
        </a:p>
      </dsp:txBody>
      <dsp:txXfrm rot="-10800000">
        <a:off x="0" y="2562"/>
        <a:ext cx="7526213" cy="725608"/>
      </dsp:txXfrm>
    </dsp:sp>
    <dsp:sp modelId="{63AF2DE3-631D-465E-9260-F08BE83B74FC}">
      <dsp:nvSpPr>
        <dsp:cNvPr id="0" name=""/>
        <dsp:cNvSpPr/>
      </dsp:nvSpPr>
      <dsp:spPr>
        <a:xfrm>
          <a:off x="0" y="678904"/>
          <a:ext cx="7526213" cy="71664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Развитие является ключевым словом педагогического процесса, сущностным, глубинным понятием образования, цель которого не просто знания и умения, а определенные качества личности.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678904"/>
        <a:ext cx="7526213" cy="7166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B50195-7CB3-4429-A55C-BF5FEE38595D}">
      <dsp:nvSpPr>
        <dsp:cNvPr id="0" name=""/>
        <dsp:cNvSpPr/>
      </dsp:nvSpPr>
      <dsp:spPr>
        <a:xfrm>
          <a:off x="134842" y="1054"/>
          <a:ext cx="2451515" cy="2518171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alpha val="50000"/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8583" tIns="22860" rIns="138583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 Black" pitchFamily="34" charset="0"/>
            </a:rPr>
            <a:t>Проект</a:t>
          </a:r>
          <a:endParaRPr lang="ru-RU" sz="1800" kern="1200" dirty="0">
            <a:latin typeface="Arial Black" pitchFamily="34" charset="0"/>
          </a:endParaRPr>
        </a:p>
      </dsp:txBody>
      <dsp:txXfrm>
        <a:off x="493858" y="369832"/>
        <a:ext cx="1733483" cy="1780615"/>
      </dsp:txXfrm>
    </dsp:sp>
    <dsp:sp modelId="{FCC2A337-621D-404D-B5B7-C67CD1984DD2}">
      <dsp:nvSpPr>
        <dsp:cNvPr id="0" name=""/>
        <dsp:cNvSpPr/>
      </dsp:nvSpPr>
      <dsp:spPr>
        <a:xfrm>
          <a:off x="2082724" y="1054"/>
          <a:ext cx="2874820" cy="2518171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alpha val="50000"/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8583" tIns="22860" rIns="138583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 Black" pitchFamily="34" charset="0"/>
            </a:rPr>
            <a:t>Проектная деятельность</a:t>
          </a:r>
          <a:endParaRPr lang="ru-RU" sz="1800" kern="1200" dirty="0">
            <a:latin typeface="Arial Black" pitchFamily="34" charset="0"/>
          </a:endParaRPr>
        </a:p>
      </dsp:txBody>
      <dsp:txXfrm>
        <a:off x="2503732" y="369832"/>
        <a:ext cx="2032804" cy="1780615"/>
      </dsp:txXfrm>
    </dsp:sp>
    <dsp:sp modelId="{310C1C5D-E1C4-4BE1-AE9A-B72E01F68302}">
      <dsp:nvSpPr>
        <dsp:cNvPr id="0" name=""/>
        <dsp:cNvSpPr/>
      </dsp:nvSpPr>
      <dsp:spPr>
        <a:xfrm>
          <a:off x="4453910" y="1054"/>
          <a:ext cx="2734961" cy="2518171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alpha val="50000"/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8583" tIns="22860" rIns="138583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 Black" pitchFamily="34" charset="0"/>
            </a:rPr>
            <a:t>Проектная технология</a:t>
          </a:r>
          <a:endParaRPr lang="ru-RU" sz="1800" kern="1200" dirty="0">
            <a:latin typeface="Arial Black" pitchFamily="34" charset="0"/>
          </a:endParaRPr>
        </a:p>
      </dsp:txBody>
      <dsp:txXfrm>
        <a:off x="4854436" y="369832"/>
        <a:ext cx="1933909" cy="1780615"/>
      </dsp:txXfrm>
    </dsp:sp>
    <dsp:sp modelId="{466CA6F9-CF8A-428E-97DD-42B2D71CCA1E}">
      <dsp:nvSpPr>
        <dsp:cNvPr id="0" name=""/>
        <dsp:cNvSpPr/>
      </dsp:nvSpPr>
      <dsp:spPr>
        <a:xfrm>
          <a:off x="6689845" y="0"/>
          <a:ext cx="2323920" cy="2518171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1">
                <a:alpha val="50000"/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8583" tIns="22860" rIns="138583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Arial Black" pitchFamily="34" charset="0"/>
            </a:rPr>
            <a:t>Метод  проектов</a:t>
          </a:r>
          <a:endParaRPr lang="ru-RU" sz="1800" kern="1200" dirty="0">
            <a:latin typeface="Arial Black" pitchFamily="34" charset="0"/>
          </a:endParaRPr>
        </a:p>
      </dsp:txBody>
      <dsp:txXfrm>
        <a:off x="7030175" y="368778"/>
        <a:ext cx="1643260" cy="17806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62A017-1271-44EF-A0C9-EE8EF89270F2}" type="datetimeFigureOut">
              <a:rPr lang="ru-RU" smtClean="0"/>
              <a:t>06.11.2020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F3FE57-7AFE-4F06-ADF6-B5FE55C04F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5339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F3FE57-7AFE-4F06-ADF6-B5FE55C04F77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562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schools.keldysh.ru/labmro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slide" Target="slid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slide" Target="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92508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Практические достижения профессиональной деятельности </a:t>
            </a:r>
            <a:br>
              <a:rPr lang="ru-RU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учителя истории и обществознания МБОУ «</a:t>
            </a:r>
            <a:r>
              <a:rPr lang="ru-RU" sz="32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Княгининская</a:t>
            </a:r>
            <a:r>
              <a:rPr lang="ru-RU" sz="32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СОШ №2»</a:t>
            </a:r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852936"/>
            <a:ext cx="8028384" cy="1296144"/>
          </a:xfrm>
        </p:spPr>
        <p:txBody>
          <a:bodyPr>
            <a:normAutofit/>
          </a:bodyPr>
          <a:lstStyle/>
          <a:p>
            <a:r>
              <a:rPr lang="ru-RU" sz="3000" dirty="0" smtClean="0">
                <a:solidFill>
                  <a:schemeClr val="accent2">
                    <a:lumMod val="50000"/>
                  </a:schemeClr>
                </a:solidFill>
                <a:latin typeface="Arial Black" pitchFamily="34" charset="0"/>
                <a:cs typeface="Times New Roman" pitchFamily="18" charset="0"/>
              </a:rPr>
              <a:t>Тимофеевой Людмилы Борисовны</a:t>
            </a:r>
          </a:p>
          <a:p>
            <a:endParaRPr lang="ru-RU" sz="32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4067944" y="4078909"/>
            <a:ext cx="507605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Педагогическое кредо: </a:t>
            </a:r>
          </a:p>
          <a:p>
            <a:r>
              <a:rPr lang="ru-RU" sz="2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«Уча других, учиться самой!»</a:t>
            </a:r>
            <a:endParaRPr lang="ru-RU" sz="28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189" y="3500306"/>
            <a:ext cx="2663755" cy="29644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980728"/>
            <a:ext cx="7498080" cy="432048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Тема: </a:t>
            </a:r>
            <a:r>
              <a:rPr lang="ru-RU" b="1" dirty="0" smtClean="0"/>
              <a:t>«Формирование УУД учащихся на уроках </a:t>
            </a:r>
            <a:br>
              <a:rPr lang="ru-RU" b="1" dirty="0" smtClean="0"/>
            </a:br>
            <a:r>
              <a:rPr lang="ru-RU" b="1" dirty="0" smtClean="0"/>
              <a:t>истории и обществознания посредством проектной деятельности»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Этапы становления опыта</a:t>
            </a:r>
            <a:endParaRPr lang="ru-RU" sz="2800" b="1" dirty="0"/>
          </a:p>
        </p:txBody>
      </p:sp>
      <p:graphicFrame>
        <p:nvGraphicFramePr>
          <p:cNvPr id="3" name="Схема 2"/>
          <p:cNvGraphicFramePr/>
          <p:nvPr/>
        </p:nvGraphicFramePr>
        <p:xfrm>
          <a:off x="1524000" y="1397000"/>
          <a:ext cx="7368480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394136" cy="8640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/>
              <a:t>Условия формирования личного вклада</a:t>
            </a:r>
            <a:br>
              <a:rPr lang="ru-RU" sz="2800" b="1" dirty="0"/>
            </a:br>
            <a:r>
              <a:rPr lang="ru-RU" sz="2800" b="1" dirty="0"/>
              <a:t> в развитие образования</a:t>
            </a:r>
            <a:endParaRPr lang="ru-RU" sz="28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10518185"/>
              </p:ext>
            </p:extLst>
          </p:nvPr>
        </p:nvGraphicFramePr>
        <p:xfrm>
          <a:off x="107504" y="980728"/>
          <a:ext cx="9036496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969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92243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Актуальность личного вклада </a:t>
            </a:r>
            <a:br>
              <a:rPr lang="ru-RU" sz="2800" b="1" dirty="0" smtClean="0"/>
            </a:br>
            <a:r>
              <a:rPr lang="ru-RU" sz="2800" b="1" dirty="0" smtClean="0"/>
              <a:t>в развитие образования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1438275" y="1196975"/>
          <a:ext cx="7526213" cy="3960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403648" y="5373216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Современные требования обусловливают особую актуальность и перспективы использования проектной технологии обучения учащихся в основной школе как базовой образовательной технологии, поддерживающей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подход в образовании.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99444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Противоречия и затруднения, встречающиеся в массовой практике</a:t>
            </a:r>
            <a:endParaRPr lang="ru-RU" sz="2800" b="1" dirty="0"/>
          </a:p>
        </p:txBody>
      </p:sp>
      <p:sp>
        <p:nvSpPr>
          <p:cNvPr id="6" name="Двойная стрелка влево/вправо 5"/>
          <p:cNvSpPr/>
          <p:nvPr/>
        </p:nvSpPr>
        <p:spPr>
          <a:xfrm>
            <a:off x="4427984" y="1844824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1340768"/>
            <a:ext cx="3240360" cy="16561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социально-экономическая потребностью в профессионально грамотных, компетентных рабочих кадрах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5724128" y="1340768"/>
            <a:ext cx="3168352" cy="16561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 smtClean="0"/>
              <a:t>Компетентностно</a:t>
            </a:r>
            <a:r>
              <a:rPr lang="ru-RU" b="1" dirty="0" smtClean="0"/>
              <a:t> -психологические затруднения обучающихся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115616" y="3933056"/>
            <a:ext cx="3240360" cy="17281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потребность  в  нестандартном  преподавании  дисциплины, в целях активизации познавательной деятельности обучающихся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724128" y="3933056"/>
            <a:ext cx="3168352" cy="16561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«традиционная» форма преподавания</a:t>
            </a:r>
            <a:endParaRPr lang="ru-RU" dirty="0"/>
          </a:p>
        </p:txBody>
      </p:sp>
      <p:sp>
        <p:nvSpPr>
          <p:cNvPr id="11" name="Двойная стрелка влево/вправо 10"/>
          <p:cNvSpPr/>
          <p:nvPr/>
        </p:nvSpPr>
        <p:spPr>
          <a:xfrm>
            <a:off x="4427984" y="4437112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Теоретическое обоснование личного вклада</a:t>
            </a:r>
            <a:br>
              <a:rPr lang="ru-RU" sz="2800" b="1" dirty="0" smtClean="0"/>
            </a:br>
            <a:r>
              <a:rPr lang="ru-RU" sz="2800" b="1" dirty="0" smtClean="0"/>
              <a:t> в развитие образования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«Обращаясь к классу не с ответом, а с вопросом, учитель ведет к известным ему целям обучения, поддерживает инициативу ребенка в нужном направлении» </a:t>
            </a:r>
            <a:r>
              <a:rPr lang="ru-RU" dirty="0" smtClean="0"/>
              <a:t>(Д.Б. </a:t>
            </a:r>
            <a:r>
              <a:rPr lang="ru-RU" dirty="0" err="1" smtClean="0"/>
              <a:t>Эльконин</a:t>
            </a:r>
            <a:r>
              <a:rPr lang="ru-RU" dirty="0" smtClean="0"/>
              <a:t>, В.В. Давыдов)</a:t>
            </a:r>
          </a:p>
          <a:p>
            <a:pPr>
              <a:buNone/>
            </a:pPr>
            <a:endParaRPr lang="ru-RU" b="1" dirty="0" smtClean="0"/>
          </a:p>
          <a:p>
            <a:r>
              <a:rPr lang="ru-RU" b="1" dirty="0" smtClean="0"/>
              <a:t>"Все, что я познаю, я знаю, для чего это мне надо и где и как я могу эти знания применить" - </a:t>
            </a:r>
            <a:r>
              <a:rPr lang="ru-RU" dirty="0" smtClean="0"/>
              <a:t>вот основной тезис современного понимания метода проектов, который и привлекает многие образовательные системы, стремящиеся найти разумный баланс между академическими знаниями и прагматическими умениями.» (Е.С. </a:t>
            </a:r>
            <a:r>
              <a:rPr lang="ru-RU" dirty="0" err="1" smtClean="0"/>
              <a:t>Полат</a:t>
            </a:r>
            <a:r>
              <a:rPr lang="ru-RU" dirty="0" smtClean="0"/>
              <a:t>)</a:t>
            </a:r>
          </a:p>
          <a:p>
            <a:pPr>
              <a:buNone/>
            </a:pPr>
            <a:endParaRPr lang="ru-RU" dirty="0" smtClean="0"/>
          </a:p>
          <a:p>
            <a:r>
              <a:rPr lang="ru-RU" b="1" dirty="0" smtClean="0"/>
              <a:t>Проектный подход делает окружающий мир «плодом наших усилий, а не навязанными со стороны жизненными обстоятельствами»</a:t>
            </a:r>
            <a:r>
              <a:rPr lang="ru-RU" dirty="0" smtClean="0"/>
              <a:t> (А.Иоффе)</a:t>
            </a:r>
            <a:r>
              <a:rPr lang="ru-RU" baseline="30000" dirty="0" smtClean="0"/>
              <a:t> 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Цель и задачи моей педагогической деятельности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124744"/>
            <a:ext cx="7498080" cy="512365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dirty="0" smtClean="0"/>
              <a:t>Цель: </a:t>
            </a:r>
            <a:r>
              <a:rPr lang="ru-RU" dirty="0" smtClean="0"/>
              <a:t>формирование  общих компетенций у обучающихся, которые, в свою очередь, включают  в себя умение учиться, адаптироваться к постоянно меняющимся жизненным ситуациям и  условиям производства, способность  искать пути нестандартного разрешения ситуаций и проблем.</a:t>
            </a:r>
          </a:p>
          <a:p>
            <a:pPr>
              <a:buNone/>
            </a:pPr>
            <a:r>
              <a:rPr lang="ru-RU" b="1" dirty="0" smtClean="0"/>
              <a:t>Задачи: </a:t>
            </a:r>
          </a:p>
          <a:p>
            <a:pPr>
              <a:buNone/>
            </a:pPr>
            <a:r>
              <a:rPr lang="ru-RU" b="1" dirty="0" smtClean="0"/>
              <a:t>1.	</a:t>
            </a:r>
            <a:r>
              <a:rPr lang="ru-RU" dirty="0" smtClean="0"/>
              <a:t>Способствовать формированию универсальных учебных действий учащихся основной школы посредством использования проектной технологии, а именно:</a:t>
            </a:r>
          </a:p>
          <a:p>
            <a:pPr marL="596646" indent="-514350">
              <a:buNone/>
            </a:pPr>
            <a:r>
              <a:rPr lang="ru-RU" dirty="0" smtClean="0"/>
              <a:t>- Личностных УУД для решения жизненно важных задач в процессе обучения;</a:t>
            </a:r>
          </a:p>
          <a:p>
            <a:pPr marL="596646" indent="-514350">
              <a:buNone/>
            </a:pPr>
            <a:r>
              <a:rPr lang="ru-RU" dirty="0" smtClean="0"/>
              <a:t>- Регулятивных УУД для решение проблем управления и самоуправления в познавательной деятельности;</a:t>
            </a:r>
          </a:p>
          <a:p>
            <a:pPr marL="596646" indent="-514350">
              <a:buNone/>
            </a:pPr>
            <a:r>
              <a:rPr lang="ru-RU" dirty="0" smtClean="0"/>
              <a:t>- Познавательных УУД для поиска и обработки информации;</a:t>
            </a:r>
          </a:p>
          <a:p>
            <a:pPr marL="596646" indent="-514350">
              <a:buNone/>
            </a:pPr>
            <a:r>
              <a:rPr lang="ru-RU" smtClean="0"/>
              <a:t>- Коммуникативных </a:t>
            </a:r>
            <a:r>
              <a:rPr lang="ru-RU" dirty="0" smtClean="0"/>
              <a:t>УУД для умения работать в коллективе.</a:t>
            </a:r>
          </a:p>
          <a:p>
            <a:pPr marL="596646" indent="-514350">
              <a:buNone/>
            </a:pPr>
            <a:r>
              <a:rPr lang="ru-RU" b="1" dirty="0" smtClean="0"/>
              <a:t>2. </a:t>
            </a:r>
            <a:r>
              <a:rPr lang="ru-RU" dirty="0" smtClean="0"/>
              <a:t>Организовать обучение так, чтобы через постановку проблемы</a:t>
            </a:r>
          </a:p>
          <a:p>
            <a:pPr marL="596646" indent="-514350">
              <a:buNone/>
            </a:pPr>
            <a:r>
              <a:rPr lang="ru-RU" dirty="0" smtClean="0"/>
              <a:t>организовать мыслительную деятельность учащихся, развивать их</a:t>
            </a:r>
          </a:p>
          <a:p>
            <a:pPr marL="596646" indent="-514350">
              <a:buNone/>
            </a:pPr>
            <a:r>
              <a:rPr lang="ru-RU" dirty="0" smtClean="0"/>
              <a:t>коммуникативные способности и творчески подходить к результатам</a:t>
            </a:r>
          </a:p>
          <a:p>
            <a:pPr marL="596646" indent="-514350">
              <a:buNone/>
            </a:pPr>
            <a:r>
              <a:rPr lang="ru-RU" dirty="0" smtClean="0"/>
              <a:t>работы.</a:t>
            </a:r>
          </a:p>
          <a:p>
            <a:pPr>
              <a:buFontTx/>
              <a:buChar char="-"/>
            </a:pPr>
            <a:endParaRPr lang="ru-RU" dirty="0" smtClean="0"/>
          </a:p>
          <a:p>
            <a:pPr marL="596646" lvl="0" indent="-514350">
              <a:buFont typeface="+mj-lt"/>
              <a:buAutoNum type="arabicPeriod"/>
            </a:pPr>
            <a:endParaRPr lang="ru-RU" dirty="0" smtClean="0"/>
          </a:p>
          <a:p>
            <a:pPr marL="596646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Ведущая педагогическая идея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/>
              <a:t>	</a:t>
            </a:r>
            <a:r>
              <a:rPr lang="ru-RU" sz="2800" b="1" dirty="0" smtClean="0"/>
              <a:t>Формирование положительной мотивации обучающихся, направленной на рост познавательных интересов и потребности в овладении общими компетенциями.</a:t>
            </a:r>
            <a:endParaRPr lang="ru-RU" b="1" dirty="0" smtClean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87624" y="4221088"/>
            <a:ext cx="2952328" cy="194421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/>
              <a:t>Как учить? </a:t>
            </a:r>
          </a:p>
          <a:p>
            <a:pPr algn="ctr">
              <a:buNone/>
            </a:pPr>
            <a:r>
              <a:rPr lang="ru-RU" sz="3200" b="1" dirty="0" smtClean="0"/>
              <a:t>Чему учить?</a:t>
            </a:r>
          </a:p>
          <a:p>
            <a:pPr algn="ctr"/>
            <a:endParaRPr lang="ru-RU" sz="3200" b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52120" y="4221088"/>
            <a:ext cx="3312368" cy="187220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Как учить результативно?</a:t>
            </a:r>
            <a:endParaRPr lang="ru-RU" sz="3200" b="1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4499992" y="4869160"/>
            <a:ext cx="86409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 smtClean="0"/>
              <a:t>Деятельностный</a:t>
            </a:r>
            <a:r>
              <a:rPr lang="ru-RU" sz="2800" b="1" dirty="0" smtClean="0"/>
              <a:t> аспект личного вклада в развитие образования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3717032"/>
            <a:ext cx="8172400" cy="3140968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sz="3800" b="1" dirty="0" smtClean="0"/>
              <a:t>Крайности: </a:t>
            </a:r>
          </a:p>
          <a:p>
            <a:pPr>
              <a:buFont typeface="Arial" pitchFamily="34" charset="0"/>
              <a:buChar char="•"/>
            </a:pPr>
            <a:r>
              <a:rPr lang="ru-RU" sz="3800" dirty="0" smtClean="0"/>
              <a:t>механический перенос метода проектов из старшей школы младшим школьникам;</a:t>
            </a:r>
          </a:p>
          <a:p>
            <a:pPr>
              <a:buFont typeface="Arial" pitchFamily="34" charset="0"/>
              <a:buChar char="•"/>
            </a:pPr>
            <a:r>
              <a:rPr lang="ru-RU" sz="3800" dirty="0" smtClean="0"/>
              <a:t>присвоение названия «проект» всему, что ни делается (рисунку, поделке).</a:t>
            </a:r>
          </a:p>
          <a:p>
            <a:pPr>
              <a:buNone/>
            </a:pPr>
            <a:r>
              <a:rPr lang="ru-RU" sz="3800" b="1" dirty="0" smtClean="0"/>
              <a:t>Система проектных задач:</a:t>
            </a:r>
          </a:p>
          <a:p>
            <a:pPr>
              <a:buNone/>
            </a:pPr>
            <a:r>
              <a:rPr lang="ru-RU" sz="3800" dirty="0" smtClean="0"/>
              <a:t>- работа ведется поэтапно;</a:t>
            </a:r>
          </a:p>
          <a:p>
            <a:pPr>
              <a:buNone/>
            </a:pPr>
            <a:r>
              <a:rPr lang="ru-RU" sz="3800" dirty="0" smtClean="0"/>
              <a:t>- сотрудничество начинается с работы в малых группах;</a:t>
            </a:r>
          </a:p>
          <a:p>
            <a:pPr>
              <a:buNone/>
            </a:pPr>
            <a:r>
              <a:rPr lang="ru-RU" sz="3800" dirty="0" smtClean="0"/>
              <a:t>- </a:t>
            </a:r>
            <a:r>
              <a:rPr lang="ru-RU" sz="3800" dirty="0" smtClean="0">
                <a:hlinkClick r:id="rId2" action="ppaction://hlinksldjump"/>
              </a:rPr>
              <a:t>ребенок сам определяет тему проекта;</a:t>
            </a:r>
            <a:endParaRPr lang="ru-RU" sz="3800" dirty="0" smtClean="0"/>
          </a:p>
          <a:p>
            <a:pPr>
              <a:buNone/>
            </a:pPr>
            <a:r>
              <a:rPr lang="ru-RU" sz="3800" dirty="0" smtClean="0"/>
              <a:t>- работа завершается защитой, где происходит оценивание.</a:t>
            </a:r>
            <a:endParaRPr lang="ru-RU" sz="3800" dirty="0"/>
          </a:p>
        </p:txBody>
      </p:sp>
      <p:graphicFrame>
        <p:nvGraphicFramePr>
          <p:cNvPr id="5" name="Схема 4"/>
          <p:cNvGraphicFramePr/>
          <p:nvPr/>
        </p:nvGraphicFramePr>
        <p:xfrm>
          <a:off x="0" y="1412776"/>
          <a:ext cx="9144000" cy="2520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127811"/>
              </p:ext>
            </p:extLst>
          </p:nvPr>
        </p:nvGraphicFramePr>
        <p:xfrm>
          <a:off x="0" y="44624"/>
          <a:ext cx="9108504" cy="6766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82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26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2961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Этапы работы над проектом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Формируемые УУД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4863">
                <a:tc>
                  <a:txBody>
                    <a:bodyPr/>
                    <a:lstStyle/>
                    <a:p>
                      <a:r>
                        <a:rPr lang="ru-RU" dirty="0" smtClean="0"/>
                        <a:t>1. </a:t>
                      </a:r>
                      <a:r>
                        <a:rPr lang="ru-RU" b="1" dirty="0" smtClean="0"/>
                        <a:t>Проблема:</a:t>
                      </a:r>
                      <a:endParaRPr lang="ru-RU" b="1" dirty="0"/>
                    </a:p>
                    <a:p>
                      <a:r>
                        <a:rPr lang="ru-RU" dirty="0" smtClean="0"/>
                        <a:t>- Погружение в проект</a:t>
                      </a:r>
                    </a:p>
                    <a:p>
                      <a:r>
                        <a:rPr lang="ru-RU" dirty="0" smtClean="0"/>
                        <a:t>- Формулировка проблемы</a:t>
                      </a:r>
                    </a:p>
                    <a:p>
                      <a:r>
                        <a:rPr lang="ru-RU" dirty="0" smtClean="0"/>
                        <a:t>- Постановка цели и задач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b="1" dirty="0" smtClean="0"/>
                        <a:t>Регулятивные</a:t>
                      </a:r>
                      <a:r>
                        <a:rPr lang="ru-RU" dirty="0" smtClean="0"/>
                        <a:t>- </a:t>
                      </a:r>
                      <a:r>
                        <a:rPr lang="ru-RU" dirty="0" err="1" smtClean="0"/>
                        <a:t>целеполагание</a:t>
                      </a:r>
                      <a:r>
                        <a:rPr lang="ru-RU" dirty="0" smtClean="0"/>
                        <a:t>;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1" dirty="0" smtClean="0"/>
                        <a:t>Познавательные</a:t>
                      </a:r>
                      <a:r>
                        <a:rPr lang="ru-RU" dirty="0" smtClean="0"/>
                        <a:t> – самостоятельное создание алгоритмов деятельности;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1" dirty="0" smtClean="0"/>
                        <a:t>Личностные</a:t>
                      </a:r>
                      <a:r>
                        <a:rPr lang="ru-RU" dirty="0" smtClean="0"/>
                        <a:t> - определение жизненно важных проблем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4863">
                <a:tc>
                  <a:txBody>
                    <a:bodyPr/>
                    <a:lstStyle/>
                    <a:p>
                      <a:r>
                        <a:rPr lang="ru-RU" dirty="0" smtClean="0"/>
                        <a:t>2. </a:t>
                      </a:r>
                      <a:r>
                        <a:rPr lang="ru-RU" b="1" dirty="0" smtClean="0"/>
                        <a:t>Проектирование: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dirty="0" smtClean="0"/>
                        <a:t>Организация деятельности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dirty="0" smtClean="0"/>
                        <a:t>Планирование деятельности 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dirty="0" smtClean="0"/>
                        <a:t>Определение форм презентации продукта.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b="1" dirty="0" smtClean="0"/>
                        <a:t>Регулятивные</a:t>
                      </a:r>
                      <a:r>
                        <a:rPr lang="ru-RU" dirty="0" smtClean="0"/>
                        <a:t> – планирование и прогнозирование;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1" dirty="0" smtClean="0"/>
                        <a:t>Личностные</a:t>
                      </a:r>
                      <a:r>
                        <a:rPr lang="ru-RU" dirty="0" smtClean="0"/>
                        <a:t> – создание мысленного образа</a:t>
                      </a:r>
                      <a:r>
                        <a:rPr lang="ru-RU" baseline="0" dirty="0" smtClean="0"/>
                        <a:t> решения проблем;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1" baseline="0" dirty="0" smtClean="0"/>
                        <a:t>Коммуникативные</a:t>
                      </a:r>
                      <a:r>
                        <a:rPr lang="ru-RU" baseline="0" dirty="0" smtClean="0"/>
                        <a:t> – планирование учебного сотрудничества с учителем и сверстниками.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4863"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ru-RU" dirty="0" smtClean="0"/>
                        <a:t>3. </a:t>
                      </a:r>
                      <a:r>
                        <a:rPr lang="ru-RU" b="1" dirty="0" smtClean="0"/>
                        <a:t>Поиск информации</a:t>
                      </a:r>
                    </a:p>
                    <a:p>
                      <a:pPr>
                        <a:buFontTx/>
                        <a:buNone/>
                      </a:pPr>
                      <a:endParaRPr lang="ru-RU" dirty="0" smtClean="0"/>
                    </a:p>
                    <a:p>
                      <a:pPr>
                        <a:buFontTx/>
                        <a:buChar char="-"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b="1" baseline="0" dirty="0" smtClean="0"/>
                        <a:t>Познавательные</a:t>
                      </a:r>
                      <a:r>
                        <a:rPr lang="ru-RU" baseline="0" dirty="0" smtClean="0"/>
                        <a:t> – применение методов информационного поиска, в т.ч. с помощью ИКТ.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4863"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ru-RU" dirty="0" smtClean="0"/>
                        <a:t>4.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="1" baseline="0" dirty="0" smtClean="0"/>
                        <a:t>Продукт:</a:t>
                      </a:r>
                    </a:p>
                    <a:p>
                      <a:pPr>
                        <a:buFontTx/>
                        <a:buNone/>
                      </a:pPr>
                      <a:r>
                        <a:rPr lang="ru-RU" baseline="0" dirty="0" smtClean="0"/>
                        <a:t>Оформление полученных результатов</a:t>
                      </a:r>
                    </a:p>
                    <a:p>
                      <a:pPr>
                        <a:buFontTx/>
                        <a:buNone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b="1" baseline="0" dirty="0" smtClean="0"/>
                        <a:t>Регулятивные</a:t>
                      </a:r>
                      <a:r>
                        <a:rPr lang="ru-RU" baseline="0" dirty="0" smtClean="0"/>
                        <a:t> – контроль и коррекция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1" baseline="0" dirty="0" smtClean="0"/>
                        <a:t>Познавательные</a:t>
                      </a:r>
                      <a:r>
                        <a:rPr lang="ru-RU" baseline="0" dirty="0" smtClean="0"/>
                        <a:t> – структурирование знаний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1" baseline="0" dirty="0" smtClean="0"/>
                        <a:t>Личностные</a:t>
                      </a:r>
                      <a:r>
                        <a:rPr lang="ru-RU" baseline="0" dirty="0" smtClean="0"/>
                        <a:t> – достижение цели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4863"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ru-RU" dirty="0" smtClean="0"/>
                        <a:t>5. </a:t>
                      </a:r>
                      <a:r>
                        <a:rPr lang="ru-RU" b="1" dirty="0" smtClean="0">
                          <a:hlinkClick r:id="rId2" action="ppaction://hlinksldjump"/>
                        </a:rPr>
                        <a:t>Презентация</a:t>
                      </a:r>
                      <a:r>
                        <a:rPr lang="ru-RU" dirty="0" smtClean="0">
                          <a:hlinkClick r:id="rId2" action="ppaction://hlinksldjump"/>
                        </a:rPr>
                        <a:t> </a:t>
                      </a:r>
                      <a:r>
                        <a:rPr lang="ru-RU" b="1" dirty="0" smtClean="0">
                          <a:hlinkClick r:id="rId2" action="ppaction://hlinksldjump"/>
                        </a:rPr>
                        <a:t>результатов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ru-RU" b="1" baseline="0" dirty="0" smtClean="0"/>
                        <a:t>Коммуникативные</a:t>
                      </a:r>
                      <a:r>
                        <a:rPr lang="ru-RU" baseline="0" dirty="0" smtClean="0"/>
                        <a:t> – умение выражать свои мысли, отстаивать точку зрения</a:t>
                      </a:r>
                    </a:p>
                    <a:p>
                      <a:pPr marL="342900" indent="-342900">
                        <a:buAutoNum type="arabicPeriod"/>
                      </a:pPr>
                      <a:r>
                        <a:rPr lang="ru-RU" b="1" baseline="0" dirty="0" smtClean="0"/>
                        <a:t>Личностные</a:t>
                      </a:r>
                      <a:r>
                        <a:rPr lang="ru-RU" baseline="0" dirty="0" smtClean="0"/>
                        <a:t> –  самооценка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2" cstate="print"/>
          <a:srcRect l="-1" r="2041" b="9804"/>
          <a:stretch/>
        </p:blipFill>
        <p:spPr bwMode="auto">
          <a:xfrm>
            <a:off x="1004204" y="1092830"/>
            <a:ext cx="3312368" cy="2287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-1" r="-2027" b="19153"/>
          <a:stretch/>
        </p:blipFill>
        <p:spPr>
          <a:xfrm>
            <a:off x="1004204" y="4060864"/>
            <a:ext cx="3340370" cy="19852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3" b="14298"/>
          <a:stretch/>
        </p:blipFill>
        <p:spPr>
          <a:xfrm>
            <a:off x="5364088" y="1092830"/>
            <a:ext cx="3407887" cy="23053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16" t="17763" r="23215" b="29826"/>
          <a:stretch/>
        </p:blipFill>
        <p:spPr>
          <a:xfrm>
            <a:off x="5413002" y="4109450"/>
            <a:ext cx="3404729" cy="21540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55575" y="6046074"/>
            <a:ext cx="3885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/>
              <a:t>Презентация проекта «Средневековый город» на уроке истории</a:t>
            </a:r>
            <a:endParaRPr lang="ru-RU" sz="16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4860032" y="6186911"/>
            <a:ext cx="4283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/>
              <a:t>Подготовка проекта «Дни воинской славы»</a:t>
            </a:r>
          </a:p>
          <a:p>
            <a:pPr algn="ctr"/>
            <a:r>
              <a:rPr lang="ru-RU" sz="1600" b="1" i="1" dirty="0" smtClean="0"/>
              <a:t> к муниципальному конкурсу</a:t>
            </a:r>
            <a:endParaRPr lang="ru-RU" sz="16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5364088" y="3347483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/>
              <a:t>Презентация проекта на областном конкурсе «Живая вода»</a:t>
            </a:r>
            <a:endParaRPr lang="ru-RU" sz="1600" b="1" i="1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251520" y="274320"/>
            <a:ext cx="8682168" cy="767819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Такие разные проекты</a:t>
            </a:r>
            <a:endParaRPr lang="ru-RU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004204" y="3430929"/>
            <a:ext cx="3307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/>
              <a:t>Работа над проектом на уроке обществознания</a:t>
            </a:r>
            <a:endParaRPr lang="ru-RU" sz="1600" b="1" i="1" dirty="0"/>
          </a:p>
        </p:txBody>
      </p:sp>
    </p:spTree>
    <p:extLst>
      <p:ext uri="{BB962C8B-B14F-4D97-AF65-F5344CB8AC3E}">
        <p14:creationId xmlns:p14="http://schemas.microsoft.com/office/powerpoint/2010/main" val="68135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Преемственность в проектной деятельности</a:t>
            </a:r>
            <a:endParaRPr lang="ru-RU" sz="28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971600" y="1268760"/>
            <a:ext cx="8172400" cy="19442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r>
              <a:rPr lang="ru-RU" sz="1900" dirty="0" smtClean="0"/>
              <a:t>УУД, формирующиеся в проектной деятельности, выступают как цель, результат и одновременно как средство специально организованной учебной деятельности, направленной на самого обучающегося с целью развития его личности.</a:t>
            </a:r>
          </a:p>
          <a:p>
            <a:pPr algn="ctr">
              <a:buNone/>
            </a:pPr>
            <a:r>
              <a:rPr lang="ru-RU" sz="1900" b="1" dirty="0" smtClean="0"/>
              <a:t>Наиболее эффективной является модель «урок – внеурочная работа»</a:t>
            </a:r>
            <a:endParaRPr lang="ru-RU" b="1" dirty="0" smtClean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3068881"/>
            <a:ext cx="2232248" cy="312252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4129" y="3036823"/>
            <a:ext cx="2400367" cy="32004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508105" y="6525344"/>
            <a:ext cx="3425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hlinkClick r:id="rId4" action="ppaction://hlinksldjump"/>
              </a:rPr>
              <a:t>Проект «Аллея выпускников»</a:t>
            </a:r>
            <a:endParaRPr lang="ru-RU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1187624" y="652534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Проект «Больше кислорода»</a:t>
            </a:r>
            <a:endParaRPr lang="ru-RU" b="1" i="1" dirty="0"/>
          </a:p>
        </p:txBody>
      </p:sp>
      <p:sp>
        <p:nvSpPr>
          <p:cNvPr id="10" name="Стрелка вправо с вырезом 9"/>
          <p:cNvSpPr/>
          <p:nvPr/>
        </p:nvSpPr>
        <p:spPr>
          <a:xfrm>
            <a:off x="4355976" y="4509120"/>
            <a:ext cx="1080120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/>
              <a:t>Проектная деятельность в системе и взаимодействии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446352"/>
            <a:ext cx="7498080" cy="5411648"/>
          </a:xfrm>
        </p:spPr>
        <p:txBody>
          <a:bodyPr/>
          <a:lstStyle/>
          <a:p>
            <a:pPr marL="82296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привлечения специалистов из других профессиональных областей, обмен опытом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2296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Организация экономических проектов со старшеклассниками.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296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613" y="2900456"/>
            <a:ext cx="3848266" cy="26685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 rot="10800000" flipV="1">
            <a:off x="1435608" y="5906602"/>
            <a:ext cx="74980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i="1" dirty="0" smtClean="0">
                <a:latin typeface="Times New Roman, serif"/>
              </a:rPr>
              <a:t>Команда-участница </a:t>
            </a:r>
            <a:r>
              <a:rPr lang="ru-RU" sz="1600" i="1" dirty="0">
                <a:latin typeface="Times New Roman, serif"/>
              </a:rPr>
              <a:t>областной олимпиады по основам предпринимательства, </a:t>
            </a:r>
            <a:r>
              <a:rPr lang="ru-RU" sz="1600" i="1" dirty="0" smtClean="0">
                <a:latin typeface="Times New Roman, serif"/>
              </a:rPr>
              <a:t>организованной </a:t>
            </a:r>
            <a:r>
              <a:rPr lang="ru-RU" sz="1600" i="1" dirty="0">
                <a:latin typeface="Times New Roman, serif"/>
              </a:rPr>
              <a:t>бизнес движением «Колесо».</a:t>
            </a:r>
            <a:endParaRPr lang="ru-RU" sz="1600" i="1" dirty="0"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0151" y="2872003"/>
            <a:ext cx="3595953" cy="269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1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/>
              <a:t>Результативность профессиональной педагогической деятельности </a:t>
            </a:r>
            <a:br>
              <a:rPr lang="ru-RU" sz="2800" b="1" dirty="0" smtClean="0"/>
            </a:br>
            <a:r>
              <a:rPr lang="ru-RU" sz="2800" b="1" dirty="0" smtClean="0"/>
              <a:t>и достигнутые эффекты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91712917"/>
              </p:ext>
            </p:extLst>
          </p:nvPr>
        </p:nvGraphicFramePr>
        <p:xfrm>
          <a:off x="1435100" y="1524000"/>
          <a:ext cx="3640956" cy="4137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292080" y="1524000"/>
            <a:ext cx="3641608" cy="4137248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82296" lvl="0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ru-RU" sz="2000" dirty="0" smtClean="0">
                <a:solidFill>
                  <a:prstClr val="black"/>
                </a:solidFill>
              </a:rPr>
              <a:t>У </a:t>
            </a:r>
            <a:r>
              <a:rPr lang="ru-RU" sz="2000" dirty="0">
                <a:solidFill>
                  <a:prstClr val="black"/>
                </a:solidFill>
              </a:rPr>
              <a:t>учащихся формируется:</a:t>
            </a:r>
          </a:p>
          <a:p>
            <a:pPr marL="82296" lvl="0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ru-RU" sz="2000" dirty="0">
                <a:solidFill>
                  <a:prstClr val="black"/>
                </a:solidFill>
              </a:rPr>
              <a:t> - мотивация к учению;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Tx/>
              <a:buChar char="-"/>
            </a:pPr>
            <a:r>
              <a:rPr lang="ru-RU" sz="2000" dirty="0">
                <a:solidFill>
                  <a:prstClr val="black"/>
                </a:solidFill>
              </a:rPr>
              <a:t>целеполагание;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Tx/>
              <a:buChar char="-"/>
            </a:pPr>
            <a:r>
              <a:rPr lang="ru-RU" sz="2000" dirty="0">
                <a:solidFill>
                  <a:prstClr val="black"/>
                </a:solidFill>
              </a:rPr>
              <a:t>умение планировать деятельность;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Tx/>
              <a:buChar char="-"/>
            </a:pPr>
            <a:r>
              <a:rPr lang="ru-RU" sz="2000" dirty="0">
                <a:solidFill>
                  <a:prstClr val="black"/>
                </a:solidFill>
              </a:rPr>
              <a:t>навыки работы с источниками информации;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Tx/>
              <a:buChar char="-"/>
            </a:pPr>
            <a:r>
              <a:rPr lang="ru-RU" sz="2000" dirty="0">
                <a:solidFill>
                  <a:prstClr val="black"/>
                </a:solidFill>
              </a:rPr>
              <a:t>навыки коммуникации;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Tx/>
              <a:buChar char="-"/>
            </a:pPr>
            <a:r>
              <a:rPr lang="ru-RU" sz="2000" dirty="0">
                <a:solidFill>
                  <a:prstClr val="black"/>
                </a:solidFill>
              </a:rPr>
              <a:t>навыки </a:t>
            </a:r>
            <a:r>
              <a:rPr lang="ru-RU" sz="2000" dirty="0" err="1">
                <a:solidFill>
                  <a:prstClr val="black"/>
                </a:solidFill>
              </a:rPr>
              <a:t>самопрезентации</a:t>
            </a:r>
            <a:r>
              <a:rPr lang="ru-RU" sz="2000" dirty="0">
                <a:solidFill>
                  <a:prstClr val="black"/>
                </a:solidFill>
              </a:rPr>
              <a:t>;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Tx/>
              <a:buChar char="-"/>
            </a:pPr>
            <a:r>
              <a:rPr lang="ru-RU" sz="2000" dirty="0">
                <a:solidFill>
                  <a:prstClr val="black"/>
                </a:solidFill>
              </a:rPr>
              <a:t>умение оценивать себя и других.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71600" y="5767928"/>
            <a:ext cx="7962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Новизну определяю в мотивации учащихся к получению знания через стимулирование интереса и ориентированность на реализацию этого знания в практике.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err="1" smtClean="0"/>
              <a:t>Транслируемость</a:t>
            </a:r>
            <a:r>
              <a:rPr lang="ru-RU" sz="2800" b="1" dirty="0" smtClean="0"/>
              <a:t> практических достижений профессиональной деятельности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447800"/>
            <a:ext cx="7920880" cy="5149552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ru-RU" sz="4500" dirty="0" smtClean="0"/>
              <a:t>Опыт может быть полезен </a:t>
            </a:r>
            <a:r>
              <a:rPr lang="ru-RU" sz="4500" dirty="0" smtClean="0"/>
              <a:t>учителям истории и обществознания.</a:t>
            </a:r>
            <a:endParaRPr lang="ru-RU" sz="4500" dirty="0" smtClean="0"/>
          </a:p>
          <a:p>
            <a:pPr>
              <a:buNone/>
            </a:pPr>
            <a:r>
              <a:rPr lang="ru-RU" sz="4500" dirty="0" smtClean="0"/>
              <a:t>	</a:t>
            </a:r>
            <a:r>
              <a:rPr lang="ru-RU" sz="4500" b="1" dirty="0" smtClean="0"/>
              <a:t>Проблемные моменты, возможные при внедрение метода проекта в обучение: </a:t>
            </a:r>
          </a:p>
          <a:p>
            <a:pPr lvl="0"/>
            <a:r>
              <a:rPr lang="ru-RU" sz="4500" dirty="0" smtClean="0"/>
              <a:t>Неравномерность нагрузки на разных этапах деятельности; </a:t>
            </a:r>
          </a:p>
          <a:p>
            <a:pPr lvl="0"/>
            <a:r>
              <a:rPr lang="ru-RU" sz="4500" dirty="0" smtClean="0"/>
              <a:t>Повышение эмоциональной нагрузки на учителя и учеников;</a:t>
            </a:r>
          </a:p>
          <a:p>
            <a:pPr lvl="0"/>
            <a:r>
              <a:rPr lang="ru-RU" sz="4500" dirty="0" smtClean="0"/>
              <a:t>Степень самостоятельности обучающихся, работающих над проектом. Какие из задач, стоящих перед проектной группой, должен решать преподаватель, какие – сами обучающиеся, и какие разрешимы в их сотрудничестве.</a:t>
            </a:r>
          </a:p>
          <a:p>
            <a:pPr lvl="0"/>
            <a:r>
              <a:rPr lang="ru-RU" sz="4500" dirty="0" smtClean="0"/>
              <a:t>Объективность оценивания результатов проектной деятельности. </a:t>
            </a:r>
          </a:p>
          <a:p>
            <a:pPr lvl="0"/>
            <a:r>
              <a:rPr lang="ru-RU" sz="4500" dirty="0" smtClean="0"/>
              <a:t>Подмена проекта «</a:t>
            </a:r>
            <a:r>
              <a:rPr lang="ru-RU" sz="4500" dirty="0" err="1" smtClean="0"/>
              <a:t>псевдопроектами</a:t>
            </a:r>
            <a:r>
              <a:rPr lang="ru-RU" sz="4500" dirty="0" smtClean="0"/>
              <a:t>».</a:t>
            </a:r>
          </a:p>
          <a:p>
            <a:pPr lvl="0">
              <a:buNone/>
            </a:pPr>
            <a:endParaRPr lang="ru-RU" sz="4500" dirty="0" smtClean="0"/>
          </a:p>
          <a:p>
            <a:pPr>
              <a:buNone/>
            </a:pPr>
            <a:r>
              <a:rPr lang="ru-RU" sz="4500" dirty="0" smtClean="0"/>
              <a:t>	Несмотря на определенные трудности, в целом </a:t>
            </a:r>
            <a:r>
              <a:rPr lang="ru-RU" sz="4500" b="1" dirty="0" smtClean="0"/>
              <a:t>проектная методика является эффективной  технологией</a:t>
            </a:r>
            <a:r>
              <a:rPr lang="ru-RU" sz="4500" dirty="0" smtClean="0"/>
              <a:t>, которая предполагает овладение общими компетенциями </a:t>
            </a:r>
            <a:r>
              <a:rPr lang="ru-RU" sz="4500" b="1" dirty="0" smtClean="0"/>
              <a:t>при условии </a:t>
            </a:r>
            <a:r>
              <a:rPr lang="ru-RU" sz="4500" b="1" dirty="0" err="1" smtClean="0"/>
              <a:t>личностно-деятельностного</a:t>
            </a:r>
            <a:r>
              <a:rPr lang="ru-RU" sz="4500" b="1" dirty="0" smtClean="0"/>
              <a:t> подхода в процессе обучения</a:t>
            </a:r>
            <a:r>
              <a:rPr lang="ru-RU" sz="4500" dirty="0" smtClean="0"/>
              <a:t>, значительно </a:t>
            </a:r>
            <a:r>
              <a:rPr lang="ru-RU" sz="4500" b="1" dirty="0" smtClean="0"/>
              <a:t>повышает внутреннюю мотивацию обучающихся, уровень самостоятельности, а также общее интеллектуальное развитие обучающихся.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Литература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908720"/>
            <a:ext cx="8034096" cy="5949280"/>
          </a:xfrm>
        </p:spPr>
        <p:txBody>
          <a:bodyPr>
            <a:normAutofit fontScale="77500" lnSpcReduction="20000"/>
          </a:bodyPr>
          <a:lstStyle/>
          <a:p>
            <a:pPr lvl="1"/>
            <a:r>
              <a:rPr lang="ru-RU" sz="2900" dirty="0" smtClean="0"/>
              <a:t>Иоффе А.Н. Проектирование: теория и практика- 2012 - №2</a:t>
            </a:r>
          </a:p>
          <a:p>
            <a:pPr lvl="1"/>
            <a:r>
              <a:rPr lang="ru-RU" sz="2900" dirty="0" smtClean="0"/>
              <a:t>Концепция универсальных учебных действий /А.Г. Асмолов.-.2010</a:t>
            </a:r>
          </a:p>
          <a:p>
            <a:pPr lvl="1"/>
            <a:r>
              <a:rPr lang="ru-RU" sz="2900" dirty="0" smtClean="0"/>
              <a:t>Нефедова Л.А., Ухова Н.М. Развитие ключевых компетенций в проектном обучении // Школьные технологии. - 2006. -№ 4.- с.61 </a:t>
            </a:r>
          </a:p>
          <a:p>
            <a:pPr lvl="1"/>
            <a:r>
              <a:rPr lang="ru-RU" sz="2900" dirty="0" err="1" smtClean="0"/>
              <a:t>Полат</a:t>
            </a:r>
            <a:r>
              <a:rPr lang="ru-RU" sz="2900" dirty="0" smtClean="0"/>
              <a:t> Е.С. Педагогическое проектирование: от методологии к реалиям // Методология учебного проекта: Материалы методического семинара. М., 2001. - с.123. </a:t>
            </a:r>
          </a:p>
          <a:p>
            <a:pPr lvl="1"/>
            <a:r>
              <a:rPr lang="ru-RU" sz="2900" dirty="0" smtClean="0"/>
              <a:t>Пахомова Н.Ю. Проектный метод в арсенале массового учителя. - </a:t>
            </a:r>
            <a:r>
              <a:rPr lang="ru-RU" sz="2900" dirty="0" smtClean="0">
                <a:hlinkClick r:id="rId2"/>
              </a:rPr>
              <a:t>http://schools.keldysh.ru/labmro</a:t>
            </a:r>
            <a:endParaRPr lang="ru-RU" sz="2900" dirty="0" smtClean="0"/>
          </a:p>
          <a:p>
            <a:pPr lvl="1"/>
            <a:r>
              <a:rPr lang="ru-RU" sz="2900" dirty="0" smtClean="0"/>
              <a:t>Федеральный государственный образовательный стандарт основного общего образование. Утвержден приказом Министерства образования и науки Российской Федерации от «17»  </a:t>
            </a:r>
            <a:r>
              <a:rPr lang="ru-RU" sz="2900" u="sng" dirty="0" smtClean="0"/>
              <a:t>декабря</a:t>
            </a:r>
            <a:r>
              <a:rPr lang="ru-RU" sz="2900" dirty="0" smtClean="0"/>
              <a:t>  2010 г. № </a:t>
            </a:r>
            <a:r>
              <a:rPr lang="ru-RU" sz="2900" u="sng" dirty="0" smtClean="0"/>
              <a:t>1897</a:t>
            </a:r>
            <a:endParaRPr lang="ru-RU" sz="2900" dirty="0" smtClean="0"/>
          </a:p>
          <a:p>
            <a:pPr lvl="1"/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3926" t="5868" r="21289" b="5303"/>
          <a:stretch/>
        </p:blipFill>
        <p:spPr>
          <a:xfrm>
            <a:off x="3751570" y="2045519"/>
            <a:ext cx="5392430" cy="397025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102" y="2045519"/>
            <a:ext cx="3063571" cy="43449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4102" y="548680"/>
            <a:ext cx="29962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, serif"/>
              </a:rPr>
              <a:t> </a:t>
            </a:r>
            <a:r>
              <a:rPr lang="ru-RU" dirty="0" err="1" smtClean="0">
                <a:latin typeface="Times New Roman, serif"/>
              </a:rPr>
              <a:t>Вебинар</a:t>
            </a:r>
            <a:r>
              <a:rPr lang="ru-RU" dirty="0" smtClean="0">
                <a:latin typeface="Times New Roman, serif"/>
              </a:rPr>
              <a:t> </a:t>
            </a:r>
            <a:r>
              <a:rPr lang="ru-RU" dirty="0">
                <a:latin typeface="Times New Roman, serif"/>
              </a:rPr>
              <a:t>«Проектная деятельность в образовательном учреждении» </a:t>
            </a:r>
            <a:r>
              <a:rPr lang="ru-RU" dirty="0" smtClean="0">
                <a:latin typeface="Times New Roman, serif"/>
              </a:rPr>
              <a:t>на сайте </a:t>
            </a:r>
            <a:r>
              <a:rPr lang="ru-RU" dirty="0">
                <a:latin typeface="Times New Roman, serif"/>
              </a:rPr>
              <a:t>РОСКОНКУРС.РФ. </a:t>
            </a:r>
            <a:endParaRPr lang="ru-RU" dirty="0"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3851920" y="6015770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, serif"/>
              </a:rPr>
              <a:t>О</a:t>
            </a:r>
            <a:r>
              <a:rPr lang="ru-RU" dirty="0" smtClean="0">
                <a:latin typeface="Times New Roman, serif"/>
              </a:rPr>
              <a:t>нлайн-конференция ЦРТ </a:t>
            </a:r>
            <a:r>
              <a:rPr lang="ru-RU" dirty="0">
                <a:latin typeface="Times New Roman, serif"/>
              </a:rPr>
              <a:t>«Мега-Талант».</a:t>
            </a:r>
            <a:endParaRPr lang="ru-RU" dirty="0">
              <a:effectLst/>
            </a:endParaRP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516216" y="332655"/>
            <a:ext cx="2376264" cy="504057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Приложение</a:t>
            </a:r>
            <a:endParaRPr lang="ru-RU" sz="2400" dirty="0"/>
          </a:p>
        </p:txBody>
      </p:sp>
      <p:sp>
        <p:nvSpPr>
          <p:cNvPr id="4" name="Стрелка влево 3">
            <a:hlinkClick r:id="rId4" action="ppaction://hlinksldjump"/>
          </p:cNvPr>
          <p:cNvSpPr/>
          <p:nvPr/>
        </p:nvSpPr>
        <p:spPr>
          <a:xfrm>
            <a:off x="3600400" y="6385103"/>
            <a:ext cx="86988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050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dirty="0" smtClean="0"/>
              <a:t>Приложение 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14872" y="1524000"/>
            <a:ext cx="3498056" cy="4664075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5356622" y="1524000"/>
            <a:ext cx="3498056" cy="4664075"/>
          </a:xfrm>
          <a:prstGeom prst="rect">
            <a:avLst/>
          </a:prstGeom>
        </p:spPr>
      </p:pic>
      <p:sp>
        <p:nvSpPr>
          <p:cNvPr id="9" name="Стрелка влево 8">
            <a:hlinkClick r:id="rId4" action="ppaction://hlinksldjump"/>
          </p:cNvPr>
          <p:cNvSpPr/>
          <p:nvPr/>
        </p:nvSpPr>
        <p:spPr>
          <a:xfrm>
            <a:off x="4788024" y="630932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047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274638"/>
            <a:ext cx="3641608" cy="634082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>Приложение</a:t>
            </a:r>
            <a:endParaRPr lang="ru-RU" dirty="0"/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8028384" y="6093296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 rot="16200000">
            <a:off x="1658007" y="3318658"/>
            <a:ext cx="2831879" cy="39166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764704"/>
            <a:ext cx="3916659" cy="29374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53488" y="1628067"/>
            <a:ext cx="3111196" cy="414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56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152" y="274638"/>
            <a:ext cx="2993536" cy="418058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>Приложение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710030"/>
            <a:ext cx="6264696" cy="6083881"/>
          </a:xfrm>
          <a:prstGeom prst="rect">
            <a:avLst/>
          </a:prstGeom>
        </p:spPr>
      </p:pic>
      <p:sp>
        <p:nvSpPr>
          <p:cNvPr id="5" name="Стрелка вправо 4">
            <a:hlinkClick r:id="rId3" action="ppaction://hlinksldjump"/>
          </p:cNvPr>
          <p:cNvSpPr/>
          <p:nvPr/>
        </p:nvSpPr>
        <p:spPr>
          <a:xfrm>
            <a:off x="7884368" y="6093296"/>
            <a:ext cx="104932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64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2160" y="274320"/>
            <a:ext cx="2921528" cy="4903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Приложение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764704"/>
            <a:ext cx="6251701" cy="6093296"/>
          </a:xfrm>
          <a:prstGeom prst="rect">
            <a:avLst/>
          </a:prstGeom>
        </p:spPr>
      </p:pic>
      <p:sp>
        <p:nvSpPr>
          <p:cNvPr id="4" name="Стрелка влево 3">
            <a:hlinkClick r:id="rId3" action="ppaction://hlinksldjump"/>
          </p:cNvPr>
          <p:cNvSpPr/>
          <p:nvPr/>
        </p:nvSpPr>
        <p:spPr>
          <a:xfrm>
            <a:off x="7596336" y="6093296"/>
            <a:ext cx="1152128" cy="484632"/>
          </a:xfrm>
          <a:prstGeom prst="leftArrow">
            <a:avLst>
              <a:gd name="adj1" fmla="val 44282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422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dirty="0" smtClean="0"/>
              <a:t>Приложение </a:t>
            </a: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208224" y="1124743"/>
            <a:ext cx="8612248" cy="5629895"/>
          </a:xfrm>
          <a:prstGeom prst="rect">
            <a:avLst/>
          </a:prstGeom>
        </p:spPr>
      </p:pic>
      <p:sp>
        <p:nvSpPr>
          <p:cNvPr id="12" name="Стрелка вправо 11">
            <a:hlinkClick r:id="rId3" action="ppaction://hlinksldjump"/>
          </p:cNvPr>
          <p:cNvSpPr/>
          <p:nvPr/>
        </p:nvSpPr>
        <p:spPr>
          <a:xfrm>
            <a:off x="7884368" y="551723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814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88640"/>
            <a:ext cx="7498080" cy="36004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>Приложение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644738"/>
            <a:ext cx="8136904" cy="6213262"/>
          </a:xfrm>
          <a:prstGeom prst="rect">
            <a:avLst/>
          </a:prstGeom>
        </p:spPr>
      </p:pic>
      <p:sp>
        <p:nvSpPr>
          <p:cNvPr id="4" name="Стрелка влево 3">
            <a:hlinkClick r:id="rId4" action="ppaction://hlinksldjump"/>
          </p:cNvPr>
          <p:cNvSpPr/>
          <p:nvPr/>
        </p:nvSpPr>
        <p:spPr>
          <a:xfrm>
            <a:off x="107504" y="6165304"/>
            <a:ext cx="79208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68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1275</TotalTime>
  <Words>979</Words>
  <Application>Microsoft Office PowerPoint</Application>
  <PresentationFormat>Экран (4:3)</PresentationFormat>
  <Paragraphs>151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5" baseType="lpstr">
      <vt:lpstr>Arial</vt:lpstr>
      <vt:lpstr>Arial Black</vt:lpstr>
      <vt:lpstr>Calibri</vt:lpstr>
      <vt:lpstr>Corbel</vt:lpstr>
      <vt:lpstr>Gill Sans MT</vt:lpstr>
      <vt:lpstr>Tahoma</vt:lpstr>
      <vt:lpstr>Times New Roman</vt:lpstr>
      <vt:lpstr>Times New Roman, serif</vt:lpstr>
      <vt:lpstr>Verdana</vt:lpstr>
      <vt:lpstr>Wingdings 2</vt:lpstr>
      <vt:lpstr>Солнцестояние</vt:lpstr>
      <vt:lpstr>Практические достижения профессиональной деятельности  учителя истории и обществознания МБОУ «Княгининская СОШ №2» </vt:lpstr>
      <vt:lpstr>Тема: «Формирование УУД учащихся на уроках  истории и обществознания посредством проектной деятельности»</vt:lpstr>
      <vt:lpstr>Этапы становления опыта</vt:lpstr>
      <vt:lpstr>Условия формирования личного вклада  в развитие образования</vt:lpstr>
      <vt:lpstr>Актуальность личного вклада  в развитие образования</vt:lpstr>
      <vt:lpstr>Противоречия и затруднения, встречающиеся в массовой практике</vt:lpstr>
      <vt:lpstr>Теоретическое обоснование личного вклада  в развитие образования</vt:lpstr>
      <vt:lpstr>Цель и задачи моей педагогической деятельности</vt:lpstr>
      <vt:lpstr>Ведущая педагогическая идея</vt:lpstr>
      <vt:lpstr>Деятельностный аспект личного вклада в развитие образования</vt:lpstr>
      <vt:lpstr>Презентация PowerPoint</vt:lpstr>
      <vt:lpstr>Такие разные проекты</vt:lpstr>
      <vt:lpstr>Преемственность в проектной деятельности</vt:lpstr>
      <vt:lpstr>Проектная деятельность в системе и взаимодействии</vt:lpstr>
      <vt:lpstr>Результативность профессиональной педагогической деятельности  и достигнутые эффекты</vt:lpstr>
      <vt:lpstr>Транслируемость практических достижений профессиональной деятельности</vt:lpstr>
      <vt:lpstr>Литература</vt:lpstr>
      <vt:lpstr>Приложение</vt:lpstr>
      <vt:lpstr>Приложение </vt:lpstr>
      <vt:lpstr>Приложение</vt:lpstr>
      <vt:lpstr>Приложение </vt:lpstr>
      <vt:lpstr>Приложение </vt:lpstr>
      <vt:lpstr>Приложение </vt:lpstr>
      <vt:lpstr>Приложение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Практические достижения профессиональной деятельности  учителя истории и обществознания МБОУ «Княгининская СОШ №2» </dc:title>
  <cp:lastModifiedBy>Admin</cp:lastModifiedBy>
  <cp:revision>88</cp:revision>
  <dcterms:modified xsi:type="dcterms:W3CDTF">2020-11-06T09:19:18Z</dcterms:modified>
</cp:coreProperties>
</file>