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30" r:id="rId2"/>
    <p:sldId id="272" r:id="rId3"/>
    <p:sldId id="304" r:id="rId4"/>
    <p:sldId id="311" r:id="rId5"/>
    <p:sldId id="282" r:id="rId6"/>
    <p:sldId id="291" r:id="rId7"/>
    <p:sldId id="288" r:id="rId8"/>
    <p:sldId id="275" r:id="rId9"/>
    <p:sldId id="295" r:id="rId10"/>
    <p:sldId id="262" r:id="rId11"/>
    <p:sldId id="281" r:id="rId12"/>
    <p:sldId id="261" r:id="rId13"/>
    <p:sldId id="318" r:id="rId14"/>
    <p:sldId id="265" r:id="rId15"/>
    <p:sldId id="299" r:id="rId16"/>
    <p:sldId id="319" r:id="rId17"/>
    <p:sldId id="320" r:id="rId18"/>
    <p:sldId id="321" r:id="rId19"/>
    <p:sldId id="322" r:id="rId20"/>
    <p:sldId id="323" r:id="rId21"/>
    <p:sldId id="324" r:id="rId22"/>
    <p:sldId id="325" r:id="rId23"/>
    <p:sldId id="326" r:id="rId24"/>
    <p:sldId id="327" r:id="rId25"/>
    <p:sldId id="328" r:id="rId26"/>
    <p:sldId id="329" r:id="rId27"/>
    <p:sldId id="302" r:id="rId28"/>
    <p:sldId id="259" r:id="rId29"/>
    <p:sldId id="274" r:id="rId30"/>
    <p:sldId id="313"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97"/>
    <p:restoredTop sz="94665"/>
  </p:normalViewPr>
  <p:slideViewPr>
    <p:cSldViewPr snapToGrid="0" snapToObjects="1">
      <p:cViewPr varScale="1">
        <p:scale>
          <a:sx n="110" d="100"/>
          <a:sy n="110" d="100"/>
        </p:scale>
        <p:origin x="61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E3FEAA-DDCA-EF43-8A9F-7AB85B987B54}"/>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8564A5EF-6403-204A-80C0-9214F079B1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E306232B-022B-B548-9E37-4BB449191B8D}"/>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45E2AE7E-BE3A-5D43-8583-F06D76AD492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ED1DB87-403E-1C43-ABC1-8DD4DBAC5756}"/>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34216798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CF237BC-5AA0-624B-A4DE-13FCFB5B492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CC31F42B-358A-4C4D-9C0D-17D688DB19BA}"/>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EFE64C1-9E9B-7646-8C03-9332D128A9F8}"/>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02B194AE-37E7-B94F-8C68-191F5398DC7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D5880E0-F0C6-E64B-968F-994BBE92E4ED}"/>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1538566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C3CCE4A-A5B0-2841-8383-D254B404621F}"/>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3F10205A-1B36-0B43-8488-B768769A90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3C1D1D3-07D5-C645-A4C6-C20777667FAA}"/>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68F4FD9A-3D05-A24B-BCE5-2B567852EA4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03F365A-3598-5048-B38B-5235DB419FAA}"/>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341255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84DF522-A7F6-4C42-89AA-6788D294B0E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417FAB18-026A-8E4E-BE80-073510568598}"/>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F8C9DE9-82E1-3849-B258-CBD57A5A18C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5C37C246-1C1A-C34B-AC42-AA04D5319C25}"/>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6" name="Нижний колонтитул 5">
            <a:extLst>
              <a:ext uri="{FF2B5EF4-FFF2-40B4-BE49-F238E27FC236}">
                <a16:creationId xmlns:a16="http://schemas.microsoft.com/office/drawing/2014/main" id="{0A531A5D-AFA3-D24D-877D-940C1C864CE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364A43B1-7515-7A49-8857-EF3062609A22}"/>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256886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8880AFF-2EFB-8444-88D1-4C0A25D9C758}"/>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779AD684-8007-6149-AD41-FD9774FF91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B07D0D8A-B833-6447-A756-3B05F06812D6}"/>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7825D817-8512-9148-9A9E-2D4B74484D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EC4A0079-F2E6-8841-8F42-B3F0292D2C03}"/>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27577457-BA68-A345-8B9B-0B22B5220C72}"/>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8" name="Нижний колонтитул 7">
            <a:extLst>
              <a:ext uri="{FF2B5EF4-FFF2-40B4-BE49-F238E27FC236}">
                <a16:creationId xmlns:a16="http://schemas.microsoft.com/office/drawing/2014/main" id="{FD52C891-F413-8E4D-8126-2605E5DC26AE}"/>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BED95F46-536F-BD41-B698-47EFC27EB1DA}"/>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3843582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BF45CE-7886-C94A-B2C6-7E858E37A924}"/>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8B9A565-22DA-AE4A-B59E-9BC00155C4B5}"/>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4" name="Нижний колонтитул 3">
            <a:extLst>
              <a:ext uri="{FF2B5EF4-FFF2-40B4-BE49-F238E27FC236}">
                <a16:creationId xmlns:a16="http://schemas.microsoft.com/office/drawing/2014/main" id="{E72AFE83-5645-404A-AE1F-CA78371DE955}"/>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D6495083-2A26-B043-B331-980ED2C09554}"/>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699706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7A09477E-1B75-2A40-A1F9-D1A529B7CBA0}"/>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3" name="Нижний колонтитул 2">
            <a:extLst>
              <a:ext uri="{FF2B5EF4-FFF2-40B4-BE49-F238E27FC236}">
                <a16:creationId xmlns:a16="http://schemas.microsoft.com/office/drawing/2014/main" id="{36CE131C-F313-3846-B1EE-BD88DD14220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F801151D-B297-9244-AAF9-266B2DEECA37}"/>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685975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7687249-2B02-CD47-A8EC-9C629BC32B4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9B1F923-DC53-0E40-BC9F-96B3625505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7B2137B4-C377-1F49-B1A1-896CDE9560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A480A0A-A9AA-BE42-95BC-FFC17C5A145F}"/>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6" name="Нижний колонтитул 5">
            <a:extLst>
              <a:ext uri="{FF2B5EF4-FFF2-40B4-BE49-F238E27FC236}">
                <a16:creationId xmlns:a16="http://schemas.microsoft.com/office/drawing/2014/main" id="{BE6F8ED6-3009-EC4B-AD1E-0B10336AEDC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34BF7DC1-5F4B-5D46-94FB-0251D37F604B}"/>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2147706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AC3AD43-0920-CF4E-8209-FCC8D58B1C2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8B01D0A1-7A84-CD4C-B482-93C84CBDC6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19DE405B-3D1A-E941-8346-19E348D960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A26133D-C0E1-0444-84FB-0A127CCF20E3}"/>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6" name="Нижний колонтитул 5">
            <a:extLst>
              <a:ext uri="{FF2B5EF4-FFF2-40B4-BE49-F238E27FC236}">
                <a16:creationId xmlns:a16="http://schemas.microsoft.com/office/drawing/2014/main" id="{29FAA435-8A14-9D40-B29B-F30294380D1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B7CA02B-4E61-AD46-941E-B93C44FF2B49}"/>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23120323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F116209-AAAD-C845-B0DA-180E998ED800}"/>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1CE62023-C5E4-BC48-9AD5-BF5A3CE51709}"/>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204F866-5BAF-BE42-90A2-F035344770DE}"/>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CD973518-FF2F-6345-B394-FDAC6E5EB2B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C7FE610-812A-0A46-A26A-A8EB65662DBD}"/>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168790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8281816-950C-654F-AEC2-D88C2AA67A19}"/>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2424A2F3-5390-D344-8682-EF88E11B81D1}"/>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1CDB7FFB-8379-604C-B6E8-B87E506B46ED}"/>
              </a:ext>
            </a:extLst>
          </p:cNvPr>
          <p:cNvSpPr>
            <a:spLocks noGrp="1"/>
          </p:cNvSpPr>
          <p:nvPr>
            <p:ph type="dt" sz="half" idx="10"/>
          </p:nvPr>
        </p:nvSpPr>
        <p:spPr/>
        <p:txBody>
          <a:bodyPr/>
          <a:lstStyle/>
          <a:p>
            <a:fld id="{9D1D02A0-2BF9-B945-B8C3-6E366178F06B}"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560D4FA4-43E7-8D46-8FCC-1D593859F14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6AAB665-E678-2F4D-8156-AC8163AC3C06}"/>
              </a:ext>
            </a:extLst>
          </p:cNvPr>
          <p:cNvSpPr>
            <a:spLocks noGrp="1"/>
          </p:cNvSpPr>
          <p:nvPr>
            <p:ph type="sldNum" sz="quarter" idx="12"/>
          </p:nvPr>
        </p:nvSpPr>
        <p:spPr/>
        <p:txBody>
          <a:bodyPr/>
          <a:lstStyle/>
          <a:p>
            <a:fld id="{97D334BC-2133-AE43-AB0E-56505FBC60D9}" type="slidenum">
              <a:rPr lang="ru-RU" smtClean="0"/>
              <a:t>‹#›</a:t>
            </a:fld>
            <a:endParaRPr lang="ru-RU"/>
          </a:p>
        </p:txBody>
      </p:sp>
    </p:spTree>
    <p:extLst>
      <p:ext uri="{BB962C8B-B14F-4D97-AF65-F5344CB8AC3E}">
        <p14:creationId xmlns:p14="http://schemas.microsoft.com/office/powerpoint/2010/main" val="561434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410F6E-02FA-3F4B-BEB8-B51B20534D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A15A30F-1B10-D849-B334-3E32EA63EF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F7D9CC2-1EA4-464D-8697-42C6D26983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1D02A0-2BF9-B945-B8C3-6E366178F06B}"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73894B01-DC11-2743-A82F-35D396A812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F7A6AA72-C29D-934B-9A14-8681A83BAA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D334BC-2133-AE43-AB0E-56505FBC60D9}" type="slidenum">
              <a:rPr lang="ru-RU" smtClean="0"/>
              <a:t>‹#›</a:t>
            </a:fld>
            <a:endParaRPr lang="ru-RU"/>
          </a:p>
        </p:txBody>
      </p:sp>
    </p:spTree>
    <p:extLst>
      <p:ext uri="{BB962C8B-B14F-4D97-AF65-F5344CB8AC3E}">
        <p14:creationId xmlns:p14="http://schemas.microsoft.com/office/powerpoint/2010/main" val="3887720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svg"/><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597408" y="451262"/>
            <a:ext cx="7672039" cy="2664562"/>
          </a:xfrm>
        </p:spPr>
        <p:txBody>
          <a:bodyPr>
            <a:normAutofit fontScale="90000"/>
          </a:bodyPr>
          <a:lstStyle/>
          <a:p>
            <a:br>
              <a:rPr lang="ru-RU" dirty="0"/>
            </a:br>
            <a:r>
              <a:rPr lang="ru-RU" b="1" dirty="0"/>
              <a:t>Виды социальных норм. Социальный контроль. </a:t>
            </a:r>
            <a:r>
              <a:rPr lang="ru-RU" b="1" dirty="0" err="1"/>
              <a:t>Девиантное</a:t>
            </a:r>
            <a:r>
              <a:rPr lang="ru-RU" b="1" dirty="0"/>
              <a:t> поведение</a:t>
            </a: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2833205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9137489" y="-2019434"/>
            <a:ext cx="12873449" cy="8519883"/>
          </a:xfrm>
          <a:prstGeom prst="rect">
            <a:avLst/>
          </a:prstGeom>
        </p:spPr>
      </p:pic>
      <p:sp>
        <p:nvSpPr>
          <p:cNvPr id="2" name="Прямоугольник 1">
            <a:extLst>
              <a:ext uri="{FF2B5EF4-FFF2-40B4-BE49-F238E27FC236}">
                <a16:creationId xmlns:a16="http://schemas.microsoft.com/office/drawing/2014/main" id="{46C4E4E9-F52F-B04E-8720-757E6872A5E2}"/>
              </a:ext>
            </a:extLst>
          </p:cNvPr>
          <p:cNvSpPr/>
          <p:nvPr/>
        </p:nvSpPr>
        <p:spPr>
          <a:xfrm>
            <a:off x="2731911" y="193851"/>
            <a:ext cx="9460089" cy="5400261"/>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социальных нормах?</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В социальных нормах отражаются ценностные представления общества.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Традиции и обычаи являются разновидностями социальных норм.</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2261041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729597" y="4484292"/>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23FADDAE-D92C-1346-B431-81CA15E101BC}"/>
              </a:ext>
            </a:extLst>
          </p:cNvPr>
          <p:cNvSpPr/>
          <p:nvPr/>
        </p:nvSpPr>
        <p:spPr>
          <a:xfrm>
            <a:off x="620888" y="445438"/>
            <a:ext cx="9578189" cy="5297669"/>
          </a:xfrm>
          <a:prstGeom prst="rect">
            <a:avLst/>
          </a:prstGeom>
        </p:spPr>
        <p:txBody>
          <a:bodyPr wrap="square">
            <a:spAutoFit/>
          </a:bodyPr>
          <a:lstStyle/>
          <a:p>
            <a:pPr>
              <a:lnSpc>
                <a:spcPct val="107000"/>
              </a:lnSpc>
              <a:spcAft>
                <a:spcPts val="800"/>
              </a:spcAft>
            </a:pPr>
            <a:r>
              <a:rPr lang="ru-RU"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Существует несколько значений понятия «экономика». Какое положение иллюстрирует</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ru-RU"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экономику как науку?</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производство большой партии новых пылесосов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анализ общих закономерностей принятия хозяйственных решений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оказание населению медицинских услуг</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развитие телекоммуникационных сетей и сетей мобильной связи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изучение моделей функционирования рынка труда</a:t>
            </a:r>
          </a:p>
        </p:txBody>
      </p:sp>
    </p:spTree>
    <p:extLst>
      <p:ext uri="{BB962C8B-B14F-4D97-AF65-F5344CB8AC3E}">
        <p14:creationId xmlns:p14="http://schemas.microsoft.com/office/powerpoint/2010/main" val="2137692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8290823" y="-2866102"/>
            <a:ext cx="12873449" cy="8519883"/>
          </a:xfrm>
          <a:prstGeom prst="rect">
            <a:avLst/>
          </a:prstGeom>
        </p:spPr>
      </p:pic>
      <p:sp>
        <p:nvSpPr>
          <p:cNvPr id="5" name="Прямоугольник 4">
            <a:extLst>
              <a:ext uri="{FF2B5EF4-FFF2-40B4-BE49-F238E27FC236}">
                <a16:creationId xmlns:a16="http://schemas.microsoft.com/office/drawing/2014/main" id="{CD8E506A-E7FE-F14B-87CB-1235A4D33438}"/>
              </a:ext>
            </a:extLst>
          </p:cNvPr>
          <p:cNvSpPr/>
          <p:nvPr/>
        </p:nvSpPr>
        <p:spPr>
          <a:xfrm>
            <a:off x="2764050" y="158044"/>
            <a:ext cx="8639288" cy="532903"/>
          </a:xfrm>
          <a:prstGeom prst="rect">
            <a:avLst/>
          </a:prstGeom>
        </p:spPr>
        <p:txBody>
          <a:bodyPr wrap="non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социальных нормах?</a:t>
            </a:r>
          </a:p>
        </p:txBody>
      </p:sp>
      <p:graphicFrame>
        <p:nvGraphicFramePr>
          <p:cNvPr id="8" name="Таблица 7">
            <a:extLst>
              <a:ext uri="{FF2B5EF4-FFF2-40B4-BE49-F238E27FC236}">
                <a16:creationId xmlns:a16="http://schemas.microsoft.com/office/drawing/2014/main" id="{5825C9E9-A329-EC45-8FDC-C1ACF1BE528C}"/>
              </a:ext>
            </a:extLst>
          </p:cNvPr>
          <p:cNvGraphicFramePr>
            <a:graphicFrameLocks noGrp="1"/>
          </p:cNvGraphicFramePr>
          <p:nvPr/>
        </p:nvGraphicFramePr>
        <p:xfrm>
          <a:off x="3085637" y="1172080"/>
          <a:ext cx="7267222" cy="1976248"/>
        </p:xfrm>
        <a:graphic>
          <a:graphicData uri="http://schemas.openxmlformats.org/drawingml/2006/table">
            <a:tbl>
              <a:tblPr firstRow="1" firstCol="1" bandRow="1">
                <a:tableStyleId>{5C22544A-7EE6-4342-B048-85BDC9FD1C3A}</a:tableStyleId>
              </a:tblPr>
              <a:tblGrid>
                <a:gridCol w="381000">
                  <a:extLst>
                    <a:ext uri="{9D8B030D-6E8A-4147-A177-3AD203B41FA5}">
                      <a16:colId xmlns:a16="http://schemas.microsoft.com/office/drawing/2014/main" val="3511592414"/>
                    </a:ext>
                  </a:extLst>
                </a:gridCol>
                <a:gridCol w="6886222">
                  <a:extLst>
                    <a:ext uri="{9D8B030D-6E8A-4147-A177-3AD203B41FA5}">
                      <a16:colId xmlns:a16="http://schemas.microsoft.com/office/drawing/2014/main" val="168761595"/>
                    </a:ext>
                  </a:extLst>
                </a:gridCol>
              </a:tblGrid>
              <a:tr h="0">
                <a:tc>
                  <a:txBody>
                    <a:bodyPr/>
                    <a:lstStyle/>
                    <a:p>
                      <a:pPr>
                        <a:lnSpc>
                          <a:spcPct val="107000"/>
                        </a:lnSpc>
                        <a:spcAft>
                          <a:spcPts val="800"/>
                        </a:spcAft>
                      </a:pPr>
                      <a:r>
                        <a:rPr lang="ru-RU" sz="2800">
                          <a:effectLst/>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tc>
                  <a:txBody>
                    <a:bodyPr/>
                    <a:lstStyle/>
                    <a:p>
                      <a:pPr>
                        <a:lnSpc>
                          <a:spcPct val="107000"/>
                        </a:lnSpc>
                        <a:spcAft>
                          <a:spcPts val="800"/>
                        </a:spcAft>
                      </a:pPr>
                      <a:r>
                        <a:rPr lang="ru-RU" sz="2800">
                          <a:effectLst/>
                        </a:rPr>
                        <a:t>Обычаи и традиции всегда закрепляются в законах.</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2769599374"/>
                  </a:ext>
                </a:extLst>
              </a:tr>
              <a:tr h="0">
                <a:tc>
                  <a:txBody>
                    <a:bodyPr/>
                    <a:lstStyle/>
                    <a:p>
                      <a:pPr>
                        <a:lnSpc>
                          <a:spcPct val="107000"/>
                        </a:lnSpc>
                        <a:spcAft>
                          <a:spcPts val="800"/>
                        </a:spcAft>
                      </a:pPr>
                      <a:r>
                        <a:rPr lang="ru-RU" sz="2800">
                          <a:effectLst/>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tc>
                  <a:txBody>
                    <a:bodyPr/>
                    <a:lstStyle/>
                    <a:p>
                      <a:pPr>
                        <a:lnSpc>
                          <a:spcPct val="107000"/>
                        </a:lnSpc>
                        <a:spcAft>
                          <a:spcPts val="800"/>
                        </a:spcAft>
                      </a:pPr>
                      <a:r>
                        <a:rPr lang="ru-RU" sz="2800" dirty="0">
                          <a:effectLst/>
                        </a:rPr>
                        <a:t>Соблюдение моральных норм обеспечивается силой государства.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1040483988"/>
                  </a:ext>
                </a:extLst>
              </a:tr>
            </a:tbl>
          </a:graphicData>
        </a:graphic>
      </p:graphicFrame>
      <p:sp>
        <p:nvSpPr>
          <p:cNvPr id="9" name="Прямоугольник 8">
            <a:extLst>
              <a:ext uri="{FF2B5EF4-FFF2-40B4-BE49-F238E27FC236}">
                <a16:creationId xmlns:a16="http://schemas.microsoft.com/office/drawing/2014/main" id="{A1E1CEFD-9206-C74F-A1E4-889871C4A6BD}"/>
              </a:ext>
            </a:extLst>
          </p:cNvPr>
          <p:cNvSpPr/>
          <p:nvPr/>
        </p:nvSpPr>
        <p:spPr>
          <a:xfrm>
            <a:off x="3085637" y="3709673"/>
            <a:ext cx="6096000" cy="2223750"/>
          </a:xfrm>
          <a:prstGeom prst="rect">
            <a:avLst/>
          </a:prstGeom>
        </p:spPr>
        <p:txBody>
          <a:bodyPr>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1312555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5789836"/>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5" name="Прямоугольник 4">
            <a:extLst>
              <a:ext uri="{FF2B5EF4-FFF2-40B4-BE49-F238E27FC236}">
                <a16:creationId xmlns:a16="http://schemas.microsoft.com/office/drawing/2014/main" id="{B9F42AAE-47EE-5E43-81F2-DA8924BADD3A}"/>
              </a:ext>
            </a:extLst>
          </p:cNvPr>
          <p:cNvSpPr/>
          <p:nvPr/>
        </p:nvSpPr>
        <p:spPr>
          <a:xfrm>
            <a:off x="299200" y="320512"/>
            <a:ext cx="8721042" cy="523220"/>
          </a:xfrm>
          <a:prstGeom prst="rect">
            <a:avLst/>
          </a:prstGeom>
        </p:spPr>
        <p:txBody>
          <a:bodyPr wrap="non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социальных нормах?</a:t>
            </a:r>
            <a:r>
              <a:rPr lang="ru-RU" sz="2800" dirty="0">
                <a:solidFill>
                  <a:srgbClr val="FF0000"/>
                </a:solidFill>
              </a:rPr>
              <a:t> </a:t>
            </a:r>
          </a:p>
        </p:txBody>
      </p:sp>
      <p:graphicFrame>
        <p:nvGraphicFramePr>
          <p:cNvPr id="7" name="Таблица 6">
            <a:extLst>
              <a:ext uri="{FF2B5EF4-FFF2-40B4-BE49-F238E27FC236}">
                <a16:creationId xmlns:a16="http://schemas.microsoft.com/office/drawing/2014/main" id="{8A873FAB-7099-C847-8F47-2B14977168E7}"/>
              </a:ext>
            </a:extLst>
          </p:cNvPr>
          <p:cNvGraphicFramePr>
            <a:graphicFrameLocks noGrp="1"/>
          </p:cNvGraphicFramePr>
          <p:nvPr>
            <p:extLst>
              <p:ext uri="{D42A27DB-BD31-4B8C-83A1-F6EECF244321}">
                <p14:modId xmlns:p14="http://schemas.microsoft.com/office/powerpoint/2010/main" val="513715298"/>
              </p:ext>
            </p:extLst>
          </p:nvPr>
        </p:nvGraphicFramePr>
        <p:xfrm>
          <a:off x="457216" y="996187"/>
          <a:ext cx="11524987" cy="1519683"/>
        </p:xfrm>
        <a:graphic>
          <a:graphicData uri="http://schemas.openxmlformats.org/drawingml/2006/table">
            <a:tbl>
              <a:tblPr firstRow="1" firstCol="1" bandRow="1"/>
              <a:tblGrid>
                <a:gridCol w="551435">
                  <a:extLst>
                    <a:ext uri="{9D8B030D-6E8A-4147-A177-3AD203B41FA5}">
                      <a16:colId xmlns:a16="http://schemas.microsoft.com/office/drawing/2014/main" val="315035282"/>
                    </a:ext>
                  </a:extLst>
                </a:gridCol>
                <a:gridCol w="10973552">
                  <a:extLst>
                    <a:ext uri="{9D8B030D-6E8A-4147-A177-3AD203B41FA5}">
                      <a16:colId xmlns:a16="http://schemas.microsoft.com/office/drawing/2014/main" val="2858324800"/>
                    </a:ext>
                  </a:extLst>
                </a:gridCol>
              </a:tblGrid>
              <a:tr h="0">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А.</a:t>
                      </a:r>
                    </a:p>
                  </a:txBody>
                  <a:tcPr marL="47625" marR="47625" marT="47625" marB="47625">
                    <a:lnL>
                      <a:noFill/>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Социальные нормы отражают эталоны, модели, стандарты должного поведения.</a:t>
                      </a:r>
                    </a:p>
                  </a:txBody>
                  <a:tcPr marL="47625" marR="47625" marT="47625" marB="47625">
                    <a:lnL>
                      <a:noFill/>
                    </a:lnL>
                    <a:lnR>
                      <a:noFill/>
                    </a:lnR>
                    <a:lnT>
                      <a:noFill/>
                    </a:lnT>
                    <a:lnB>
                      <a:noFill/>
                    </a:lnB>
                  </a:tcPr>
                </a:tc>
                <a:extLst>
                  <a:ext uri="{0D108BD9-81ED-4DB2-BD59-A6C34878D82A}">
                    <a16:rowId xmlns:a16="http://schemas.microsoft.com/office/drawing/2014/main" val="3629300447"/>
                  </a:ext>
                </a:extLst>
              </a:tr>
              <a:tr h="0">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Б.</a:t>
                      </a:r>
                    </a:p>
                  </a:txBody>
                  <a:tcPr marL="47625" marR="47625" marT="47625" marB="47625">
                    <a:lnL>
                      <a:noFill/>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Этические нормы могут отражаться в политических принципах.</a:t>
                      </a:r>
                    </a:p>
                  </a:txBody>
                  <a:tcPr marL="47625" marR="47625" marT="47625" marB="47625">
                    <a:lnL>
                      <a:noFill/>
                    </a:lnL>
                    <a:lnR>
                      <a:noFill/>
                    </a:lnR>
                    <a:lnT>
                      <a:noFill/>
                    </a:lnT>
                    <a:lnB>
                      <a:noFill/>
                    </a:lnB>
                  </a:tcPr>
                </a:tc>
                <a:extLst>
                  <a:ext uri="{0D108BD9-81ED-4DB2-BD59-A6C34878D82A}">
                    <a16:rowId xmlns:a16="http://schemas.microsoft.com/office/drawing/2014/main" val="3853005960"/>
                  </a:ext>
                </a:extLst>
              </a:tr>
            </a:tbl>
          </a:graphicData>
        </a:graphic>
      </p:graphicFrame>
      <p:sp>
        <p:nvSpPr>
          <p:cNvPr id="8" name="Прямоугольник 7">
            <a:extLst>
              <a:ext uri="{FF2B5EF4-FFF2-40B4-BE49-F238E27FC236}">
                <a16:creationId xmlns:a16="http://schemas.microsoft.com/office/drawing/2014/main" id="{54C8491B-1443-1C4F-9476-A3036C6EC237}"/>
              </a:ext>
            </a:extLst>
          </p:cNvPr>
          <p:cNvSpPr/>
          <p:nvPr/>
        </p:nvSpPr>
        <p:spPr>
          <a:xfrm>
            <a:off x="968938" y="2886515"/>
            <a:ext cx="6096000" cy="2223750"/>
          </a:xfrm>
          <a:prstGeom prst="rect">
            <a:avLst/>
          </a:prstGeom>
        </p:spPr>
        <p:txBody>
          <a:bodyPr>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2849366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E596DA30-5027-9E41-AB53-0F2E71C1D980}"/>
              </a:ext>
            </a:extLst>
          </p:cNvPr>
          <p:cNvSpPr/>
          <p:nvPr/>
        </p:nvSpPr>
        <p:spPr>
          <a:xfrm>
            <a:off x="824089" y="720005"/>
            <a:ext cx="10979984" cy="3539430"/>
          </a:xfrm>
          <a:prstGeom prst="rect">
            <a:avLst/>
          </a:prstGeom>
        </p:spPr>
        <p:txBody>
          <a:bodyPr wrap="squar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Какой смысл обществоведы вкладывают в понятие «социальная норма»? </a:t>
            </a:r>
          </a:p>
          <a:p>
            <a:r>
              <a:rPr lang="ru-RU" sz="2800" dirty="0">
                <a:latin typeface="Calibri" panose="020F0502020204030204" pitchFamily="34" charset="0"/>
                <a:ea typeface="Calibri" panose="020F0502020204030204" pitchFamily="34" charset="0"/>
                <a:cs typeface="Times New Roman" panose="02020603050405020304" pitchFamily="18" charset="0"/>
              </a:rPr>
              <a:t>Привлекая знания обществоведческого курса, составьте два предложения: </a:t>
            </a:r>
          </a:p>
          <a:p>
            <a:r>
              <a:rPr lang="ru-RU" sz="2800" dirty="0">
                <a:latin typeface="Calibri" panose="020F0502020204030204" pitchFamily="34" charset="0"/>
                <a:ea typeface="Calibri" panose="020F0502020204030204" pitchFamily="34" charset="0"/>
                <a:cs typeface="Times New Roman" panose="02020603050405020304" pitchFamily="18" charset="0"/>
              </a:rPr>
              <a:t>одно предложение, содержащее информацию о любых трёх видах социальных норм,  </a:t>
            </a:r>
          </a:p>
          <a:p>
            <a:r>
              <a:rPr lang="ru-RU" sz="2800" dirty="0">
                <a:latin typeface="Calibri" panose="020F0502020204030204" pitchFamily="34" charset="0"/>
                <a:ea typeface="Calibri" panose="020F0502020204030204" pitchFamily="34" charset="0"/>
                <a:cs typeface="Times New Roman" panose="02020603050405020304" pitchFamily="18" charset="0"/>
              </a:rPr>
              <a:t>и одно предложение, раскрывающее всеобщий (универсальный) характер социальных норм.</a:t>
            </a:r>
            <a:r>
              <a:rPr lang="ru-RU" sz="2800" dirty="0"/>
              <a:t> </a:t>
            </a:r>
          </a:p>
        </p:txBody>
      </p:sp>
    </p:spTree>
    <p:extLst>
      <p:ext uri="{BB962C8B-B14F-4D97-AF65-F5344CB8AC3E}">
        <p14:creationId xmlns:p14="http://schemas.microsoft.com/office/powerpoint/2010/main" val="2986943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466E88F5-1033-4548-B01F-04485B9A2C7A}"/>
              </a:ext>
            </a:extLst>
          </p:cNvPr>
          <p:cNvSpPr/>
          <p:nvPr/>
        </p:nvSpPr>
        <p:spPr>
          <a:xfrm>
            <a:off x="97165" y="271825"/>
            <a:ext cx="12094835" cy="5195077"/>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Выберите верные суждения о социальных нормах и запишите </a:t>
            </a:r>
            <a:r>
              <a:rPr lang="ru-RU" sz="2800" b="1" u="sng" dirty="0">
                <a:latin typeface="Calibri" panose="020F0502020204030204" pitchFamily="34" charset="0"/>
                <a:ea typeface="Calibri" panose="020F0502020204030204" pitchFamily="34" charset="0"/>
                <a:cs typeface="Times New Roman" panose="02020603050405020304" pitchFamily="18" charset="0"/>
              </a:rPr>
              <a:t>цифры</a:t>
            </a:r>
            <a:r>
              <a:rPr lang="ru-RU" sz="2800" dirty="0">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 функциям социальных норм относят интегрирование индивидов </a:t>
            </a:r>
            <a:br>
              <a:rPr lang="ru-RU" sz="2800" dirty="0">
                <a:latin typeface="Calibri" panose="020F0502020204030204" pitchFamily="34" charset="0"/>
                <a:ea typeface="Calibri" panose="020F0502020204030204" pitchFamily="34" charset="0"/>
                <a:cs typeface="Times New Roman" panose="02020603050405020304" pitchFamily="18" charset="0"/>
              </a:rPr>
            </a:br>
            <a:r>
              <a:rPr lang="ru-RU" sz="2800" dirty="0">
                <a:latin typeface="Calibri" panose="020F0502020204030204" pitchFamily="34" charset="0"/>
                <a:ea typeface="Calibri" panose="020F0502020204030204" pitchFamily="34" charset="0"/>
                <a:cs typeface="Times New Roman" panose="02020603050405020304" pitchFamily="18" charset="0"/>
              </a:rPr>
              <a:t>в систему общественных отношений.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Социальные нормы позволяют контролировать, регулировать и оценивать поведение людей.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 видам социальных норм относятся социальные санкции.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Видами социальных норм являются обычаи и традиции.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Соблюдение социальных норм всегда достигается мерами государственного принуждения.</a:t>
            </a:r>
          </a:p>
        </p:txBody>
      </p:sp>
    </p:spTree>
    <p:extLst>
      <p:ext uri="{BB962C8B-B14F-4D97-AF65-F5344CB8AC3E}">
        <p14:creationId xmlns:p14="http://schemas.microsoft.com/office/powerpoint/2010/main" val="18312051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5271964" y="3958242"/>
            <a:ext cx="9967994" cy="6596999"/>
          </a:xfrm>
          <a:prstGeom prst="rect">
            <a:avLst/>
          </a:prstGeom>
        </p:spPr>
      </p:pic>
      <p:graphicFrame>
        <p:nvGraphicFramePr>
          <p:cNvPr id="5" name="Таблица 4">
            <a:extLst>
              <a:ext uri="{FF2B5EF4-FFF2-40B4-BE49-F238E27FC236}">
                <a16:creationId xmlns:a16="http://schemas.microsoft.com/office/drawing/2014/main" id="{381CF063-3294-424D-8BBA-C6DB37A66F3E}"/>
              </a:ext>
            </a:extLst>
          </p:cNvPr>
          <p:cNvGraphicFramePr>
            <a:graphicFrameLocks noGrp="1"/>
          </p:cNvGraphicFramePr>
          <p:nvPr/>
        </p:nvGraphicFramePr>
        <p:xfrm>
          <a:off x="646289" y="16126"/>
          <a:ext cx="10515600" cy="6841874"/>
        </p:xfrm>
        <a:graphic>
          <a:graphicData uri="http://schemas.openxmlformats.org/drawingml/2006/table">
            <a:tbl>
              <a:tblPr firstRow="1" firstCol="1" bandRow="1"/>
              <a:tblGrid>
                <a:gridCol w="821267">
                  <a:extLst>
                    <a:ext uri="{9D8B030D-6E8A-4147-A177-3AD203B41FA5}">
                      <a16:colId xmlns:a16="http://schemas.microsoft.com/office/drawing/2014/main" val="1565653251"/>
                    </a:ext>
                  </a:extLst>
                </a:gridCol>
                <a:gridCol w="4436533">
                  <a:extLst>
                    <a:ext uri="{9D8B030D-6E8A-4147-A177-3AD203B41FA5}">
                      <a16:colId xmlns:a16="http://schemas.microsoft.com/office/drawing/2014/main" val="4232647976"/>
                    </a:ext>
                  </a:extLst>
                </a:gridCol>
                <a:gridCol w="598311">
                  <a:extLst>
                    <a:ext uri="{9D8B030D-6E8A-4147-A177-3AD203B41FA5}">
                      <a16:colId xmlns:a16="http://schemas.microsoft.com/office/drawing/2014/main" val="1930055917"/>
                    </a:ext>
                  </a:extLst>
                </a:gridCol>
                <a:gridCol w="4659489">
                  <a:extLst>
                    <a:ext uri="{9D8B030D-6E8A-4147-A177-3AD203B41FA5}">
                      <a16:colId xmlns:a16="http://schemas.microsoft.com/office/drawing/2014/main" val="662627861"/>
                    </a:ext>
                  </a:extLst>
                </a:gridCol>
              </a:tblGrid>
              <a:tr h="944512">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ФАКТОРЫ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ТИПЫ ЭКОНОМИЧЕСКОГО РОСТА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77857463"/>
                  </a:ext>
                </a:extLst>
              </a:tr>
              <a:tr h="944512">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увеличение площади предприятий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интенсивный</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1549653322"/>
                  </a:ext>
                </a:extLst>
              </a:tr>
              <a:tr h="944512">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переподготовка работников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экстенсивный</a:t>
                      </a:r>
                    </a:p>
                  </a:txBody>
                  <a:tcPr marL="47625" marR="47625" marT="47625" marB="47625" anchor="ctr">
                    <a:lnL>
                      <a:noFill/>
                    </a:lnL>
                    <a:lnR>
                      <a:noFill/>
                    </a:lnR>
                    <a:lnT>
                      <a:noFill/>
                    </a:lnT>
                    <a:lnB>
                      <a:noFill/>
                    </a:lnB>
                  </a:tcPr>
                </a:tc>
                <a:extLst>
                  <a:ext uri="{0D108BD9-81ED-4DB2-BD59-A6C34878D82A}">
                    <a16:rowId xmlns:a16="http://schemas.microsoft.com/office/drawing/2014/main" val="1180945714"/>
                  </a:ext>
                </a:extLst>
              </a:tr>
              <a:tr h="1380926">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увеличение численности обслуживающего персонала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120687271"/>
                  </a:ext>
                </a:extLst>
              </a:tr>
              <a:tr h="944512">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внедрение новых технологий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126817705"/>
                  </a:ext>
                </a:extLst>
              </a:tr>
              <a:tr h="1380926">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дополнительное капиталовложение </a:t>
                      </a:r>
                      <a:br>
                        <a:rPr lang="ru-RU" sz="2800" b="1" dirty="0">
                          <a:effectLst/>
                          <a:latin typeface="Calibri" panose="020F0502020204030204" pitchFamily="34" charset="0"/>
                          <a:ea typeface="Calibri" panose="020F0502020204030204" pitchFamily="34" charset="0"/>
                          <a:cs typeface="Times New Roman" panose="02020603050405020304" pitchFamily="18" charset="0"/>
                        </a:rPr>
                      </a:br>
                      <a:r>
                        <a:rPr lang="ru-RU" sz="2800" b="1" dirty="0">
                          <a:effectLst/>
                          <a:latin typeface="Calibri" panose="020F0502020204030204" pitchFamily="34" charset="0"/>
                          <a:ea typeface="Calibri" panose="020F0502020204030204" pitchFamily="34" charset="0"/>
                          <a:cs typeface="Times New Roman" panose="02020603050405020304" pitchFamily="18" charset="0"/>
                        </a:rPr>
                        <a:t>в приобретение сырья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105994864"/>
                  </a:ext>
                </a:extLst>
              </a:tr>
            </a:tbl>
          </a:graphicData>
        </a:graphic>
      </p:graphicFrame>
    </p:spTree>
    <p:extLst>
      <p:ext uri="{BB962C8B-B14F-4D97-AF65-F5344CB8AC3E}">
        <p14:creationId xmlns:p14="http://schemas.microsoft.com/office/powerpoint/2010/main" val="4239193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8769207" y="3449644"/>
            <a:ext cx="3653667" cy="3408272"/>
          </a:xfrm>
          <a:prstGeom prst="rect">
            <a:avLst/>
          </a:prstGeom>
        </p:spPr>
      </p:pic>
      <p:sp>
        <p:nvSpPr>
          <p:cNvPr id="6" name="Прямоугольник 5">
            <a:extLst>
              <a:ext uri="{FF2B5EF4-FFF2-40B4-BE49-F238E27FC236}">
                <a16:creationId xmlns:a16="http://schemas.microsoft.com/office/drawing/2014/main" id="{0C31616F-C4E0-DF4C-8B3F-8C03CA95DFF7}"/>
              </a:ext>
            </a:extLst>
          </p:cNvPr>
          <p:cNvSpPr/>
          <p:nvPr/>
        </p:nvSpPr>
        <p:spPr>
          <a:xfrm>
            <a:off x="230874" y="186646"/>
            <a:ext cx="11153422" cy="4160754"/>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валовом внутреннем продукте (ВВП) и запишите цифры, под которыми они указаны</a:t>
            </a:r>
            <a:r>
              <a:rPr lang="ru-RU" sz="2800" dirty="0">
                <a:latin typeface="Calibri" panose="020F0502020204030204" pitchFamily="34" charset="0"/>
                <a:ea typeface="Calibri" panose="020F0502020204030204" pitchFamily="34" charset="0"/>
                <a:cs typeface="Times New Roman" panose="02020603050405020304" pitchFamily="18" charset="0"/>
              </a:rPr>
              <a:t>.</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Стабильный рост ВВП свидетельствует о развитии экономики и улучшении благосостояния её граждан.</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ВВП это рыночная стоимость всех конечных товаров и услуг, произведённых в стране на её территории за год.</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ВВП рассчитывается только на душу населения.</a:t>
            </a:r>
          </a:p>
          <a:p>
            <a:pPr marL="514350" indent="-514350">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Экономисты различают реальный ВВП и номинальный ВВП</a:t>
            </a:r>
            <a:r>
              <a:rPr lang="ru-RU" sz="2800" dirty="0"/>
              <a:t> </a:t>
            </a:r>
          </a:p>
        </p:txBody>
      </p:sp>
    </p:spTree>
    <p:extLst>
      <p:ext uri="{BB962C8B-B14F-4D97-AF65-F5344CB8AC3E}">
        <p14:creationId xmlns:p14="http://schemas.microsoft.com/office/powerpoint/2010/main" val="4165132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821069" y="-4741440"/>
            <a:ext cx="9967994" cy="6596999"/>
          </a:xfrm>
          <a:prstGeom prst="rect">
            <a:avLst/>
          </a:prstGeom>
        </p:spPr>
      </p:pic>
      <p:sp>
        <p:nvSpPr>
          <p:cNvPr id="4" name="Прямоугольник 3">
            <a:extLst>
              <a:ext uri="{FF2B5EF4-FFF2-40B4-BE49-F238E27FC236}">
                <a16:creationId xmlns:a16="http://schemas.microsoft.com/office/drawing/2014/main" id="{50284E8A-B790-3F43-83EE-369C5427CBD5}"/>
              </a:ext>
            </a:extLst>
          </p:cNvPr>
          <p:cNvSpPr/>
          <p:nvPr/>
        </p:nvSpPr>
        <p:spPr>
          <a:xfrm>
            <a:off x="1038577" y="297091"/>
            <a:ext cx="6096000" cy="523220"/>
          </a:xfrm>
          <a:prstGeom prst="rect">
            <a:avLst/>
          </a:prstGeom>
        </p:spPr>
        <p:txBody>
          <a:bodyPr>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План на тему «Социальный контроль»</a:t>
            </a:r>
            <a:endParaRPr lang="ru-RU" sz="2800" dirty="0">
              <a:solidFill>
                <a:srgbClr val="FF0000"/>
              </a:solidFill>
            </a:endParaRPr>
          </a:p>
        </p:txBody>
      </p:sp>
      <p:sp>
        <p:nvSpPr>
          <p:cNvPr id="5" name="Прямоугольник 4">
            <a:extLst>
              <a:ext uri="{FF2B5EF4-FFF2-40B4-BE49-F238E27FC236}">
                <a16:creationId xmlns:a16="http://schemas.microsoft.com/office/drawing/2014/main" id="{483C8B1F-C73D-FE4D-BEC6-7E3751BCF50B}"/>
              </a:ext>
            </a:extLst>
          </p:cNvPr>
          <p:cNvSpPr/>
          <p:nvPr/>
        </p:nvSpPr>
        <p:spPr>
          <a:xfrm>
            <a:off x="372534" y="1225689"/>
            <a:ext cx="6886221" cy="5632311"/>
          </a:xfrm>
          <a:prstGeom prst="rect">
            <a:avLst/>
          </a:prstGeom>
        </p:spPr>
        <p:txBody>
          <a:bodyPr wrap="square">
            <a:spAutoFit/>
          </a:bodyPr>
          <a:lstStyle/>
          <a:p>
            <a:r>
              <a:rPr lang="ru-RU" sz="2400" dirty="0"/>
              <a:t>1. Понятие о социальном контроле. </a:t>
            </a:r>
          </a:p>
          <a:p>
            <a:r>
              <a:rPr lang="ru-RU" sz="2400" dirty="0"/>
              <a:t>2. Элементы социального контроля:</a:t>
            </a:r>
          </a:p>
          <a:p>
            <a:r>
              <a:rPr lang="ru-RU" sz="2400" dirty="0"/>
              <a:t>а) социальные нормы;</a:t>
            </a:r>
          </a:p>
          <a:p>
            <a:r>
              <a:rPr lang="ru-RU" sz="2400" dirty="0"/>
              <a:t>б) социальные санкции. </a:t>
            </a:r>
          </a:p>
          <a:p>
            <a:r>
              <a:rPr lang="ru-RU" sz="2400" dirty="0"/>
              <a:t>3. Виды санкций:</a:t>
            </a:r>
          </a:p>
          <a:p>
            <a:r>
              <a:rPr lang="ru-RU" sz="2400" dirty="0"/>
              <a:t>а) формальные (позитивные и негативные);</a:t>
            </a:r>
          </a:p>
          <a:p>
            <a:r>
              <a:rPr lang="ru-RU" sz="2400" dirty="0"/>
              <a:t>б) неформальные (позитивные и негативные). </a:t>
            </a:r>
          </a:p>
          <a:p>
            <a:r>
              <a:rPr lang="ru-RU" sz="2400" dirty="0"/>
              <a:t>4. Формы социального контроля:</a:t>
            </a:r>
          </a:p>
          <a:p>
            <a:r>
              <a:rPr lang="ru-RU" sz="2400" dirty="0"/>
              <a:t>а) внутренний;</a:t>
            </a:r>
          </a:p>
          <a:p>
            <a:r>
              <a:rPr lang="ru-RU" sz="2400" dirty="0"/>
              <a:t>б) внешний (формальный и неформальный). </a:t>
            </a:r>
          </a:p>
          <a:p>
            <a:r>
              <a:rPr lang="ru-RU" sz="2400" dirty="0"/>
              <a:t>6. Методы внешнего социального контроля:</a:t>
            </a:r>
          </a:p>
          <a:p>
            <a:r>
              <a:rPr lang="ru-RU" sz="2400" dirty="0"/>
              <a:t>а) изоляция;</a:t>
            </a:r>
          </a:p>
          <a:p>
            <a:r>
              <a:rPr lang="ru-RU" sz="2400" dirty="0"/>
              <a:t>б) обособление;</a:t>
            </a:r>
          </a:p>
          <a:p>
            <a:r>
              <a:rPr lang="ru-RU" sz="2400" dirty="0"/>
              <a:t>в) реабилитация.</a:t>
            </a:r>
          </a:p>
          <a:p>
            <a:endParaRPr lang="ru-RU" sz="2400" dirty="0"/>
          </a:p>
        </p:txBody>
      </p:sp>
      <p:sp>
        <p:nvSpPr>
          <p:cNvPr id="6" name="Прямоугольник 5">
            <a:extLst>
              <a:ext uri="{FF2B5EF4-FFF2-40B4-BE49-F238E27FC236}">
                <a16:creationId xmlns:a16="http://schemas.microsoft.com/office/drawing/2014/main" id="{25BF2422-6B58-7247-A90D-02E246A39078}"/>
              </a:ext>
            </a:extLst>
          </p:cNvPr>
          <p:cNvSpPr/>
          <p:nvPr/>
        </p:nvSpPr>
        <p:spPr>
          <a:xfrm>
            <a:off x="6414140" y="1120676"/>
            <a:ext cx="6096000" cy="2308324"/>
          </a:xfrm>
          <a:prstGeom prst="rect">
            <a:avLst/>
          </a:prstGeom>
        </p:spPr>
        <p:txBody>
          <a:bodyPr>
            <a:spAutoFit/>
          </a:bodyPr>
          <a:lstStyle/>
          <a:p>
            <a:r>
              <a:rPr lang="ru-RU" sz="2400" dirty="0"/>
              <a:t>5. Методы внутреннего социального контроля:</a:t>
            </a:r>
          </a:p>
          <a:p>
            <a:r>
              <a:rPr lang="ru-RU" sz="2400" dirty="0"/>
              <a:t>а) самоанализ;</a:t>
            </a:r>
          </a:p>
          <a:p>
            <a:r>
              <a:rPr lang="ru-RU" sz="2400" dirty="0"/>
              <a:t>б) </a:t>
            </a:r>
            <a:r>
              <a:rPr lang="ru-RU" sz="2400" dirty="0" err="1"/>
              <a:t>самоисповедь</a:t>
            </a:r>
            <a:r>
              <a:rPr lang="ru-RU" sz="2400" dirty="0"/>
              <a:t>;</a:t>
            </a:r>
          </a:p>
          <a:p>
            <a:r>
              <a:rPr lang="ru-RU" sz="2400" dirty="0"/>
              <a:t>в) самонаблюдение</a:t>
            </a:r>
          </a:p>
          <a:p>
            <a:r>
              <a:rPr lang="ru-RU" sz="2400" dirty="0"/>
              <a:t>г) рефлексия.</a:t>
            </a:r>
          </a:p>
        </p:txBody>
      </p:sp>
      <p:sp>
        <p:nvSpPr>
          <p:cNvPr id="7" name="Прямоугольник 6">
            <a:extLst>
              <a:ext uri="{FF2B5EF4-FFF2-40B4-BE49-F238E27FC236}">
                <a16:creationId xmlns:a16="http://schemas.microsoft.com/office/drawing/2014/main" id="{3521FA55-4436-CB43-A7B4-024FA279120C}"/>
              </a:ext>
            </a:extLst>
          </p:cNvPr>
          <p:cNvSpPr/>
          <p:nvPr/>
        </p:nvSpPr>
        <p:spPr>
          <a:xfrm>
            <a:off x="6414140" y="3429000"/>
            <a:ext cx="6096000" cy="1938992"/>
          </a:xfrm>
          <a:prstGeom prst="rect">
            <a:avLst/>
          </a:prstGeom>
        </p:spPr>
        <p:txBody>
          <a:bodyPr>
            <a:spAutoFit/>
          </a:bodyPr>
          <a:lstStyle/>
          <a:p>
            <a:r>
              <a:rPr lang="ru-RU" sz="2400" dirty="0"/>
              <a:t>6. Функции социального контроля:</a:t>
            </a:r>
          </a:p>
          <a:p>
            <a:r>
              <a:rPr lang="ru-RU" sz="2400" dirty="0"/>
              <a:t>а) регламентация общества;</a:t>
            </a:r>
          </a:p>
          <a:p>
            <a:r>
              <a:rPr lang="ru-RU" sz="2400" dirty="0"/>
              <a:t>б) консолидация общества;</a:t>
            </a:r>
          </a:p>
          <a:p>
            <a:r>
              <a:rPr lang="ru-RU" sz="2400" dirty="0"/>
              <a:t>в) обеспечение стабильности;</a:t>
            </a:r>
          </a:p>
          <a:p>
            <a:r>
              <a:rPr lang="ru-RU" sz="2400" dirty="0"/>
              <a:t>г) контроль над девиацией.</a:t>
            </a:r>
          </a:p>
        </p:txBody>
      </p:sp>
    </p:spTree>
    <p:extLst>
      <p:ext uri="{BB962C8B-B14F-4D97-AF65-F5344CB8AC3E}">
        <p14:creationId xmlns:p14="http://schemas.microsoft.com/office/powerpoint/2010/main" val="1529977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2B0BF3BC-CD94-E147-B563-C0B5747BBE9D}"/>
              </a:ext>
            </a:extLst>
          </p:cNvPr>
          <p:cNvSpPr/>
          <p:nvPr/>
        </p:nvSpPr>
        <p:spPr>
          <a:xfrm>
            <a:off x="3454546" y="890742"/>
            <a:ext cx="7902222" cy="5632311"/>
          </a:xfrm>
          <a:prstGeom prst="rect">
            <a:avLst/>
          </a:prstGeom>
        </p:spPr>
        <p:txBody>
          <a:bodyPr wrap="square">
            <a:spAutoFit/>
          </a:bodyPr>
          <a:lstStyle/>
          <a:p>
            <a:r>
              <a:rPr lang="ru-RU" sz="2000" dirty="0"/>
              <a:t>1. Формы поведения:</a:t>
            </a:r>
          </a:p>
          <a:p>
            <a:r>
              <a:rPr lang="ru-RU" sz="2000" dirty="0"/>
              <a:t>а) </a:t>
            </a:r>
            <a:r>
              <a:rPr lang="ru-RU" sz="2000" dirty="0" err="1"/>
              <a:t>девиантное</a:t>
            </a:r>
            <a:r>
              <a:rPr lang="ru-RU" sz="2000" dirty="0"/>
              <a:t>;</a:t>
            </a:r>
          </a:p>
          <a:p>
            <a:r>
              <a:rPr lang="ru-RU" sz="2000" dirty="0"/>
              <a:t>б) </a:t>
            </a:r>
            <a:r>
              <a:rPr lang="ru-RU" sz="2000" dirty="0" err="1"/>
              <a:t>делинквентное</a:t>
            </a:r>
            <a:r>
              <a:rPr lang="ru-RU" sz="2000" dirty="0"/>
              <a:t>;</a:t>
            </a:r>
          </a:p>
          <a:p>
            <a:r>
              <a:rPr lang="ru-RU" sz="2000" dirty="0"/>
              <a:t>б) допустимое. </a:t>
            </a:r>
          </a:p>
          <a:p>
            <a:r>
              <a:rPr lang="ru-RU" sz="2000" dirty="0"/>
              <a:t>2. Причины </a:t>
            </a:r>
            <a:r>
              <a:rPr lang="ru-RU" sz="2000" dirty="0" err="1"/>
              <a:t>девиантного</a:t>
            </a:r>
            <a:r>
              <a:rPr lang="ru-RU" sz="2000" dirty="0"/>
              <a:t> поведения:</a:t>
            </a:r>
          </a:p>
          <a:p>
            <a:r>
              <a:rPr lang="ru-RU" sz="2000" dirty="0"/>
              <a:t>а) биологические;</a:t>
            </a:r>
          </a:p>
          <a:p>
            <a:r>
              <a:rPr lang="ru-RU" sz="2000" dirty="0"/>
              <a:t>б) психологические;</a:t>
            </a:r>
          </a:p>
          <a:p>
            <a:r>
              <a:rPr lang="ru-RU" sz="2000" dirty="0"/>
              <a:t>в) социологические(концепция анемии и теория стигматизации). </a:t>
            </a:r>
          </a:p>
          <a:p>
            <a:r>
              <a:rPr lang="ru-RU" sz="2000" dirty="0"/>
              <a:t>3. Виды девиации.</a:t>
            </a:r>
          </a:p>
          <a:p>
            <a:r>
              <a:rPr lang="ru-RU" sz="2000" dirty="0"/>
              <a:t>а) положительная девиация</a:t>
            </a:r>
          </a:p>
          <a:p>
            <a:r>
              <a:rPr lang="ru-RU" sz="2000" dirty="0"/>
              <a:t>б) отрицательная девиация</a:t>
            </a:r>
          </a:p>
          <a:p>
            <a:r>
              <a:rPr lang="ru-RU" sz="2000" dirty="0"/>
              <a:t>4. Типы </a:t>
            </a:r>
            <a:r>
              <a:rPr lang="ru-RU" sz="2000" dirty="0" err="1"/>
              <a:t>девиантного</a:t>
            </a:r>
            <a:r>
              <a:rPr lang="ru-RU" sz="2000" dirty="0"/>
              <a:t> поведения:</a:t>
            </a:r>
          </a:p>
          <a:p>
            <a:r>
              <a:rPr lang="ru-RU" sz="2000" dirty="0"/>
              <a:t>а) инновация;</a:t>
            </a:r>
          </a:p>
          <a:p>
            <a:r>
              <a:rPr lang="ru-RU" sz="2000" dirty="0"/>
              <a:t>б) </a:t>
            </a:r>
            <a:r>
              <a:rPr lang="ru-RU" sz="2000" dirty="0" err="1"/>
              <a:t>ритуализм</a:t>
            </a:r>
            <a:r>
              <a:rPr lang="ru-RU" sz="2000" dirty="0"/>
              <a:t>;</a:t>
            </a:r>
          </a:p>
          <a:p>
            <a:r>
              <a:rPr lang="ru-RU" sz="2000" dirty="0"/>
              <a:t>в) </a:t>
            </a:r>
            <a:r>
              <a:rPr lang="ru-RU" sz="2000" dirty="0" err="1"/>
              <a:t>ретритизм</a:t>
            </a:r>
            <a:r>
              <a:rPr lang="ru-RU" sz="2000" dirty="0"/>
              <a:t>; </a:t>
            </a:r>
          </a:p>
          <a:p>
            <a:r>
              <a:rPr lang="ru-RU" sz="2000" dirty="0"/>
              <a:t>г) бунт; </a:t>
            </a:r>
          </a:p>
          <a:p>
            <a:r>
              <a:rPr lang="ru-RU" sz="2000" dirty="0"/>
              <a:t>д) мятеж. </a:t>
            </a:r>
          </a:p>
          <a:p>
            <a:r>
              <a:rPr lang="ru-RU" sz="2000" dirty="0"/>
              <a:t>5. Органы, осуществляющие социальный контроль в РФ. </a:t>
            </a:r>
          </a:p>
        </p:txBody>
      </p:sp>
      <p:sp>
        <p:nvSpPr>
          <p:cNvPr id="4" name="Прямоугольник 3">
            <a:extLst>
              <a:ext uri="{FF2B5EF4-FFF2-40B4-BE49-F238E27FC236}">
                <a16:creationId xmlns:a16="http://schemas.microsoft.com/office/drawing/2014/main" id="{98D8ABF7-242E-3746-8970-E15968C906E0}"/>
              </a:ext>
            </a:extLst>
          </p:cNvPr>
          <p:cNvSpPr/>
          <p:nvPr/>
        </p:nvSpPr>
        <p:spPr>
          <a:xfrm>
            <a:off x="3206968" y="94131"/>
            <a:ext cx="8848641" cy="461665"/>
          </a:xfrm>
          <a:prstGeom prst="rect">
            <a:avLst/>
          </a:prstGeom>
        </p:spPr>
        <p:txBody>
          <a:bodyPr wrap="none">
            <a:spAutoFit/>
          </a:bodyPr>
          <a:lstStyle/>
          <a:p>
            <a:r>
              <a:rPr lang="ru-RU" sz="2400" dirty="0">
                <a:solidFill>
                  <a:srgbClr val="FF0000"/>
                </a:solidFill>
                <a:latin typeface="Roboto"/>
              </a:rPr>
              <a:t>План по теме «Нормы морали в системе социальных норм»</a:t>
            </a:r>
            <a:endParaRPr lang="ru-RU" sz="2400" dirty="0">
              <a:solidFill>
                <a:srgbClr val="FF0000"/>
              </a:solidFill>
            </a:endParaRPr>
          </a:p>
        </p:txBody>
      </p:sp>
    </p:spTree>
    <p:extLst>
      <p:ext uri="{BB962C8B-B14F-4D97-AF65-F5344CB8AC3E}">
        <p14:creationId xmlns:p14="http://schemas.microsoft.com/office/powerpoint/2010/main" val="14786866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57386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8376885" y="941553"/>
            <a:ext cx="4551715" cy="5505303"/>
          </a:xfrm>
          <a:prstGeom prst="rect">
            <a:avLst/>
          </a:prstGeom>
        </p:spPr>
      </p:pic>
      <p:sp>
        <p:nvSpPr>
          <p:cNvPr id="3" name="Прямоугольник 2">
            <a:extLst>
              <a:ext uri="{FF2B5EF4-FFF2-40B4-BE49-F238E27FC236}">
                <a16:creationId xmlns:a16="http://schemas.microsoft.com/office/drawing/2014/main" id="{771D1ABD-26EA-E94E-BE33-55E2FFFC5D32}"/>
              </a:ext>
            </a:extLst>
          </p:cNvPr>
          <p:cNvSpPr/>
          <p:nvPr/>
        </p:nvSpPr>
        <p:spPr>
          <a:xfrm>
            <a:off x="396036" y="1010297"/>
            <a:ext cx="7980849" cy="5632311"/>
          </a:xfrm>
          <a:prstGeom prst="rect">
            <a:avLst/>
          </a:prstGeom>
        </p:spPr>
        <p:txBody>
          <a:bodyPr wrap="square">
            <a:spAutoFit/>
          </a:bodyPr>
          <a:lstStyle/>
          <a:p>
            <a:r>
              <a:rPr lang="ru-RU" sz="2000" dirty="0"/>
              <a:t>1. Понятие о социальных нормах. </a:t>
            </a:r>
          </a:p>
          <a:p>
            <a:r>
              <a:rPr lang="ru-RU" sz="2000" dirty="0"/>
              <a:t>2. Виды социальных норм:</a:t>
            </a:r>
          </a:p>
          <a:p>
            <a:r>
              <a:rPr lang="ru-RU" sz="2000" dirty="0"/>
              <a:t>а) обычаи;</a:t>
            </a:r>
          </a:p>
          <a:p>
            <a:r>
              <a:rPr lang="ru-RU" sz="2000" dirty="0"/>
              <a:t>б) традиции;</a:t>
            </a:r>
          </a:p>
          <a:p>
            <a:r>
              <a:rPr lang="ru-RU" sz="2000" dirty="0"/>
              <a:t>в) нормы морали;</a:t>
            </a:r>
          </a:p>
          <a:p>
            <a:r>
              <a:rPr lang="ru-RU" sz="2000" dirty="0"/>
              <a:t>г) правовые нормы;</a:t>
            </a:r>
          </a:p>
          <a:p>
            <a:r>
              <a:rPr lang="ru-RU" sz="2000" dirty="0"/>
              <a:t>д) религиозные нормы;</a:t>
            </a:r>
          </a:p>
          <a:p>
            <a:r>
              <a:rPr lang="ru-RU" sz="2000" dirty="0"/>
              <a:t>е) политические нормы;</a:t>
            </a:r>
          </a:p>
          <a:p>
            <a:r>
              <a:rPr lang="ru-RU" sz="2000" dirty="0"/>
              <a:t>ж) эстетические нормы. </a:t>
            </a:r>
          </a:p>
          <a:p>
            <a:r>
              <a:rPr lang="ru-RU" sz="2000" dirty="0"/>
              <a:t>3. Признаки социальных норм:</a:t>
            </a:r>
          </a:p>
          <a:p>
            <a:r>
              <a:rPr lang="ru-RU" sz="2000" dirty="0"/>
              <a:t>а) являются общими правилами для членов общества;</a:t>
            </a:r>
          </a:p>
          <a:p>
            <a:r>
              <a:rPr lang="ru-RU" sz="2000" dirty="0"/>
              <a:t>б) не имеют конкретного адресата и действуют непрерывно во времени;</a:t>
            </a:r>
          </a:p>
          <a:p>
            <a:r>
              <a:rPr lang="ru-RU" sz="2000" dirty="0"/>
              <a:t>в) направлены на регулирование общественных отношений;</a:t>
            </a:r>
          </a:p>
          <a:p>
            <a:r>
              <a:rPr lang="ru-RU" sz="2000" dirty="0"/>
              <a:t>г) возникают в связи с волевой, сознательной деятельностью людей;</a:t>
            </a:r>
          </a:p>
          <a:p>
            <a:r>
              <a:rPr lang="ru-RU" sz="2000" dirty="0"/>
              <a:t>д) возникают в процессе исторического развития;</a:t>
            </a:r>
          </a:p>
          <a:p>
            <a:r>
              <a:rPr lang="ru-RU" sz="2000" dirty="0"/>
              <a:t>е) их содержание соответствует типу культуры и характеру социальной организации общества.</a:t>
            </a:r>
          </a:p>
        </p:txBody>
      </p:sp>
      <p:sp>
        <p:nvSpPr>
          <p:cNvPr id="4" name="Прямоугольник 3">
            <a:extLst>
              <a:ext uri="{FF2B5EF4-FFF2-40B4-BE49-F238E27FC236}">
                <a16:creationId xmlns:a16="http://schemas.microsoft.com/office/drawing/2014/main" id="{2B91EE6A-1A8E-0D44-BFB7-D4774D8A0195}"/>
              </a:ext>
            </a:extLst>
          </p:cNvPr>
          <p:cNvSpPr/>
          <p:nvPr/>
        </p:nvSpPr>
        <p:spPr>
          <a:xfrm>
            <a:off x="813195" y="284136"/>
            <a:ext cx="8848641" cy="461665"/>
          </a:xfrm>
          <a:prstGeom prst="rect">
            <a:avLst/>
          </a:prstGeom>
        </p:spPr>
        <p:txBody>
          <a:bodyPr wrap="none">
            <a:spAutoFit/>
          </a:bodyPr>
          <a:lstStyle/>
          <a:p>
            <a:r>
              <a:rPr lang="ru-RU" sz="2400" dirty="0">
                <a:solidFill>
                  <a:srgbClr val="FF0000"/>
                </a:solidFill>
                <a:latin typeface="Roboto"/>
              </a:rPr>
              <a:t>План по теме «Нормы морали в системе социальных норм»</a:t>
            </a:r>
            <a:endParaRPr lang="ru-RU" sz="2400" dirty="0">
              <a:solidFill>
                <a:srgbClr val="FF0000"/>
              </a:solidFill>
            </a:endParaRPr>
          </a:p>
        </p:txBody>
      </p:sp>
    </p:spTree>
    <p:extLst>
      <p:ext uri="{BB962C8B-B14F-4D97-AF65-F5344CB8AC3E}">
        <p14:creationId xmlns:p14="http://schemas.microsoft.com/office/powerpoint/2010/main" val="3865480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A552EE39-391D-814C-BB47-FABEB0B3AC1C}"/>
              </a:ext>
            </a:extLst>
          </p:cNvPr>
          <p:cNvSpPr/>
          <p:nvPr/>
        </p:nvSpPr>
        <p:spPr>
          <a:xfrm>
            <a:off x="0" y="6573864"/>
            <a:ext cx="12192000" cy="605876"/>
          </a:xfrm>
          <a:prstGeom prst="rect">
            <a:avLst/>
          </a:prstGeom>
          <a:solidFill>
            <a:srgbClr val="FDCF60"/>
          </a:solidFill>
        </p:spPr>
      </p:sp>
      <p:sp>
        <p:nvSpPr>
          <p:cNvPr id="3" name="Прямоугольник 2">
            <a:extLst>
              <a:ext uri="{FF2B5EF4-FFF2-40B4-BE49-F238E27FC236}">
                <a16:creationId xmlns:a16="http://schemas.microsoft.com/office/drawing/2014/main" id="{CEA56E47-97AC-2A48-A70C-04E0DB5D5250}"/>
              </a:ext>
            </a:extLst>
          </p:cNvPr>
          <p:cNvSpPr/>
          <p:nvPr/>
        </p:nvSpPr>
        <p:spPr>
          <a:xfrm>
            <a:off x="903111" y="612844"/>
            <a:ext cx="7608712" cy="5632311"/>
          </a:xfrm>
          <a:prstGeom prst="rect">
            <a:avLst/>
          </a:prstGeom>
        </p:spPr>
        <p:txBody>
          <a:bodyPr wrap="square">
            <a:spAutoFit/>
          </a:bodyPr>
          <a:lstStyle/>
          <a:p>
            <a:r>
              <a:rPr lang="ru-RU" sz="2400" dirty="0"/>
              <a:t>4. Функции социальных норм:</a:t>
            </a:r>
          </a:p>
          <a:p>
            <a:r>
              <a:rPr lang="ru-RU" sz="2400" dirty="0"/>
              <a:t>а) регулируют общий ход социализации;</a:t>
            </a:r>
          </a:p>
          <a:p>
            <a:r>
              <a:rPr lang="ru-RU" sz="2400" dirty="0"/>
              <a:t>б) интегрируют личность в социальное окружение;</a:t>
            </a:r>
          </a:p>
          <a:p>
            <a:r>
              <a:rPr lang="ru-RU" sz="2400" dirty="0"/>
              <a:t>в) служат образцами, эталонами соответствующего поведения;</a:t>
            </a:r>
          </a:p>
          <a:p>
            <a:r>
              <a:rPr lang="ru-RU" sz="2400" dirty="0"/>
              <a:t>г) определяют границы допустимого поведения людей;</a:t>
            </a:r>
          </a:p>
          <a:p>
            <a:r>
              <a:rPr lang="ru-RU" sz="2400" dirty="0"/>
              <a:t>д) контролируют отклоняющееся поведение.</a:t>
            </a:r>
          </a:p>
          <a:p>
            <a:r>
              <a:rPr lang="ru-RU" sz="2400" dirty="0"/>
              <a:t>5. Моральные требования и представления :</a:t>
            </a:r>
          </a:p>
          <a:p>
            <a:r>
              <a:rPr lang="ru-RU" sz="2400" dirty="0"/>
              <a:t>а) нормы поведения:</a:t>
            </a:r>
          </a:p>
          <a:p>
            <a:r>
              <a:rPr lang="ru-RU" sz="2400" dirty="0"/>
              <a:t>б) моральные качества;</a:t>
            </a:r>
          </a:p>
          <a:p>
            <a:r>
              <a:rPr lang="ru-RU" sz="2400" dirty="0"/>
              <a:t>в) нравственные принципы;</a:t>
            </a:r>
          </a:p>
          <a:p>
            <a:r>
              <a:rPr lang="ru-RU" sz="2400" dirty="0"/>
              <a:t>г) морально-психологические механизмы;</a:t>
            </a:r>
          </a:p>
          <a:p>
            <a:r>
              <a:rPr lang="ru-RU" sz="2400" dirty="0"/>
              <a:t>д) высшие моральные ценности. </a:t>
            </a:r>
          </a:p>
          <a:p>
            <a:r>
              <a:rPr lang="ru-RU" sz="2400" dirty="0"/>
              <a:t>6. Роль норм морали в механизме социального контроля. </a:t>
            </a:r>
          </a:p>
        </p:txBody>
      </p:sp>
    </p:spTree>
    <p:extLst>
      <p:ext uri="{BB962C8B-B14F-4D97-AF65-F5344CB8AC3E}">
        <p14:creationId xmlns:p14="http://schemas.microsoft.com/office/powerpoint/2010/main" val="1370579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sp>
        <p:nvSpPr>
          <p:cNvPr id="4" name="Прямоугольник 3">
            <a:extLst>
              <a:ext uri="{FF2B5EF4-FFF2-40B4-BE49-F238E27FC236}">
                <a16:creationId xmlns:a16="http://schemas.microsoft.com/office/drawing/2014/main" id="{52204326-86CC-7E4A-9CF7-909AC4434C9B}"/>
              </a:ext>
            </a:extLst>
          </p:cNvPr>
          <p:cNvSpPr/>
          <p:nvPr/>
        </p:nvSpPr>
        <p:spPr>
          <a:xfrm>
            <a:off x="270933" y="202724"/>
            <a:ext cx="11492089" cy="6117124"/>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Выберите верные суждения о социальных нормах и запишите </a:t>
            </a:r>
            <a:r>
              <a:rPr lang="ru-RU" sz="2800" b="1" u="sng" dirty="0">
                <a:latin typeface="Calibri" panose="020F0502020204030204" pitchFamily="34" charset="0"/>
                <a:ea typeface="Calibri" panose="020F0502020204030204" pitchFamily="34" charset="0"/>
                <a:cs typeface="Times New Roman" panose="02020603050405020304" pitchFamily="18" charset="0"/>
              </a:rPr>
              <a:t>цифры</a:t>
            </a:r>
            <a:r>
              <a:rPr lang="ru-RU" sz="2800" dirty="0">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Социальные нормы – установленные в обществе правила поведения, регулирующие отношения между людьми, общественную жизнь.</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Социальные нормы являются одним из элементов социального контроля.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 других видов социальных норм обычаи отличаются тем, что в них всегда выражаются представления людей о хорошем и плохом, о добре и зле.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Любая организация может устанавливать нормы права.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Социальные нормы призваны способствовать интеграции индивида </a:t>
            </a:r>
            <a:br>
              <a:rPr lang="ru-RU" sz="2800" dirty="0">
                <a:latin typeface="Calibri" panose="020F0502020204030204" pitchFamily="34" charset="0"/>
                <a:ea typeface="Calibri" panose="020F0502020204030204" pitchFamily="34" charset="0"/>
                <a:cs typeface="Times New Roman" panose="02020603050405020304" pitchFamily="18" charset="0"/>
              </a:rPr>
            </a:br>
            <a:r>
              <a:rPr lang="ru-RU" sz="2800" dirty="0">
                <a:latin typeface="Calibri" panose="020F0502020204030204" pitchFamily="34" charset="0"/>
                <a:ea typeface="Calibri" panose="020F0502020204030204" pitchFamily="34" charset="0"/>
                <a:cs typeface="Times New Roman" panose="02020603050405020304" pitchFamily="18" charset="0"/>
              </a:rPr>
              <a:t>в социум.</a:t>
            </a:r>
          </a:p>
        </p:txBody>
      </p:sp>
    </p:spTree>
    <p:extLst>
      <p:ext uri="{BB962C8B-B14F-4D97-AF65-F5344CB8AC3E}">
        <p14:creationId xmlns:p14="http://schemas.microsoft.com/office/powerpoint/2010/main" val="31436430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
        <p:nvSpPr>
          <p:cNvPr id="8" name="Прямоугольник 7">
            <a:extLst>
              <a:ext uri="{FF2B5EF4-FFF2-40B4-BE49-F238E27FC236}">
                <a16:creationId xmlns:a16="http://schemas.microsoft.com/office/drawing/2014/main" id="{B4803CE5-5C22-7644-9774-63917306B15F}"/>
              </a:ext>
            </a:extLst>
          </p:cNvPr>
          <p:cNvSpPr/>
          <p:nvPr/>
        </p:nvSpPr>
        <p:spPr>
          <a:xfrm>
            <a:off x="259644" y="403291"/>
            <a:ext cx="7416799" cy="5426935"/>
          </a:xfrm>
          <a:prstGeom prst="rect">
            <a:avLst/>
          </a:prstGeom>
        </p:spPr>
        <p:txBody>
          <a:bodyPr wrap="square">
            <a:spAutoFit/>
          </a:bodyPr>
          <a:lstStyle/>
          <a:p>
            <a:pPr>
              <a:lnSpc>
                <a:spcPct val="107000"/>
              </a:lnSpc>
              <a:spcAft>
                <a:spcPts val="800"/>
              </a:spcAft>
            </a:pPr>
            <a:r>
              <a:rPr lang="ru-RU" sz="2000" dirty="0">
                <a:solidFill>
                  <a:srgbClr val="FF0000"/>
                </a:solidFill>
                <a:latin typeface="Montserrat Medium" pitchFamily="2" charset="0"/>
                <a:ea typeface="Times New Roman" panose="02020603050405020304" pitchFamily="18" charset="0"/>
                <a:cs typeface="Times New Roman" panose="02020603050405020304" pitchFamily="18" charset="0"/>
              </a:rPr>
              <a:t>Выберите верные суждения о социальном контроле</a:t>
            </a:r>
            <a:r>
              <a:rPr lang="ru-RU" sz="2000" b="1" dirty="0">
                <a:solidFill>
                  <a:srgbClr val="FF0000"/>
                </a:solidFill>
                <a:latin typeface="Montserrat Medium" pitchFamily="2" charset="0"/>
                <a:ea typeface="Times New Roman" panose="02020603050405020304" pitchFamily="18" charset="0"/>
                <a:cs typeface="Times New Roman" panose="02020603050405020304" pitchFamily="18" charset="0"/>
              </a:rPr>
              <a:t>. </a:t>
            </a:r>
            <a:br>
              <a:rPr lang="ru-RU" sz="2000" b="1" dirty="0">
                <a:solidFill>
                  <a:srgbClr val="000000"/>
                </a:solidFill>
                <a:latin typeface="Montserrat Medium" pitchFamily="2" charset="0"/>
                <a:ea typeface="Times New Roman" panose="02020603050405020304" pitchFamily="18" charset="0"/>
                <a:cs typeface="Times New Roman" panose="02020603050405020304" pitchFamily="18" charset="0"/>
              </a:rPr>
            </a:br>
            <a:r>
              <a:rPr lang="ru-RU" sz="2000" dirty="0">
                <a:solidFill>
                  <a:srgbClr val="000000"/>
                </a:solidFill>
                <a:latin typeface="Montserrat Medium" pitchFamily="2" charset="0"/>
                <a:ea typeface="Times New Roman" panose="02020603050405020304" pitchFamily="18" charset="0"/>
                <a:cs typeface="Times New Roman" panose="02020603050405020304" pitchFamily="18" charset="0"/>
              </a:rPr>
              <a:t>1) Социализация — одна из форм социального контроля.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R="83820">
              <a:lnSpc>
                <a:spcPct val="107000"/>
              </a:lnSpc>
              <a:spcAft>
                <a:spcPts val="800"/>
              </a:spcAft>
            </a:pPr>
            <a:r>
              <a:rPr lang="ru-RU" sz="2000" dirty="0">
                <a:solidFill>
                  <a:srgbClr val="000000"/>
                </a:solidFill>
                <a:latin typeface="Montserrat Medium" pitchFamily="2" charset="0"/>
                <a:ea typeface="Times New Roman" panose="02020603050405020304" pitchFamily="18" charset="0"/>
                <a:cs typeface="Times New Roman" panose="02020603050405020304" pitchFamily="18" charset="0"/>
              </a:rPr>
              <a:t>2) Социальный контроль направлен на поддержание общественной стабильности.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R="83820">
              <a:lnSpc>
                <a:spcPct val="107000"/>
              </a:lnSpc>
              <a:spcAft>
                <a:spcPts val="800"/>
              </a:spcAft>
            </a:pPr>
            <a:r>
              <a:rPr lang="ru-RU" sz="2000" dirty="0">
                <a:solidFill>
                  <a:srgbClr val="000000"/>
                </a:solidFill>
                <a:latin typeface="Montserrat Medium" pitchFamily="2" charset="0"/>
                <a:ea typeface="Times New Roman" panose="02020603050405020304" pitchFamily="18" charset="0"/>
                <a:cs typeface="Times New Roman" panose="02020603050405020304" pitchFamily="18" charset="0"/>
              </a:rPr>
              <a:t>3) Социальный контроль — механизм регуляции общественной жизни, совокупность средств и методов социального воздействия на индивидов, группы.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R="83820">
              <a:lnSpc>
                <a:spcPct val="107000"/>
              </a:lnSpc>
              <a:spcAft>
                <a:spcPts val="800"/>
              </a:spcAft>
            </a:pPr>
            <a:r>
              <a:rPr lang="ru-RU" sz="2000" dirty="0">
                <a:solidFill>
                  <a:srgbClr val="000000"/>
                </a:solidFill>
                <a:latin typeface="Montserrat Medium" pitchFamily="2" charset="0"/>
                <a:ea typeface="Times New Roman" panose="02020603050405020304" pitchFamily="18" charset="0"/>
                <a:cs typeface="Times New Roman" panose="02020603050405020304" pitchFamily="18" charset="0"/>
              </a:rPr>
              <a:t>4) Социальные статусы и социальные роли — элементы социального контроля.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R="83820">
              <a:lnSpc>
                <a:spcPct val="107000"/>
              </a:lnSpc>
              <a:spcAft>
                <a:spcPts val="800"/>
              </a:spcAft>
            </a:pPr>
            <a:r>
              <a:rPr lang="ru-RU" sz="2000" dirty="0">
                <a:solidFill>
                  <a:srgbClr val="000000"/>
                </a:solidFill>
                <a:latin typeface="Montserrat Medium" pitchFamily="2" charset="0"/>
                <a:ea typeface="Times New Roman" panose="02020603050405020304" pitchFamily="18" charset="0"/>
                <a:cs typeface="Times New Roman" panose="02020603050405020304" pitchFamily="18" charset="0"/>
              </a:rPr>
              <a:t>5) Поведение индивида находится под контролем семьи, коллег по работе или учёбе, соседей по дому т. п.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25971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9137489" y="-2019434"/>
            <a:ext cx="12873449" cy="8519883"/>
          </a:xfrm>
          <a:prstGeom prst="rect">
            <a:avLst/>
          </a:prstGeom>
        </p:spPr>
      </p:pic>
      <p:sp>
        <p:nvSpPr>
          <p:cNvPr id="4" name="Прямоугольник 3">
            <a:extLst>
              <a:ext uri="{FF2B5EF4-FFF2-40B4-BE49-F238E27FC236}">
                <a16:creationId xmlns:a16="http://schemas.microsoft.com/office/drawing/2014/main" id="{FBA1AB21-C8D2-6743-8E2F-8D72FBDA84EC}"/>
              </a:ext>
            </a:extLst>
          </p:cNvPr>
          <p:cNvSpPr/>
          <p:nvPr/>
        </p:nvSpPr>
        <p:spPr>
          <a:xfrm>
            <a:off x="1140178" y="2136339"/>
            <a:ext cx="10600266" cy="2677656"/>
          </a:xfrm>
          <a:prstGeom prst="rect">
            <a:avLst/>
          </a:prstGeom>
        </p:spPr>
        <p:txBody>
          <a:bodyPr wrap="square">
            <a:spAutoFit/>
          </a:bodyPr>
          <a:lstStyle/>
          <a:p>
            <a:pPr algn="just"/>
            <a:r>
              <a:rPr lang="ru-RU" sz="2800" dirty="0">
                <a:effectLst/>
              </a:rPr>
              <a:t>Обоснуйте важность навыков самоконтроля для формирования личности. (Обоснование должно быть дано в нескольких распространённых предложениях.) Какими методами и способами можно развить самоконтроль? (Назовите любые три способа/ метода.) Для каждого из них приведите по одному примеру, иллюстрирующие его влияние на личность.</a:t>
            </a:r>
          </a:p>
        </p:txBody>
      </p:sp>
      <p:sp>
        <p:nvSpPr>
          <p:cNvPr id="5" name="TextBox 4">
            <a:extLst>
              <a:ext uri="{FF2B5EF4-FFF2-40B4-BE49-F238E27FC236}">
                <a16:creationId xmlns:a16="http://schemas.microsoft.com/office/drawing/2014/main" id="{2949842B-ACE0-9D40-8ABB-A4F33317D38C}"/>
              </a:ext>
            </a:extLst>
          </p:cNvPr>
          <p:cNvSpPr txBox="1"/>
          <p:nvPr/>
        </p:nvSpPr>
        <p:spPr>
          <a:xfrm>
            <a:off x="487435" y="2136339"/>
            <a:ext cx="652743" cy="646331"/>
          </a:xfrm>
          <a:prstGeom prst="rect">
            <a:avLst/>
          </a:prstGeom>
          <a:noFill/>
        </p:spPr>
        <p:txBody>
          <a:bodyPr wrap="none" rtlCol="0">
            <a:spAutoFit/>
          </a:bodyPr>
          <a:lstStyle/>
          <a:p>
            <a:r>
              <a:rPr lang="ru-RU" sz="3600" dirty="0">
                <a:solidFill>
                  <a:srgbClr val="FF0000"/>
                </a:solidFill>
              </a:rPr>
              <a:t>25</a:t>
            </a:r>
          </a:p>
        </p:txBody>
      </p:sp>
    </p:spTree>
    <p:extLst>
      <p:ext uri="{BB962C8B-B14F-4D97-AF65-F5344CB8AC3E}">
        <p14:creationId xmlns:p14="http://schemas.microsoft.com/office/powerpoint/2010/main" val="19594950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8290823" y="-2866102"/>
            <a:ext cx="12873449" cy="8519883"/>
          </a:xfrm>
          <a:prstGeom prst="rect">
            <a:avLst/>
          </a:prstGeom>
        </p:spPr>
      </p:pic>
      <p:sp>
        <p:nvSpPr>
          <p:cNvPr id="2" name="Прямоугольник 1">
            <a:extLst>
              <a:ext uri="{FF2B5EF4-FFF2-40B4-BE49-F238E27FC236}">
                <a16:creationId xmlns:a16="http://schemas.microsoft.com/office/drawing/2014/main" id="{AAC64F82-D366-4449-A64E-56021E62D052}"/>
              </a:ext>
            </a:extLst>
          </p:cNvPr>
          <p:cNvSpPr/>
          <p:nvPr/>
        </p:nvSpPr>
        <p:spPr>
          <a:xfrm>
            <a:off x="903111" y="1090854"/>
            <a:ext cx="11063112" cy="5262979"/>
          </a:xfrm>
          <a:prstGeom prst="rect">
            <a:avLst/>
          </a:prstGeom>
        </p:spPr>
        <p:txBody>
          <a:bodyPr wrap="square">
            <a:spAutoFit/>
          </a:bodyPr>
          <a:lstStyle/>
          <a:p>
            <a:r>
              <a:rPr lang="ru-RU" sz="2800" dirty="0">
                <a:solidFill>
                  <a:srgbClr val="FF0000"/>
                </a:solidFill>
                <a:effectLst/>
              </a:rPr>
              <a:t>Выберите верные суждения социальном контроле запишите цифры под которыми они указаны.</a:t>
            </a:r>
          </a:p>
          <a:p>
            <a:r>
              <a:rPr lang="ru-RU" sz="2800" dirty="0">
                <a:effectLst/>
              </a:rPr>
              <a:t>1) Неформальной социальный контроль поведения индивида осуществляется его семьей и ближайшими социальным окружением. </a:t>
            </a:r>
          </a:p>
          <a:p>
            <a:r>
              <a:rPr lang="ru-RU" sz="2800" dirty="0">
                <a:effectLst/>
              </a:rPr>
              <a:t>2) Социальный контроль предполагает целенаправленное воздействие на индивида в процессе его социализации. </a:t>
            </a:r>
          </a:p>
          <a:p>
            <a:r>
              <a:rPr lang="ru-RU" sz="2800" dirty="0">
                <a:effectLst/>
              </a:rPr>
              <a:t>3) Государство преимущественно неформально воздействует на индивидов демонстрирующих отклоняющееся поведение. </a:t>
            </a:r>
          </a:p>
          <a:p>
            <a:r>
              <a:rPr lang="ru-RU" sz="2800" dirty="0">
                <a:effectLst/>
              </a:rPr>
              <a:t>4) Образовательные организации осуществляет социальный контроль по отношению к обучающимся. </a:t>
            </a:r>
          </a:p>
          <a:p>
            <a:r>
              <a:rPr lang="ru-RU" sz="2800" dirty="0">
                <a:effectLst/>
              </a:rPr>
              <a:t>5) Социальный контроль включает в себя социальные нормы и социальные санкции.</a:t>
            </a:r>
          </a:p>
        </p:txBody>
      </p:sp>
    </p:spTree>
    <p:extLst>
      <p:ext uri="{BB962C8B-B14F-4D97-AF65-F5344CB8AC3E}">
        <p14:creationId xmlns:p14="http://schemas.microsoft.com/office/powerpoint/2010/main" val="106605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5789836"/>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6" name="Прямоугольник 5">
            <a:extLst>
              <a:ext uri="{FF2B5EF4-FFF2-40B4-BE49-F238E27FC236}">
                <a16:creationId xmlns:a16="http://schemas.microsoft.com/office/drawing/2014/main" id="{1CA774C8-58AA-074C-9B63-4576CF741440}"/>
              </a:ext>
            </a:extLst>
          </p:cNvPr>
          <p:cNvSpPr/>
          <p:nvPr/>
        </p:nvSpPr>
        <p:spPr>
          <a:xfrm>
            <a:off x="869245" y="1125562"/>
            <a:ext cx="10905066" cy="3970318"/>
          </a:xfrm>
          <a:prstGeom prst="rect">
            <a:avLst/>
          </a:prstGeom>
        </p:spPr>
        <p:txBody>
          <a:bodyPr wrap="square">
            <a:spAutoFit/>
          </a:bodyPr>
          <a:lstStyle/>
          <a:p>
            <a:pPr algn="just"/>
            <a:r>
              <a:rPr lang="ru-RU" sz="2800" dirty="0">
                <a:effectLst/>
              </a:rPr>
              <a:t>Объясните взаимосвязь процессов социализации индивидов и механизмов социального контроля. (Объяснение может быть дано в одном или нескольких распространённых предложениях.) Кто является агентами первичной социализации? Назовите любые три агента первичной социализации. Для каждого из них приведите по одному примеру, иллюстрирующие его социализирующее воздействие на индивида. (Каждый пример должен быть сформулирован развёрнуто. Примеры не должны дублировать друг друга по содержанию.)</a:t>
            </a:r>
          </a:p>
        </p:txBody>
      </p:sp>
      <p:sp>
        <p:nvSpPr>
          <p:cNvPr id="9" name="TextBox 8">
            <a:extLst>
              <a:ext uri="{FF2B5EF4-FFF2-40B4-BE49-F238E27FC236}">
                <a16:creationId xmlns:a16="http://schemas.microsoft.com/office/drawing/2014/main" id="{A8CB4241-C730-CD4F-82D0-6F4A6594666B}"/>
              </a:ext>
            </a:extLst>
          </p:cNvPr>
          <p:cNvSpPr txBox="1"/>
          <p:nvPr/>
        </p:nvSpPr>
        <p:spPr>
          <a:xfrm>
            <a:off x="319094" y="1125562"/>
            <a:ext cx="550151" cy="523220"/>
          </a:xfrm>
          <a:prstGeom prst="rect">
            <a:avLst/>
          </a:prstGeom>
          <a:noFill/>
        </p:spPr>
        <p:txBody>
          <a:bodyPr wrap="none" rtlCol="0">
            <a:spAutoFit/>
          </a:bodyPr>
          <a:lstStyle/>
          <a:p>
            <a:r>
              <a:rPr lang="ru-RU" sz="2800" dirty="0">
                <a:solidFill>
                  <a:srgbClr val="FF0000"/>
                </a:solidFill>
              </a:rPr>
              <a:t>25</a:t>
            </a:r>
          </a:p>
        </p:txBody>
      </p:sp>
    </p:spTree>
    <p:extLst>
      <p:ext uri="{BB962C8B-B14F-4D97-AF65-F5344CB8AC3E}">
        <p14:creationId xmlns:p14="http://schemas.microsoft.com/office/powerpoint/2010/main" val="37693858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3" name="Прямоугольник 2">
            <a:extLst>
              <a:ext uri="{FF2B5EF4-FFF2-40B4-BE49-F238E27FC236}">
                <a16:creationId xmlns:a16="http://schemas.microsoft.com/office/drawing/2014/main" id="{43ED1216-E941-E544-973C-C5C6E060A93D}"/>
              </a:ext>
            </a:extLst>
          </p:cNvPr>
          <p:cNvSpPr/>
          <p:nvPr/>
        </p:nvSpPr>
        <p:spPr>
          <a:xfrm>
            <a:off x="749853" y="321018"/>
            <a:ext cx="10927645" cy="5262979"/>
          </a:xfrm>
          <a:prstGeom prst="rect">
            <a:avLst/>
          </a:prstGeom>
        </p:spPr>
        <p:txBody>
          <a:bodyPr wrap="square">
            <a:spAutoFit/>
          </a:bodyPr>
          <a:lstStyle/>
          <a:p>
            <a:r>
              <a:rPr lang="ru-RU" sz="2800" dirty="0">
                <a:solidFill>
                  <a:srgbClr val="FF0000"/>
                </a:solidFill>
                <a:effectLst/>
              </a:rPr>
              <a:t>Выберите верные суждения о социальных нормах, запишите цифры под которыми они указаны. </a:t>
            </a:r>
          </a:p>
          <a:p>
            <a:pPr marL="514350" indent="-514350">
              <a:buFont typeface="+mj-lt"/>
              <a:buAutoNum type="arabicPeriod"/>
            </a:pPr>
            <a:r>
              <a:rPr lang="ru-RU" sz="2800" dirty="0">
                <a:effectLst/>
              </a:rPr>
              <a:t>Моральные нормы обеспечивается (охраняются) силой государства. </a:t>
            </a:r>
          </a:p>
          <a:p>
            <a:pPr marL="514350" indent="-514350">
              <a:buFont typeface="+mj-lt"/>
              <a:buAutoNum type="arabicPeriod"/>
            </a:pPr>
            <a:r>
              <a:rPr lang="ru-RU" sz="2800" dirty="0">
                <a:effectLst/>
              </a:rPr>
              <a:t>Традиции и обычаи являются разновидностью социальных норм. </a:t>
            </a:r>
          </a:p>
          <a:p>
            <a:pPr marL="514350" indent="-514350">
              <a:buFont typeface="+mj-lt"/>
              <a:buAutoNum type="arabicPeriod"/>
            </a:pPr>
            <a:r>
              <a:rPr lang="ru-RU" sz="2800" dirty="0">
                <a:effectLst/>
              </a:rPr>
              <a:t>Все социальные нормы обязательных для исполнения всеми членами общества.</a:t>
            </a:r>
          </a:p>
          <a:p>
            <a:pPr marL="514350" indent="-514350">
              <a:buFont typeface="+mj-lt"/>
              <a:buAutoNum type="arabicPeriod"/>
            </a:pPr>
            <a:r>
              <a:rPr lang="ru-RU" sz="2800" dirty="0">
                <a:effectLst/>
              </a:rPr>
              <a:t>Правила поведения, основанные на представлении общества о добре и зле, плохом и хорошем, справедливом и справедливом, называют моральными нормами. </a:t>
            </a:r>
          </a:p>
          <a:p>
            <a:pPr marL="514350" indent="-514350">
              <a:buFont typeface="+mj-lt"/>
              <a:buAutoNum type="arabicPeriod"/>
            </a:pPr>
            <a:r>
              <a:rPr lang="ru-RU" sz="2800" dirty="0"/>
              <a:t>В </a:t>
            </a:r>
            <a:r>
              <a:rPr lang="ru-RU" sz="2800" dirty="0">
                <a:effectLst/>
              </a:rPr>
              <a:t>социальных нормах отражаются ценностные представления общества.</a:t>
            </a:r>
          </a:p>
        </p:txBody>
      </p:sp>
    </p:spTree>
    <p:extLst>
      <p:ext uri="{BB962C8B-B14F-4D97-AF65-F5344CB8AC3E}">
        <p14:creationId xmlns:p14="http://schemas.microsoft.com/office/powerpoint/2010/main" val="1161025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6" name="Прямоугольник 5">
            <a:extLst>
              <a:ext uri="{FF2B5EF4-FFF2-40B4-BE49-F238E27FC236}">
                <a16:creationId xmlns:a16="http://schemas.microsoft.com/office/drawing/2014/main" id="{CB0FA36C-4438-D14E-81BD-EC1CEAD3EA54}"/>
              </a:ext>
            </a:extLst>
          </p:cNvPr>
          <p:cNvSpPr/>
          <p:nvPr/>
        </p:nvSpPr>
        <p:spPr>
          <a:xfrm>
            <a:off x="1230489" y="1276550"/>
            <a:ext cx="10961511" cy="3970318"/>
          </a:xfrm>
          <a:prstGeom prst="rect">
            <a:avLst/>
          </a:prstGeom>
        </p:spPr>
        <p:txBody>
          <a:bodyPr wrap="square">
            <a:spAutoFit/>
          </a:bodyPr>
          <a:lstStyle/>
          <a:p>
            <a:pPr algn="just"/>
            <a:r>
              <a:rPr lang="ru-RU" sz="2800" dirty="0">
                <a:effectLst/>
              </a:rPr>
              <a:t>Обоснуйте значимость социального контроля в обеспечении сохранения опыта предшествующих поколений. (Обоснование может быть дано в одном или нескольких распространённых предложениях.) Какие наказания предусмотрены за совершение административных правонарушений Российской Федерации. (Назовите любые три таких наказания.) Для каждого из них приведите по одному примеру, иллюстрирующие ситуацию применения наказания. (В каждом примере сначала укажите правонарушение, затем соответствующее наказание. Каждый пример должен быть сформулирован развёрнуто.)</a:t>
            </a:r>
          </a:p>
        </p:txBody>
      </p:sp>
      <p:sp>
        <p:nvSpPr>
          <p:cNvPr id="7" name="TextBox 6">
            <a:extLst>
              <a:ext uri="{FF2B5EF4-FFF2-40B4-BE49-F238E27FC236}">
                <a16:creationId xmlns:a16="http://schemas.microsoft.com/office/drawing/2014/main" id="{AA4D281F-A049-664A-B640-68FBB2282F0D}"/>
              </a:ext>
            </a:extLst>
          </p:cNvPr>
          <p:cNvSpPr txBox="1"/>
          <p:nvPr/>
        </p:nvSpPr>
        <p:spPr>
          <a:xfrm>
            <a:off x="590027" y="1276550"/>
            <a:ext cx="550151" cy="523220"/>
          </a:xfrm>
          <a:prstGeom prst="rect">
            <a:avLst/>
          </a:prstGeom>
          <a:noFill/>
        </p:spPr>
        <p:txBody>
          <a:bodyPr wrap="none" rtlCol="0">
            <a:spAutoFit/>
          </a:bodyPr>
          <a:lstStyle/>
          <a:p>
            <a:r>
              <a:rPr lang="ru-RU" sz="2800" dirty="0">
                <a:solidFill>
                  <a:srgbClr val="FF0000"/>
                </a:solidFill>
              </a:rPr>
              <a:t>25</a:t>
            </a:r>
          </a:p>
        </p:txBody>
      </p:sp>
    </p:spTree>
    <p:extLst>
      <p:ext uri="{BB962C8B-B14F-4D97-AF65-F5344CB8AC3E}">
        <p14:creationId xmlns:p14="http://schemas.microsoft.com/office/powerpoint/2010/main" val="2639801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821069" y="-4741440"/>
            <a:ext cx="9967994" cy="6596999"/>
          </a:xfrm>
          <a:prstGeom prst="rect">
            <a:avLst/>
          </a:prstGeom>
        </p:spPr>
      </p:pic>
      <p:pic>
        <p:nvPicPr>
          <p:cNvPr id="3" name="Picture 3"/>
          <p:cNvPicPr>
            <a:picLocks noChangeAspect="1"/>
          </p:cNvPicPr>
          <p:nvPr/>
        </p:nvPicPr>
        <p:blipFill>
          <a:blip r:embed="rId3"/>
          <a:srcRect l="34816" r="94"/>
          <a:stretch>
            <a:fillRect/>
          </a:stretch>
        </p:blipFill>
        <p:spPr>
          <a:xfrm>
            <a:off x="6248700" y="4291409"/>
            <a:ext cx="5790599" cy="4438163"/>
          </a:xfrm>
          <a:prstGeom prst="rect">
            <a:avLst/>
          </a:prstGeom>
        </p:spPr>
      </p:pic>
    </p:spTree>
    <p:extLst>
      <p:ext uri="{BB962C8B-B14F-4D97-AF65-F5344CB8AC3E}">
        <p14:creationId xmlns:p14="http://schemas.microsoft.com/office/powerpoint/2010/main" val="42058408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Tree>
    <p:extLst>
      <p:ext uri="{BB962C8B-B14F-4D97-AF65-F5344CB8AC3E}">
        <p14:creationId xmlns:p14="http://schemas.microsoft.com/office/powerpoint/2010/main" val="4209215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57386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8376885" y="941553"/>
            <a:ext cx="4551715" cy="5505303"/>
          </a:xfrm>
          <a:prstGeom prst="rect">
            <a:avLst/>
          </a:prstGeom>
        </p:spPr>
      </p:pic>
    </p:spTree>
    <p:extLst>
      <p:ext uri="{BB962C8B-B14F-4D97-AF65-F5344CB8AC3E}">
        <p14:creationId xmlns:p14="http://schemas.microsoft.com/office/powerpoint/2010/main" val="1731435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A552EE39-391D-814C-BB47-FABEB0B3AC1C}"/>
              </a:ext>
            </a:extLst>
          </p:cNvPr>
          <p:cNvSpPr/>
          <p:nvPr/>
        </p:nvSpPr>
        <p:spPr>
          <a:xfrm>
            <a:off x="0" y="6573864"/>
            <a:ext cx="12192000" cy="605876"/>
          </a:xfrm>
          <a:prstGeom prst="rect">
            <a:avLst/>
          </a:prstGeom>
          <a:solidFill>
            <a:srgbClr val="FDCF60"/>
          </a:solidFill>
        </p:spPr>
      </p:sp>
    </p:spTree>
    <p:extLst>
      <p:ext uri="{BB962C8B-B14F-4D97-AF65-F5344CB8AC3E}">
        <p14:creationId xmlns:p14="http://schemas.microsoft.com/office/powerpoint/2010/main" val="78373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spTree>
    <p:extLst>
      <p:ext uri="{BB962C8B-B14F-4D97-AF65-F5344CB8AC3E}">
        <p14:creationId xmlns:p14="http://schemas.microsoft.com/office/powerpoint/2010/main" val="213188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Tree>
    <p:extLst>
      <p:ext uri="{BB962C8B-B14F-4D97-AF65-F5344CB8AC3E}">
        <p14:creationId xmlns:p14="http://schemas.microsoft.com/office/powerpoint/2010/main" val="1044616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016790" y="1441447"/>
            <a:ext cx="4481868" cy="4156518"/>
          </a:xfrm>
          <a:prstGeom prst="rect">
            <a:avLst/>
          </a:prstGeom>
        </p:spPr>
      </p:pic>
    </p:spTree>
    <p:extLst>
      <p:ext uri="{BB962C8B-B14F-4D97-AF65-F5344CB8AC3E}">
        <p14:creationId xmlns:p14="http://schemas.microsoft.com/office/powerpoint/2010/main" val="1218532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Tree>
    <p:extLst>
      <p:ext uri="{BB962C8B-B14F-4D97-AF65-F5344CB8AC3E}">
        <p14:creationId xmlns:p14="http://schemas.microsoft.com/office/powerpoint/2010/main" val="13120810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00862" y="3795408"/>
            <a:ext cx="4696359" cy="2743200"/>
          </a:xfrm>
          <a:prstGeom prst="rect">
            <a:avLst/>
          </a:prstGeom>
        </p:spPr>
      </p:pic>
    </p:spTree>
    <p:extLst>
      <p:ext uri="{BB962C8B-B14F-4D97-AF65-F5344CB8AC3E}">
        <p14:creationId xmlns:p14="http://schemas.microsoft.com/office/powerpoint/2010/main" val="3853892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Tree>
    <p:extLst>
      <p:ext uri="{BB962C8B-B14F-4D97-AF65-F5344CB8AC3E}">
        <p14:creationId xmlns:p14="http://schemas.microsoft.com/office/powerpoint/2010/main" val="70543058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TotalTime>
  <Words>1349</Words>
  <Application>Microsoft Macintosh PowerPoint</Application>
  <PresentationFormat>Широкоэкранный</PresentationFormat>
  <Paragraphs>168</Paragraphs>
  <Slides>30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30</vt:i4>
      </vt:variant>
    </vt:vector>
  </HeadingPairs>
  <TitlesOfParts>
    <vt:vector size="36" baseType="lpstr">
      <vt:lpstr>Arial</vt:lpstr>
      <vt:lpstr>Calibri</vt:lpstr>
      <vt:lpstr>Calibri Light</vt:lpstr>
      <vt:lpstr>Montserrat Medium</vt:lpstr>
      <vt:lpstr>Roboto</vt:lpstr>
      <vt:lpstr>Тема Office</vt:lpstr>
      <vt:lpstr> Виды социальных норм. Социальный контроль. Девиантное поведение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Виды социальных норм. Социальный контроль. Девиантное поведение</dc:title>
  <dc:creator>Microsoft Office User</dc:creator>
  <cp:lastModifiedBy>Microsoft Office User</cp:lastModifiedBy>
  <cp:revision>4</cp:revision>
  <dcterms:created xsi:type="dcterms:W3CDTF">2021-12-02T11:21:56Z</dcterms:created>
  <dcterms:modified xsi:type="dcterms:W3CDTF">2023-05-12T12:40:58Z</dcterms:modified>
</cp:coreProperties>
</file>