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80" r:id="rId3"/>
    <p:sldId id="279" r:id="rId4"/>
    <p:sldId id="266" r:id="rId5"/>
    <p:sldId id="296" r:id="rId6"/>
    <p:sldId id="295" r:id="rId7"/>
    <p:sldId id="257" r:id="rId8"/>
    <p:sldId id="294" r:id="rId9"/>
    <p:sldId id="293" r:id="rId10"/>
    <p:sldId id="292" r:id="rId11"/>
    <p:sldId id="267" r:id="rId12"/>
    <p:sldId id="315" r:id="rId13"/>
    <p:sldId id="316" r:id="rId14"/>
    <p:sldId id="317" r:id="rId15"/>
    <p:sldId id="272" r:id="rId16"/>
    <p:sldId id="311" r:id="rId17"/>
    <p:sldId id="282" r:id="rId18"/>
    <p:sldId id="291" r:id="rId19"/>
    <p:sldId id="288" r:id="rId20"/>
    <p:sldId id="262" r:id="rId21"/>
    <p:sldId id="320" r:id="rId22"/>
    <p:sldId id="318" r:id="rId23"/>
    <p:sldId id="281" r:id="rId24"/>
    <p:sldId id="319" r:id="rId25"/>
    <p:sldId id="261" r:id="rId26"/>
    <p:sldId id="265" r:id="rId27"/>
    <p:sldId id="321" r:id="rId28"/>
    <p:sldId id="259" r:id="rId29"/>
    <p:sldId id="322" r:id="rId30"/>
    <p:sldId id="299" r:id="rId31"/>
    <p:sldId id="323" r:id="rId32"/>
    <p:sldId id="302" r:id="rId33"/>
    <p:sldId id="274" r:id="rId34"/>
    <p:sldId id="313" r:id="rId3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97"/>
    <p:restoredTop sz="94705"/>
  </p:normalViewPr>
  <p:slideViewPr>
    <p:cSldViewPr snapToGrid="0" snapToObjects="1">
      <p:cViewPr varScale="1">
        <p:scale>
          <a:sx n="110" d="100"/>
          <a:sy n="110" d="100"/>
        </p:scale>
        <p:origin x="61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08265D5-1924-5748-BCB9-15C1FDBB742C}"/>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B6A217D9-F6C9-2843-A3FC-0A61445433A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62B542D0-1E1C-3A47-AF2D-8232C32CBE19}"/>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5F75AC95-3C60-7F42-8381-E1BC1E22556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4D25C167-8442-F845-BD6F-5F3BE1069ED5}"/>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664983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EC0A2E8-DDD0-3049-A48B-259836219E88}"/>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7491503A-A88A-DE43-AEF6-1C8E4B2CB793}"/>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3D254776-F840-B047-B5A0-510FD9F8AE82}"/>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8DBB8EE0-082F-264A-88BC-AD3E75B76647}"/>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9700D2CE-F7E5-B74E-8580-971AC80F4D5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7697114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61DB131-A7CC-BB4C-8D77-3B75B697E4FC}"/>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7F89BCA6-1599-3742-AC06-8EAB504D757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F981047D-48A2-1443-8E46-CC24D9E3832F}"/>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ED4A3151-AE6D-9143-B20E-7FEBA251684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FB8C5137-B7D6-6647-B68E-3D2E958DA8FB}"/>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496979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68591B5-0167-4F42-B2B0-406D131F62FD}"/>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BF6C8154-56FF-8741-B851-83F97012CD47}"/>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B8CAA5F8-4606-B348-9FCF-7F92F4969C82}"/>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A92C8514-6D44-E141-8608-947F68AC7A49}"/>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6" name="Нижний колонтитул 5">
            <a:extLst>
              <a:ext uri="{FF2B5EF4-FFF2-40B4-BE49-F238E27FC236}">
                <a16:creationId xmlns:a16="http://schemas.microsoft.com/office/drawing/2014/main" id="{5172CAD1-4BC1-574A-874B-EE2E92932A4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EFCFBF97-E8F8-CF4F-AD86-D06BF41D4EBF}"/>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2945027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180105-A22A-8743-B8A2-EEE3F1FC9720}"/>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94470419-B318-EE4D-8CEA-DA19745CEE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CE890337-50B2-F347-B6E9-12A6AB7980B0}"/>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35B634A1-09A4-B947-A445-B65060E1D9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1CA0BF87-6D5A-9D40-9E27-7EB1A8604701}"/>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A0362427-9B2B-A54F-BAB8-1AC1973C3804}"/>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8" name="Нижний колонтитул 7">
            <a:extLst>
              <a:ext uri="{FF2B5EF4-FFF2-40B4-BE49-F238E27FC236}">
                <a16:creationId xmlns:a16="http://schemas.microsoft.com/office/drawing/2014/main" id="{8DCE2886-C1FA-B842-919D-B50C582BCB2B}"/>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3905142D-554E-1B4C-9182-BD4A844CA5D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0904070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46194BB-A6A8-C646-BBB4-F2197F88AA65}"/>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3792BEA1-3E88-0841-A612-49CE4DBC52D5}"/>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4" name="Нижний колонтитул 3">
            <a:extLst>
              <a:ext uri="{FF2B5EF4-FFF2-40B4-BE49-F238E27FC236}">
                <a16:creationId xmlns:a16="http://schemas.microsoft.com/office/drawing/2014/main" id="{E00D5323-26BC-A942-B16E-5E8BDECA9531}"/>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1B67BFF6-9A6D-1742-A67D-E0F7B0935B11}"/>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021654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5B9036E8-87C7-9C44-88D3-B811103E64F4}"/>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3" name="Нижний колонтитул 2">
            <a:extLst>
              <a:ext uri="{FF2B5EF4-FFF2-40B4-BE49-F238E27FC236}">
                <a16:creationId xmlns:a16="http://schemas.microsoft.com/office/drawing/2014/main" id="{148F02CC-1A92-CA40-8898-D3239A119FE0}"/>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EBCCE068-9958-7948-B884-B998D9EB47F3}"/>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37520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D7B35FE-4B84-5240-931F-76CE18BEE2E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7353AE67-888D-2F47-AE7C-6CFF84DDD5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DA73B245-D99F-D14F-9C5F-750832263C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035B52AC-5851-384D-BAC3-A612B63FFE91}"/>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6" name="Нижний колонтитул 5">
            <a:extLst>
              <a:ext uri="{FF2B5EF4-FFF2-40B4-BE49-F238E27FC236}">
                <a16:creationId xmlns:a16="http://schemas.microsoft.com/office/drawing/2014/main" id="{7C96D1AD-83F0-5446-B0EA-A331C1DB2A9C}"/>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BF5E650-7E5F-6F49-8055-29FC9AC5D174}"/>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4119902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6DB4E81-BD73-E449-8CD9-A8EF471C265B}"/>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33607515-462F-3B47-B08E-1A4190A9F0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B125EA3F-EE69-3D4D-9134-566A02C3A9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FE89FEAF-561A-274A-A935-1EE0AA8A7227}"/>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6" name="Нижний колонтитул 5">
            <a:extLst>
              <a:ext uri="{FF2B5EF4-FFF2-40B4-BE49-F238E27FC236}">
                <a16:creationId xmlns:a16="http://schemas.microsoft.com/office/drawing/2014/main" id="{E3B5A53E-5B6C-3147-A6FC-9259F7D34B90}"/>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82F6E8C9-5BDC-D048-B742-7E039D60ABA7}"/>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086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2C9725-5286-4642-ACBB-6BA14A47A5B6}"/>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B055B54E-CDF4-C54E-BB50-37FF86435E04}"/>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0F47DC1B-7D05-FE46-95B3-CD65DCD89A1D}"/>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9DDDE5F6-D1AB-D14A-AEE1-C8C536CE52E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AE835521-3AE3-2245-89B4-3B79E86A1969}"/>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37480887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27F6606A-2887-5C43-BCD6-4B0A05BD92B7}"/>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63448F61-3692-F54F-974C-52E562C295F9}"/>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835ED0E1-058F-B244-9B36-8DE062828A8C}"/>
              </a:ext>
            </a:extLst>
          </p:cNvPr>
          <p:cNvSpPr>
            <a:spLocks noGrp="1"/>
          </p:cNvSpPr>
          <p:nvPr>
            <p:ph type="dt" sz="half" idx="10"/>
          </p:nvPr>
        </p:nvSpPr>
        <p:spPr/>
        <p:txBody>
          <a:bodyPr/>
          <a:lstStyle/>
          <a:p>
            <a:fld id="{1D6937AB-E668-C845-8877-8A1216685445}"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D4E993C9-3363-894E-95F8-BA7F3F6A1B44}"/>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EA0D0A8-695C-6540-847A-73F1CA7FDA0E}"/>
              </a:ext>
            </a:extLst>
          </p:cNvPr>
          <p:cNvSpPr>
            <a:spLocks noGrp="1"/>
          </p:cNvSpPr>
          <p:nvPr>
            <p:ph type="sldNum" sz="quarter" idx="12"/>
          </p:nvPr>
        </p:nvSpPr>
        <p:spPr/>
        <p:txBody>
          <a:bodyPr/>
          <a:lstStyle/>
          <a:p>
            <a:fld id="{CC6199C7-C66D-1C4C-88AD-E07818925495}" type="slidenum">
              <a:rPr lang="ru-RU" smtClean="0"/>
              <a:t>‹#›</a:t>
            </a:fld>
            <a:endParaRPr lang="ru-RU"/>
          </a:p>
        </p:txBody>
      </p:sp>
    </p:spTree>
    <p:extLst>
      <p:ext uri="{BB962C8B-B14F-4D97-AF65-F5344CB8AC3E}">
        <p14:creationId xmlns:p14="http://schemas.microsoft.com/office/powerpoint/2010/main" val="1112663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BDFCEC-195D-2D4D-B4D4-18D5F20335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93BF6620-E689-304A-94B5-2DCB766917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67EF24C3-E8B5-E647-A46C-AA27F5342A2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6937AB-E668-C845-8877-8A1216685445}" type="datetimeFigureOut">
              <a:rPr lang="ru-RU" smtClean="0"/>
              <a:t>12.05.2023</a:t>
            </a:fld>
            <a:endParaRPr lang="ru-RU"/>
          </a:p>
        </p:txBody>
      </p:sp>
      <p:sp>
        <p:nvSpPr>
          <p:cNvPr id="5" name="Нижний колонтитул 4">
            <a:extLst>
              <a:ext uri="{FF2B5EF4-FFF2-40B4-BE49-F238E27FC236}">
                <a16:creationId xmlns:a16="http://schemas.microsoft.com/office/drawing/2014/main" id="{B6B5BE54-9206-9748-81CC-807F481A13F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5B6B5D31-7377-3C41-803B-56531F20B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6199C7-C66D-1C4C-88AD-E07818925495}" type="slidenum">
              <a:rPr lang="ru-RU" smtClean="0"/>
              <a:t>‹#›</a:t>
            </a:fld>
            <a:endParaRPr lang="ru-RU"/>
          </a:p>
        </p:txBody>
      </p:sp>
    </p:spTree>
    <p:extLst>
      <p:ext uri="{BB962C8B-B14F-4D97-AF65-F5344CB8AC3E}">
        <p14:creationId xmlns:p14="http://schemas.microsoft.com/office/powerpoint/2010/main" val="2595142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7.xml"/><Relationship Id="rId5" Type="http://schemas.openxmlformats.org/officeDocument/2006/relationships/image" Target="../media/image26.sv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_rels/slide2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28.png"/><Relationship Id="rId4" Type="http://schemas.openxmlformats.org/officeDocument/2006/relationships/image" Target="../media/image27.png"/></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16.sv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AE6DA4-73E3-3E40-A1B6-4E84902A5959}"/>
              </a:ext>
            </a:extLst>
          </p:cNvPr>
          <p:cNvSpPr>
            <a:spLocks noGrp="1"/>
          </p:cNvSpPr>
          <p:nvPr>
            <p:ph type="ctrTitle"/>
          </p:nvPr>
        </p:nvSpPr>
        <p:spPr>
          <a:xfrm>
            <a:off x="634793" y="1587327"/>
            <a:ext cx="7672039" cy="2770184"/>
          </a:xfrm>
        </p:spPr>
        <p:txBody>
          <a:bodyPr>
            <a:normAutofit/>
          </a:bodyPr>
          <a:lstStyle/>
          <a:p>
            <a:r>
              <a:rPr lang="ru-RU" b="1" dirty="0"/>
              <a:t>Основные социальные институты </a:t>
            </a:r>
            <a:br>
              <a:rPr lang="ru-RU" b="1" dirty="0"/>
            </a:br>
            <a:r>
              <a:rPr lang="ru-RU" b="1" dirty="0"/>
              <a:t>Семья и брак</a:t>
            </a:r>
            <a:endParaRPr lang="ru-RU" dirty="0"/>
          </a:p>
        </p:txBody>
      </p:sp>
      <p:pic>
        <p:nvPicPr>
          <p:cNvPr id="4" name="Picture 7">
            <a:extLst>
              <a:ext uri="{FF2B5EF4-FFF2-40B4-BE49-F238E27FC236}">
                <a16:creationId xmlns:a16="http://schemas.microsoft.com/office/drawing/2014/main" id="{0A0AD42F-03A2-F24E-98D1-0EDCC7FB7202}"/>
              </a:ext>
            </a:extLst>
          </p:cNvPr>
          <p:cNvPicPr>
            <a:picLocks noChangeAspect="1"/>
          </p:cNvPicPr>
          <p:nvPr/>
        </p:nvPicPr>
        <p:blipFill>
          <a:blip r:embed="rId2"/>
          <a:srcRect/>
          <a:stretch>
            <a:fillRect/>
          </a:stretch>
        </p:blipFill>
        <p:spPr>
          <a:xfrm>
            <a:off x="8166410" y="1230473"/>
            <a:ext cx="3720790" cy="5270688"/>
          </a:xfrm>
          <a:prstGeom prst="rect">
            <a:avLst/>
          </a:prstGeom>
        </p:spPr>
      </p:pic>
    </p:spTree>
    <p:extLst>
      <p:ext uri="{BB962C8B-B14F-4D97-AF65-F5344CB8AC3E}">
        <p14:creationId xmlns:p14="http://schemas.microsoft.com/office/powerpoint/2010/main" val="30275913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6791740">
            <a:off x="-595349" y="-430943"/>
            <a:ext cx="2075159" cy="2014791"/>
          </a:xfrm>
          <a:prstGeom prst="rect">
            <a:avLst/>
          </a:prstGeom>
        </p:spPr>
      </p:pic>
      <p:pic>
        <p:nvPicPr>
          <p:cNvPr id="3" name="Picture 3"/>
          <p:cNvPicPr>
            <a:picLocks noChangeAspect="1"/>
          </p:cNvPicPr>
          <p:nvPr/>
        </p:nvPicPr>
        <p:blipFill>
          <a:blip r:embed="rId3">
            <a:alphaModFix amt="19999"/>
          </a:blip>
          <a:srcRect/>
          <a:stretch>
            <a:fillRect/>
          </a:stretch>
        </p:blipFill>
        <p:spPr>
          <a:xfrm rot="-9562250">
            <a:off x="-1690678" y="-1428740"/>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9562250">
            <a:off x="-1904544" y="-2169720"/>
            <a:ext cx="3381357" cy="3503996"/>
          </a:xfrm>
          <a:prstGeom prst="rect">
            <a:avLst/>
          </a:prstGeom>
        </p:spPr>
      </p:pic>
      <p:pic>
        <p:nvPicPr>
          <p:cNvPr id="6" name="Picture 6"/>
          <p:cNvPicPr>
            <a:picLocks noChangeAspect="1"/>
          </p:cNvPicPr>
          <p:nvPr/>
        </p:nvPicPr>
        <p:blipFill>
          <a:blip r:embed="rId2">
            <a:alphaModFix amt="19999"/>
          </a:blip>
          <a:srcRect/>
          <a:stretch>
            <a:fillRect/>
          </a:stretch>
        </p:blipFill>
        <p:spPr>
          <a:xfrm rot="-10800000">
            <a:off x="-1669934" y="-1206414"/>
            <a:ext cx="3339867" cy="3242707"/>
          </a:xfrm>
          <a:prstGeom prst="rect">
            <a:avLst/>
          </a:prstGeom>
        </p:spPr>
      </p:pic>
      <p:sp>
        <p:nvSpPr>
          <p:cNvPr id="5" name="Прямоугольник 4">
            <a:extLst>
              <a:ext uri="{FF2B5EF4-FFF2-40B4-BE49-F238E27FC236}">
                <a16:creationId xmlns:a16="http://schemas.microsoft.com/office/drawing/2014/main" id="{17BC3B3D-2ACD-1145-8E03-6243FF5C475D}"/>
              </a:ext>
            </a:extLst>
          </p:cNvPr>
          <p:cNvSpPr/>
          <p:nvPr/>
        </p:nvSpPr>
        <p:spPr>
          <a:xfrm>
            <a:off x="598311" y="414939"/>
            <a:ext cx="11322756" cy="6124754"/>
          </a:xfrm>
          <a:prstGeom prst="rect">
            <a:avLst/>
          </a:prstGeom>
        </p:spPr>
        <p:txBody>
          <a:bodyPr wrap="square">
            <a:spAutoFit/>
          </a:bodyPr>
          <a:lstStyle/>
          <a:p>
            <a:pPr lvl="0" algn="just"/>
            <a:r>
              <a:rPr lang="ru-RU" sz="2800" dirty="0">
                <a:solidFill>
                  <a:srgbClr val="FF0000"/>
                </a:solidFill>
                <a:ea typeface="Times New Roman" panose="02020603050405020304" pitchFamily="18" charset="0"/>
              </a:rPr>
              <a:t>Выберите верные суждения о семье и её типах и запишите цифры, под которыми они указаны.</a:t>
            </a: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Для семьи демократического (партнерского) типа характерно справедливое разделение домашних обязанностей.</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Члены семьи связаны общностью быта, взаимной моральной ответственностью.</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Своеобразие семьи заключается в том, что она одновременно представляет собой и общественный институт, и малую социальную группу.</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a:t>
            </a:r>
            <a:r>
              <a:rPr lang="ru-RU" sz="2800" dirty="0" err="1">
                <a:solidFill>
                  <a:srgbClr val="000000"/>
                </a:solidFill>
                <a:ea typeface="Times New Roman" panose="02020603050405020304" pitchFamily="18" charset="0"/>
              </a:rPr>
              <a:t>Нуклеарные</a:t>
            </a:r>
            <a:r>
              <a:rPr lang="ru-RU" sz="2800" dirty="0">
                <a:solidFill>
                  <a:srgbClr val="000000"/>
                </a:solidFill>
                <a:ea typeface="Times New Roman" panose="02020603050405020304" pitchFamily="18" charset="0"/>
              </a:rPr>
              <a:t> семьи характерны для традиционных обществ с натуральным типом хозяйства.</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Репродуктивная функция семьи проявляется в ведении домашнего хозяйства и во взаимной материальной поддержке.</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31259143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605936" y="3617657"/>
            <a:ext cx="2893803" cy="2809619"/>
          </a:xfrm>
          <a:prstGeom prst="rect">
            <a:avLst/>
          </a:prstGeom>
        </p:spPr>
      </p:pic>
      <p:pic>
        <p:nvPicPr>
          <p:cNvPr id="3" name="Picture 3"/>
          <p:cNvPicPr>
            <a:picLocks noChangeAspect="1"/>
          </p:cNvPicPr>
          <p:nvPr/>
        </p:nvPicPr>
        <p:blipFill>
          <a:blip r:embed="rId3">
            <a:alphaModFix amt="19999"/>
          </a:blip>
          <a:srcRect/>
          <a:stretch>
            <a:fillRect/>
          </a:stretch>
        </p:blipFill>
        <p:spPr>
          <a:xfrm rot="5798684">
            <a:off x="-473600" y="4795209"/>
            <a:ext cx="3381357" cy="3503996"/>
          </a:xfrm>
          <a:prstGeom prst="rect">
            <a:avLst/>
          </a:prstGeom>
        </p:spPr>
      </p:pic>
      <p:pic>
        <p:nvPicPr>
          <p:cNvPr id="4" name="Picture 4"/>
          <p:cNvPicPr>
            <a:picLocks noChangeAspect="1"/>
          </p:cNvPicPr>
          <p:nvPr/>
        </p:nvPicPr>
        <p:blipFill>
          <a:blip r:embed="rId3">
            <a:alphaModFix amt="19999"/>
          </a:blip>
          <a:srcRect/>
          <a:stretch>
            <a:fillRect/>
          </a:stretch>
        </p:blipFill>
        <p:spPr>
          <a:xfrm rot="5798684">
            <a:off x="-931589" y="5350077"/>
            <a:ext cx="3381357" cy="3503996"/>
          </a:xfrm>
          <a:prstGeom prst="rect">
            <a:avLst/>
          </a:prstGeom>
        </p:spPr>
      </p:pic>
      <p:sp>
        <p:nvSpPr>
          <p:cNvPr id="6" name="Прямоугольник 5">
            <a:extLst>
              <a:ext uri="{FF2B5EF4-FFF2-40B4-BE49-F238E27FC236}">
                <a16:creationId xmlns:a16="http://schemas.microsoft.com/office/drawing/2014/main" id="{429B4C77-F11D-944D-A275-EA81BDB1A3AC}"/>
              </a:ext>
            </a:extLst>
          </p:cNvPr>
          <p:cNvSpPr/>
          <p:nvPr/>
        </p:nvSpPr>
        <p:spPr>
          <a:xfrm>
            <a:off x="2120570" y="638572"/>
            <a:ext cx="8624711" cy="3108543"/>
          </a:xfrm>
          <a:prstGeom prst="rect">
            <a:avLst/>
          </a:prstGeom>
        </p:spPr>
        <p:txBody>
          <a:bodyPr wrap="square">
            <a:spAutoFit/>
          </a:bodyPr>
          <a:lstStyle/>
          <a:p>
            <a:pPr lvl="0" algn="just"/>
            <a:r>
              <a:rPr lang="ru-RU" sz="2800" dirty="0">
                <a:solidFill>
                  <a:srgbClr val="000000"/>
                </a:solidFill>
                <a:ea typeface="Times New Roman" panose="02020603050405020304" pitchFamily="18" charset="0"/>
              </a:rPr>
              <a:t>В популярном ток-шоу обсуждался кризис семьи в современном обществе. В частности прозвучало мнение, что для укрепления семьи и брака следует предельно усложнить процедуру расторжения брака. Используя обществоведческие знания, предположите, каковы плюсы и минусы такой ситуации (приведите два плюса и два минуса).</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26756547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5"/>
          <p:cNvSpPr txBox="1"/>
          <p:nvPr/>
        </p:nvSpPr>
        <p:spPr>
          <a:xfrm>
            <a:off x="685800" y="519222"/>
            <a:ext cx="5901490" cy="461665"/>
          </a:xfrm>
          <a:prstGeom prst="rect">
            <a:avLst/>
          </a:prstGeom>
        </p:spPr>
        <p:txBody>
          <a:bodyPr lIns="0" tIns="0" rIns="0" bIns="0" rtlCol="0" anchor="t">
            <a:spAutoFit/>
          </a:bodyPr>
          <a:lstStyle/>
          <a:p>
            <a:pPr>
              <a:lnSpc>
                <a:spcPts val="3616"/>
              </a:lnSpc>
            </a:pPr>
            <a:r>
              <a:rPr lang="en-US" sz="3013">
                <a:solidFill>
                  <a:srgbClr val="FFFFFF"/>
                </a:solidFill>
                <a:latin typeface="Montserrat Semi-Bold"/>
              </a:rPr>
              <a:t>ПРИЗНАКИ ПОЛИТИЧЕСКОЙ ВЛАСТИ</a:t>
            </a:r>
          </a:p>
        </p:txBody>
      </p:sp>
      <p:pic>
        <p:nvPicPr>
          <p:cNvPr id="6" name="Picture 2">
            <a:extLst>
              <a:ext uri="{FF2B5EF4-FFF2-40B4-BE49-F238E27FC236}">
                <a16:creationId xmlns:a16="http://schemas.microsoft.com/office/drawing/2014/main" id="{BAF20764-998E-2B47-94BB-74B38075DEDE}"/>
              </a:ext>
            </a:extLst>
          </p:cNvPr>
          <p:cNvPicPr>
            <a:picLocks noChangeAspect="1"/>
          </p:cNvPicPr>
          <p:nvPr/>
        </p:nvPicPr>
        <p:blipFill>
          <a:blip r:embed="rId2"/>
          <a:srcRect/>
          <a:stretch>
            <a:fillRect/>
          </a:stretch>
        </p:blipFill>
        <p:spPr>
          <a:xfrm rot="1532132">
            <a:off x="3668943" y="4026340"/>
            <a:ext cx="9967994" cy="6596999"/>
          </a:xfrm>
          <a:prstGeom prst="rect">
            <a:avLst/>
          </a:prstGeom>
        </p:spPr>
      </p:pic>
      <p:sp>
        <p:nvSpPr>
          <p:cNvPr id="2" name="Прямоугольник 1">
            <a:extLst>
              <a:ext uri="{FF2B5EF4-FFF2-40B4-BE49-F238E27FC236}">
                <a16:creationId xmlns:a16="http://schemas.microsoft.com/office/drawing/2014/main" id="{90BDCAB6-9B78-6844-A8A1-A7C47B142D24}"/>
              </a:ext>
            </a:extLst>
          </p:cNvPr>
          <p:cNvSpPr/>
          <p:nvPr/>
        </p:nvSpPr>
        <p:spPr>
          <a:xfrm>
            <a:off x="338666" y="347977"/>
            <a:ext cx="11300178" cy="5262979"/>
          </a:xfrm>
          <a:prstGeom prst="rect">
            <a:avLst/>
          </a:prstGeom>
        </p:spPr>
        <p:txBody>
          <a:bodyPr wrap="square">
            <a:spAutoFit/>
          </a:bodyPr>
          <a:lstStyle/>
          <a:p>
            <a:pPr lvl="0" algn="just"/>
            <a:r>
              <a:rPr lang="ru-RU" sz="2800" dirty="0">
                <a:solidFill>
                  <a:srgbClr val="FF0000"/>
                </a:solidFill>
                <a:ea typeface="Times New Roman" panose="02020603050405020304" pitchFamily="18" charset="0"/>
              </a:rPr>
              <a:t>Выберите верные суждения о семье и её типах и запишите цифры, под которыми они указаны.</a:t>
            </a: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Семьёй считают любую группу людей, имеющих общие интересы.</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Для семьи демократического (партнерского) типа характерно справедливое разделение домашних обязанностей.</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Семье традиционного (патриархального) типа свойственна экономическая зависимость женщины от мужчины.</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a:t>
            </a:r>
            <a:r>
              <a:rPr lang="ru-RU" sz="2800" dirty="0" err="1">
                <a:solidFill>
                  <a:srgbClr val="000000"/>
                </a:solidFill>
                <a:ea typeface="Times New Roman" panose="02020603050405020304" pitchFamily="18" charset="0"/>
              </a:rPr>
              <a:t>Нуклеарная</a:t>
            </a:r>
            <a:r>
              <a:rPr lang="ru-RU" sz="2800" dirty="0">
                <a:solidFill>
                  <a:srgbClr val="000000"/>
                </a:solidFill>
                <a:ea typeface="Times New Roman" panose="02020603050405020304" pitchFamily="18" charset="0"/>
              </a:rPr>
              <a:t> семья (также супружеская или партнёрская семья) — семья, состоящая из родителей (родителя) и детей.</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Для семьи демократического (партнерского) типа характерно возложение всех домашних обязанностей на женщину.</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89544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a:off x="8067727" y="3551293"/>
            <a:ext cx="2576567" cy="2501612"/>
          </a:xfrm>
          <a:prstGeom prst="rect">
            <a:avLst/>
          </a:prstGeom>
        </p:spPr>
      </p:pic>
      <p:pic>
        <p:nvPicPr>
          <p:cNvPr id="8" name="Picture 8"/>
          <p:cNvPicPr>
            <a:picLocks noChangeAspect="1"/>
          </p:cNvPicPr>
          <p:nvPr/>
        </p:nvPicPr>
        <p:blipFill>
          <a:blip r:embed="rId3">
            <a:alphaModFix amt="19999"/>
          </a:blip>
          <a:srcRect/>
          <a:stretch>
            <a:fillRect/>
          </a:stretch>
        </p:blipFill>
        <p:spPr>
          <a:xfrm rot="1787001">
            <a:off x="9019997" y="4226820"/>
            <a:ext cx="3754585" cy="3890761"/>
          </a:xfrm>
          <a:prstGeom prst="rect">
            <a:avLst/>
          </a:prstGeom>
        </p:spPr>
      </p:pic>
      <p:pic>
        <p:nvPicPr>
          <p:cNvPr id="9" name="Picture 9"/>
          <p:cNvPicPr>
            <a:picLocks noChangeAspect="1"/>
          </p:cNvPicPr>
          <p:nvPr/>
        </p:nvPicPr>
        <p:blipFill>
          <a:blip r:embed="rId4">
            <a:alphaModFix amt="19999"/>
          </a:blip>
          <a:srcRect/>
          <a:stretch>
            <a:fillRect/>
          </a:stretch>
        </p:blipFill>
        <p:spPr>
          <a:xfrm rot="1787001">
            <a:off x="9019997" y="5048314"/>
            <a:ext cx="3754585" cy="3890761"/>
          </a:xfrm>
          <a:prstGeom prst="rect">
            <a:avLst/>
          </a:prstGeom>
        </p:spPr>
      </p:pic>
      <p:sp>
        <p:nvSpPr>
          <p:cNvPr id="3" name="Прямоугольник 2">
            <a:extLst>
              <a:ext uri="{FF2B5EF4-FFF2-40B4-BE49-F238E27FC236}">
                <a16:creationId xmlns:a16="http://schemas.microsoft.com/office/drawing/2014/main" id="{F0240BA4-7953-874F-AF40-ED15534BC8FF}"/>
              </a:ext>
            </a:extLst>
          </p:cNvPr>
          <p:cNvSpPr/>
          <p:nvPr/>
        </p:nvSpPr>
        <p:spPr>
          <a:xfrm>
            <a:off x="383822" y="293613"/>
            <a:ext cx="11424355" cy="5693866"/>
          </a:xfrm>
          <a:prstGeom prst="rect">
            <a:avLst/>
          </a:prstGeom>
        </p:spPr>
        <p:txBody>
          <a:bodyPr wrap="square">
            <a:spAutoFit/>
          </a:bodyPr>
          <a:lstStyle/>
          <a:p>
            <a:pPr lvl="0" algn="just"/>
            <a:r>
              <a:rPr lang="ru-RU" sz="2800" dirty="0">
                <a:solidFill>
                  <a:srgbClr val="FF0000"/>
                </a:solidFill>
                <a:ea typeface="Times New Roman" panose="02020603050405020304" pitchFamily="18" charset="0"/>
              </a:rPr>
              <a:t>Выберите верные суждения о семье как социальном институте и запишите цифры, под которыми они указаны.</a:t>
            </a: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Репродуктивная функция семьи связана с биологическим воспроизводством членов общества.</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Семья — это малая социальная группа, основанная на браке, кровном родстве или усыновлении (удочерении).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Эмоциональная функция семьи проявляется в физической, психологической и экономической защите членов семьи.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По составу семьи выделяют </a:t>
            </a:r>
            <a:r>
              <a:rPr lang="ru-RU" sz="2800" dirty="0" err="1">
                <a:solidFill>
                  <a:srgbClr val="000000"/>
                </a:solidFill>
                <a:ea typeface="Times New Roman" panose="02020603050405020304" pitchFamily="18" charset="0"/>
              </a:rPr>
              <a:t>нуклеарные</a:t>
            </a:r>
            <a:r>
              <a:rPr lang="ru-RU" sz="2800" dirty="0">
                <a:solidFill>
                  <a:srgbClr val="000000"/>
                </a:solidFill>
                <a:ea typeface="Times New Roman" panose="02020603050405020304" pitchFamily="18" charset="0"/>
              </a:rPr>
              <a:t>, расширенные и неполные семьи.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Для семьи демократического типа характерно чёткое разграничение домашних обязанностей по гендерному признаку.</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1308210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482663">
            <a:off x="8517274" y="776190"/>
            <a:ext cx="2368097" cy="2299207"/>
          </a:xfrm>
          <a:prstGeom prst="rect">
            <a:avLst/>
          </a:prstGeom>
        </p:spPr>
      </p:pic>
      <p:pic>
        <p:nvPicPr>
          <p:cNvPr id="3" name="Picture 3"/>
          <p:cNvPicPr>
            <a:picLocks noChangeAspect="1"/>
          </p:cNvPicPr>
          <p:nvPr/>
        </p:nvPicPr>
        <p:blipFill>
          <a:blip r:embed="rId3">
            <a:alphaModFix amt="19999"/>
          </a:blip>
          <a:srcRect/>
          <a:stretch>
            <a:fillRect/>
          </a:stretch>
        </p:blipFill>
        <p:spPr>
          <a:xfrm rot="-7104152">
            <a:off x="9693618" y="-733662"/>
            <a:ext cx="3381357" cy="3503996"/>
          </a:xfrm>
          <a:prstGeom prst="rect">
            <a:avLst/>
          </a:prstGeom>
        </p:spPr>
      </p:pic>
      <p:pic>
        <p:nvPicPr>
          <p:cNvPr id="4" name="Picture 4"/>
          <p:cNvPicPr>
            <a:picLocks noChangeAspect="1"/>
          </p:cNvPicPr>
          <p:nvPr/>
        </p:nvPicPr>
        <p:blipFill>
          <a:blip r:embed="rId4">
            <a:alphaModFix amt="19999"/>
          </a:blip>
          <a:srcRect/>
          <a:stretch>
            <a:fillRect/>
          </a:stretch>
        </p:blipFill>
        <p:spPr>
          <a:xfrm rot="-7104152">
            <a:off x="10201924" y="-1398734"/>
            <a:ext cx="3381357" cy="3503996"/>
          </a:xfrm>
          <a:prstGeom prst="rect">
            <a:avLst/>
          </a:prstGeom>
        </p:spPr>
      </p:pic>
      <p:pic>
        <p:nvPicPr>
          <p:cNvPr id="10" name="Picture 10"/>
          <p:cNvPicPr>
            <a:picLocks noChangeAspect="1"/>
          </p:cNvPicPr>
          <p:nvPr/>
        </p:nvPicPr>
        <p:blipFill>
          <a:blip r:embed="rId5"/>
          <a:srcRect/>
          <a:stretch>
            <a:fillRect/>
          </a:stretch>
        </p:blipFill>
        <p:spPr>
          <a:xfrm>
            <a:off x="8938540" y="3338865"/>
            <a:ext cx="3653667" cy="3408272"/>
          </a:xfrm>
          <a:prstGeom prst="rect">
            <a:avLst/>
          </a:prstGeom>
        </p:spPr>
      </p:pic>
      <p:sp>
        <p:nvSpPr>
          <p:cNvPr id="5" name="Прямоугольник 4">
            <a:extLst>
              <a:ext uri="{FF2B5EF4-FFF2-40B4-BE49-F238E27FC236}">
                <a16:creationId xmlns:a16="http://schemas.microsoft.com/office/drawing/2014/main" id="{132263EF-BD13-F54C-876B-C6CDBA927A8B}"/>
              </a:ext>
            </a:extLst>
          </p:cNvPr>
          <p:cNvSpPr/>
          <p:nvPr/>
        </p:nvSpPr>
        <p:spPr>
          <a:xfrm>
            <a:off x="522080" y="456485"/>
            <a:ext cx="8516917" cy="4832092"/>
          </a:xfrm>
          <a:prstGeom prst="rect">
            <a:avLst/>
          </a:prstGeom>
        </p:spPr>
        <p:txBody>
          <a:bodyPr wrap="square">
            <a:spAutoFit/>
          </a:bodyPr>
          <a:lstStyle/>
          <a:p>
            <a:pPr indent="238125" algn="just"/>
            <a:r>
              <a:rPr lang="ru-RU" sz="2800" dirty="0">
                <a:solidFill>
                  <a:srgbClr val="000000"/>
                </a:solidFill>
                <a:ea typeface="Times New Roman" panose="02020603050405020304" pitchFamily="18" charset="0"/>
              </a:rPr>
              <a:t>В стране Н. сохранился старинный свадебный обычай уплаты калыма за невесту. Как правило, решение о заключении брака принимается родителями жениха и невесты, а сами молодые люди впервые могут увидеть друг друга только на свадьбе. Женщина переезжает в дом мужа, не имея возможности в дальнейшем строить карьеру, получать образование.</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К какому типу семьи относится данная семья? Обоснуйте свой ответ. Назовите любые две характерные черты семьи, приведённой в задании.</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3535068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ChangeAspect="1"/>
          </p:cNvPicPr>
          <p:nvPr/>
        </p:nvPicPr>
        <p:blipFill>
          <a:blip r:embed="rId2"/>
          <a:srcRect/>
          <a:stretch>
            <a:fillRect/>
          </a:stretch>
        </p:blipFill>
        <p:spPr>
          <a:xfrm rot="1532132">
            <a:off x="-4264327" y="-113069"/>
            <a:ext cx="7882581" cy="5216836"/>
          </a:xfrm>
          <a:prstGeom prst="rect">
            <a:avLst/>
          </a:prstGeom>
        </p:spPr>
      </p:pic>
      <p:pic>
        <p:nvPicPr>
          <p:cNvPr id="5" name="Picture 5"/>
          <p:cNvPicPr>
            <a:picLocks noChangeAspect="1"/>
          </p:cNvPicPr>
          <p:nvPr/>
        </p:nvPicPr>
        <p:blipFill>
          <a:blip r:embed="rId3"/>
          <a:srcRect/>
          <a:stretch>
            <a:fillRect/>
          </a:stretch>
        </p:blipFill>
        <p:spPr>
          <a:xfrm>
            <a:off x="199878" y="2052729"/>
            <a:ext cx="3800211" cy="3675841"/>
          </a:xfrm>
          <a:prstGeom prst="rect">
            <a:avLst/>
          </a:prstGeom>
        </p:spPr>
      </p:pic>
      <p:sp>
        <p:nvSpPr>
          <p:cNvPr id="2" name="Прямоугольник 1">
            <a:extLst>
              <a:ext uri="{FF2B5EF4-FFF2-40B4-BE49-F238E27FC236}">
                <a16:creationId xmlns:a16="http://schemas.microsoft.com/office/drawing/2014/main" id="{3D369876-7882-D141-8048-55205E05F7FE}"/>
              </a:ext>
            </a:extLst>
          </p:cNvPr>
          <p:cNvSpPr/>
          <p:nvPr/>
        </p:nvSpPr>
        <p:spPr>
          <a:xfrm>
            <a:off x="4210757" y="722194"/>
            <a:ext cx="7315200" cy="4401205"/>
          </a:xfrm>
          <a:prstGeom prst="rect">
            <a:avLst/>
          </a:prstGeom>
        </p:spPr>
        <p:txBody>
          <a:bodyPr wrap="square">
            <a:spAutoFit/>
          </a:bodyPr>
          <a:lstStyle/>
          <a:p>
            <a:pPr lvl="0" algn="just"/>
            <a:r>
              <a:rPr lang="ru-RU" sz="2800" dirty="0">
                <a:solidFill>
                  <a:srgbClr val="FF0000"/>
                </a:solidFill>
                <a:ea typeface="Times New Roman" panose="02020603050405020304" pitchFamily="18" charset="0"/>
              </a:rPr>
              <a:t>Найдите в приведенном списке проявления экономической функции семьи. Запишите цифры, под которыми они указаны.</a:t>
            </a:r>
          </a:p>
          <a:p>
            <a:pPr algn="just"/>
            <a:r>
              <a:rPr lang="ru-RU" sz="2800" dirty="0">
                <a:solidFill>
                  <a:srgbClr val="000000"/>
                </a:solidFill>
                <a:ea typeface="Times New Roman" panose="02020603050405020304" pitchFamily="18" charset="0"/>
              </a:rPr>
              <a:t> </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1) обучение детей трудовым навыкам</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2) материальная поддержка неработающих членов семьи</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3) семейное предпринимательство</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4) наделение наследственным статусом</a:t>
            </a:r>
            <a:endParaRPr lang="ru-RU" sz="2800" dirty="0">
              <a:ea typeface="Times New Roman" panose="02020603050405020304" pitchFamily="18" charset="0"/>
            </a:endParaRPr>
          </a:p>
          <a:p>
            <a:pPr indent="238125" algn="just"/>
            <a:r>
              <a:rPr lang="ru-RU" sz="2800" dirty="0">
                <a:solidFill>
                  <a:srgbClr val="000000"/>
                </a:solidFill>
                <a:ea typeface="Times New Roman" panose="02020603050405020304" pitchFamily="18" charset="0"/>
              </a:rPr>
              <a:t>5) организация досуга</a:t>
            </a:r>
            <a:endParaRPr lang="ru-RU" sz="2800" dirty="0">
              <a:effectLst/>
              <a:ea typeface="Times New Roman" panose="02020603050405020304" pitchFamily="18" charset="0"/>
            </a:endParaRPr>
          </a:p>
        </p:txBody>
      </p:sp>
    </p:spTree>
    <p:extLst>
      <p:ext uri="{BB962C8B-B14F-4D97-AF65-F5344CB8AC3E}">
        <p14:creationId xmlns:p14="http://schemas.microsoft.com/office/powerpoint/2010/main" val="41159099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4454145" y="-4704234"/>
            <a:ext cx="9967994" cy="6596999"/>
          </a:xfrm>
          <a:prstGeom prst="rect">
            <a:avLst/>
          </a:prstGeom>
        </p:spPr>
      </p:pic>
      <p:pic>
        <p:nvPicPr>
          <p:cNvPr id="5" name="Picture 5"/>
          <p:cNvPicPr>
            <a:picLocks noChangeAspect="1"/>
          </p:cNvPicPr>
          <p:nvPr/>
        </p:nvPicPr>
        <p:blipFill>
          <a:blip r:embed="rId3"/>
          <a:srcRect/>
          <a:stretch>
            <a:fillRect/>
          </a:stretch>
        </p:blipFill>
        <p:spPr>
          <a:xfrm>
            <a:off x="9618240" y="4613110"/>
            <a:ext cx="2573760" cy="2244890"/>
          </a:xfrm>
          <a:prstGeom prst="rect">
            <a:avLst/>
          </a:prstGeom>
        </p:spPr>
      </p:pic>
      <p:sp>
        <p:nvSpPr>
          <p:cNvPr id="3" name="Прямоугольник 2">
            <a:extLst>
              <a:ext uri="{FF2B5EF4-FFF2-40B4-BE49-F238E27FC236}">
                <a16:creationId xmlns:a16="http://schemas.microsoft.com/office/drawing/2014/main" id="{809514B6-CE33-C84D-9079-06921A07070B}"/>
              </a:ext>
            </a:extLst>
          </p:cNvPr>
          <p:cNvSpPr/>
          <p:nvPr/>
        </p:nvSpPr>
        <p:spPr>
          <a:xfrm>
            <a:off x="242711" y="464489"/>
            <a:ext cx="9951156" cy="5632311"/>
          </a:xfrm>
          <a:prstGeom prst="rect">
            <a:avLst/>
          </a:prstGeom>
        </p:spPr>
        <p:txBody>
          <a:bodyPr wrap="square">
            <a:spAutoFit/>
          </a:bodyPr>
          <a:lstStyle/>
          <a:p>
            <a:pPr lvl="0" algn="just"/>
            <a:r>
              <a:rPr lang="ru-RU" sz="2400" dirty="0">
                <a:solidFill>
                  <a:srgbClr val="FF0000"/>
                </a:solidFill>
                <a:latin typeface="Verdana" panose="020B0604030504040204" pitchFamily="34" charset="0"/>
                <a:ea typeface="Times New Roman" panose="02020603050405020304" pitchFamily="18" charset="0"/>
                <a:cs typeface="Times New Roman" panose="02020603050405020304" pitchFamily="18" charset="0"/>
              </a:rPr>
              <a:t>Выберите верные суждения о функциях семьи и запишите цифры, под которыми они указаны.</a:t>
            </a:r>
            <a:endPar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1) В организации внутрисемейного общения и контактов членов семьи с природной и социальной средой проявляется коммуникативная функция семьи.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2) Первичный социальный контроль, осуществляемый в семье на основе авторитета родителей, иллюстрирует регулятивную функцию семьи.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3) Семья, как правило, кормит, одевает, обувает, и в этом проявляется её воспитательная функция.</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4) Ведение своего бюджета, организация потребительской деятельности иллюстрирует экономическую функцию семьи.</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238125" algn="just"/>
            <a:r>
              <a:rPr lang="ru-RU" sz="24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5) Уход за детьми вплоть до достижения ими социальной зрелости отражает репродуктивную функцию семьи.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519463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428874"/>
            <a:ext cx="12192000" cy="605876"/>
          </a:xfrm>
          <a:prstGeom prst="rect">
            <a:avLst/>
          </a:prstGeom>
          <a:solidFill>
            <a:srgbClr val="FCE6E2"/>
          </a:solidFill>
        </p:spPr>
      </p:sp>
      <p:pic>
        <p:nvPicPr>
          <p:cNvPr id="3" name="Picture 3"/>
          <p:cNvPicPr>
            <a:picLocks noChangeAspect="1"/>
          </p:cNvPicPr>
          <p:nvPr/>
        </p:nvPicPr>
        <p:blipFill>
          <a:blip r:embed="rId2"/>
          <a:srcRect/>
          <a:stretch>
            <a:fillRect/>
          </a:stretch>
        </p:blipFill>
        <p:spPr>
          <a:xfrm>
            <a:off x="6704049" y="2827406"/>
            <a:ext cx="5487951" cy="3601468"/>
          </a:xfrm>
          <a:prstGeom prst="rect">
            <a:avLst/>
          </a:prstGeom>
        </p:spPr>
      </p:pic>
      <p:pic>
        <p:nvPicPr>
          <p:cNvPr id="4" name="Picture 4"/>
          <p:cNvPicPr>
            <a:picLocks noChangeAspect="1"/>
          </p:cNvPicPr>
          <p:nvPr/>
        </p:nvPicPr>
        <p:blipFill>
          <a:blip r:embed="rId3"/>
          <a:srcRect/>
          <a:stretch>
            <a:fillRect/>
          </a:stretch>
        </p:blipFill>
        <p:spPr>
          <a:xfrm rot="1532132">
            <a:off x="-2764624" y="-3941789"/>
            <a:ext cx="9967994" cy="6596999"/>
          </a:xfrm>
          <a:prstGeom prst="rect">
            <a:avLst/>
          </a:prstGeom>
        </p:spPr>
      </p:pic>
      <p:sp>
        <p:nvSpPr>
          <p:cNvPr id="5" name="Прямоугольник 4">
            <a:extLst>
              <a:ext uri="{FF2B5EF4-FFF2-40B4-BE49-F238E27FC236}">
                <a16:creationId xmlns:a16="http://schemas.microsoft.com/office/drawing/2014/main" id="{17F1B57D-A34C-F840-9E9C-0116388C243B}"/>
              </a:ext>
            </a:extLst>
          </p:cNvPr>
          <p:cNvSpPr/>
          <p:nvPr/>
        </p:nvSpPr>
        <p:spPr>
          <a:xfrm>
            <a:off x="722489" y="1053963"/>
            <a:ext cx="8308622" cy="4401205"/>
          </a:xfrm>
          <a:prstGeom prst="rect">
            <a:avLst/>
          </a:prstGeom>
        </p:spPr>
        <p:txBody>
          <a:bodyPr wrap="square">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семье?</a:t>
            </a:r>
          </a:p>
          <a:p>
            <a:r>
              <a:rPr lang="ru-RU" sz="2800" dirty="0">
                <a:latin typeface="Calibri" panose="020F0502020204030204" pitchFamily="34" charset="0"/>
                <a:ea typeface="Calibri" panose="020F0502020204030204" pitchFamily="34" charset="0"/>
                <a:cs typeface="Times New Roman" panose="02020603050405020304" pitchFamily="18" charset="0"/>
              </a:rPr>
              <a:t>А. В аграрных обществах семья имела патриархальный характер.</a:t>
            </a:r>
          </a:p>
          <a:p>
            <a:r>
              <a:rPr lang="ru-RU" sz="2800" dirty="0">
                <a:latin typeface="Calibri" panose="020F0502020204030204" pitchFamily="34" charset="0"/>
                <a:ea typeface="Calibri" panose="020F0502020204030204" pitchFamily="34" charset="0"/>
                <a:cs typeface="Times New Roman" panose="02020603050405020304" pitchFamily="18" charset="0"/>
              </a:rPr>
              <a:t>Б. Семья может складываться на основе брака и кровного родства.</a:t>
            </a:r>
          </a:p>
          <a:p>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3168340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301779" y="-3998232"/>
            <a:ext cx="9967994" cy="6596999"/>
          </a:xfrm>
          <a:prstGeom prst="rect">
            <a:avLst/>
          </a:prstGeom>
        </p:spPr>
      </p:pic>
      <p:sp>
        <p:nvSpPr>
          <p:cNvPr id="3" name="Прямоугольник 2">
            <a:extLst>
              <a:ext uri="{FF2B5EF4-FFF2-40B4-BE49-F238E27FC236}">
                <a16:creationId xmlns:a16="http://schemas.microsoft.com/office/drawing/2014/main" id="{ABCF8ECB-B76F-1648-9CEC-C7A2167EA875}"/>
              </a:ext>
            </a:extLst>
          </p:cNvPr>
          <p:cNvSpPr/>
          <p:nvPr/>
        </p:nvSpPr>
        <p:spPr>
          <a:xfrm>
            <a:off x="677334" y="1614017"/>
            <a:ext cx="11379200" cy="3970318"/>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в приведённом ниже списке проявления хозяйственно-экономической функции семьи. Запишите цифры, под которыми они указаны.</a:t>
            </a:r>
          </a:p>
          <a:p>
            <a:r>
              <a:rPr lang="ru-RU" sz="2800" dirty="0">
                <a:latin typeface="Calibri" panose="020F0502020204030204" pitchFamily="34" charset="0"/>
                <a:ea typeface="Calibri" panose="020F0502020204030204" pitchFamily="34" charset="0"/>
                <a:cs typeface="Times New Roman" panose="02020603050405020304" pitchFamily="18" charset="0"/>
              </a:rPr>
              <a:t>1 социализация человека</a:t>
            </a:r>
          </a:p>
          <a:p>
            <a:r>
              <a:rPr lang="ru-RU" sz="2800" dirty="0">
                <a:latin typeface="Calibri" panose="020F0502020204030204" pitchFamily="34" charset="0"/>
                <a:ea typeface="Calibri" panose="020F0502020204030204" pitchFamily="34" charset="0"/>
                <a:cs typeface="Times New Roman" panose="02020603050405020304" pitchFamily="18" charset="0"/>
              </a:rPr>
              <a:t>2 предоставление социального статуса</a:t>
            </a:r>
          </a:p>
          <a:p>
            <a:r>
              <a:rPr lang="ru-RU" sz="2800" dirty="0">
                <a:latin typeface="Calibri" panose="020F0502020204030204" pitchFamily="34" charset="0"/>
                <a:ea typeface="Calibri" panose="020F0502020204030204" pitchFamily="34" charset="0"/>
                <a:cs typeface="Times New Roman" panose="02020603050405020304" pitchFamily="18" charset="0"/>
              </a:rPr>
              <a:t>3 ведение домашнего хозяйства</a:t>
            </a:r>
          </a:p>
          <a:p>
            <a:r>
              <a:rPr lang="ru-RU" sz="2800" dirty="0">
                <a:latin typeface="Calibri" panose="020F0502020204030204" pitchFamily="34" charset="0"/>
                <a:ea typeface="Calibri" panose="020F0502020204030204" pitchFamily="34" charset="0"/>
                <a:cs typeface="Times New Roman" panose="02020603050405020304" pitchFamily="18" charset="0"/>
              </a:rPr>
              <a:t>4 планирование семейного бюджета</a:t>
            </a:r>
          </a:p>
          <a:p>
            <a:r>
              <a:rPr lang="ru-RU" sz="2800" dirty="0">
                <a:latin typeface="Calibri" panose="020F0502020204030204" pitchFamily="34" charset="0"/>
                <a:ea typeface="Calibri" panose="020F0502020204030204" pitchFamily="34" charset="0"/>
                <a:cs typeface="Times New Roman" panose="02020603050405020304" pitchFamily="18" charset="0"/>
              </a:rPr>
              <a:t>5 распределение домашнего труда</a:t>
            </a:r>
          </a:p>
          <a:p>
            <a:r>
              <a:rPr lang="ru-RU" sz="2800" dirty="0">
                <a:latin typeface="Calibri" panose="020F0502020204030204" pitchFamily="34" charset="0"/>
                <a:ea typeface="Calibri" panose="020F0502020204030204" pitchFamily="34" charset="0"/>
                <a:cs typeface="Times New Roman" panose="02020603050405020304" pitchFamily="18" charset="0"/>
              </a:rPr>
              <a:t>6 первичный социальный контроль</a:t>
            </a:r>
          </a:p>
        </p:txBody>
      </p:sp>
    </p:spTree>
    <p:extLst>
      <p:ext uri="{BB962C8B-B14F-4D97-AF65-F5344CB8AC3E}">
        <p14:creationId xmlns:p14="http://schemas.microsoft.com/office/powerpoint/2010/main" val="116481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2257830" y="4964561"/>
            <a:ext cx="9967994" cy="6596999"/>
          </a:xfrm>
          <a:prstGeom prst="rect">
            <a:avLst/>
          </a:prstGeom>
        </p:spPr>
      </p:pic>
      <p:sp>
        <p:nvSpPr>
          <p:cNvPr id="3" name="Прямоугольник 2">
            <a:extLst>
              <a:ext uri="{FF2B5EF4-FFF2-40B4-BE49-F238E27FC236}">
                <a16:creationId xmlns:a16="http://schemas.microsoft.com/office/drawing/2014/main" id="{C2C4C3E9-4A41-A944-BE88-D9553918D5C7}"/>
              </a:ext>
            </a:extLst>
          </p:cNvPr>
          <p:cNvSpPr/>
          <p:nvPr/>
        </p:nvSpPr>
        <p:spPr>
          <a:xfrm>
            <a:off x="1162756" y="403073"/>
            <a:ext cx="8511822" cy="4832092"/>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семье?</a:t>
            </a:r>
          </a:p>
          <a:p>
            <a:r>
              <a:rPr lang="ru-RU" sz="2800" dirty="0">
                <a:latin typeface="Calibri" panose="020F0502020204030204" pitchFamily="34" charset="0"/>
                <a:ea typeface="Calibri" panose="020F0502020204030204" pitchFamily="34" charset="0"/>
                <a:cs typeface="Times New Roman" panose="02020603050405020304" pitchFamily="18" charset="0"/>
              </a:rPr>
              <a:t>А. Семья призвана создать условия для физического, психического, эмоционального и интеллектуального развития ребёнка.</a:t>
            </a:r>
          </a:p>
          <a:p>
            <a:r>
              <a:rPr lang="ru-RU" sz="2800" dirty="0">
                <a:latin typeface="Calibri" panose="020F0502020204030204" pitchFamily="34" charset="0"/>
                <a:ea typeface="Calibri" panose="020F0502020204030204" pitchFamily="34" charset="0"/>
                <a:cs typeface="Times New Roman" panose="02020603050405020304" pitchFamily="18" charset="0"/>
              </a:rPr>
              <a:t>Б. Члены семьи связаны общностью быта, взаимной материальной и моральной ответственностью.</a:t>
            </a:r>
          </a:p>
          <a:p>
            <a:r>
              <a:rPr lang="ru-RU" sz="2800" dirty="0">
                <a:latin typeface="Calibri" panose="020F0502020204030204" pitchFamily="34" charset="0"/>
                <a:ea typeface="Calibri" panose="020F0502020204030204" pitchFamily="34" charset="0"/>
                <a:cs typeface="Times New Roman" panose="02020603050405020304" pitchFamily="18" charset="0"/>
              </a:rPr>
              <a:t>Ответ:</a:t>
            </a: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1662634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A324F40-ECA4-4A4B-A6EC-0730A5D0660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926164" y="1535242"/>
            <a:ext cx="12873449" cy="8519883"/>
          </a:xfrm>
          <a:prstGeom prst="rect">
            <a:avLst/>
          </a:prstGeom>
        </p:spPr>
      </p:pic>
      <p:pic>
        <p:nvPicPr>
          <p:cNvPr id="6" name="Picture 5">
            <a:extLst>
              <a:ext uri="{FF2B5EF4-FFF2-40B4-BE49-F238E27FC236}">
                <a16:creationId xmlns:a16="http://schemas.microsoft.com/office/drawing/2014/main" id="{017AC99F-3B74-8047-84AC-5E860EA1563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3941425"/>
            <a:ext cx="3754419" cy="3071798"/>
          </a:xfrm>
          <a:prstGeom prst="rect">
            <a:avLst/>
          </a:prstGeom>
        </p:spPr>
      </p:pic>
      <p:sp>
        <p:nvSpPr>
          <p:cNvPr id="2" name="Прямоугольник 1">
            <a:extLst>
              <a:ext uri="{FF2B5EF4-FFF2-40B4-BE49-F238E27FC236}">
                <a16:creationId xmlns:a16="http://schemas.microsoft.com/office/drawing/2014/main" id="{C0C90916-5931-A94C-A071-6D77BEB20A1B}"/>
              </a:ext>
            </a:extLst>
          </p:cNvPr>
          <p:cNvSpPr/>
          <p:nvPr/>
        </p:nvSpPr>
        <p:spPr>
          <a:xfrm>
            <a:off x="1151467" y="1242326"/>
            <a:ext cx="7969956" cy="3108543"/>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Назовите и проиллюстрируйте примерами любые три признака семьи партнёрского (демократического) типа. Сначала назовите признак, затем приведите соответствующий пример.) (Каждый пример должен быть сформулирован развёрнуто.)</a:t>
            </a:r>
          </a:p>
          <a:p>
            <a:pPr marL="499110" algn="just"/>
            <a:r>
              <a:rPr lang="ru-RU" sz="2800" b="1"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8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579288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a:extLst>
              <a:ext uri="{FF2B5EF4-FFF2-40B4-BE49-F238E27FC236}">
                <a16:creationId xmlns:a16="http://schemas.microsoft.com/office/drawing/2014/main" id="{9A027AFF-0C91-4348-B60C-E72C2029C0ED}"/>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4711675" y="1266182"/>
            <a:ext cx="12873449" cy="8519883"/>
          </a:xfrm>
          <a:prstGeom prst="rect">
            <a:avLst/>
          </a:prstGeom>
        </p:spPr>
      </p:pic>
      <p:pic>
        <p:nvPicPr>
          <p:cNvPr id="5" name="Picture 5">
            <a:extLst>
              <a:ext uri="{FF2B5EF4-FFF2-40B4-BE49-F238E27FC236}">
                <a16:creationId xmlns:a16="http://schemas.microsoft.com/office/drawing/2014/main" id="{4956EFBB-703A-DA4F-B094-75BAB928A98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852447" y="4167201"/>
            <a:ext cx="3754419" cy="3071798"/>
          </a:xfrm>
          <a:prstGeom prst="rect">
            <a:avLst/>
          </a:prstGeom>
        </p:spPr>
      </p:pic>
      <p:sp>
        <p:nvSpPr>
          <p:cNvPr id="2" name="Прямоугольник 1">
            <a:extLst>
              <a:ext uri="{FF2B5EF4-FFF2-40B4-BE49-F238E27FC236}">
                <a16:creationId xmlns:a16="http://schemas.microsoft.com/office/drawing/2014/main" id="{486AC20A-6AFC-D24A-B1D2-43A8F788D98B}"/>
              </a:ext>
            </a:extLst>
          </p:cNvPr>
          <p:cNvSpPr/>
          <p:nvPr/>
        </p:nvSpPr>
        <p:spPr>
          <a:xfrm>
            <a:off x="1128889" y="1637437"/>
            <a:ext cx="8026400" cy="2677656"/>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Назовите три любые характерные черты семьи традиционного (патриархального) типа и проиллюстрируйте каждую из них примером. (Сначала назовите характерную черту, затем приведите соответствующий пример.) (Каждый пример должен быть сформулирован развёрнуто.)</a:t>
            </a:r>
          </a:p>
        </p:txBody>
      </p:sp>
    </p:spTree>
    <p:extLst>
      <p:ext uri="{BB962C8B-B14F-4D97-AF65-F5344CB8AC3E}">
        <p14:creationId xmlns:p14="http://schemas.microsoft.com/office/powerpoint/2010/main" val="4260148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C7CD11BE-2DFD-F049-A2E5-EAAACF34FFB7}"/>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9117212" y="-2854258"/>
            <a:ext cx="12873449" cy="8519883"/>
          </a:xfrm>
          <a:prstGeom prst="rect">
            <a:avLst/>
          </a:prstGeom>
        </p:spPr>
      </p:pic>
      <p:pic>
        <p:nvPicPr>
          <p:cNvPr id="6" name="Picture 5">
            <a:extLst>
              <a:ext uri="{FF2B5EF4-FFF2-40B4-BE49-F238E27FC236}">
                <a16:creationId xmlns:a16="http://schemas.microsoft.com/office/drawing/2014/main" id="{D10FF96F-2A72-A24C-9076-F07EB017D25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01153" y="-387865"/>
            <a:ext cx="3754419" cy="3071798"/>
          </a:xfrm>
          <a:prstGeom prst="rect">
            <a:avLst/>
          </a:prstGeom>
        </p:spPr>
      </p:pic>
      <p:graphicFrame>
        <p:nvGraphicFramePr>
          <p:cNvPr id="4" name="Таблица 3">
            <a:extLst>
              <a:ext uri="{FF2B5EF4-FFF2-40B4-BE49-F238E27FC236}">
                <a16:creationId xmlns:a16="http://schemas.microsoft.com/office/drawing/2014/main" id="{FC550F43-ADD9-A04C-A953-C0E9D9AFCD7B}"/>
              </a:ext>
            </a:extLst>
          </p:cNvPr>
          <p:cNvGraphicFramePr>
            <a:graphicFrameLocks noGrp="1"/>
          </p:cNvGraphicFramePr>
          <p:nvPr>
            <p:extLst>
              <p:ext uri="{D42A27DB-BD31-4B8C-83A1-F6EECF244321}">
                <p14:modId xmlns:p14="http://schemas.microsoft.com/office/powerpoint/2010/main" val="2755161720"/>
              </p:ext>
            </p:extLst>
          </p:nvPr>
        </p:nvGraphicFramePr>
        <p:xfrm>
          <a:off x="2950104" y="976539"/>
          <a:ext cx="8282341" cy="2750820"/>
        </p:xfrm>
        <a:graphic>
          <a:graphicData uri="http://schemas.openxmlformats.org/drawingml/2006/table">
            <a:tbl>
              <a:tblPr firstRow="1" firstCol="1" bandRow="1">
                <a:tableStyleId>{5C22544A-7EE6-4342-B048-85BDC9FD1C3A}</a:tableStyleId>
              </a:tblPr>
              <a:tblGrid>
                <a:gridCol w="397552">
                  <a:extLst>
                    <a:ext uri="{9D8B030D-6E8A-4147-A177-3AD203B41FA5}">
                      <a16:colId xmlns:a16="http://schemas.microsoft.com/office/drawing/2014/main" val="1471560865"/>
                    </a:ext>
                  </a:extLst>
                </a:gridCol>
                <a:gridCol w="7884789">
                  <a:extLst>
                    <a:ext uri="{9D8B030D-6E8A-4147-A177-3AD203B41FA5}">
                      <a16:colId xmlns:a16="http://schemas.microsoft.com/office/drawing/2014/main" val="1593613125"/>
                    </a:ext>
                  </a:extLst>
                </a:gridCol>
              </a:tblGrid>
              <a:tr h="0">
                <a:tc>
                  <a:txBody>
                    <a:bodyPr/>
                    <a:lstStyle/>
                    <a:p>
                      <a:r>
                        <a:rPr lang="ru-RU" sz="2800">
                          <a:effectLst/>
                        </a:rPr>
                        <a:t>А.</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r>
                        <a:rPr lang="ru-RU" sz="2800" dirty="0">
                          <a:effectLst/>
                        </a:rPr>
                        <a:t>Семья любого типа характеризуется совместным принятием решений всеми членами семьи, общим обсуждением расходов семейного бюджета.</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517948464"/>
                  </a:ext>
                </a:extLst>
              </a:tr>
              <a:tr h="0">
                <a:tc>
                  <a:txBody>
                    <a:bodyPr/>
                    <a:lstStyle/>
                    <a:p>
                      <a:r>
                        <a:rPr lang="ru-RU" sz="2800">
                          <a:effectLst/>
                        </a:rPr>
                        <a:t>Б.</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tc>
                  <a:txBody>
                    <a:bodyPr/>
                    <a:lstStyle/>
                    <a:p>
                      <a:r>
                        <a:rPr lang="ru-RU" sz="2800" dirty="0">
                          <a:effectLst/>
                        </a:rPr>
                        <a:t>Семья выполняет эмоционально-психологическую функцию.</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47625" marR="47625" marT="47625" marB="47625"/>
                </a:tc>
                <a:extLst>
                  <a:ext uri="{0D108BD9-81ED-4DB2-BD59-A6C34878D82A}">
                    <a16:rowId xmlns:a16="http://schemas.microsoft.com/office/drawing/2014/main" val="3292010422"/>
                  </a:ext>
                </a:extLst>
              </a:tr>
            </a:tbl>
          </a:graphicData>
        </a:graphic>
      </p:graphicFrame>
      <p:sp>
        <p:nvSpPr>
          <p:cNvPr id="7" name="Прямоугольник 6">
            <a:extLst>
              <a:ext uri="{FF2B5EF4-FFF2-40B4-BE49-F238E27FC236}">
                <a16:creationId xmlns:a16="http://schemas.microsoft.com/office/drawing/2014/main" id="{744AEC21-410F-504C-B08B-8FA488944C3C}"/>
              </a:ext>
            </a:extLst>
          </p:cNvPr>
          <p:cNvSpPr/>
          <p:nvPr/>
        </p:nvSpPr>
        <p:spPr>
          <a:xfrm>
            <a:off x="2950104" y="4065579"/>
            <a:ext cx="6096000" cy="1815882"/>
          </a:xfrm>
          <a:prstGeom prst="rect">
            <a:avLst/>
          </a:prstGeom>
        </p:spPr>
        <p:txBody>
          <a:bodyPr>
            <a:spAutoFit/>
          </a:bodyPr>
          <a:lstStyle/>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
        <p:nvSpPr>
          <p:cNvPr id="8" name="Прямоугольник 7">
            <a:extLst>
              <a:ext uri="{FF2B5EF4-FFF2-40B4-BE49-F238E27FC236}">
                <a16:creationId xmlns:a16="http://schemas.microsoft.com/office/drawing/2014/main" id="{DD021AF0-8F2F-4748-BE52-EF671786F331}"/>
              </a:ext>
            </a:extLst>
          </p:cNvPr>
          <p:cNvSpPr/>
          <p:nvPr/>
        </p:nvSpPr>
        <p:spPr>
          <a:xfrm>
            <a:off x="3570198" y="293720"/>
            <a:ext cx="6578532" cy="523220"/>
          </a:xfrm>
          <a:prstGeom prst="rect">
            <a:avLst/>
          </a:prstGeom>
        </p:spPr>
        <p:txBody>
          <a:bodyPr wrap="non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семье?</a:t>
            </a:r>
            <a:r>
              <a:rPr lang="ru-RU" sz="2800" dirty="0">
                <a:solidFill>
                  <a:srgbClr val="FF0000"/>
                </a:solidFill>
              </a:rPr>
              <a:t> </a:t>
            </a:r>
          </a:p>
        </p:txBody>
      </p:sp>
    </p:spTree>
    <p:extLst>
      <p:ext uri="{BB962C8B-B14F-4D97-AF65-F5344CB8AC3E}">
        <p14:creationId xmlns:p14="http://schemas.microsoft.com/office/powerpoint/2010/main" val="2524125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54D53B96-448D-0F4D-A16D-006244802F3C}"/>
              </a:ext>
            </a:extLst>
          </p:cNvPr>
          <p:cNvSpPr/>
          <p:nvPr/>
        </p:nvSpPr>
        <p:spPr>
          <a:xfrm>
            <a:off x="2517423" y="1729939"/>
            <a:ext cx="9144000" cy="3970318"/>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В современном обществе происходит изменение функций семьи. Некоторые из них реализуются совместно с другими социальными институтами или в той или иной степени передаются им. Проиллюстрируйте данное утверждение на примере любых трёх функций семьи. (Сначала назовите функцию семьи, затем покажите на примере изменение её содержания во взаимодействии с другим(-и) социальным(-и) институтом(-</a:t>
            </a:r>
            <a:r>
              <a:rPr lang="ru-RU" sz="2800" dirty="0" err="1">
                <a:latin typeface="Calibri" panose="020F0502020204030204" pitchFamily="34" charset="0"/>
                <a:ea typeface="Calibri" panose="020F0502020204030204" pitchFamily="34" charset="0"/>
                <a:cs typeface="Times New Roman" panose="02020603050405020304" pitchFamily="18" charset="0"/>
              </a:rPr>
              <a:t>ами</a:t>
            </a:r>
            <a:r>
              <a:rPr lang="ru-RU" sz="2800" dirty="0">
                <a:latin typeface="Calibri" panose="020F0502020204030204" pitchFamily="34" charset="0"/>
                <a:ea typeface="Calibri" panose="020F0502020204030204" pitchFamily="34" charset="0"/>
                <a:cs typeface="Times New Roman" panose="02020603050405020304" pitchFamily="18" charset="0"/>
              </a:rPr>
              <a:t>)). (Каждый пример должен быть сформулирован развёрнуто.)</a:t>
            </a:r>
          </a:p>
        </p:txBody>
      </p:sp>
    </p:spTree>
    <p:extLst>
      <p:ext uri="{BB962C8B-B14F-4D97-AF65-F5344CB8AC3E}">
        <p14:creationId xmlns:p14="http://schemas.microsoft.com/office/powerpoint/2010/main" val="3906679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a:stretch>
            <a:fillRect/>
          </a:stretch>
        </p:blipFill>
        <p:spPr>
          <a:xfrm rot="-909727">
            <a:off x="-6891000" y="-1974278"/>
            <a:ext cx="12873449" cy="8519883"/>
          </a:xfrm>
          <a:prstGeom prst="rect">
            <a:avLst/>
          </a:prstGeom>
        </p:spPr>
      </p:pic>
      <p:sp>
        <p:nvSpPr>
          <p:cNvPr id="2" name="Прямоугольник 1">
            <a:extLst>
              <a:ext uri="{FF2B5EF4-FFF2-40B4-BE49-F238E27FC236}">
                <a16:creationId xmlns:a16="http://schemas.microsoft.com/office/drawing/2014/main" id="{4E01615E-C436-1147-835B-4A9BDF5494E7}"/>
              </a:ext>
            </a:extLst>
          </p:cNvPr>
          <p:cNvSpPr/>
          <p:nvPr/>
        </p:nvSpPr>
        <p:spPr>
          <a:xfrm>
            <a:off x="2280355" y="797510"/>
            <a:ext cx="9810043" cy="5262979"/>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 социальных институтах?</a:t>
            </a:r>
          </a:p>
          <a:p>
            <a:r>
              <a:rPr lang="ru-RU" sz="2800" dirty="0">
                <a:latin typeface="Calibri" panose="020F0502020204030204" pitchFamily="34" charset="0"/>
                <a:ea typeface="Calibri" panose="020F0502020204030204" pitchFamily="34" charset="0"/>
                <a:cs typeface="Times New Roman" panose="02020603050405020304" pitchFamily="18" charset="0"/>
              </a:rPr>
              <a:t>А. Образование как социальный институт объединяет с другими социальными институтами наличие различных элементов в структуре.</a:t>
            </a:r>
          </a:p>
          <a:p>
            <a:r>
              <a:rPr lang="ru-RU" sz="2800" dirty="0">
                <a:latin typeface="Calibri" panose="020F0502020204030204" pitchFamily="34" charset="0"/>
                <a:ea typeface="Calibri" panose="020F0502020204030204" pitchFamily="34" charset="0"/>
                <a:cs typeface="Times New Roman" panose="02020603050405020304" pitchFamily="18" charset="0"/>
              </a:rPr>
              <a:t>Б. Социальные институты возникли в связи с объективной потребностью общества регулировать сферу социальных отношений.</a:t>
            </a:r>
          </a:p>
          <a:p>
            <a:endParaRPr lang="ru-RU" sz="2800" dirty="0">
              <a:latin typeface="Calibri" panose="020F0502020204030204" pitchFamily="34" charset="0"/>
              <a:ea typeface="Calibri" panose="020F0502020204030204" pitchFamily="34" charset="0"/>
              <a:cs typeface="Times New Roman" panose="02020603050405020304" pitchFamily="18" charset="0"/>
            </a:endParaRP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А</a:t>
            </a:r>
          </a:p>
          <a:p>
            <a:r>
              <a:rPr lang="ru-RU" sz="2800" dirty="0">
                <a:latin typeface="Calibri" panose="020F0502020204030204" pitchFamily="34" charset="0"/>
                <a:ea typeface="Calibri" panose="020F0502020204030204" pitchFamily="34" charset="0"/>
                <a:cs typeface="Times New Roman" panose="02020603050405020304" pitchFamily="18" charset="0"/>
              </a:rPr>
              <a:t>верно только Б</a:t>
            </a:r>
          </a:p>
          <a:p>
            <a:r>
              <a:rPr lang="ru-RU" sz="2800" dirty="0">
                <a:latin typeface="Calibri" panose="020F0502020204030204" pitchFamily="34" charset="0"/>
                <a:ea typeface="Calibri" panose="020F0502020204030204" pitchFamily="34" charset="0"/>
                <a:cs typeface="Times New Roman" panose="02020603050405020304" pitchFamily="18" charset="0"/>
              </a:rPr>
              <a:t>верны оба суждения</a:t>
            </a:r>
          </a:p>
          <a:p>
            <a:r>
              <a:rPr lang="ru-RU" sz="2800" dirty="0">
                <a:latin typeface="Calibri" panose="020F0502020204030204" pitchFamily="34" charset="0"/>
                <a:ea typeface="Calibri" panose="020F0502020204030204" pitchFamily="34" charset="0"/>
                <a:cs typeface="Times New Roman" panose="02020603050405020304" pitchFamily="18" charset="0"/>
              </a:rPr>
              <a:t>оба суждения неверны</a:t>
            </a:r>
          </a:p>
        </p:txBody>
      </p:sp>
    </p:spTree>
    <p:extLst>
      <p:ext uri="{BB962C8B-B14F-4D97-AF65-F5344CB8AC3E}">
        <p14:creationId xmlns:p14="http://schemas.microsoft.com/office/powerpoint/2010/main" val="26777534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682846" y="4890202"/>
            <a:ext cx="13557692" cy="4075297"/>
            <a:chOff x="0" y="0"/>
            <a:chExt cx="6350000" cy="1908742"/>
          </a:xfrm>
        </p:grpSpPr>
        <p:sp>
          <p:nvSpPr>
            <p:cNvPr id="3" name="Freeform 3"/>
            <p:cNvSpPr/>
            <p:nvPr/>
          </p:nvSpPr>
          <p:spPr>
            <a:xfrm>
              <a:off x="0" y="-55880"/>
              <a:ext cx="6350000" cy="1964622"/>
            </a:xfrm>
            <a:custGeom>
              <a:avLst/>
              <a:gdLst/>
              <a:ahLst/>
              <a:cxnLst/>
              <a:rect l="l" t="t" r="r" b="b"/>
              <a:pathLst>
                <a:path w="6350000" h="1964622">
                  <a:moveTo>
                    <a:pt x="5628640" y="177800"/>
                  </a:moveTo>
                  <a:cubicBezTo>
                    <a:pt x="5184140" y="96520"/>
                    <a:pt x="4733290" y="29210"/>
                    <a:pt x="4279900" y="67310"/>
                  </a:cubicBezTo>
                  <a:cubicBezTo>
                    <a:pt x="3841750" y="104140"/>
                    <a:pt x="3437890" y="316230"/>
                    <a:pt x="2997200" y="331470"/>
                  </a:cubicBezTo>
                  <a:cubicBezTo>
                    <a:pt x="2550160" y="346710"/>
                    <a:pt x="2101850" y="267970"/>
                    <a:pt x="1668780" y="167640"/>
                  </a:cubicBezTo>
                  <a:cubicBezTo>
                    <a:pt x="941070" y="0"/>
                    <a:pt x="364490" y="205740"/>
                    <a:pt x="0" y="417830"/>
                  </a:cubicBezTo>
                  <a:lnTo>
                    <a:pt x="0" y="1964622"/>
                  </a:lnTo>
                  <a:lnTo>
                    <a:pt x="6350000" y="1964622"/>
                  </a:lnTo>
                  <a:lnTo>
                    <a:pt x="6350000" y="327660"/>
                  </a:lnTo>
                  <a:cubicBezTo>
                    <a:pt x="6112510" y="265430"/>
                    <a:pt x="5867400" y="220980"/>
                    <a:pt x="5628640" y="177800"/>
                  </a:cubicBezTo>
                  <a:close/>
                </a:path>
              </a:pathLst>
            </a:custGeom>
            <a:solidFill>
              <a:srgbClr val="EC7A50"/>
            </a:solidFill>
          </p:spPr>
        </p:sp>
      </p:grpSp>
      <p:sp>
        <p:nvSpPr>
          <p:cNvPr id="5" name="Прямоугольник 4">
            <a:extLst>
              <a:ext uri="{FF2B5EF4-FFF2-40B4-BE49-F238E27FC236}">
                <a16:creationId xmlns:a16="http://schemas.microsoft.com/office/drawing/2014/main" id="{E1FD6E96-20F1-224B-879C-B74AAB1FA96A}"/>
              </a:ext>
            </a:extLst>
          </p:cNvPr>
          <p:cNvSpPr/>
          <p:nvPr/>
        </p:nvSpPr>
        <p:spPr>
          <a:xfrm>
            <a:off x="1478845" y="963721"/>
            <a:ext cx="9719733" cy="2246769"/>
          </a:xfrm>
          <a:prstGeom prst="rect">
            <a:avLst/>
          </a:prstGeom>
        </p:spPr>
        <p:txBody>
          <a:bodyPr wrap="square">
            <a:spAutoFit/>
          </a:bodyPr>
          <a:lstStyle/>
          <a:p>
            <a:pPr algn="just"/>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Найдите понятие, которое является обобщающим для всех остальных понятий представленного ниже ряда, и запишите цифру, под которой оно указано</a:t>
            </a:r>
          </a:p>
          <a:p>
            <a:pPr algn="just"/>
            <a:r>
              <a:rPr lang="ru-RU" sz="2800" dirty="0">
                <a:latin typeface="Calibri" panose="020F0502020204030204" pitchFamily="34" charset="0"/>
                <a:ea typeface="Calibri" panose="020F0502020204030204" pitchFamily="34" charset="0"/>
                <a:cs typeface="Times New Roman" panose="02020603050405020304" pitchFamily="18" charset="0"/>
              </a:rPr>
              <a:t>1) семья, 2) школа, 3) социальный институт, 4) государство, 5) политическая партия.</a:t>
            </a:r>
          </a:p>
        </p:txBody>
      </p:sp>
    </p:spTree>
    <p:extLst>
      <p:ext uri="{BB962C8B-B14F-4D97-AF65-F5344CB8AC3E}">
        <p14:creationId xmlns:p14="http://schemas.microsoft.com/office/powerpoint/2010/main" val="585011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4" name="Picture 4"/>
          <p:cNvPicPr>
            <a:picLocks noChangeAspect="1"/>
          </p:cNvPicPr>
          <p:nvPr/>
        </p:nvPicPr>
        <p:blipFill>
          <a:blip r:embed="rId3"/>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654DE432-6A30-8F43-84F2-CCE6D5EADD6F}"/>
              </a:ext>
            </a:extLst>
          </p:cNvPr>
          <p:cNvSpPr/>
          <p:nvPr/>
        </p:nvSpPr>
        <p:spPr>
          <a:xfrm>
            <a:off x="936977" y="699911"/>
            <a:ext cx="10882489" cy="4401205"/>
          </a:xfrm>
          <a:prstGeom prst="rect">
            <a:avLst/>
          </a:prstGeom>
        </p:spPr>
        <p:txBody>
          <a:bodyPr wrap="square">
            <a:spAutoFit/>
          </a:bodyPr>
          <a:lstStyle/>
          <a:p>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Выберите верные суждения о социальных институтах и запишите цифры, под которыми они указаны.</a:t>
            </a:r>
          </a:p>
          <a:p>
            <a:r>
              <a:rPr lang="ru-RU" sz="2800" dirty="0">
                <a:latin typeface="Calibri" panose="020F0502020204030204" pitchFamily="34" charset="0"/>
                <a:ea typeface="Calibri" panose="020F0502020204030204" pitchFamily="34" charset="0"/>
                <a:cs typeface="Times New Roman" panose="02020603050405020304" pitchFamily="18" charset="0"/>
              </a:rPr>
              <a:t>1 Появление социальных институтов связано с необходимостью удовлетворения фундаментальных потребностей общества.</a:t>
            </a:r>
          </a:p>
          <a:p>
            <a:r>
              <a:rPr lang="ru-RU" sz="2800" dirty="0">
                <a:latin typeface="Calibri" panose="020F0502020204030204" pitchFamily="34" charset="0"/>
                <a:ea typeface="Calibri" panose="020F0502020204030204" pitchFamily="34" charset="0"/>
                <a:cs typeface="Times New Roman" panose="02020603050405020304" pitchFamily="18" charset="0"/>
              </a:rPr>
              <a:t>2 Структура современного социального института, как правило, характеризуется простотой отношений.</a:t>
            </a:r>
          </a:p>
          <a:p>
            <a:r>
              <a:rPr lang="ru-RU" sz="2800" dirty="0">
                <a:latin typeface="Calibri" panose="020F0502020204030204" pitchFamily="34" charset="0"/>
                <a:ea typeface="Calibri" panose="020F0502020204030204" pitchFamily="34" charset="0"/>
                <a:cs typeface="Times New Roman" panose="02020603050405020304" pitchFamily="18" charset="0"/>
              </a:rPr>
              <a:t>3 Некоторые социальные институты могут выступать и как агенты социализации, и как каналы социальной мобильности.</a:t>
            </a:r>
          </a:p>
          <a:p>
            <a:r>
              <a:rPr lang="ru-RU" sz="2800" dirty="0">
                <a:latin typeface="Calibri" panose="020F0502020204030204" pitchFamily="34" charset="0"/>
                <a:ea typeface="Calibri" panose="020F0502020204030204" pitchFamily="34" charset="0"/>
                <a:cs typeface="Times New Roman" panose="02020603050405020304" pitchFamily="18" charset="0"/>
              </a:rPr>
              <a:t>4 К политическим институтам общества традиционно относят рыночную экономику и собственность</a:t>
            </a:r>
          </a:p>
        </p:txBody>
      </p:sp>
    </p:spTree>
    <p:extLst>
      <p:ext uri="{BB962C8B-B14F-4D97-AF65-F5344CB8AC3E}">
        <p14:creationId xmlns:p14="http://schemas.microsoft.com/office/powerpoint/2010/main" val="2018378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6036826">
            <a:off x="-2554280" y="3903236"/>
            <a:ext cx="5676793" cy="5676793"/>
          </a:xfrm>
          <a:prstGeom prst="rect">
            <a:avLst/>
          </a:prstGeom>
        </p:spPr>
      </p:pic>
      <p:pic>
        <p:nvPicPr>
          <p:cNvPr id="3" name="Picture 3"/>
          <p:cNvPicPr>
            <a:picLocks noChangeAspect="1"/>
          </p:cNvPicPr>
          <p:nvPr/>
        </p:nvPicPr>
        <p:blipFill>
          <a:blip r:embed="rId3"/>
          <a:srcRect/>
          <a:stretch>
            <a:fillRect/>
          </a:stretch>
        </p:blipFill>
        <p:spPr>
          <a:xfrm rot="-499357">
            <a:off x="456838" y="286479"/>
            <a:ext cx="4153970" cy="2688751"/>
          </a:xfrm>
          <a:prstGeom prst="rect">
            <a:avLst/>
          </a:prstGeom>
        </p:spPr>
      </p:pic>
      <p:pic>
        <p:nvPicPr>
          <p:cNvPr id="4" name="Picture 4"/>
          <p:cNvPicPr>
            <a:picLocks noChangeAspect="1"/>
          </p:cNvPicPr>
          <p:nvPr/>
        </p:nvPicPr>
        <p:blipFill>
          <a:blip r:embed="rId2"/>
          <a:srcRect/>
          <a:stretch>
            <a:fillRect/>
          </a:stretch>
        </p:blipFill>
        <p:spPr>
          <a:xfrm rot="8743774">
            <a:off x="9783917" y="-1362232"/>
            <a:ext cx="3787163" cy="3787163"/>
          </a:xfrm>
          <a:prstGeom prst="rect">
            <a:avLst/>
          </a:prstGeom>
        </p:spPr>
      </p:pic>
      <p:sp>
        <p:nvSpPr>
          <p:cNvPr id="5" name="Прямоугольник 4">
            <a:extLst>
              <a:ext uri="{FF2B5EF4-FFF2-40B4-BE49-F238E27FC236}">
                <a16:creationId xmlns:a16="http://schemas.microsoft.com/office/drawing/2014/main" id="{C61159AD-4737-8843-8D39-E0D790D51F35}"/>
              </a:ext>
            </a:extLst>
          </p:cNvPr>
          <p:cNvSpPr/>
          <p:nvPr/>
        </p:nvSpPr>
        <p:spPr>
          <a:xfrm>
            <a:off x="1438401" y="852438"/>
            <a:ext cx="8579556" cy="3108543"/>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Назовите любые три социальных института (кроме семьи), осуществляющих функцию социализации индивидов, и проиллюстрируйте примерами социализирующее воздействие каждого из них. (Сначала назовите социальный институт, затем приведите соответствующий пример.) (Каждый пример должен быть сформулирован развёрнуто.)</a:t>
            </a:r>
          </a:p>
        </p:txBody>
      </p:sp>
    </p:spTree>
    <p:extLst>
      <p:ext uri="{BB962C8B-B14F-4D97-AF65-F5344CB8AC3E}">
        <p14:creationId xmlns:p14="http://schemas.microsoft.com/office/powerpoint/2010/main" val="16308056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rot="1532132">
            <a:off x="-1759036" y="-4720724"/>
            <a:ext cx="9967994" cy="6596999"/>
          </a:xfrm>
          <a:prstGeom prst="rect">
            <a:avLst/>
          </a:prstGeom>
        </p:spPr>
      </p:pic>
      <p:sp>
        <p:nvSpPr>
          <p:cNvPr id="4" name="Прямоугольник 3">
            <a:extLst>
              <a:ext uri="{FF2B5EF4-FFF2-40B4-BE49-F238E27FC236}">
                <a16:creationId xmlns:a16="http://schemas.microsoft.com/office/drawing/2014/main" id="{3C8A3D23-4170-0649-B1D4-C3A76EA1C0AB}"/>
              </a:ext>
            </a:extLst>
          </p:cNvPr>
          <p:cNvSpPr/>
          <p:nvPr/>
        </p:nvSpPr>
        <p:spPr>
          <a:xfrm>
            <a:off x="632178" y="0"/>
            <a:ext cx="8410222" cy="523220"/>
          </a:xfrm>
          <a:prstGeom prst="rect">
            <a:avLst/>
          </a:prstGeom>
        </p:spPr>
        <p:txBody>
          <a:bodyPr wrap="square">
            <a:spAutoFit/>
          </a:bodyPr>
          <a:lstStyle/>
          <a:p>
            <a:pPr algn="just"/>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Составьте план по теме «Типы семей»</a:t>
            </a:r>
          </a:p>
        </p:txBody>
      </p:sp>
      <p:sp>
        <p:nvSpPr>
          <p:cNvPr id="5" name="Прямоугольник 4">
            <a:extLst>
              <a:ext uri="{FF2B5EF4-FFF2-40B4-BE49-F238E27FC236}">
                <a16:creationId xmlns:a16="http://schemas.microsoft.com/office/drawing/2014/main" id="{7CBF3BFB-89FA-6847-A4AB-C32EB2D1914B}"/>
              </a:ext>
            </a:extLst>
          </p:cNvPr>
          <p:cNvSpPr/>
          <p:nvPr/>
        </p:nvSpPr>
        <p:spPr>
          <a:xfrm>
            <a:off x="632178" y="1002733"/>
            <a:ext cx="6096000" cy="3970318"/>
          </a:xfrm>
          <a:prstGeom prst="rect">
            <a:avLst/>
          </a:prstGeom>
        </p:spPr>
        <p:txBody>
          <a:bodyPr>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1. Понятие о семье. </a:t>
            </a:r>
          </a:p>
          <a:p>
            <a:r>
              <a:rPr lang="ru-RU" dirty="0">
                <a:latin typeface="Calibri" panose="020F0502020204030204" pitchFamily="34" charset="0"/>
                <a:ea typeface="Calibri" panose="020F0502020204030204" pitchFamily="34" charset="0"/>
                <a:cs typeface="Times New Roman" panose="02020603050405020304" pitchFamily="18" charset="0"/>
              </a:rPr>
              <a:t>2. Формы брака:</a:t>
            </a:r>
          </a:p>
          <a:p>
            <a:r>
              <a:rPr lang="ru-RU" dirty="0">
                <a:latin typeface="Calibri" panose="020F0502020204030204" pitchFamily="34" charset="0"/>
                <a:ea typeface="Calibri" panose="020F0502020204030204" pitchFamily="34" charset="0"/>
                <a:cs typeface="Times New Roman" panose="02020603050405020304" pitchFamily="18" charset="0"/>
              </a:rPr>
              <a:t>а) церковный;</a:t>
            </a:r>
          </a:p>
          <a:p>
            <a:r>
              <a:rPr lang="ru-RU" dirty="0">
                <a:latin typeface="Calibri" panose="020F0502020204030204" pitchFamily="34" charset="0"/>
                <a:ea typeface="Calibri" panose="020F0502020204030204" pitchFamily="34" charset="0"/>
                <a:cs typeface="Times New Roman" panose="02020603050405020304" pitchFamily="18" charset="0"/>
              </a:rPr>
              <a:t>б) фактический;</a:t>
            </a:r>
          </a:p>
          <a:p>
            <a:r>
              <a:rPr lang="ru-RU" dirty="0">
                <a:latin typeface="Calibri" panose="020F0502020204030204" pitchFamily="34" charset="0"/>
                <a:ea typeface="Calibri" panose="020F0502020204030204" pitchFamily="34" charset="0"/>
                <a:cs typeface="Times New Roman" panose="02020603050405020304" pitchFamily="18" charset="0"/>
              </a:rPr>
              <a:t>в) гражданский;</a:t>
            </a:r>
          </a:p>
          <a:p>
            <a:r>
              <a:rPr lang="ru-RU" dirty="0">
                <a:latin typeface="Calibri" panose="020F0502020204030204" pitchFamily="34" charset="0"/>
                <a:ea typeface="Calibri" panose="020F0502020204030204" pitchFamily="34" charset="0"/>
                <a:cs typeface="Times New Roman" panose="02020603050405020304" pitchFamily="18" charset="0"/>
              </a:rPr>
              <a:t>3. Функции семьи:</a:t>
            </a:r>
          </a:p>
          <a:p>
            <a:r>
              <a:rPr lang="ru-RU" dirty="0">
                <a:latin typeface="Calibri" panose="020F0502020204030204" pitchFamily="34" charset="0"/>
                <a:ea typeface="Calibri" panose="020F0502020204030204" pitchFamily="34" charset="0"/>
                <a:cs typeface="Times New Roman" panose="02020603050405020304" pitchFamily="18" charset="0"/>
              </a:rPr>
              <a:t>а) репродуктивная;</a:t>
            </a:r>
          </a:p>
          <a:p>
            <a:r>
              <a:rPr lang="ru-RU" dirty="0">
                <a:latin typeface="Calibri" panose="020F0502020204030204" pitchFamily="34" charset="0"/>
                <a:ea typeface="Calibri" panose="020F0502020204030204" pitchFamily="34" charset="0"/>
                <a:cs typeface="Times New Roman" panose="02020603050405020304" pitchFamily="18" charset="0"/>
              </a:rPr>
              <a:t>б) социализация;</a:t>
            </a:r>
          </a:p>
          <a:p>
            <a:r>
              <a:rPr lang="ru-RU" dirty="0">
                <a:latin typeface="Calibri" panose="020F0502020204030204" pitchFamily="34" charset="0"/>
                <a:ea typeface="Calibri" panose="020F0502020204030204" pitchFamily="34" charset="0"/>
                <a:cs typeface="Times New Roman" panose="02020603050405020304" pitchFamily="18" charset="0"/>
              </a:rPr>
              <a:t>в) хозяйственно-бытовая;</a:t>
            </a:r>
          </a:p>
          <a:p>
            <a:r>
              <a:rPr lang="ru-RU" dirty="0">
                <a:latin typeface="Calibri" panose="020F0502020204030204" pitchFamily="34" charset="0"/>
                <a:ea typeface="Calibri" panose="020F0502020204030204" pitchFamily="34" charset="0"/>
                <a:cs typeface="Times New Roman" panose="02020603050405020304" pitchFamily="18" charset="0"/>
              </a:rPr>
              <a:t>г) экономическая;</a:t>
            </a:r>
          </a:p>
          <a:p>
            <a:r>
              <a:rPr lang="ru-RU" dirty="0">
                <a:latin typeface="Calibri" panose="020F0502020204030204" pitchFamily="34" charset="0"/>
                <a:ea typeface="Calibri" panose="020F0502020204030204" pitchFamily="34" charset="0"/>
                <a:cs typeface="Times New Roman" panose="02020603050405020304" pitchFamily="18" charset="0"/>
              </a:rPr>
              <a:t>д) социально-статусная;</a:t>
            </a:r>
          </a:p>
          <a:p>
            <a:r>
              <a:rPr lang="ru-RU" dirty="0">
                <a:latin typeface="Calibri" panose="020F0502020204030204" pitchFamily="34" charset="0"/>
                <a:ea typeface="Calibri" panose="020F0502020204030204" pitchFamily="34" charset="0"/>
                <a:cs typeface="Times New Roman" panose="02020603050405020304" pitchFamily="18" charset="0"/>
              </a:rPr>
              <a:t>е) защитная;</a:t>
            </a:r>
          </a:p>
          <a:p>
            <a:r>
              <a:rPr lang="ru-RU" dirty="0">
                <a:latin typeface="Calibri" panose="020F0502020204030204" pitchFamily="34" charset="0"/>
                <a:ea typeface="Calibri" panose="020F0502020204030204" pitchFamily="34" charset="0"/>
                <a:cs typeface="Times New Roman" panose="02020603050405020304" pitchFamily="18" charset="0"/>
              </a:rPr>
              <a:t>ж) досуговая;</a:t>
            </a:r>
          </a:p>
          <a:p>
            <a:r>
              <a:rPr lang="ru-RU" dirty="0">
                <a:latin typeface="Calibri" panose="020F0502020204030204" pitchFamily="34" charset="0"/>
                <a:ea typeface="Calibri" panose="020F0502020204030204" pitchFamily="34" charset="0"/>
                <a:cs typeface="Times New Roman" panose="02020603050405020304" pitchFamily="18" charset="0"/>
              </a:rPr>
              <a:t>з) духовно-нравственная. </a:t>
            </a:r>
          </a:p>
        </p:txBody>
      </p:sp>
      <p:sp>
        <p:nvSpPr>
          <p:cNvPr id="6" name="Прямоугольник 5">
            <a:extLst>
              <a:ext uri="{FF2B5EF4-FFF2-40B4-BE49-F238E27FC236}">
                <a16:creationId xmlns:a16="http://schemas.microsoft.com/office/drawing/2014/main" id="{C6BEDB7C-B427-CD4C-8F3F-DD6AD8BD1049}"/>
              </a:ext>
            </a:extLst>
          </p:cNvPr>
          <p:cNvSpPr/>
          <p:nvPr/>
        </p:nvSpPr>
        <p:spPr>
          <a:xfrm>
            <a:off x="4844609" y="394692"/>
            <a:ext cx="7625645" cy="6186309"/>
          </a:xfrm>
          <a:prstGeom prst="rect">
            <a:avLst/>
          </a:prstGeom>
        </p:spPr>
        <p:txBody>
          <a:bodyPr wrap="square">
            <a:spAutoFit/>
          </a:bodyPr>
          <a:lstStyle/>
          <a:p>
            <a:r>
              <a:rPr lang="ru-RU" dirty="0">
                <a:latin typeface="Calibri" panose="020F0502020204030204" pitchFamily="34" charset="0"/>
                <a:ea typeface="Calibri" panose="020F0502020204030204" pitchFamily="34" charset="0"/>
                <a:cs typeface="Times New Roman" panose="02020603050405020304" pitchFamily="18" charset="0"/>
              </a:rPr>
              <a:t>4. Виды семей по количеству детей:</a:t>
            </a:r>
          </a:p>
          <a:p>
            <a:r>
              <a:rPr lang="ru-RU" dirty="0">
                <a:latin typeface="Calibri" panose="020F0502020204030204" pitchFamily="34" charset="0"/>
                <a:ea typeface="Calibri" panose="020F0502020204030204" pitchFamily="34" charset="0"/>
                <a:cs typeface="Times New Roman" panose="02020603050405020304" pitchFamily="18" charset="0"/>
              </a:rPr>
              <a:t>а) многодетная;</a:t>
            </a:r>
          </a:p>
          <a:p>
            <a:r>
              <a:rPr lang="ru-RU" dirty="0">
                <a:latin typeface="Calibri" panose="020F0502020204030204" pitchFamily="34" charset="0"/>
                <a:ea typeface="Calibri" panose="020F0502020204030204" pitchFamily="34" charset="0"/>
                <a:cs typeface="Times New Roman" panose="02020603050405020304" pitchFamily="18" charset="0"/>
              </a:rPr>
              <a:t>б) </a:t>
            </a:r>
            <a:r>
              <a:rPr lang="ru-RU" dirty="0" err="1">
                <a:latin typeface="Calibri" panose="020F0502020204030204" pitchFamily="34" charset="0"/>
                <a:ea typeface="Calibri" panose="020F0502020204030204" pitchFamily="34" charset="0"/>
                <a:cs typeface="Times New Roman" panose="02020603050405020304" pitchFamily="18" charset="0"/>
              </a:rPr>
              <a:t>малодетная</a:t>
            </a:r>
            <a:r>
              <a:rPr lang="ru-RU" dirty="0">
                <a:latin typeface="Calibri" panose="020F0502020204030204" pitchFamily="34" charset="0"/>
                <a:ea typeface="Calibri" panose="020F0502020204030204" pitchFamily="34" charset="0"/>
                <a:cs typeface="Times New Roman" panose="02020603050405020304" pitchFamily="18" charset="0"/>
              </a:rPr>
              <a:t>;</a:t>
            </a:r>
          </a:p>
          <a:p>
            <a:r>
              <a:rPr lang="ru-RU" dirty="0">
                <a:latin typeface="Calibri" panose="020F0502020204030204" pitchFamily="34" charset="0"/>
                <a:ea typeface="Calibri" panose="020F0502020204030204" pitchFamily="34" charset="0"/>
                <a:cs typeface="Times New Roman" panose="02020603050405020304" pitchFamily="18" charset="0"/>
              </a:rPr>
              <a:t>в) бездетная. </a:t>
            </a:r>
          </a:p>
          <a:p>
            <a:r>
              <a:rPr lang="ru-RU" dirty="0">
                <a:latin typeface="Calibri" panose="020F0502020204030204" pitchFamily="34" charset="0"/>
                <a:ea typeface="Calibri" panose="020F0502020204030204" pitchFamily="34" charset="0"/>
                <a:cs typeface="Times New Roman" panose="02020603050405020304" pitchFamily="18" charset="0"/>
              </a:rPr>
              <a:t>5. Виды семьи по распределению домашних обязанностей:</a:t>
            </a:r>
          </a:p>
          <a:p>
            <a:r>
              <a:rPr lang="ru-RU" dirty="0">
                <a:latin typeface="Calibri" panose="020F0502020204030204" pitchFamily="34" charset="0"/>
                <a:ea typeface="Calibri" panose="020F0502020204030204" pitchFamily="34" charset="0"/>
                <a:cs typeface="Times New Roman" panose="02020603050405020304" pitchFamily="18" charset="0"/>
              </a:rPr>
              <a:t>а) традиционная (патриархальная);</a:t>
            </a:r>
          </a:p>
          <a:p>
            <a:r>
              <a:rPr lang="ru-RU" dirty="0">
                <a:latin typeface="Calibri" panose="020F0502020204030204" pitchFamily="34" charset="0"/>
                <a:ea typeface="Calibri" panose="020F0502020204030204" pitchFamily="34" charset="0"/>
                <a:cs typeface="Times New Roman" panose="02020603050405020304" pitchFamily="18" charset="0"/>
              </a:rPr>
              <a:t>в) партнерская (демократическая). </a:t>
            </a:r>
          </a:p>
          <a:p>
            <a:r>
              <a:rPr lang="ru-RU" dirty="0">
                <a:latin typeface="Calibri" panose="020F0502020204030204" pitchFamily="34" charset="0"/>
                <a:ea typeface="Calibri" panose="020F0502020204030204" pitchFamily="34" charset="0"/>
                <a:cs typeface="Times New Roman" panose="02020603050405020304" pitchFamily="18" charset="0"/>
              </a:rPr>
              <a:t>6. Виды семьи по структуре:</a:t>
            </a:r>
          </a:p>
          <a:p>
            <a:r>
              <a:rPr lang="ru-RU" dirty="0">
                <a:latin typeface="Calibri" panose="020F0502020204030204" pitchFamily="34" charset="0"/>
                <a:ea typeface="Calibri" panose="020F0502020204030204" pitchFamily="34" charset="0"/>
                <a:cs typeface="Times New Roman" panose="02020603050405020304" pitchFamily="18" charset="0"/>
              </a:rPr>
              <a:t>а) </a:t>
            </a:r>
            <a:r>
              <a:rPr lang="ru-RU" dirty="0" err="1">
                <a:latin typeface="Calibri" panose="020F0502020204030204" pitchFamily="34" charset="0"/>
                <a:ea typeface="Calibri" panose="020F0502020204030204" pitchFamily="34" charset="0"/>
                <a:cs typeface="Times New Roman" panose="02020603050405020304" pitchFamily="18" charset="0"/>
              </a:rPr>
              <a:t>нуклеарная</a:t>
            </a:r>
            <a:r>
              <a:rPr lang="ru-RU" dirty="0">
                <a:latin typeface="Calibri" panose="020F0502020204030204" pitchFamily="34" charset="0"/>
                <a:ea typeface="Calibri" panose="020F0502020204030204" pitchFamily="34" charset="0"/>
                <a:cs typeface="Times New Roman" panose="02020603050405020304" pitchFamily="18" charset="0"/>
              </a:rPr>
              <a:t>;</a:t>
            </a:r>
          </a:p>
          <a:p>
            <a:r>
              <a:rPr lang="ru-RU" dirty="0">
                <a:latin typeface="Calibri" panose="020F0502020204030204" pitchFamily="34" charset="0"/>
                <a:ea typeface="Calibri" panose="020F0502020204030204" pitchFamily="34" charset="0"/>
                <a:cs typeface="Times New Roman" panose="02020603050405020304" pitchFamily="18" charset="0"/>
              </a:rPr>
              <a:t>б) расширенная;</a:t>
            </a:r>
          </a:p>
          <a:p>
            <a:r>
              <a:rPr lang="ru-RU" dirty="0">
                <a:latin typeface="Calibri" panose="020F0502020204030204" pitchFamily="34" charset="0"/>
                <a:ea typeface="Calibri" panose="020F0502020204030204" pitchFamily="34" charset="0"/>
                <a:cs typeface="Times New Roman" panose="02020603050405020304" pitchFamily="18" charset="0"/>
              </a:rPr>
              <a:t>в) неполная. </a:t>
            </a:r>
          </a:p>
          <a:p>
            <a:r>
              <a:rPr lang="ru-RU" dirty="0">
                <a:latin typeface="Calibri" panose="020F0502020204030204" pitchFamily="34" charset="0"/>
                <a:ea typeface="Calibri" panose="020F0502020204030204" pitchFamily="34" charset="0"/>
                <a:cs typeface="Times New Roman" panose="02020603050405020304" pitchFamily="18" charset="0"/>
              </a:rPr>
              <a:t>7. Виды семьи по характеру семейного воспитания:</a:t>
            </a:r>
          </a:p>
          <a:p>
            <a:r>
              <a:rPr lang="ru-RU" dirty="0">
                <a:latin typeface="Calibri" panose="020F0502020204030204" pitchFamily="34" charset="0"/>
                <a:ea typeface="Calibri" panose="020F0502020204030204" pitchFamily="34" charset="0"/>
                <a:cs typeface="Times New Roman" panose="02020603050405020304" pitchFamily="18" charset="0"/>
              </a:rPr>
              <a:t>а) авторитарная;</a:t>
            </a:r>
          </a:p>
          <a:p>
            <a:r>
              <a:rPr lang="ru-RU" dirty="0">
                <a:latin typeface="Calibri" panose="020F0502020204030204" pitchFamily="34" charset="0"/>
                <a:ea typeface="Calibri" panose="020F0502020204030204" pitchFamily="34" charset="0"/>
                <a:cs typeface="Times New Roman" panose="02020603050405020304" pitchFamily="18" charset="0"/>
              </a:rPr>
              <a:t>б) либеральная;</a:t>
            </a:r>
          </a:p>
          <a:p>
            <a:r>
              <a:rPr lang="ru-RU" dirty="0">
                <a:latin typeface="Calibri" panose="020F0502020204030204" pitchFamily="34" charset="0"/>
                <a:ea typeface="Calibri" panose="020F0502020204030204" pitchFamily="34" charset="0"/>
                <a:cs typeface="Times New Roman" panose="02020603050405020304" pitchFamily="18" charset="0"/>
              </a:rPr>
              <a:t>в) демократическая. </a:t>
            </a:r>
          </a:p>
          <a:p>
            <a:r>
              <a:rPr lang="ru-RU" dirty="0">
                <a:latin typeface="Calibri" panose="020F0502020204030204" pitchFamily="34" charset="0"/>
                <a:ea typeface="Calibri" panose="020F0502020204030204" pitchFamily="34" charset="0"/>
                <a:cs typeface="Times New Roman" panose="02020603050405020304" pitchFamily="18" charset="0"/>
              </a:rPr>
              <a:t>8. Принципы семейных отношений:</a:t>
            </a:r>
          </a:p>
          <a:p>
            <a:r>
              <a:rPr lang="ru-RU" dirty="0">
                <a:latin typeface="Calibri" panose="020F0502020204030204" pitchFamily="34" charset="0"/>
                <a:ea typeface="Calibri" panose="020F0502020204030204" pitchFamily="34" charset="0"/>
                <a:cs typeface="Times New Roman" panose="02020603050405020304" pitchFamily="18" charset="0"/>
              </a:rPr>
              <a:t>а) добровольность брачного союза;</a:t>
            </a:r>
          </a:p>
          <a:p>
            <a:r>
              <a:rPr lang="ru-RU" dirty="0">
                <a:latin typeface="Calibri" panose="020F0502020204030204" pitchFamily="34" charset="0"/>
                <a:ea typeface="Calibri" panose="020F0502020204030204" pitchFamily="34" charset="0"/>
                <a:cs typeface="Times New Roman" panose="02020603050405020304" pitchFamily="18" charset="0"/>
              </a:rPr>
              <a:t>б) равенство прав супругов;</a:t>
            </a:r>
          </a:p>
          <a:p>
            <a:r>
              <a:rPr lang="ru-RU" dirty="0">
                <a:latin typeface="Calibri" panose="020F0502020204030204" pitchFamily="34" charset="0"/>
                <a:ea typeface="Calibri" panose="020F0502020204030204" pitchFamily="34" charset="0"/>
                <a:cs typeface="Times New Roman" panose="02020603050405020304" pitchFamily="18" charset="0"/>
              </a:rPr>
              <a:t>в) разрешение внутрисемейных споров;</a:t>
            </a:r>
          </a:p>
          <a:p>
            <a:r>
              <a:rPr lang="ru-RU" dirty="0">
                <a:latin typeface="Calibri" panose="020F0502020204030204" pitchFamily="34" charset="0"/>
                <a:ea typeface="Calibri" panose="020F0502020204030204" pitchFamily="34" charset="0"/>
                <a:cs typeface="Times New Roman" panose="02020603050405020304" pitchFamily="18" charset="0"/>
              </a:rPr>
              <a:t>г) приоритет семейного воспитания детей;</a:t>
            </a:r>
          </a:p>
          <a:p>
            <a:r>
              <a:rPr lang="ru-RU" dirty="0">
                <a:latin typeface="Calibri" panose="020F0502020204030204" pitchFamily="34" charset="0"/>
                <a:ea typeface="Calibri" panose="020F0502020204030204" pitchFamily="34" charset="0"/>
                <a:cs typeface="Times New Roman" panose="02020603050405020304" pitchFamily="18" charset="0"/>
              </a:rPr>
              <a:t>д) обеспечение защиты прав и интересов несовершеннолетних и нетрудоспособных членов семьи.</a:t>
            </a:r>
          </a:p>
        </p:txBody>
      </p:sp>
    </p:spTree>
    <p:extLst>
      <p:ext uri="{BB962C8B-B14F-4D97-AF65-F5344CB8AC3E}">
        <p14:creationId xmlns:p14="http://schemas.microsoft.com/office/powerpoint/2010/main" val="29481960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FF4648CA-1626-EC46-8A94-6DD706FBB77E}"/>
              </a:ext>
            </a:extLst>
          </p:cNvPr>
          <p:cNvSpPr/>
          <p:nvPr/>
        </p:nvSpPr>
        <p:spPr>
          <a:xfrm>
            <a:off x="1761067" y="112889"/>
            <a:ext cx="8410222" cy="523220"/>
          </a:xfrm>
          <a:prstGeom prst="rect">
            <a:avLst/>
          </a:prstGeom>
        </p:spPr>
        <p:txBody>
          <a:bodyPr wrap="square">
            <a:spAutoFit/>
          </a:bodyPr>
          <a:lstStyle/>
          <a:p>
            <a:pPr algn="just"/>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Составьте план по теме «Семья как малая группа»</a:t>
            </a:r>
          </a:p>
        </p:txBody>
      </p:sp>
      <p:sp>
        <p:nvSpPr>
          <p:cNvPr id="3" name="Прямоугольник 2">
            <a:extLst>
              <a:ext uri="{FF2B5EF4-FFF2-40B4-BE49-F238E27FC236}">
                <a16:creationId xmlns:a16="http://schemas.microsoft.com/office/drawing/2014/main" id="{676C7D38-2818-B74B-B050-9295B9614C01}"/>
              </a:ext>
            </a:extLst>
          </p:cNvPr>
          <p:cNvSpPr/>
          <p:nvPr/>
        </p:nvSpPr>
        <p:spPr>
          <a:xfrm>
            <a:off x="225779" y="673907"/>
            <a:ext cx="5994399" cy="6247864"/>
          </a:xfrm>
          <a:prstGeom prst="rect">
            <a:avLst/>
          </a:prstGeom>
        </p:spPr>
        <p:txBody>
          <a:bodyPr wrap="square">
            <a:spAutoFit/>
          </a:bodyPr>
          <a:lstStyle/>
          <a:p>
            <a:r>
              <a:rPr lang="ru-RU" sz="2000" dirty="0">
                <a:ea typeface="Times New Roman" panose="02020603050405020304" pitchFamily="18" charset="0"/>
                <a:cs typeface="Times New Roman" panose="02020603050405020304" pitchFamily="18" charset="0"/>
              </a:rPr>
              <a:t>1. Признаки малой группы: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а) наличие конкретных личных взаимодействий;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б) относительная длительность существования;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в) наличие эмоциональных связей; </a:t>
            </a:r>
            <a:endParaRPr lang="ru-RU" sz="2000" dirty="0">
              <a:ea typeface="Calibri" panose="020F0502020204030204" pitchFamily="34" charset="0"/>
              <a:cs typeface="Times New Roman" panose="02020603050405020304" pitchFamily="18" charset="0"/>
            </a:endParaRPr>
          </a:p>
          <a:p>
            <a:pPr marR="1256665"/>
            <a:r>
              <a:rPr lang="ru-RU" sz="2000" dirty="0">
                <a:ea typeface="Times New Roman" panose="02020603050405020304" pitchFamily="18" charset="0"/>
                <a:cs typeface="Times New Roman" panose="02020603050405020304" pitchFamily="18" charset="0"/>
              </a:rPr>
              <a:t>г) общие потребности, мотивы и др.</a:t>
            </a:r>
          </a:p>
          <a:p>
            <a:pPr marR="1256665"/>
            <a:r>
              <a:rPr lang="ru-RU" sz="2000" dirty="0">
                <a:ea typeface="Times New Roman" panose="02020603050405020304" pitchFamily="18" charset="0"/>
                <a:cs typeface="Times New Roman" panose="02020603050405020304" pitchFamily="18" charset="0"/>
              </a:rPr>
              <a:t> 2. Отличие семьи от других малых групп: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а) в основе брачные или кровно-родственные отношения;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б) общий быт;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 в) совместное ведение хозяйства др. </a:t>
            </a:r>
            <a:endParaRPr lang="ru-RU" sz="2000" dirty="0">
              <a:ea typeface="Calibri" panose="020F0502020204030204" pitchFamily="34" charset="0"/>
              <a:cs typeface="Times New Roman" panose="02020603050405020304" pitchFamily="18" charset="0"/>
            </a:endParaRPr>
          </a:p>
          <a:p>
            <a:r>
              <a:rPr lang="ru-RU" sz="2000" dirty="0">
                <a:ea typeface="Calibri" panose="020F0502020204030204" pitchFamily="34" charset="0"/>
                <a:cs typeface="Times New Roman" panose="02020603050405020304" pitchFamily="18" charset="0"/>
              </a:rPr>
              <a:t>3. Функции семьи:</a:t>
            </a:r>
          </a:p>
          <a:p>
            <a:r>
              <a:rPr lang="ru-RU" sz="2000" dirty="0">
                <a:ea typeface="Calibri" panose="020F0502020204030204" pitchFamily="34" charset="0"/>
                <a:cs typeface="Times New Roman" panose="02020603050405020304" pitchFamily="18" charset="0"/>
              </a:rPr>
              <a:t>а) репродуктивная;</a:t>
            </a:r>
          </a:p>
          <a:p>
            <a:r>
              <a:rPr lang="ru-RU" sz="2000" dirty="0">
                <a:ea typeface="Calibri" panose="020F0502020204030204" pitchFamily="34" charset="0"/>
                <a:cs typeface="Times New Roman" panose="02020603050405020304" pitchFamily="18" charset="0"/>
              </a:rPr>
              <a:t>б) социализация;</a:t>
            </a:r>
          </a:p>
          <a:p>
            <a:r>
              <a:rPr lang="ru-RU" sz="2000" dirty="0">
                <a:ea typeface="Calibri" panose="020F0502020204030204" pitchFamily="34" charset="0"/>
                <a:cs typeface="Times New Roman" panose="02020603050405020304" pitchFamily="18" charset="0"/>
              </a:rPr>
              <a:t>в) хозяйственно-бытовая;</a:t>
            </a:r>
          </a:p>
          <a:p>
            <a:r>
              <a:rPr lang="ru-RU" sz="2000" dirty="0">
                <a:ea typeface="Calibri" panose="020F0502020204030204" pitchFamily="34" charset="0"/>
                <a:cs typeface="Times New Roman" panose="02020603050405020304" pitchFamily="18" charset="0"/>
              </a:rPr>
              <a:t>г) экономическая;</a:t>
            </a:r>
          </a:p>
          <a:p>
            <a:r>
              <a:rPr lang="ru-RU" sz="2000" dirty="0">
                <a:ea typeface="Calibri" panose="020F0502020204030204" pitchFamily="34" charset="0"/>
                <a:cs typeface="Times New Roman" panose="02020603050405020304" pitchFamily="18" charset="0"/>
              </a:rPr>
              <a:t>д) социально-статусная;</a:t>
            </a:r>
          </a:p>
          <a:p>
            <a:r>
              <a:rPr lang="ru-RU" sz="2000" dirty="0">
                <a:ea typeface="Calibri" panose="020F0502020204030204" pitchFamily="34" charset="0"/>
                <a:cs typeface="Times New Roman" panose="02020603050405020304" pitchFamily="18" charset="0"/>
              </a:rPr>
              <a:t>е) защитная;</a:t>
            </a:r>
          </a:p>
          <a:p>
            <a:r>
              <a:rPr lang="ru-RU" sz="2000" dirty="0">
                <a:ea typeface="Calibri" panose="020F0502020204030204" pitchFamily="34" charset="0"/>
                <a:cs typeface="Times New Roman" panose="02020603050405020304" pitchFamily="18" charset="0"/>
              </a:rPr>
              <a:t>ж) досуговая;</a:t>
            </a:r>
          </a:p>
          <a:p>
            <a:r>
              <a:rPr lang="ru-RU" sz="2000" dirty="0">
                <a:ea typeface="Calibri" panose="020F0502020204030204" pitchFamily="34" charset="0"/>
                <a:cs typeface="Times New Roman" panose="02020603050405020304" pitchFamily="18" charset="0"/>
              </a:rPr>
              <a:t>з) духовно-нравственная. </a:t>
            </a:r>
          </a:p>
          <a:p>
            <a:pPr>
              <a:spcBef>
                <a:spcPts val="30"/>
              </a:spcBef>
              <a:spcAft>
                <a:spcPts val="800"/>
              </a:spcAft>
            </a:pPr>
            <a:endParaRPr lang="ru-RU" sz="2000" dirty="0">
              <a:ea typeface="Calibri" panose="020F0502020204030204" pitchFamily="34"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9398302D-992C-4345-9594-3E6D968996DC}"/>
              </a:ext>
            </a:extLst>
          </p:cNvPr>
          <p:cNvSpPr/>
          <p:nvPr/>
        </p:nvSpPr>
        <p:spPr>
          <a:xfrm>
            <a:off x="6615289" y="673907"/>
            <a:ext cx="5350932" cy="2862322"/>
          </a:xfrm>
          <a:prstGeom prst="rect">
            <a:avLst/>
          </a:prstGeom>
        </p:spPr>
        <p:txBody>
          <a:bodyPr wrap="square">
            <a:spAutoFit/>
          </a:bodyPr>
          <a:lstStyle/>
          <a:p>
            <a:r>
              <a:rPr lang="ru-RU" sz="2000" dirty="0">
                <a:ea typeface="Times New Roman" panose="02020603050405020304" pitchFamily="18" charset="0"/>
                <a:cs typeface="Times New Roman" panose="02020603050405020304" pitchFamily="18" charset="0"/>
              </a:rPr>
              <a:t>4. Семейное воспитание.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5. Виды (типы) семьи зависимости от распределения обязанностей: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а) патриархальная (традиционная);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б) партнёрская (демократическая);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6. Виды (типы) семьи в зависимости от состава: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а) многопоколенная; </a:t>
            </a:r>
            <a:endParaRPr lang="ru-RU" sz="2000" dirty="0">
              <a:ea typeface="Calibri" panose="020F0502020204030204" pitchFamily="34" charset="0"/>
              <a:cs typeface="Times New Roman" panose="02020603050405020304" pitchFamily="18" charset="0"/>
            </a:endParaRPr>
          </a:p>
          <a:p>
            <a:r>
              <a:rPr lang="ru-RU" sz="2000" dirty="0">
                <a:ea typeface="Times New Roman" panose="02020603050405020304" pitchFamily="18" charset="0"/>
                <a:cs typeface="Times New Roman" panose="02020603050405020304" pitchFamily="18" charset="0"/>
              </a:rPr>
              <a:t>б) </a:t>
            </a:r>
            <a:r>
              <a:rPr lang="ru-RU" sz="2000" dirty="0" err="1">
                <a:ea typeface="Times New Roman" panose="02020603050405020304" pitchFamily="18" charset="0"/>
                <a:cs typeface="Times New Roman" panose="02020603050405020304" pitchFamily="18" charset="0"/>
              </a:rPr>
              <a:t>нуклеарная</a:t>
            </a:r>
            <a:r>
              <a:rPr lang="ru-RU" sz="2000" dirty="0">
                <a:ea typeface="Times New Roman" panose="02020603050405020304" pitchFamily="18" charset="0"/>
                <a:cs typeface="Times New Roman" panose="02020603050405020304" pitchFamily="18" charset="0"/>
              </a:rPr>
              <a:t>.  </a:t>
            </a:r>
            <a:endParaRPr lang="ru-RU" sz="2000" dirty="0"/>
          </a:p>
        </p:txBody>
      </p:sp>
    </p:spTree>
    <p:extLst>
      <p:ext uri="{BB962C8B-B14F-4D97-AF65-F5344CB8AC3E}">
        <p14:creationId xmlns:p14="http://schemas.microsoft.com/office/powerpoint/2010/main" val="3921336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D022A2F7-BDB3-EE4E-91CB-F09550DCF184}"/>
              </a:ext>
            </a:extLst>
          </p:cNvPr>
          <p:cNvPicPr>
            <a:picLocks noChangeAspect="1"/>
          </p:cNvPicPr>
          <p:nvPr/>
        </p:nvPicPr>
        <p:blipFill>
          <a:blip r:embed="rId2"/>
          <a:srcRect/>
          <a:stretch>
            <a:fillRect/>
          </a:stretch>
        </p:blipFill>
        <p:spPr>
          <a:xfrm rot="1532132">
            <a:off x="-1759036" y="-4720724"/>
            <a:ext cx="9967994" cy="6596999"/>
          </a:xfrm>
          <a:prstGeom prst="rect">
            <a:avLst/>
          </a:prstGeom>
        </p:spPr>
      </p:pic>
      <p:sp>
        <p:nvSpPr>
          <p:cNvPr id="3" name="Прямоугольник 2">
            <a:extLst>
              <a:ext uri="{FF2B5EF4-FFF2-40B4-BE49-F238E27FC236}">
                <a16:creationId xmlns:a16="http://schemas.microsoft.com/office/drawing/2014/main" id="{1BBA5307-61DE-2C46-B6AA-1F92F5188356}"/>
              </a:ext>
            </a:extLst>
          </p:cNvPr>
          <p:cNvSpPr/>
          <p:nvPr/>
        </p:nvSpPr>
        <p:spPr>
          <a:xfrm>
            <a:off x="1038577" y="1136009"/>
            <a:ext cx="8105422" cy="5632311"/>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9. Тенденции развития современной семьи:</a:t>
            </a:r>
          </a:p>
          <a:p>
            <a:r>
              <a:rPr lang="ru-RU" sz="2400" dirty="0">
                <a:latin typeface="Calibri" panose="020F0502020204030204" pitchFamily="34" charset="0"/>
                <a:ea typeface="Calibri" panose="020F0502020204030204" pitchFamily="34" charset="0"/>
                <a:cs typeface="Times New Roman" panose="02020603050405020304" pitchFamily="18" charset="0"/>
              </a:rPr>
              <a:t>а) сокращение ведущих позиций в социализации индивидов, в организации их досуга;</a:t>
            </a:r>
          </a:p>
          <a:p>
            <a:r>
              <a:rPr lang="ru-RU" sz="2400" dirty="0">
                <a:latin typeface="Calibri" panose="020F0502020204030204" pitchFamily="34" charset="0"/>
                <a:ea typeface="Calibri" panose="020F0502020204030204" pitchFamily="34" charset="0"/>
                <a:cs typeface="Times New Roman" panose="02020603050405020304" pitchFamily="18" charset="0"/>
              </a:rPr>
              <a:t>б) изменение положения женщины в семье, обусловленное ростом её авторитета в обществе;</a:t>
            </a:r>
          </a:p>
          <a:p>
            <a:r>
              <a:rPr lang="ru-RU" sz="2400" dirty="0">
                <a:latin typeface="Calibri" panose="020F0502020204030204" pitchFamily="34" charset="0"/>
                <a:ea typeface="Calibri" panose="020F0502020204030204" pitchFamily="34" charset="0"/>
                <a:cs typeface="Times New Roman" panose="02020603050405020304" pitchFamily="18" charset="0"/>
              </a:rPr>
              <a:t>в) сокращение числа патриархальных (традиционных) семей;</a:t>
            </a:r>
          </a:p>
          <a:p>
            <a:r>
              <a:rPr lang="ru-RU" sz="2400" dirty="0">
                <a:latin typeface="Calibri" panose="020F0502020204030204" pitchFamily="34" charset="0"/>
                <a:ea typeface="Calibri" panose="020F0502020204030204" pitchFamily="34" charset="0"/>
                <a:cs typeface="Times New Roman" panose="02020603050405020304" pitchFamily="18" charset="0"/>
              </a:rPr>
              <a:t>г) развитие семьи партнёрского (коллективистского) типа;</a:t>
            </a:r>
          </a:p>
          <a:p>
            <a:r>
              <a:rPr lang="ru-RU" sz="2400" dirty="0">
                <a:latin typeface="Calibri" panose="020F0502020204030204" pitchFamily="34" charset="0"/>
                <a:ea typeface="Calibri" panose="020F0502020204030204" pitchFamily="34" charset="0"/>
                <a:cs typeface="Times New Roman" panose="02020603050405020304" pitchFamily="18" charset="0"/>
              </a:rPr>
              <a:t>д) разрушение расширенной (многопоколенной) семьи; </a:t>
            </a:r>
          </a:p>
          <a:p>
            <a:r>
              <a:rPr lang="ru-RU" sz="2400" dirty="0">
                <a:latin typeface="Calibri" panose="020F0502020204030204" pitchFamily="34" charset="0"/>
                <a:ea typeface="Calibri" panose="020F0502020204030204" pitchFamily="34" charset="0"/>
                <a:cs typeface="Times New Roman" panose="02020603050405020304" pitchFamily="18" charset="0"/>
              </a:rPr>
              <a:t>е) преобладание </a:t>
            </a:r>
            <a:r>
              <a:rPr lang="ru-RU" sz="2400" dirty="0" err="1">
                <a:latin typeface="Calibri" panose="020F0502020204030204" pitchFamily="34" charset="0"/>
                <a:ea typeface="Calibri" panose="020F0502020204030204" pitchFamily="34" charset="0"/>
                <a:cs typeface="Times New Roman" panose="02020603050405020304" pitchFamily="18" charset="0"/>
              </a:rPr>
              <a:t>нуклеарной</a:t>
            </a:r>
            <a:r>
              <a:rPr lang="ru-RU" sz="2400" dirty="0">
                <a:latin typeface="Calibri" panose="020F0502020204030204" pitchFamily="34" charset="0"/>
                <a:ea typeface="Calibri" panose="020F0502020204030204" pitchFamily="34" charset="0"/>
                <a:cs typeface="Times New Roman" panose="02020603050405020304" pitchFamily="18" charset="0"/>
              </a:rPr>
              <a:t> семьи;</a:t>
            </a:r>
          </a:p>
          <a:p>
            <a:r>
              <a:rPr lang="ru-RU" sz="2400" dirty="0">
                <a:latin typeface="Calibri" panose="020F0502020204030204" pitchFamily="34" charset="0"/>
                <a:ea typeface="Calibri" panose="020F0502020204030204" pitchFamily="34" charset="0"/>
                <a:cs typeface="Times New Roman" panose="02020603050405020304" pitchFamily="18" charset="0"/>
              </a:rPr>
              <a:t>ж) разделение институтов брака и семьи, рост количества юридически не оформленных «свободных» семейных союзов и рождённых в них детей;</a:t>
            </a:r>
          </a:p>
          <a:p>
            <a:r>
              <a:rPr lang="ru-RU" sz="2400" dirty="0">
                <a:latin typeface="Calibri" panose="020F0502020204030204" pitchFamily="34" charset="0"/>
                <a:ea typeface="Calibri" panose="020F0502020204030204" pitchFamily="34" charset="0"/>
                <a:cs typeface="Times New Roman" panose="02020603050405020304" pitchFamily="18" charset="0"/>
              </a:rPr>
              <a:t>з) рост количества разводов, повторных браков, неполных семей и числа брошенных детей.</a:t>
            </a:r>
          </a:p>
        </p:txBody>
      </p:sp>
    </p:spTree>
    <p:extLst>
      <p:ext uri="{BB962C8B-B14F-4D97-AF65-F5344CB8AC3E}">
        <p14:creationId xmlns:p14="http://schemas.microsoft.com/office/powerpoint/2010/main" val="37833225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p:cNvPicPr>
          <p:nvPr/>
        </p:nvPicPr>
        <p:blipFill>
          <a:blip r:embed="rId2"/>
          <a:srcRect l="34201" r="34201"/>
          <a:stretch>
            <a:fillRect/>
          </a:stretch>
        </p:blipFill>
        <p:spPr>
          <a:xfrm>
            <a:off x="0" y="0"/>
            <a:ext cx="3248747" cy="6858000"/>
          </a:xfrm>
          <a:prstGeom prst="rect">
            <a:avLst/>
          </a:prstGeom>
        </p:spPr>
      </p:pic>
      <p:sp>
        <p:nvSpPr>
          <p:cNvPr id="2" name="Прямоугольник 1">
            <a:extLst>
              <a:ext uri="{FF2B5EF4-FFF2-40B4-BE49-F238E27FC236}">
                <a16:creationId xmlns:a16="http://schemas.microsoft.com/office/drawing/2014/main" id="{9A0B38F3-ED27-B743-8B9C-E31CECF01FCC}"/>
              </a:ext>
            </a:extLst>
          </p:cNvPr>
          <p:cNvSpPr/>
          <p:nvPr/>
        </p:nvSpPr>
        <p:spPr>
          <a:xfrm>
            <a:off x="3838223" y="184203"/>
            <a:ext cx="7665155" cy="523220"/>
          </a:xfrm>
          <a:prstGeom prst="rect">
            <a:avLst/>
          </a:prstGeom>
        </p:spPr>
        <p:txBody>
          <a:bodyPr wrap="square">
            <a:spAutoFit/>
          </a:bodyPr>
          <a:lstStyle/>
          <a:p>
            <a:pPr algn="just"/>
            <a:r>
              <a:rPr lang="ru-RU" sz="2800" dirty="0">
                <a:solidFill>
                  <a:srgbClr val="FF0000"/>
                </a:solidFill>
                <a:latin typeface="Calibri" panose="020F0502020204030204" pitchFamily="34" charset="0"/>
                <a:ea typeface="Calibri" panose="020F0502020204030204" pitchFamily="34" charset="0"/>
                <a:cs typeface="Times New Roman" panose="02020603050405020304" pitchFamily="18" charset="0"/>
              </a:rPr>
              <a:t>Составьте план по теме «Социальные институты»</a:t>
            </a:r>
          </a:p>
        </p:txBody>
      </p:sp>
      <p:sp>
        <p:nvSpPr>
          <p:cNvPr id="4" name="Прямоугольник 3">
            <a:extLst>
              <a:ext uri="{FF2B5EF4-FFF2-40B4-BE49-F238E27FC236}">
                <a16:creationId xmlns:a16="http://schemas.microsoft.com/office/drawing/2014/main" id="{68543DC3-162C-604E-BB75-5B567143F3E9}"/>
              </a:ext>
            </a:extLst>
          </p:cNvPr>
          <p:cNvSpPr/>
          <p:nvPr/>
        </p:nvSpPr>
        <p:spPr>
          <a:xfrm>
            <a:off x="3635023" y="1166842"/>
            <a:ext cx="7416800" cy="4524315"/>
          </a:xfrm>
          <a:prstGeom prst="rect">
            <a:avLst/>
          </a:prstGeom>
        </p:spPr>
        <p:txBody>
          <a:bodyPr wrap="square">
            <a:spAutoFit/>
          </a:bodyPr>
          <a:lstStyle/>
          <a:p>
            <a:r>
              <a:rPr lang="ru-RU" sz="2400" dirty="0">
                <a:latin typeface="Calibri" panose="020F0502020204030204" pitchFamily="34" charset="0"/>
                <a:ea typeface="Calibri" panose="020F0502020204030204" pitchFamily="34" charset="0"/>
                <a:cs typeface="Times New Roman" panose="02020603050405020304" pitchFamily="18" charset="0"/>
              </a:rPr>
              <a:t>1. Понятие о социальном институте. </a:t>
            </a:r>
          </a:p>
          <a:p>
            <a:r>
              <a:rPr lang="ru-RU" sz="2400" dirty="0">
                <a:latin typeface="Calibri" panose="020F0502020204030204" pitchFamily="34" charset="0"/>
                <a:ea typeface="Calibri" panose="020F0502020204030204" pitchFamily="34" charset="0"/>
                <a:cs typeface="Times New Roman" panose="02020603050405020304" pitchFamily="18" charset="0"/>
              </a:rPr>
              <a:t>2. Социальная структура общества:</a:t>
            </a:r>
          </a:p>
          <a:p>
            <a:r>
              <a:rPr lang="ru-RU" sz="2400" dirty="0">
                <a:latin typeface="Calibri" panose="020F0502020204030204" pitchFamily="34" charset="0"/>
                <a:ea typeface="Calibri" panose="020F0502020204030204" pitchFamily="34" charset="0"/>
                <a:cs typeface="Times New Roman" panose="02020603050405020304" pitchFamily="18" charset="0"/>
              </a:rPr>
              <a:t>а) соц. общности;</a:t>
            </a:r>
          </a:p>
          <a:p>
            <a:r>
              <a:rPr lang="ru-RU" sz="2400" dirty="0">
                <a:latin typeface="Calibri" panose="020F0502020204030204" pitchFamily="34" charset="0"/>
                <a:ea typeface="Calibri" panose="020F0502020204030204" pitchFamily="34" charset="0"/>
                <a:cs typeface="Times New Roman" panose="02020603050405020304" pitchFamily="18" charset="0"/>
              </a:rPr>
              <a:t>б) соц. слои;</a:t>
            </a:r>
          </a:p>
          <a:p>
            <a:r>
              <a:rPr lang="ru-RU" sz="2400" dirty="0">
                <a:latin typeface="Calibri" panose="020F0502020204030204" pitchFamily="34" charset="0"/>
                <a:ea typeface="Calibri" panose="020F0502020204030204" pitchFamily="34" charset="0"/>
                <a:cs typeface="Times New Roman" panose="02020603050405020304" pitchFamily="18" charset="0"/>
              </a:rPr>
              <a:t>в) соц. группы;</a:t>
            </a:r>
          </a:p>
          <a:p>
            <a:r>
              <a:rPr lang="ru-RU" sz="2400" dirty="0">
                <a:latin typeface="Calibri" panose="020F0502020204030204" pitchFamily="34" charset="0"/>
                <a:ea typeface="Calibri" panose="020F0502020204030204" pitchFamily="34" charset="0"/>
                <a:cs typeface="Times New Roman" panose="02020603050405020304" pitchFamily="18" charset="0"/>
              </a:rPr>
              <a:t>г) </a:t>
            </a:r>
            <a:r>
              <a:rPr lang="ru-RU" sz="2400" dirty="0" err="1">
                <a:latin typeface="Calibri" panose="020F0502020204030204" pitchFamily="34" charset="0"/>
                <a:ea typeface="Calibri" panose="020F0502020204030204" pitchFamily="34" charset="0"/>
                <a:cs typeface="Times New Roman" panose="02020603050405020304" pitchFamily="18" charset="0"/>
              </a:rPr>
              <a:t>соц.институты</a:t>
            </a:r>
            <a:r>
              <a:rPr lang="ru-RU" sz="2400" dirty="0">
                <a:latin typeface="Calibri" panose="020F0502020204030204" pitchFamily="34" charset="0"/>
                <a:ea typeface="Calibri" panose="020F0502020204030204" pitchFamily="34" charset="0"/>
                <a:cs typeface="Times New Roman" panose="02020603050405020304" pitchFamily="18" charset="0"/>
              </a:rPr>
              <a:t>. </a:t>
            </a:r>
          </a:p>
          <a:p>
            <a:r>
              <a:rPr lang="ru-RU" sz="2400" dirty="0">
                <a:latin typeface="Calibri" panose="020F0502020204030204" pitchFamily="34" charset="0"/>
                <a:ea typeface="Calibri" panose="020F0502020204030204" pitchFamily="34" charset="0"/>
                <a:cs typeface="Times New Roman" panose="02020603050405020304" pitchFamily="18" charset="0"/>
              </a:rPr>
              <a:t>3. Комплексы социальных институтов:</a:t>
            </a:r>
          </a:p>
          <a:p>
            <a:r>
              <a:rPr lang="ru-RU" sz="2400" dirty="0">
                <a:latin typeface="Calibri" panose="020F0502020204030204" pitchFamily="34" charset="0"/>
                <a:ea typeface="Calibri" panose="020F0502020204030204" pitchFamily="34" charset="0"/>
                <a:cs typeface="Times New Roman" panose="02020603050405020304" pitchFamily="18" charset="0"/>
              </a:rPr>
              <a:t>а) экономические (деньги, обмен, собственность);</a:t>
            </a:r>
          </a:p>
          <a:p>
            <a:r>
              <a:rPr lang="ru-RU" sz="2400" dirty="0">
                <a:latin typeface="Calibri" panose="020F0502020204030204" pitchFamily="34" charset="0"/>
                <a:ea typeface="Calibri" panose="020F0502020204030204" pitchFamily="34" charset="0"/>
                <a:cs typeface="Times New Roman" panose="02020603050405020304" pitchFamily="18" charset="0"/>
              </a:rPr>
              <a:t>б) социальные (семья, брак, материнство);</a:t>
            </a:r>
          </a:p>
          <a:p>
            <a:r>
              <a:rPr lang="ru-RU" sz="2400" dirty="0">
                <a:latin typeface="Calibri" panose="020F0502020204030204" pitchFamily="34" charset="0"/>
                <a:ea typeface="Calibri" panose="020F0502020204030204" pitchFamily="34" charset="0"/>
                <a:cs typeface="Times New Roman" panose="02020603050405020304" pitchFamily="18" charset="0"/>
              </a:rPr>
              <a:t>в) политические (государство, институт партий,  СМИ);</a:t>
            </a:r>
          </a:p>
          <a:p>
            <a:r>
              <a:rPr lang="ru-RU" sz="2400" dirty="0">
                <a:latin typeface="Calibri" panose="020F0502020204030204" pitchFamily="34" charset="0"/>
                <a:ea typeface="Calibri" panose="020F0502020204030204" pitchFamily="34" charset="0"/>
                <a:cs typeface="Times New Roman" panose="02020603050405020304" pitchFamily="18" charset="0"/>
              </a:rPr>
              <a:t>г) институты, действующие в духовной области (религия, образование, общественное мнение).</a:t>
            </a:r>
            <a:r>
              <a:rPr lang="ru-RU" sz="2400" dirty="0"/>
              <a:t> </a:t>
            </a:r>
          </a:p>
        </p:txBody>
      </p:sp>
    </p:spTree>
    <p:extLst>
      <p:ext uri="{BB962C8B-B14F-4D97-AF65-F5344CB8AC3E}">
        <p14:creationId xmlns:p14="http://schemas.microsoft.com/office/powerpoint/2010/main" val="29109365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8C9D652-8831-CA43-AA1C-531F2945957B}"/>
              </a:ext>
            </a:extLst>
          </p:cNvPr>
          <p:cNvPicPr>
            <a:picLocks noChangeAspect="1"/>
          </p:cNvPicPr>
          <p:nvPr/>
        </p:nvPicPr>
        <p:blipFill>
          <a:blip r:embed="rId2"/>
          <a:srcRect l="34201" r="34201"/>
          <a:stretch>
            <a:fillRect/>
          </a:stretch>
        </p:blipFill>
        <p:spPr>
          <a:xfrm>
            <a:off x="0" y="0"/>
            <a:ext cx="3248747" cy="6858000"/>
          </a:xfrm>
          <a:prstGeom prst="rect">
            <a:avLst/>
          </a:prstGeom>
        </p:spPr>
      </p:pic>
      <p:sp>
        <p:nvSpPr>
          <p:cNvPr id="3" name="Прямоугольник 2">
            <a:extLst>
              <a:ext uri="{FF2B5EF4-FFF2-40B4-BE49-F238E27FC236}">
                <a16:creationId xmlns:a16="http://schemas.microsoft.com/office/drawing/2014/main" id="{7C379C9F-092C-A049-8BA0-9C9B5EF429B7}"/>
              </a:ext>
            </a:extLst>
          </p:cNvPr>
          <p:cNvSpPr/>
          <p:nvPr/>
        </p:nvSpPr>
        <p:spPr>
          <a:xfrm>
            <a:off x="3499555" y="228181"/>
            <a:ext cx="8421511" cy="6555641"/>
          </a:xfrm>
          <a:prstGeom prst="rect">
            <a:avLst/>
          </a:prstGeom>
        </p:spPr>
        <p:txBody>
          <a:bodyPr wrap="square">
            <a:spAutoFit/>
          </a:bodyPr>
          <a:lstStyle/>
          <a:p>
            <a:r>
              <a:rPr lang="ru-RU" sz="2000" dirty="0">
                <a:latin typeface="Calibri" panose="020F0502020204030204" pitchFamily="34" charset="0"/>
                <a:ea typeface="Calibri" panose="020F0502020204030204" pitchFamily="34" charset="0"/>
                <a:cs typeface="Times New Roman" panose="02020603050405020304" pitchFamily="18" charset="0"/>
              </a:rPr>
              <a:t>4. Функции социальных институтов:</a:t>
            </a:r>
          </a:p>
          <a:p>
            <a:r>
              <a:rPr lang="ru-RU" sz="2000" dirty="0">
                <a:latin typeface="Calibri" panose="020F0502020204030204" pitchFamily="34" charset="0"/>
                <a:ea typeface="Calibri" panose="020F0502020204030204" pitchFamily="34" charset="0"/>
                <a:cs typeface="Times New Roman" panose="02020603050405020304" pitchFamily="18" charset="0"/>
              </a:rPr>
              <a:t>а) организуют человеческую деятельность в определенную систему ролей и статусов;</a:t>
            </a:r>
          </a:p>
          <a:p>
            <a:r>
              <a:rPr lang="ru-RU" sz="2000" dirty="0">
                <a:latin typeface="Calibri" panose="020F0502020204030204" pitchFamily="34" charset="0"/>
                <a:ea typeface="Calibri" panose="020F0502020204030204" pitchFamily="34" charset="0"/>
                <a:cs typeface="Times New Roman" panose="02020603050405020304" pitchFamily="18" charset="0"/>
              </a:rPr>
              <a:t>б) устанавливают образцы поведения людей в различных сферах общественной жизни;</a:t>
            </a:r>
          </a:p>
          <a:p>
            <a:r>
              <a:rPr lang="ru-RU" sz="2000" dirty="0">
                <a:latin typeface="Calibri" panose="020F0502020204030204" pitchFamily="34" charset="0"/>
                <a:ea typeface="Calibri" panose="020F0502020204030204" pitchFamily="34" charset="0"/>
                <a:cs typeface="Times New Roman" panose="02020603050405020304" pitchFamily="18" charset="0"/>
              </a:rPr>
              <a:t>в) включают систему санкций — от правовых до морально-этических;</a:t>
            </a:r>
          </a:p>
          <a:p>
            <a:r>
              <a:rPr lang="ru-RU" sz="2000" dirty="0">
                <a:latin typeface="Calibri" panose="020F0502020204030204" pitchFamily="34" charset="0"/>
                <a:ea typeface="Calibri" panose="020F0502020204030204" pitchFamily="34" charset="0"/>
                <a:cs typeface="Times New Roman" panose="02020603050405020304" pitchFamily="18" charset="0"/>
              </a:rPr>
              <a:t>г) упорядочивают, координируют множество индивидуальных действий людей, придают им организованный и предсказуемый характер;</a:t>
            </a:r>
          </a:p>
          <a:p>
            <a:r>
              <a:rPr lang="ru-RU" sz="2000" dirty="0">
                <a:latin typeface="Calibri" panose="020F0502020204030204" pitchFamily="34" charset="0"/>
                <a:ea typeface="Calibri" panose="020F0502020204030204" pitchFamily="34" charset="0"/>
                <a:cs typeface="Times New Roman" panose="02020603050405020304" pitchFamily="18" charset="0"/>
              </a:rPr>
              <a:t>д) обеспечивают стандартное поведение людей в социально типичных ситуациях;</a:t>
            </a:r>
          </a:p>
          <a:p>
            <a:r>
              <a:rPr lang="ru-RU" sz="2000" dirty="0">
                <a:latin typeface="Calibri" panose="020F0502020204030204" pitchFamily="34" charset="0"/>
                <a:ea typeface="Calibri" panose="020F0502020204030204" pitchFamily="34" charset="0"/>
                <a:cs typeface="Times New Roman" panose="02020603050405020304" pitchFamily="18" charset="0"/>
              </a:rPr>
              <a:t>е) поддерживают связи и коммуникации, распространение информации между членами института;</a:t>
            </a:r>
          </a:p>
          <a:p>
            <a:r>
              <a:rPr lang="ru-RU" sz="2000" dirty="0">
                <a:latin typeface="Calibri" panose="020F0502020204030204" pitchFamily="34" charset="0"/>
                <a:ea typeface="Calibri" panose="020F0502020204030204" pitchFamily="34" charset="0"/>
                <a:cs typeface="Times New Roman" panose="02020603050405020304" pitchFamily="18" charset="0"/>
              </a:rPr>
              <a:t>ж) социализируют, отвечают за передачу социального опыта новым поколениям. </a:t>
            </a:r>
          </a:p>
          <a:p>
            <a:r>
              <a:rPr lang="ru-RU" sz="2000" dirty="0">
                <a:latin typeface="Calibri" panose="020F0502020204030204" pitchFamily="34" charset="0"/>
                <a:ea typeface="Calibri" panose="020F0502020204030204" pitchFamily="34" charset="0"/>
                <a:cs typeface="Times New Roman" panose="02020603050405020304" pitchFamily="18" charset="0"/>
              </a:rPr>
              <a:t>5. Элементы социальных институтов:</a:t>
            </a:r>
          </a:p>
          <a:p>
            <a:r>
              <a:rPr lang="ru-RU" sz="2000" dirty="0">
                <a:latin typeface="Calibri" panose="020F0502020204030204" pitchFamily="34" charset="0"/>
                <a:ea typeface="Calibri" panose="020F0502020204030204" pitchFamily="34" charset="0"/>
                <a:cs typeface="Times New Roman" panose="02020603050405020304" pitchFamily="18" charset="0"/>
              </a:rPr>
              <a:t>а) цель и сфера деятельности социального института;</a:t>
            </a:r>
          </a:p>
          <a:p>
            <a:r>
              <a:rPr lang="ru-RU" sz="2000" dirty="0">
                <a:latin typeface="Calibri" panose="020F0502020204030204" pitchFamily="34" charset="0"/>
                <a:ea typeface="Calibri" panose="020F0502020204030204" pitchFamily="34" charset="0"/>
                <a:cs typeface="Times New Roman" panose="02020603050405020304" pitchFamily="18" charset="0"/>
              </a:rPr>
              <a:t>б) функции;</a:t>
            </a:r>
          </a:p>
          <a:p>
            <a:r>
              <a:rPr lang="ru-RU" sz="2000" dirty="0">
                <a:latin typeface="Calibri" panose="020F0502020204030204" pitchFamily="34" charset="0"/>
                <a:ea typeface="Calibri" panose="020F0502020204030204" pitchFamily="34" charset="0"/>
                <a:cs typeface="Times New Roman" panose="02020603050405020304" pitchFamily="18" charset="0"/>
              </a:rPr>
              <a:t>в) социальные роли и статусы;</a:t>
            </a:r>
          </a:p>
          <a:p>
            <a:r>
              <a:rPr lang="ru-RU" sz="2000" dirty="0">
                <a:latin typeface="Calibri" panose="020F0502020204030204" pitchFamily="34" charset="0"/>
                <a:ea typeface="Calibri" panose="020F0502020204030204" pitchFamily="34" charset="0"/>
                <a:cs typeface="Times New Roman" panose="02020603050405020304" pitchFamily="18" charset="0"/>
              </a:rPr>
              <a:t>г) средства и учреждения, выполняющие функции данного института. </a:t>
            </a:r>
          </a:p>
          <a:p>
            <a:r>
              <a:rPr lang="ru-RU" sz="2000" dirty="0">
                <a:latin typeface="Calibri" panose="020F0502020204030204" pitchFamily="34" charset="0"/>
                <a:ea typeface="Calibri" panose="020F0502020204030204" pitchFamily="34" charset="0"/>
                <a:cs typeface="Times New Roman" panose="02020603050405020304" pitchFamily="18" charset="0"/>
              </a:rPr>
              <a:t>6. Отличия социальных институтов от других элементов социальной структуры общества.</a:t>
            </a:r>
          </a:p>
        </p:txBody>
      </p:sp>
    </p:spTree>
    <p:extLst>
      <p:ext uri="{BB962C8B-B14F-4D97-AF65-F5344CB8AC3E}">
        <p14:creationId xmlns:p14="http://schemas.microsoft.com/office/powerpoint/2010/main" val="9990524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p:cNvSpPr/>
          <p:nvPr/>
        </p:nvSpPr>
        <p:spPr>
          <a:xfrm>
            <a:off x="0" y="6252124"/>
            <a:ext cx="12192000" cy="605876"/>
          </a:xfrm>
          <a:prstGeom prst="rect">
            <a:avLst/>
          </a:prstGeom>
          <a:solidFill>
            <a:srgbClr val="FDCF60"/>
          </a:solidFill>
        </p:spPr>
      </p:sp>
      <p:pic>
        <p:nvPicPr>
          <p:cNvPr id="5" name="Picture 5"/>
          <p:cNvPicPr>
            <a:picLocks noChangeAspect="1"/>
          </p:cNvPicPr>
          <p:nvPr/>
        </p:nvPicPr>
        <p:blipFill>
          <a:blip r:embed="rId2"/>
          <a:srcRect/>
          <a:stretch>
            <a:fillRect/>
          </a:stretch>
        </p:blipFill>
        <p:spPr>
          <a:xfrm>
            <a:off x="7902752" y="676348"/>
            <a:ext cx="4551715" cy="5505303"/>
          </a:xfrm>
          <a:prstGeom prst="rect">
            <a:avLst/>
          </a:prstGeom>
        </p:spPr>
      </p:pic>
      <p:sp>
        <p:nvSpPr>
          <p:cNvPr id="3" name="Прямоугольник 2">
            <a:extLst>
              <a:ext uri="{FF2B5EF4-FFF2-40B4-BE49-F238E27FC236}">
                <a16:creationId xmlns:a16="http://schemas.microsoft.com/office/drawing/2014/main" id="{1695DC34-790E-A549-B65C-13227F204378}"/>
              </a:ext>
            </a:extLst>
          </p:cNvPr>
          <p:cNvSpPr/>
          <p:nvPr/>
        </p:nvSpPr>
        <p:spPr>
          <a:xfrm>
            <a:off x="270934" y="248904"/>
            <a:ext cx="7394752" cy="5693866"/>
          </a:xfrm>
          <a:prstGeom prst="rect">
            <a:avLst/>
          </a:prstGeom>
        </p:spPr>
        <p:txBody>
          <a:bodyPr wrap="square">
            <a:spAutoFit/>
          </a:bodyPr>
          <a:lstStyle/>
          <a:p>
            <a:pPr algn="just"/>
            <a:r>
              <a:rPr lang="ru-RU" sz="2800" dirty="0">
                <a:latin typeface="Calibri" panose="020F0502020204030204" pitchFamily="34" charset="0"/>
                <a:ea typeface="Calibri" panose="020F0502020204030204" pitchFamily="34" charset="0"/>
                <a:cs typeface="Times New Roman" panose="02020603050405020304" pitchFamily="18" charset="0"/>
              </a:rPr>
              <a:t>Почему традиционная патриархальная семья уходит в прошлое? Привлекая обществоведческие знания, укажите три причины. </a:t>
            </a:r>
          </a:p>
          <a:p>
            <a:pPr algn="just"/>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endParaRPr lang="ru-RU" sz="2800" dirty="0">
              <a:latin typeface="Calibri" panose="020F0502020204030204" pitchFamily="34" charset="0"/>
              <a:ea typeface="Calibri" panose="020F0502020204030204" pitchFamily="34" charset="0"/>
              <a:cs typeface="Times New Roman" panose="02020603050405020304" pitchFamily="18" charset="0"/>
            </a:endParaRPr>
          </a:p>
          <a:p>
            <a:pPr algn="just"/>
            <a:r>
              <a:rPr lang="ru-RU" sz="2800" dirty="0">
                <a:latin typeface="Calibri" panose="020F0502020204030204" pitchFamily="34" charset="0"/>
                <a:ea typeface="Calibri" panose="020F0502020204030204" pitchFamily="34" charset="0"/>
                <a:cs typeface="Times New Roman" panose="02020603050405020304" pitchFamily="18" charset="0"/>
              </a:rPr>
              <a:t>Какой тип семьи более соответствует реалиям постиндустриального общества? Привлекая знания из обществоведческого курса, укажите два её признака.</a:t>
            </a:r>
          </a:p>
        </p:txBody>
      </p:sp>
    </p:spTree>
    <p:extLst>
      <p:ext uri="{BB962C8B-B14F-4D97-AF65-F5344CB8AC3E}">
        <p14:creationId xmlns:p14="http://schemas.microsoft.com/office/powerpoint/2010/main" val="2066975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8974868">
            <a:off x="9469383" y="2935494"/>
            <a:ext cx="6058947" cy="6058947"/>
          </a:xfrm>
          <a:prstGeom prst="rect">
            <a:avLst/>
          </a:prstGeom>
        </p:spPr>
      </p:pic>
      <p:pic>
        <p:nvPicPr>
          <p:cNvPr id="3" name="Picture 3"/>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4922467">
            <a:off x="-2912267" y="-4372644"/>
            <a:ext cx="6931309" cy="6931309"/>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9557025" y="4049959"/>
            <a:ext cx="2634975" cy="2122241"/>
          </a:xfrm>
          <a:prstGeom prst="rect">
            <a:avLst/>
          </a:prstGeom>
        </p:spPr>
      </p:pic>
      <p:sp>
        <p:nvSpPr>
          <p:cNvPr id="6" name="Прямоугольник 5">
            <a:extLst>
              <a:ext uri="{FF2B5EF4-FFF2-40B4-BE49-F238E27FC236}">
                <a16:creationId xmlns:a16="http://schemas.microsoft.com/office/drawing/2014/main" id="{389519EA-8DCC-F340-9F00-5A6FC078F986}"/>
              </a:ext>
            </a:extLst>
          </p:cNvPr>
          <p:cNvSpPr/>
          <p:nvPr/>
        </p:nvSpPr>
        <p:spPr>
          <a:xfrm>
            <a:off x="957499" y="1611827"/>
            <a:ext cx="8292669" cy="3108543"/>
          </a:xfrm>
          <a:prstGeom prst="rect">
            <a:avLst/>
          </a:prstGeom>
        </p:spPr>
        <p:txBody>
          <a:bodyPr wrap="square">
            <a:spAutoFit/>
          </a:bodyPr>
          <a:lstStyle/>
          <a:p>
            <a:pPr algn="just"/>
            <a:r>
              <a:rPr lang="ru-RU" sz="2800" dirty="0"/>
              <a:t>Назовите и проиллюстрируйте на примере семьи любые три признака социального института. (В каждом случае сначала укажите признак социального института, затем приведите соответствующие примеры, иллюстрирующие его наличие у семьи. Каждый пример должен быть сформулирован развёрнуто.)</a:t>
            </a:r>
            <a:endParaRPr lang="ru-RU" sz="2800" dirty="0">
              <a:effectLst/>
            </a:endParaRPr>
          </a:p>
        </p:txBody>
      </p:sp>
    </p:spTree>
    <p:extLst>
      <p:ext uri="{BB962C8B-B14F-4D97-AF65-F5344CB8AC3E}">
        <p14:creationId xmlns:p14="http://schemas.microsoft.com/office/powerpoint/2010/main" val="12869348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38BE98BF-C7FE-EA4F-8E57-A0CB4CFD234C}"/>
              </a:ext>
            </a:extLst>
          </p:cNvPr>
          <p:cNvSpPr/>
          <p:nvPr/>
        </p:nvSpPr>
        <p:spPr>
          <a:xfrm>
            <a:off x="327377" y="540882"/>
            <a:ext cx="7665156" cy="4421723"/>
          </a:xfrm>
          <a:prstGeom prst="rect">
            <a:avLst/>
          </a:prstGeom>
        </p:spPr>
        <p:txBody>
          <a:bodyPr wrap="square">
            <a:spAutoFit/>
          </a:bodyPr>
          <a:lstStyle/>
          <a:p>
            <a:pPr>
              <a:lnSpc>
                <a:spcPct val="107000"/>
              </a:lnSpc>
            </a:pPr>
            <a:r>
              <a:rPr lang="ru-RU"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Верны ли следующие суждения об основных институтах общества?</a:t>
            </a:r>
          </a:p>
          <a:p>
            <a:pPr>
              <a:lnSpc>
                <a:spcPct val="107000"/>
              </a:lnSpc>
            </a:pPr>
            <a:r>
              <a:rPr lang="ru-RU" sz="2400" dirty="0">
                <a:latin typeface="Calibri" panose="020F0502020204030204" pitchFamily="34" charset="0"/>
                <a:ea typeface="Calibri" panose="020F0502020204030204" pitchFamily="34" charset="0"/>
                <a:cs typeface="Times New Roman" panose="02020603050405020304" pitchFamily="18" charset="0"/>
              </a:rPr>
              <a:t>А. Один из социальных институтов, призванных удовлетворять базовые</a:t>
            </a:r>
          </a:p>
          <a:p>
            <a:pPr>
              <a:lnSpc>
                <a:spcPct val="107000"/>
              </a:lnSpc>
            </a:pPr>
            <a:r>
              <a:rPr lang="ru-RU" sz="2400" dirty="0">
                <a:latin typeface="Calibri" panose="020F0502020204030204" pitchFamily="34" charset="0"/>
                <a:ea typeface="Calibri" panose="020F0502020204030204" pitchFamily="34" charset="0"/>
                <a:cs typeface="Times New Roman" panose="02020603050405020304" pitchFamily="18" charset="0"/>
              </a:rPr>
              <a:t>потребности человека и общества в комфортных материальных условиях</a:t>
            </a:r>
          </a:p>
          <a:p>
            <a:pPr>
              <a:lnSpc>
                <a:spcPct val="107000"/>
              </a:lnSpc>
            </a:pPr>
            <a:r>
              <a:rPr lang="ru-RU" sz="2400" dirty="0">
                <a:latin typeface="Calibri" panose="020F0502020204030204" pitchFamily="34" charset="0"/>
                <a:ea typeface="Calibri" panose="020F0502020204030204" pitchFamily="34" charset="0"/>
                <a:cs typeface="Times New Roman" panose="02020603050405020304" pitchFamily="18" charset="0"/>
              </a:rPr>
              <a:t>существования, это производство.</a:t>
            </a:r>
          </a:p>
          <a:p>
            <a:pPr>
              <a:lnSpc>
                <a:spcPct val="107000"/>
              </a:lnSpc>
            </a:pPr>
            <a:r>
              <a:rPr lang="ru-RU" sz="2400" dirty="0">
                <a:latin typeface="Calibri" panose="020F0502020204030204" pitchFamily="34" charset="0"/>
                <a:ea typeface="Calibri" panose="020F0502020204030204" pitchFamily="34" charset="0"/>
                <a:cs typeface="Times New Roman" panose="02020603050405020304" pitchFamily="18" charset="0"/>
              </a:rPr>
              <a:t>Б. Один из социальных институтов, призванных удовлетворять базовые потребности человека и общества в общении, объединении с другими</a:t>
            </a:r>
          </a:p>
          <a:p>
            <a:pPr>
              <a:lnSpc>
                <a:spcPct val="107000"/>
              </a:lnSpc>
            </a:pPr>
            <a:r>
              <a:rPr lang="ru-RU" sz="2400" dirty="0">
                <a:latin typeface="Calibri" panose="020F0502020204030204" pitchFamily="34" charset="0"/>
                <a:ea typeface="Calibri" panose="020F0502020204030204" pitchFamily="34" charset="0"/>
                <a:cs typeface="Times New Roman" panose="02020603050405020304" pitchFamily="18" charset="0"/>
              </a:rPr>
              <a:t>людьми и первичной социализации, это семья.</a:t>
            </a:r>
          </a:p>
        </p:txBody>
      </p:sp>
      <p:pic>
        <p:nvPicPr>
          <p:cNvPr id="3" name="Picture 5">
            <a:extLst>
              <a:ext uri="{FF2B5EF4-FFF2-40B4-BE49-F238E27FC236}">
                <a16:creationId xmlns:a16="http://schemas.microsoft.com/office/drawing/2014/main" id="{3F3F0951-7649-E84F-AD63-68701597A88B}"/>
              </a:ext>
            </a:extLst>
          </p:cNvPr>
          <p:cNvPicPr>
            <a:picLocks noChangeAspect="1"/>
          </p:cNvPicPr>
          <p:nvPr/>
        </p:nvPicPr>
        <p:blipFill>
          <a:blip r:embed="rId2"/>
          <a:srcRect/>
          <a:stretch>
            <a:fillRect/>
          </a:stretch>
        </p:blipFill>
        <p:spPr>
          <a:xfrm>
            <a:off x="7640285" y="811815"/>
            <a:ext cx="4551715" cy="5505303"/>
          </a:xfrm>
          <a:prstGeom prst="rect">
            <a:avLst/>
          </a:prstGeom>
        </p:spPr>
      </p:pic>
    </p:spTree>
    <p:extLst>
      <p:ext uri="{BB962C8B-B14F-4D97-AF65-F5344CB8AC3E}">
        <p14:creationId xmlns:p14="http://schemas.microsoft.com/office/powerpoint/2010/main" val="1251721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5" name="Picture 5"/>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10284178" y="3585825"/>
            <a:ext cx="3754419" cy="3071798"/>
          </a:xfrm>
          <a:prstGeom prst="rect">
            <a:avLst/>
          </a:prstGeom>
        </p:spPr>
      </p:pic>
      <p:sp>
        <p:nvSpPr>
          <p:cNvPr id="3" name="Прямоугольник 2">
            <a:extLst>
              <a:ext uri="{FF2B5EF4-FFF2-40B4-BE49-F238E27FC236}">
                <a16:creationId xmlns:a16="http://schemas.microsoft.com/office/drawing/2014/main" id="{2263A115-E478-B449-A6D3-38FC2E03039A}"/>
              </a:ext>
            </a:extLst>
          </p:cNvPr>
          <p:cNvSpPr/>
          <p:nvPr/>
        </p:nvSpPr>
        <p:spPr>
          <a:xfrm>
            <a:off x="395111" y="612845"/>
            <a:ext cx="9889067" cy="5632311"/>
          </a:xfrm>
          <a:prstGeom prst="rect">
            <a:avLst/>
          </a:prstGeom>
        </p:spPr>
        <p:txBody>
          <a:bodyPr wrap="square">
            <a:spAutoFit/>
          </a:bodyPr>
          <a:lstStyle/>
          <a:p>
            <a:pPr algn="just"/>
            <a:r>
              <a:rPr lang="ru-RU" sz="2400" dirty="0">
                <a:latin typeface="Helvetica Neue" panose="02000503000000020004" pitchFamily="2" charset="0"/>
              </a:rPr>
              <a:t>Семья Мироновых состоит из шести человек: Степана, Дарьи, двух их сыновей и родителей Дарьи. Дарья ведёт домашнее хозяйство; </a:t>
            </a:r>
            <a:r>
              <a:rPr lang="ru-RU" sz="2400" dirty="0" err="1">
                <a:latin typeface="Helvetica Neue" panose="02000503000000020004" pitchFamily="2" charset="0"/>
              </a:rPr>
              <a:t>Стёпан</a:t>
            </a:r>
            <a:r>
              <a:rPr lang="ru-RU" sz="2400" dirty="0">
                <a:latin typeface="Helvetica Neue" panose="02000503000000020004" pitchFamily="2" charset="0"/>
              </a:rPr>
              <a:t> и его тесть работают по найму; мать Дарьи – предприниматель, она владеет туристической фирмой; дети учатся школе. Средства расходуются на приобретение еды, одежды, оплату транспортных и коммунальных услуг, обслуживание двух личных автомобилей. </a:t>
            </a:r>
          </a:p>
          <a:p>
            <a:pPr algn="just"/>
            <a:r>
              <a:rPr lang="ru-RU" sz="2400" dirty="0">
                <a:latin typeface="Helvetica Neue" panose="02000503000000020004" pitchFamily="2" charset="0"/>
              </a:rPr>
              <a:t>К какому типу (в зависимости от структуры) можно отнести эту семью? Какая информация вам необходима для того, чтобы установить: является семья Мироновых патриархальной или демократической? (Сформулируйте два вопроса, необходимых для получения данной информации.) Какую функцию семьи иллюстрирует приведённый в задании пример деятельности семьи Мироновых? Каковы источники дохода семейного бюджета семьи Мироновых (назовите два источника.)</a:t>
            </a:r>
            <a:endParaRPr lang="ru-RU" sz="2400" dirty="0">
              <a:effectLst/>
              <a:latin typeface="Helvetica Neue" panose="02000503000000020004" pitchFamily="2" charset="0"/>
            </a:endParaRPr>
          </a:p>
        </p:txBody>
      </p:sp>
    </p:spTree>
    <p:extLst>
      <p:ext uri="{BB962C8B-B14F-4D97-AF65-F5344CB8AC3E}">
        <p14:creationId xmlns:p14="http://schemas.microsoft.com/office/powerpoint/2010/main" val="31810076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20721FC-2A7F-E34E-90EB-4819D03EA94B}"/>
              </a:ext>
            </a:extLst>
          </p:cNvPr>
          <p:cNvSpPr/>
          <p:nvPr/>
        </p:nvSpPr>
        <p:spPr>
          <a:xfrm>
            <a:off x="462843" y="505539"/>
            <a:ext cx="10984089" cy="4436920"/>
          </a:xfrm>
          <a:prstGeom prst="rect">
            <a:avLst/>
          </a:prstGeom>
        </p:spPr>
        <p:txBody>
          <a:bodyPr wrap="square">
            <a:spAutoFit/>
          </a:bodyPr>
          <a:lstStyle/>
          <a:p>
            <a:pPr algn="just">
              <a:lnSpc>
                <a:spcPct val="107000"/>
              </a:lnSpc>
              <a:spcAft>
                <a:spcPts val="800"/>
              </a:spcAft>
            </a:pPr>
            <a:r>
              <a:rPr lang="ru-RU" sz="2400" dirty="0">
                <a:solidFill>
                  <a:srgbClr val="FF0000"/>
                </a:solidFill>
                <a:ea typeface="Calibri" panose="020F0502020204030204" pitchFamily="34" charset="0"/>
                <a:cs typeface="Times New Roman" panose="02020603050405020304" pitchFamily="18" charset="0"/>
              </a:rPr>
              <a:t>Выберите верные суждения о социальных институтах и запишите цифры, под которыми они указаны.</a:t>
            </a:r>
          </a:p>
          <a:p>
            <a:pPr marL="457200" indent="-457200" algn="just">
              <a:lnSpc>
                <a:spcPct val="107000"/>
              </a:lnSpc>
              <a:spcAft>
                <a:spcPts val="800"/>
              </a:spcAft>
              <a:buFont typeface="+mj-lt"/>
              <a:buAutoNum type="arabicPeriod"/>
            </a:pPr>
            <a:r>
              <a:rPr lang="ru-RU" sz="2400" dirty="0">
                <a:ea typeface="Calibri" panose="020F0502020204030204" pitchFamily="34" charset="0"/>
                <a:cs typeface="Times New Roman" panose="02020603050405020304" pitchFamily="18" charset="0"/>
              </a:rPr>
              <a:t>Появление социальных институтов связано с необходимостью удовлетворения фундаментальных потребностей общества.</a:t>
            </a:r>
          </a:p>
          <a:p>
            <a:pPr marL="457200" indent="-457200" algn="just">
              <a:lnSpc>
                <a:spcPct val="107000"/>
              </a:lnSpc>
              <a:spcAft>
                <a:spcPts val="800"/>
              </a:spcAft>
              <a:buFont typeface="+mj-lt"/>
              <a:buAutoNum type="arabicPeriod"/>
            </a:pPr>
            <a:r>
              <a:rPr lang="ru-RU" sz="2400" dirty="0">
                <a:ea typeface="Calibri" panose="020F0502020204030204" pitchFamily="34" charset="0"/>
                <a:cs typeface="Times New Roman" panose="02020603050405020304" pitchFamily="18" charset="0"/>
              </a:rPr>
              <a:t>Структура современного социального института, как правило, характеризуется простотой отношений.</a:t>
            </a:r>
          </a:p>
          <a:p>
            <a:pPr marL="457200" indent="-457200" algn="just">
              <a:lnSpc>
                <a:spcPct val="107000"/>
              </a:lnSpc>
              <a:spcAft>
                <a:spcPts val="800"/>
              </a:spcAft>
              <a:buFont typeface="+mj-lt"/>
              <a:buAutoNum type="arabicPeriod"/>
            </a:pPr>
            <a:r>
              <a:rPr lang="ru-RU" sz="2400" dirty="0">
                <a:ea typeface="Calibri" panose="020F0502020204030204" pitchFamily="34" charset="0"/>
                <a:cs typeface="Times New Roman" panose="02020603050405020304" pitchFamily="18" charset="0"/>
              </a:rPr>
              <a:t>Некоторые социальные институты могут выступать и как агенты социализации, и как каналы социальной мобильности.</a:t>
            </a:r>
          </a:p>
          <a:p>
            <a:pPr marL="457200" indent="-457200" algn="just">
              <a:lnSpc>
                <a:spcPct val="107000"/>
              </a:lnSpc>
              <a:spcAft>
                <a:spcPts val="800"/>
              </a:spcAft>
              <a:buFont typeface="+mj-lt"/>
              <a:buAutoNum type="arabicPeriod"/>
            </a:pPr>
            <a:r>
              <a:rPr lang="ru-RU" sz="2400" dirty="0">
                <a:ea typeface="Calibri" panose="020F0502020204030204" pitchFamily="34" charset="0"/>
                <a:cs typeface="Times New Roman" panose="02020603050405020304" pitchFamily="18" charset="0"/>
              </a:rPr>
              <a:t>К политическим институтам общества традиционно относят рыночную экономику и собственность</a:t>
            </a:r>
          </a:p>
        </p:txBody>
      </p:sp>
      <p:pic>
        <p:nvPicPr>
          <p:cNvPr id="3" name="Picture 2">
            <a:extLst>
              <a:ext uri="{FF2B5EF4-FFF2-40B4-BE49-F238E27FC236}">
                <a16:creationId xmlns:a16="http://schemas.microsoft.com/office/drawing/2014/main" id="{92C57E14-76B4-2E49-9D0F-F6C323C23564}"/>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spTree>
    <p:extLst>
      <p:ext uri="{BB962C8B-B14F-4D97-AF65-F5344CB8AC3E}">
        <p14:creationId xmlns:p14="http://schemas.microsoft.com/office/powerpoint/2010/main" val="37416457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sp>
        <p:nvSpPr>
          <p:cNvPr id="5" name="Прямоугольник 4">
            <a:extLst>
              <a:ext uri="{FF2B5EF4-FFF2-40B4-BE49-F238E27FC236}">
                <a16:creationId xmlns:a16="http://schemas.microsoft.com/office/drawing/2014/main" id="{79D9E6CB-0FC1-874A-B6D6-6F5ED4BE0AE1}"/>
              </a:ext>
            </a:extLst>
          </p:cNvPr>
          <p:cNvSpPr/>
          <p:nvPr/>
        </p:nvSpPr>
        <p:spPr>
          <a:xfrm>
            <a:off x="451555" y="233197"/>
            <a:ext cx="10820293" cy="6001643"/>
          </a:xfrm>
          <a:prstGeom prst="rect">
            <a:avLst/>
          </a:prstGeom>
        </p:spPr>
        <p:txBody>
          <a:bodyPr wrap="square">
            <a:spAutoFit/>
          </a:bodyPr>
          <a:lstStyle/>
          <a:p>
            <a:pPr algn="just"/>
            <a:r>
              <a:rPr lang="ru-RU" sz="2400" dirty="0"/>
              <a:t>Семья Климовых состоит из пяти человек: супругов Галины и Дениса и трёх их сыновей. Супруги работают врачами в городской больнице, дети учатся в школе. Средства семейного бюджета расходуются в первую очередь на приобретение еды, одежды, лекарств, оплату транспортных и коммунальных услуг. Сбережения размещается на депозите в банке. Галина и Денис, состоящие 15 лет в зарегистрированном браке, решили заключить брачный договор. По обоюдному согласию они включили в него пункты об установлении режима долевой собственности на загородный дом и квартиру, о своих правах и обязанностях по взаимному содержанию, а также о порядке несения каждым из них семейных расходов.</a:t>
            </a:r>
          </a:p>
          <a:p>
            <a:pPr algn="just"/>
            <a:r>
              <a:rPr lang="ru-RU" sz="2400" dirty="0"/>
              <a:t> Реализацию какой функции семьи иллюстрирует этот пример? Почему семья Климовых относится к </a:t>
            </a:r>
            <a:r>
              <a:rPr lang="ru-RU" sz="2400" dirty="0" err="1"/>
              <a:t>нуклеарному</a:t>
            </a:r>
            <a:r>
              <a:rPr lang="ru-RU" sz="2400" dirty="0"/>
              <a:t> типу? Каковы источники доходов семейного бюджета семьи Климовых? Назовите два типа источников.(Не следует списывать упомянутые в условии виды деятельности). Будет ли в соответствии с семейным кодексом РФ брачный договор с такими пунктами удостоверен нотариусом? Свой ответ объясните.</a:t>
            </a:r>
            <a:endParaRPr lang="ru-RU" sz="2400" dirty="0">
              <a:effectLst/>
            </a:endParaRPr>
          </a:p>
        </p:txBody>
      </p:sp>
      <p:pic>
        <p:nvPicPr>
          <p:cNvPr id="8" name="Picture 7">
            <a:extLst>
              <a:ext uri="{FF2B5EF4-FFF2-40B4-BE49-F238E27FC236}">
                <a16:creationId xmlns:a16="http://schemas.microsoft.com/office/drawing/2014/main" id="{E9A97F85-38E6-FC43-A13E-21D654A54EDF}"/>
              </a:ext>
            </a:extLst>
          </p:cNvPr>
          <p:cNvPicPr>
            <a:picLocks noChangeAspect="1"/>
          </p:cNvPicPr>
          <p:nvPr/>
        </p:nvPicPr>
        <p:blipFill>
          <a:blip r:embed="rId3">
            <a:alphaModFix amt="19999"/>
          </a:blip>
          <a:srcRect/>
          <a:stretch>
            <a:fillRect/>
          </a:stretch>
        </p:blipFill>
        <p:spPr>
          <a:xfrm rot="482663">
            <a:off x="10814263" y="3388402"/>
            <a:ext cx="2368097" cy="2299207"/>
          </a:xfrm>
          <a:prstGeom prst="rect">
            <a:avLst/>
          </a:prstGeom>
        </p:spPr>
      </p:pic>
    </p:spTree>
    <p:extLst>
      <p:ext uri="{BB962C8B-B14F-4D97-AF65-F5344CB8AC3E}">
        <p14:creationId xmlns:p14="http://schemas.microsoft.com/office/powerpoint/2010/main" val="20080506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3612A58-3946-884E-8FCD-3D332C95F128}"/>
              </a:ext>
            </a:extLst>
          </p:cNvPr>
          <p:cNvPicPr>
            <a:picLocks noChangeAspect="1"/>
          </p:cNvPicPr>
          <p:nvPr/>
        </p:nvPicPr>
        <p:blipFill>
          <a:blip r:embed="rId2">
            <a:alphaModFix amt="19999"/>
          </a:blip>
          <a:srcRect/>
          <a:stretch>
            <a:fillRect/>
          </a:stretch>
        </p:blipFill>
        <p:spPr>
          <a:xfrm rot="-7104152">
            <a:off x="9976282" y="3650909"/>
            <a:ext cx="3381357" cy="3503996"/>
          </a:xfrm>
          <a:prstGeom prst="rect">
            <a:avLst/>
          </a:prstGeom>
        </p:spPr>
      </p:pic>
      <p:pic>
        <p:nvPicPr>
          <p:cNvPr id="3" name="Picture 7">
            <a:extLst>
              <a:ext uri="{FF2B5EF4-FFF2-40B4-BE49-F238E27FC236}">
                <a16:creationId xmlns:a16="http://schemas.microsoft.com/office/drawing/2014/main" id="{9F602B4C-2E64-E541-B0F0-FAFEEE30B94A}"/>
              </a:ext>
            </a:extLst>
          </p:cNvPr>
          <p:cNvPicPr>
            <a:picLocks noChangeAspect="1"/>
          </p:cNvPicPr>
          <p:nvPr/>
        </p:nvPicPr>
        <p:blipFill>
          <a:blip r:embed="rId3">
            <a:alphaModFix amt="19999"/>
          </a:blip>
          <a:srcRect/>
          <a:stretch>
            <a:fillRect/>
          </a:stretch>
        </p:blipFill>
        <p:spPr>
          <a:xfrm rot="482663">
            <a:off x="9149638" y="4743069"/>
            <a:ext cx="2368097" cy="2299207"/>
          </a:xfrm>
          <a:prstGeom prst="rect">
            <a:avLst/>
          </a:prstGeom>
        </p:spPr>
      </p:pic>
      <p:sp>
        <p:nvSpPr>
          <p:cNvPr id="4" name="Прямоугольник 3">
            <a:extLst>
              <a:ext uri="{FF2B5EF4-FFF2-40B4-BE49-F238E27FC236}">
                <a16:creationId xmlns:a16="http://schemas.microsoft.com/office/drawing/2014/main" id="{4E8BE632-C727-0944-80C1-57DFE31D314E}"/>
              </a:ext>
            </a:extLst>
          </p:cNvPr>
          <p:cNvSpPr/>
          <p:nvPr/>
        </p:nvSpPr>
        <p:spPr>
          <a:xfrm>
            <a:off x="327378" y="556836"/>
            <a:ext cx="11232444" cy="5393143"/>
          </a:xfrm>
          <a:prstGeom prst="rect">
            <a:avLst/>
          </a:prstGeom>
        </p:spPr>
        <p:txBody>
          <a:bodyPr wrap="square">
            <a:spAutoFit/>
          </a:bodyPr>
          <a:lstStyle/>
          <a:p>
            <a:pPr>
              <a:lnSpc>
                <a:spcPct val="107000"/>
              </a:lnSpc>
              <a:spcAft>
                <a:spcPts val="800"/>
              </a:spcAft>
            </a:pPr>
            <a:r>
              <a:rPr lang="ru-RU" sz="2800" dirty="0">
                <a:solidFill>
                  <a:srgbClr val="FF0000"/>
                </a:solidFill>
                <a:ea typeface="Calibri" panose="020F0502020204030204" pitchFamily="34" charset="0"/>
                <a:cs typeface="Times New Roman" panose="02020603050405020304" pitchFamily="18" charset="0"/>
              </a:rPr>
              <a:t>Выберите верные суждения об обществе и социальных институтах и запишите цифры, под которыми они указаны.</a:t>
            </a:r>
          </a:p>
          <a:p>
            <a:pPr marL="457200" indent="-457200">
              <a:lnSpc>
                <a:spcPct val="107000"/>
              </a:lnSpc>
              <a:spcAft>
                <a:spcPts val="600"/>
              </a:spcAft>
              <a:buFont typeface="+mj-lt"/>
              <a:buAutoNum type="arabicPeriod"/>
            </a:pPr>
            <a:r>
              <a:rPr lang="ru-RU" sz="2800" dirty="0">
                <a:ea typeface="Calibri" panose="020F0502020204030204" pitchFamily="34" charset="0"/>
                <a:cs typeface="Times New Roman" panose="02020603050405020304" pitchFamily="18" charset="0"/>
              </a:rPr>
              <a:t>Социальные институты выполняют функцию социализации человека.</a:t>
            </a:r>
          </a:p>
          <a:p>
            <a:pPr marL="457200" indent="-457200">
              <a:lnSpc>
                <a:spcPct val="107000"/>
              </a:lnSpc>
              <a:spcAft>
                <a:spcPts val="600"/>
              </a:spcAft>
              <a:buFont typeface="+mj-lt"/>
              <a:buAutoNum type="arabicPeriod"/>
            </a:pPr>
            <a:r>
              <a:rPr lang="ru-RU" sz="2800" dirty="0"/>
              <a:t>Социальный институт представляет собой исторически сложившуюся организацию социальной практики. </a:t>
            </a:r>
          </a:p>
          <a:p>
            <a:pPr marL="342900" indent="-342900">
              <a:spcAft>
                <a:spcPts val="600"/>
              </a:spcAft>
              <a:buFont typeface="+mj-lt"/>
              <a:buAutoNum type="arabicPeriod"/>
            </a:pPr>
            <a:r>
              <a:rPr lang="ru-RU" sz="2800" dirty="0"/>
              <a:t>Структура современного социального института, как правило, характеризуется простотой отношений.</a:t>
            </a:r>
          </a:p>
          <a:p>
            <a:pPr marL="342900" indent="-342900">
              <a:spcAft>
                <a:spcPts val="600"/>
              </a:spcAft>
              <a:buFont typeface="+mj-lt"/>
              <a:buAutoNum type="arabicPeriod"/>
            </a:pPr>
            <a:r>
              <a:rPr lang="ru-RU" sz="2800" dirty="0"/>
              <a:t>Образование как социальный институт объединяет с другими социальными институтами наличие различных элементов в структуре.</a:t>
            </a:r>
          </a:p>
          <a:p>
            <a:pPr marL="342900" indent="-342900">
              <a:spcAft>
                <a:spcPts val="600"/>
              </a:spcAft>
              <a:buFont typeface="+mj-lt"/>
              <a:buAutoNum type="arabicPeriod"/>
            </a:pPr>
            <a:r>
              <a:rPr lang="ru-RU" sz="2800" dirty="0"/>
              <a:t>Социальные институты возникли в связи с объективной потребностью общества регулировать сферу социальных отношений.</a:t>
            </a:r>
          </a:p>
        </p:txBody>
      </p:sp>
    </p:spTree>
    <p:extLst>
      <p:ext uri="{BB962C8B-B14F-4D97-AF65-F5344CB8AC3E}">
        <p14:creationId xmlns:p14="http://schemas.microsoft.com/office/powerpoint/2010/main" val="222272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61245" y="6566526"/>
            <a:ext cx="10847535" cy="153245"/>
            <a:chOff x="0" y="0"/>
            <a:chExt cx="40453856" cy="571500"/>
          </a:xfrm>
        </p:grpSpPr>
        <p:sp>
          <p:nvSpPr>
            <p:cNvPr id="3" name="Freeform 3"/>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5" name="Picture 5"/>
          <p:cNvPicPr>
            <a:picLocks noChangeAspect="1"/>
          </p:cNvPicPr>
          <p:nvPr/>
        </p:nvPicPr>
        <p:blipFill>
          <a:blip r:embed="rId2">
            <a:alphaModFix amt="19999"/>
          </a:blip>
          <a:srcRect/>
          <a:stretch>
            <a:fillRect/>
          </a:stretch>
        </p:blipFill>
        <p:spPr>
          <a:xfrm rot="1087153">
            <a:off x="9883894" y="-1805177"/>
            <a:ext cx="3754585" cy="3890761"/>
          </a:xfrm>
          <a:prstGeom prst="rect">
            <a:avLst/>
          </a:prstGeom>
        </p:spPr>
      </p:pic>
      <p:pic>
        <p:nvPicPr>
          <p:cNvPr id="6" name="Picture 6"/>
          <p:cNvPicPr>
            <a:picLocks noChangeAspect="1"/>
          </p:cNvPicPr>
          <p:nvPr/>
        </p:nvPicPr>
        <p:blipFill>
          <a:blip r:embed="rId3">
            <a:alphaModFix amt="19999"/>
          </a:blip>
          <a:srcRect/>
          <a:stretch>
            <a:fillRect/>
          </a:stretch>
        </p:blipFill>
        <p:spPr>
          <a:xfrm rot="834651">
            <a:off x="10282780" y="-1170681"/>
            <a:ext cx="3754585" cy="3890761"/>
          </a:xfrm>
          <a:prstGeom prst="rect">
            <a:avLst/>
          </a:prstGeom>
        </p:spPr>
      </p:pic>
      <p:pic>
        <p:nvPicPr>
          <p:cNvPr id="7" name="Picture 7"/>
          <p:cNvPicPr>
            <a:picLocks noChangeAspect="1"/>
          </p:cNvPicPr>
          <p:nvPr/>
        </p:nvPicPr>
        <p:blipFill>
          <a:blip r:embed="rId4">
            <a:alphaModFix amt="19999"/>
          </a:blip>
          <a:srcRect/>
          <a:stretch>
            <a:fillRect/>
          </a:stretch>
        </p:blipFill>
        <p:spPr>
          <a:xfrm rot="482663">
            <a:off x="10322152" y="-463804"/>
            <a:ext cx="2368097" cy="2299207"/>
          </a:xfrm>
          <a:prstGeom prst="rect">
            <a:avLst/>
          </a:prstGeom>
        </p:spPr>
      </p:pic>
      <p:pic>
        <p:nvPicPr>
          <p:cNvPr id="8" name="Picture 8"/>
          <p:cNvPicPr>
            <a:picLocks noChangeAspect="1"/>
          </p:cNvPicPr>
          <p:nvPr/>
        </p:nvPicPr>
        <p:blipFill>
          <a:blip r:embed="rId5"/>
          <a:srcRect/>
          <a:stretch>
            <a:fillRect/>
          </a:stretch>
        </p:blipFill>
        <p:spPr>
          <a:xfrm>
            <a:off x="7824879" y="2478457"/>
            <a:ext cx="4481868" cy="4156518"/>
          </a:xfrm>
          <a:prstGeom prst="rect">
            <a:avLst/>
          </a:prstGeom>
        </p:spPr>
      </p:pic>
      <p:sp>
        <p:nvSpPr>
          <p:cNvPr id="4" name="Прямоугольник 3">
            <a:extLst>
              <a:ext uri="{FF2B5EF4-FFF2-40B4-BE49-F238E27FC236}">
                <a16:creationId xmlns:a16="http://schemas.microsoft.com/office/drawing/2014/main" id="{E362A716-6856-CB4C-ADB1-82EEDEA3C772}"/>
              </a:ext>
            </a:extLst>
          </p:cNvPr>
          <p:cNvSpPr/>
          <p:nvPr/>
        </p:nvSpPr>
        <p:spPr>
          <a:xfrm>
            <a:off x="361245" y="190470"/>
            <a:ext cx="7463634" cy="6001643"/>
          </a:xfrm>
          <a:prstGeom prst="rect">
            <a:avLst/>
          </a:prstGeom>
        </p:spPr>
        <p:txBody>
          <a:bodyPr wrap="square">
            <a:spAutoFit/>
          </a:bodyPr>
          <a:lstStyle/>
          <a:p>
            <a:pPr marR="207010" algn="just"/>
            <a:r>
              <a:rPr lang="ru-RU" sz="2400" dirty="0">
                <a:ea typeface="Times New Roman" panose="02020603050405020304" pitchFamily="18" charset="0"/>
              </a:rPr>
              <a:t>Семья Лебедевых состоит из пяти человек: Ирины, Александра, их дочери и двоих сыновей. Супруги работают, дети учатся школе. Средства расходуются первую очередь на приобретение еды, одежды, лекарств, оплату транспортных коммунальных расходов. Оставшиеся средства вкладываются на депозит в банке. К какому типу (в зависимости от численности) можно отнести эту семью? Каковы два типа источников дохода семейного бюджета семьи Лебедевых? Какая дополнительная информация Вам необходима для того, чтобы сделать вывод том, что семья Лебедевых является партнёрской? (Сформулируйте любые два вопроса, необходимые для получения такой информации.) Какую функцию семьи иллюстрирует приведённый в задании пример деятельности семьи Лебедевых?</a:t>
            </a:r>
          </a:p>
        </p:txBody>
      </p:sp>
    </p:spTree>
    <p:extLst>
      <p:ext uri="{BB962C8B-B14F-4D97-AF65-F5344CB8AC3E}">
        <p14:creationId xmlns:p14="http://schemas.microsoft.com/office/powerpoint/2010/main" val="3628474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3321519">
            <a:off x="8897292" y="3615186"/>
            <a:ext cx="5033565" cy="4271359"/>
            <a:chOff x="0" y="0"/>
            <a:chExt cx="10067131" cy="8542718"/>
          </a:xfrm>
        </p:grpSpPr>
        <p:pic>
          <p:nvPicPr>
            <p:cNvPr id="3" name="Picture 3"/>
            <p:cNvPicPr>
              <a:picLocks noChangeAspect="1"/>
            </p:cNvPicPr>
            <p:nvPr/>
          </p:nvPicPr>
          <p:blipFill>
            <a:blip r:embed="rId2">
              <a:alphaModFix amt="19999"/>
            </a:blip>
            <a:srcRect/>
            <a:stretch>
              <a:fillRect/>
            </a:stretch>
          </p:blipFill>
          <p:spPr>
            <a:xfrm rot="-4570884">
              <a:off x="828856" y="918308"/>
              <a:ext cx="6762713" cy="7007993"/>
            </a:xfrm>
            <a:prstGeom prst="rect">
              <a:avLst/>
            </a:prstGeom>
          </p:spPr>
        </p:pic>
        <p:pic>
          <p:nvPicPr>
            <p:cNvPr id="4" name="Picture 4"/>
            <p:cNvPicPr>
              <a:picLocks noChangeAspect="1"/>
            </p:cNvPicPr>
            <p:nvPr/>
          </p:nvPicPr>
          <p:blipFill>
            <a:blip r:embed="rId3">
              <a:alphaModFix amt="19999"/>
            </a:blip>
            <a:srcRect/>
            <a:stretch>
              <a:fillRect/>
            </a:stretch>
          </p:blipFill>
          <p:spPr>
            <a:xfrm rot="-4570884">
              <a:off x="2475562" y="616418"/>
              <a:ext cx="6762713" cy="7007993"/>
            </a:xfrm>
            <a:prstGeom prst="rect">
              <a:avLst/>
            </a:prstGeom>
          </p:spPr>
        </p:pic>
      </p:grpSp>
      <p:grpSp>
        <p:nvGrpSpPr>
          <p:cNvPr id="5" name="Group 5"/>
          <p:cNvGrpSpPr/>
          <p:nvPr/>
        </p:nvGrpSpPr>
        <p:grpSpPr>
          <a:xfrm>
            <a:off x="409494" y="6656575"/>
            <a:ext cx="10847535" cy="153245"/>
            <a:chOff x="0" y="0"/>
            <a:chExt cx="40453856" cy="571500"/>
          </a:xfrm>
        </p:grpSpPr>
        <p:sp>
          <p:nvSpPr>
            <p:cNvPr id="6" name="Freeform 6"/>
            <p:cNvSpPr/>
            <p:nvPr/>
          </p:nvSpPr>
          <p:spPr>
            <a:xfrm>
              <a:off x="0" y="255270"/>
              <a:ext cx="40453856" cy="69850"/>
            </a:xfrm>
            <a:custGeom>
              <a:avLst/>
              <a:gdLst/>
              <a:ahLst/>
              <a:cxnLst/>
              <a:rect l="l" t="t" r="r" b="b"/>
              <a:pathLst>
                <a:path w="40453856" h="69850">
                  <a:moveTo>
                    <a:pt x="40163028" y="0"/>
                  </a:moveTo>
                  <a:lnTo>
                    <a:pt x="0" y="0"/>
                  </a:lnTo>
                  <a:lnTo>
                    <a:pt x="0" y="69850"/>
                  </a:lnTo>
                  <a:lnTo>
                    <a:pt x="40453856" y="69850"/>
                  </a:lnTo>
                  <a:lnTo>
                    <a:pt x="40453856" y="0"/>
                  </a:lnTo>
                  <a:close/>
                </a:path>
              </a:pathLst>
            </a:custGeom>
            <a:solidFill>
              <a:srgbClr val="000000"/>
            </a:solidFill>
          </p:spPr>
        </p:sp>
      </p:grpSp>
      <p:pic>
        <p:nvPicPr>
          <p:cNvPr id="8" name="Picture 8"/>
          <p:cNvPicPr>
            <a:picLocks noChangeAspect="1"/>
          </p:cNvPicPr>
          <p:nvPr/>
        </p:nvPicPr>
        <p:blipFill>
          <a:blip r:embed="rId4"/>
          <a:srcRect/>
          <a:stretch>
            <a:fillRect/>
          </a:stretch>
        </p:blipFill>
        <p:spPr>
          <a:xfrm>
            <a:off x="7769493" y="4063352"/>
            <a:ext cx="4696359" cy="2743200"/>
          </a:xfrm>
          <a:prstGeom prst="rect">
            <a:avLst/>
          </a:prstGeom>
        </p:spPr>
      </p:pic>
      <p:sp>
        <p:nvSpPr>
          <p:cNvPr id="7" name="Прямоугольник 6">
            <a:extLst>
              <a:ext uri="{FF2B5EF4-FFF2-40B4-BE49-F238E27FC236}">
                <a16:creationId xmlns:a16="http://schemas.microsoft.com/office/drawing/2014/main" id="{2309815C-8207-5148-8B90-8179EB120EB7}"/>
              </a:ext>
            </a:extLst>
          </p:cNvPr>
          <p:cNvSpPr/>
          <p:nvPr/>
        </p:nvSpPr>
        <p:spPr>
          <a:xfrm>
            <a:off x="146756" y="124802"/>
            <a:ext cx="11373012" cy="991618"/>
          </a:xfrm>
          <a:prstGeom prst="rect">
            <a:avLst/>
          </a:prstGeom>
        </p:spPr>
        <p:txBody>
          <a:bodyPr wrap="square">
            <a:spAutoFit/>
          </a:bodyPr>
          <a:lstStyle/>
          <a:p>
            <a:pPr algn="just">
              <a:lnSpc>
                <a:spcPct val="107000"/>
              </a:lnSpc>
              <a:spcAft>
                <a:spcPts val="800"/>
              </a:spcAft>
            </a:pPr>
            <a:r>
              <a:rPr lang="ru-RU" sz="2800" dirty="0">
                <a:solidFill>
                  <a:srgbClr val="FF0000"/>
                </a:solidFill>
                <a:ea typeface="Calibri" panose="020F0502020204030204" pitchFamily="34" charset="0"/>
                <a:cs typeface="Times New Roman" panose="02020603050405020304" pitchFamily="18" charset="0"/>
              </a:rPr>
              <a:t>Выберите верные суждения семье её функциях. Запишите </a:t>
            </a:r>
            <a:r>
              <a:rPr lang="ru-RU" sz="2800" b="1" dirty="0">
                <a:solidFill>
                  <a:srgbClr val="FF0000"/>
                </a:solidFill>
                <a:ea typeface="Calibri" panose="020F0502020204030204" pitchFamily="34" charset="0"/>
                <a:cs typeface="Times New Roman" panose="02020603050405020304" pitchFamily="18" charset="0"/>
              </a:rPr>
              <a:t>цифры, </a:t>
            </a:r>
            <a:r>
              <a:rPr lang="ru-RU" sz="2800" dirty="0">
                <a:solidFill>
                  <a:srgbClr val="FF0000"/>
                </a:solidFill>
                <a:ea typeface="Calibri" panose="020F0502020204030204" pitchFamily="34" charset="0"/>
                <a:cs typeface="Times New Roman" panose="02020603050405020304" pitchFamily="18" charset="0"/>
              </a:rPr>
              <a:t>под которыми они указаны.</a:t>
            </a:r>
            <a:endParaRPr lang="ru-RU" sz="2800" dirty="0">
              <a:solidFill>
                <a:srgbClr val="FF0000"/>
              </a:solidFill>
              <a:effectLst/>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1569A58E-3DA5-FD45-8430-B7022EEF919B}"/>
              </a:ext>
            </a:extLst>
          </p:cNvPr>
          <p:cNvSpPr/>
          <p:nvPr/>
        </p:nvSpPr>
        <p:spPr>
          <a:xfrm>
            <a:off x="291076" y="1413525"/>
            <a:ext cx="7134578" cy="4583306"/>
          </a:xfrm>
          <a:prstGeom prst="rect">
            <a:avLst/>
          </a:prstGeom>
        </p:spPr>
        <p:txBody>
          <a:bodyPr wrap="square">
            <a:spAutoFit/>
          </a:bodyPr>
          <a:lstStyle/>
          <a:p>
            <a:pPr algn="just">
              <a:spcBef>
                <a:spcPts val="595"/>
              </a:spcBef>
            </a:pPr>
            <a:r>
              <a:rPr lang="ru-RU" sz="2200" dirty="0">
                <a:ea typeface="Times New Roman" panose="02020603050405020304" pitchFamily="18" charset="0"/>
              </a:rPr>
              <a:t>1) Хозяйственно-бытовая функция семьи предусматривает удовлетворение потребности членов семьи в общении, организации свободного времени.</a:t>
            </a:r>
          </a:p>
          <a:p>
            <a:pPr algn="just">
              <a:spcBef>
                <a:spcPts val="595"/>
              </a:spcBef>
            </a:pPr>
            <a:r>
              <a:rPr lang="ru-RU" sz="2200" dirty="0">
                <a:ea typeface="Times New Roman" panose="02020603050405020304" pitchFamily="18" charset="0"/>
              </a:rPr>
              <a:t>2) Репродуктивная функция семьи подразумевает удовлетворение индивидуальной потребности в детях.</a:t>
            </a:r>
          </a:p>
          <a:p>
            <a:pPr algn="just">
              <a:spcBef>
                <a:spcPts val="30"/>
              </a:spcBef>
            </a:pPr>
            <a:r>
              <a:rPr lang="ru-RU" sz="2200" dirty="0">
                <a:ea typeface="Times New Roman" panose="02020603050405020304" pitchFamily="18" charset="0"/>
              </a:rPr>
              <a:t>3) Социально-статусная функция семьи направлена на сохранение эмоционально-психического здоровья личности.</a:t>
            </a:r>
          </a:p>
          <a:p>
            <a:pPr algn="just">
              <a:spcBef>
                <a:spcPts val="15"/>
              </a:spcBef>
            </a:pPr>
            <a:r>
              <a:rPr lang="ru-RU" sz="2200" dirty="0">
                <a:ea typeface="Times New Roman" panose="02020603050405020304" pitchFamily="18" charset="0"/>
              </a:rPr>
              <a:t>4) Воспитательная функция семьи распространяется не только на юное поколение, но на взрослых людей.</a:t>
            </a:r>
          </a:p>
          <a:p>
            <a:pPr algn="just">
              <a:spcBef>
                <a:spcPts val="75"/>
              </a:spcBef>
            </a:pPr>
            <a:r>
              <a:rPr lang="ru-RU" sz="2200" dirty="0">
                <a:ea typeface="Times New Roman" panose="02020603050405020304" pitchFamily="18" charset="0"/>
              </a:rPr>
              <a:t>5) Под экономической функцией понимается организация деятельности по финансовому обеспечению семьи, включающему все источники и объём семейных доходов.</a:t>
            </a:r>
          </a:p>
        </p:txBody>
      </p:sp>
    </p:spTree>
    <p:extLst>
      <p:ext uri="{BB962C8B-B14F-4D97-AF65-F5344CB8AC3E}">
        <p14:creationId xmlns:p14="http://schemas.microsoft.com/office/powerpoint/2010/main" val="42891683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0EB4210-327E-C745-9901-D961BA987BE2}"/>
              </a:ext>
            </a:extLst>
          </p:cNvPr>
          <p:cNvPicPr>
            <a:picLocks noChangeAspect="1"/>
          </p:cNvPicPr>
          <p:nvPr/>
        </p:nvPicPr>
        <p:blipFill>
          <a:blip r:embed="rId2">
            <a:alphaModFix amt="30000"/>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a:fillRect/>
          </a:stretch>
        </p:blipFill>
        <p:spPr>
          <a:xfrm rot="-909727">
            <a:off x="5535763" y="-190082"/>
            <a:ext cx="12873449" cy="8519883"/>
          </a:xfrm>
          <a:prstGeom prst="rect">
            <a:avLst/>
          </a:prstGeom>
        </p:spPr>
      </p:pic>
      <p:pic>
        <p:nvPicPr>
          <p:cNvPr id="4" name="Picture 5">
            <a:extLst>
              <a:ext uri="{FF2B5EF4-FFF2-40B4-BE49-F238E27FC236}">
                <a16:creationId xmlns:a16="http://schemas.microsoft.com/office/drawing/2014/main" id="{1BD490CE-1A3F-7A42-8CAD-7C390A4EF753}"/>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a:fillRect/>
          </a:stretch>
        </p:blipFill>
        <p:spPr>
          <a:xfrm>
            <a:off x="8437581" y="5538803"/>
            <a:ext cx="3754419" cy="3071798"/>
          </a:xfrm>
          <a:prstGeom prst="rect">
            <a:avLst/>
          </a:prstGeom>
        </p:spPr>
      </p:pic>
      <p:sp>
        <p:nvSpPr>
          <p:cNvPr id="2" name="Прямоугольник 1">
            <a:extLst>
              <a:ext uri="{FF2B5EF4-FFF2-40B4-BE49-F238E27FC236}">
                <a16:creationId xmlns:a16="http://schemas.microsoft.com/office/drawing/2014/main" id="{48646282-2AAC-704E-AF41-14FFE7EB6031}"/>
              </a:ext>
            </a:extLst>
          </p:cNvPr>
          <p:cNvSpPr/>
          <p:nvPr/>
        </p:nvSpPr>
        <p:spPr>
          <a:xfrm>
            <a:off x="259644" y="197346"/>
            <a:ext cx="11480800" cy="5632311"/>
          </a:xfrm>
          <a:prstGeom prst="rect">
            <a:avLst/>
          </a:prstGeom>
        </p:spPr>
        <p:txBody>
          <a:bodyPr wrap="square">
            <a:spAutoFit/>
          </a:bodyPr>
          <a:lstStyle/>
          <a:p>
            <a:pPr algn="just"/>
            <a:r>
              <a:rPr lang="ru-RU" sz="2400" dirty="0">
                <a:latin typeface="Helvetica Neue" panose="02000503000000020004" pitchFamily="2" charset="0"/>
              </a:rPr>
              <a:t>Семья Василия Кузнецова состоит из семерых человек: он, его жена, двое детей, его родители и бабушка. Доходы семейного бюджета формируется из зарплаты Василия и его жены, пенсии родителей и бабушки, а также из арендной платы за сдаваемую по договору найма квартиру бабушки. Средства расходуются в первую очередь на приобретение еды, одежды, лекарств, оплату транспортных и коммунальных расходов. Оставшиеся средства размещаются на депозите в банке, накопленные средства домочадцы планируют направить на открытие семейного бизнеса. Расходование средств планируется, при принятии решений о дорогостоящих покупках, изучаются товары различных компаний, сравниваются по ценным и качеству. </a:t>
            </a:r>
          </a:p>
          <a:p>
            <a:pPr algn="just"/>
            <a:r>
              <a:rPr lang="ru-RU" sz="2400" dirty="0">
                <a:latin typeface="Helvetica Neue" panose="02000503000000020004" pitchFamily="2" charset="0"/>
              </a:rPr>
              <a:t>К какому типу (в зависимости от численности) можно отнести эту семью? Какую функцию семьи иллюстрирует этот пример? Как называют такое поведение потребителя? Какие ещё функции выполняет семья? (Назовите любые две функции, </a:t>
            </a:r>
            <a:r>
              <a:rPr lang="ru-RU" sz="2400">
                <a:latin typeface="Helvetica Neue" panose="02000503000000020004" pitchFamily="2" charset="0"/>
              </a:rPr>
              <a:t>кроме упомянутых </a:t>
            </a:r>
            <a:r>
              <a:rPr lang="ru-RU" sz="2400" dirty="0">
                <a:latin typeface="Helvetica Neue" panose="02000503000000020004" pitchFamily="2" charset="0"/>
              </a:rPr>
              <a:t>в условии задачи.)</a:t>
            </a:r>
            <a:endParaRPr lang="ru-RU" sz="2400" dirty="0">
              <a:effectLst/>
              <a:latin typeface="Helvetica Neue" panose="02000503000000020004" pitchFamily="2" charset="0"/>
            </a:endParaRPr>
          </a:p>
        </p:txBody>
      </p:sp>
    </p:spTree>
    <p:extLst>
      <p:ext uri="{BB962C8B-B14F-4D97-AF65-F5344CB8AC3E}">
        <p14:creationId xmlns:p14="http://schemas.microsoft.com/office/powerpoint/2010/main" val="13928501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1006</TotalTime>
  <Words>2752</Words>
  <Application>Microsoft Macintosh PowerPoint</Application>
  <PresentationFormat>Широкоэкранный</PresentationFormat>
  <Paragraphs>227</Paragraphs>
  <Slides>34</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34</vt:i4>
      </vt:variant>
    </vt:vector>
  </HeadingPairs>
  <TitlesOfParts>
    <vt:vector size="42" baseType="lpstr">
      <vt:lpstr>Arial</vt:lpstr>
      <vt:lpstr>Calibri</vt:lpstr>
      <vt:lpstr>Calibri Light</vt:lpstr>
      <vt:lpstr>Helvetica Neue</vt:lpstr>
      <vt:lpstr>Montserrat Semi-Bold</vt:lpstr>
      <vt:lpstr>Times New Roman</vt:lpstr>
      <vt:lpstr>Verdana</vt:lpstr>
      <vt:lpstr>Тема Office</vt:lpstr>
      <vt:lpstr>Основные социальные институты  Семья и брак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Microsoft Office User</dc:creator>
  <cp:lastModifiedBy>Microsoft Office User</cp:lastModifiedBy>
  <cp:revision>42</cp:revision>
  <dcterms:created xsi:type="dcterms:W3CDTF">2020-12-16T09:42:50Z</dcterms:created>
  <dcterms:modified xsi:type="dcterms:W3CDTF">2023-05-12T12:43:02Z</dcterms:modified>
</cp:coreProperties>
</file>