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80" r:id="rId3"/>
    <p:sldId id="279" r:id="rId4"/>
    <p:sldId id="275" r:id="rId5"/>
    <p:sldId id="266" r:id="rId6"/>
    <p:sldId id="304" r:id="rId7"/>
    <p:sldId id="296" r:id="rId8"/>
    <p:sldId id="295" r:id="rId9"/>
    <p:sldId id="257" r:id="rId10"/>
    <p:sldId id="294" r:id="rId11"/>
    <p:sldId id="293" r:id="rId12"/>
    <p:sldId id="267" r:id="rId13"/>
    <p:sldId id="316" r:id="rId14"/>
    <p:sldId id="317" r:id="rId15"/>
    <p:sldId id="272" r:id="rId16"/>
    <p:sldId id="311" r:id="rId17"/>
    <p:sldId id="282" r:id="rId18"/>
    <p:sldId id="291" r:id="rId19"/>
    <p:sldId id="262" r:id="rId20"/>
    <p:sldId id="281" r:id="rId21"/>
    <p:sldId id="261" r:id="rId22"/>
    <p:sldId id="265" r:id="rId23"/>
    <p:sldId id="318" r:id="rId24"/>
    <p:sldId id="319" r:id="rId25"/>
    <p:sldId id="299" r:id="rId26"/>
    <p:sldId id="302" r:id="rId27"/>
    <p:sldId id="259" r:id="rId28"/>
    <p:sldId id="274" r:id="rId29"/>
    <p:sldId id="313" r:id="rId30"/>
    <p:sldId id="314" r:id="rId3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0"/>
    <p:restoredTop sz="94705"/>
  </p:normalViewPr>
  <p:slideViewPr>
    <p:cSldViewPr snapToGrid="0" snapToObjects="1">
      <p:cViewPr varScale="1">
        <p:scale>
          <a:sx n="112" d="100"/>
          <a:sy n="112" d="100"/>
        </p:scale>
        <p:origin x="57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08265D5-1924-5748-BCB9-15C1FDBB742C}"/>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B6A217D9-F6C9-2843-A3FC-0A61445433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62B542D0-1E1C-3A47-AF2D-8232C32CBE19}"/>
              </a:ext>
            </a:extLst>
          </p:cNvPr>
          <p:cNvSpPr>
            <a:spLocks noGrp="1"/>
          </p:cNvSpPr>
          <p:nvPr>
            <p:ph type="dt" sz="half" idx="10"/>
          </p:nvPr>
        </p:nvSpPr>
        <p:spPr/>
        <p:txBody>
          <a:bodyPr/>
          <a:lstStyle/>
          <a:p>
            <a:fld id="{1D6937AB-E668-C845-8877-8A1216685445}" type="datetimeFigureOut">
              <a:rPr lang="ru-RU" smtClean="0"/>
              <a:t>22.11.2022</a:t>
            </a:fld>
            <a:endParaRPr lang="ru-RU"/>
          </a:p>
        </p:txBody>
      </p:sp>
      <p:sp>
        <p:nvSpPr>
          <p:cNvPr id="5" name="Нижний колонтитул 4">
            <a:extLst>
              <a:ext uri="{FF2B5EF4-FFF2-40B4-BE49-F238E27FC236}">
                <a16:creationId xmlns:a16="http://schemas.microsoft.com/office/drawing/2014/main" id="{5F75AC95-3C60-7F42-8381-E1BC1E22556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4D25C167-8442-F845-BD6F-5F3BE1069ED5}"/>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664983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EC0A2E8-DDD0-3049-A48B-259836219E8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7491503A-A88A-DE43-AEF6-1C8E4B2CB793}"/>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3D254776-F840-B047-B5A0-510FD9F8AE82}"/>
              </a:ext>
            </a:extLst>
          </p:cNvPr>
          <p:cNvSpPr>
            <a:spLocks noGrp="1"/>
          </p:cNvSpPr>
          <p:nvPr>
            <p:ph type="dt" sz="half" idx="10"/>
          </p:nvPr>
        </p:nvSpPr>
        <p:spPr/>
        <p:txBody>
          <a:bodyPr/>
          <a:lstStyle/>
          <a:p>
            <a:fld id="{1D6937AB-E668-C845-8877-8A1216685445}" type="datetimeFigureOut">
              <a:rPr lang="ru-RU" smtClean="0"/>
              <a:t>22.11.2022</a:t>
            </a:fld>
            <a:endParaRPr lang="ru-RU"/>
          </a:p>
        </p:txBody>
      </p:sp>
      <p:sp>
        <p:nvSpPr>
          <p:cNvPr id="5" name="Нижний колонтитул 4">
            <a:extLst>
              <a:ext uri="{FF2B5EF4-FFF2-40B4-BE49-F238E27FC236}">
                <a16:creationId xmlns:a16="http://schemas.microsoft.com/office/drawing/2014/main" id="{8DBB8EE0-082F-264A-88BC-AD3E75B7664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700D2CE-F7E5-B74E-8580-971AC80F4D51}"/>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769711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61DB131-A7CC-BB4C-8D77-3B75B697E4FC}"/>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7F89BCA6-1599-3742-AC06-8EAB504D757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F981047D-48A2-1443-8E46-CC24D9E3832F}"/>
              </a:ext>
            </a:extLst>
          </p:cNvPr>
          <p:cNvSpPr>
            <a:spLocks noGrp="1"/>
          </p:cNvSpPr>
          <p:nvPr>
            <p:ph type="dt" sz="half" idx="10"/>
          </p:nvPr>
        </p:nvSpPr>
        <p:spPr/>
        <p:txBody>
          <a:bodyPr/>
          <a:lstStyle/>
          <a:p>
            <a:fld id="{1D6937AB-E668-C845-8877-8A1216685445}" type="datetimeFigureOut">
              <a:rPr lang="ru-RU" smtClean="0"/>
              <a:t>22.11.2022</a:t>
            </a:fld>
            <a:endParaRPr lang="ru-RU"/>
          </a:p>
        </p:txBody>
      </p:sp>
      <p:sp>
        <p:nvSpPr>
          <p:cNvPr id="5" name="Нижний колонтитул 4">
            <a:extLst>
              <a:ext uri="{FF2B5EF4-FFF2-40B4-BE49-F238E27FC236}">
                <a16:creationId xmlns:a16="http://schemas.microsoft.com/office/drawing/2014/main" id="{ED4A3151-AE6D-9143-B20E-7FEBA251684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FB8C5137-B7D6-6647-B68E-3D2E958DA8FB}"/>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2496979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68591B5-0167-4F42-B2B0-406D131F62FD}"/>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BF6C8154-56FF-8741-B851-83F97012CD47}"/>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B8CAA5F8-4606-B348-9FCF-7F92F4969C82}"/>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A92C8514-6D44-E141-8608-947F68AC7A49}"/>
              </a:ext>
            </a:extLst>
          </p:cNvPr>
          <p:cNvSpPr>
            <a:spLocks noGrp="1"/>
          </p:cNvSpPr>
          <p:nvPr>
            <p:ph type="dt" sz="half" idx="10"/>
          </p:nvPr>
        </p:nvSpPr>
        <p:spPr/>
        <p:txBody>
          <a:bodyPr/>
          <a:lstStyle/>
          <a:p>
            <a:fld id="{1D6937AB-E668-C845-8877-8A1216685445}" type="datetimeFigureOut">
              <a:rPr lang="ru-RU" smtClean="0"/>
              <a:t>22.11.2022</a:t>
            </a:fld>
            <a:endParaRPr lang="ru-RU"/>
          </a:p>
        </p:txBody>
      </p:sp>
      <p:sp>
        <p:nvSpPr>
          <p:cNvPr id="6" name="Нижний колонтитул 5">
            <a:extLst>
              <a:ext uri="{FF2B5EF4-FFF2-40B4-BE49-F238E27FC236}">
                <a16:creationId xmlns:a16="http://schemas.microsoft.com/office/drawing/2014/main" id="{5172CAD1-4BC1-574A-874B-EE2E92932A4C}"/>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EFCFBF97-E8F8-CF4F-AD86-D06BF41D4EBF}"/>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29450275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8180105-A22A-8743-B8A2-EEE3F1FC9720}"/>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94470419-B318-EE4D-8CEA-DA19745CEE0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CE890337-50B2-F347-B6E9-12A6AB7980B0}"/>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35B634A1-09A4-B947-A445-B65060E1D9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1CA0BF87-6D5A-9D40-9E27-7EB1A8604701}"/>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A0362427-9B2B-A54F-BAB8-1AC1973C3804}"/>
              </a:ext>
            </a:extLst>
          </p:cNvPr>
          <p:cNvSpPr>
            <a:spLocks noGrp="1"/>
          </p:cNvSpPr>
          <p:nvPr>
            <p:ph type="dt" sz="half" idx="10"/>
          </p:nvPr>
        </p:nvSpPr>
        <p:spPr/>
        <p:txBody>
          <a:bodyPr/>
          <a:lstStyle/>
          <a:p>
            <a:fld id="{1D6937AB-E668-C845-8877-8A1216685445}" type="datetimeFigureOut">
              <a:rPr lang="ru-RU" smtClean="0"/>
              <a:t>22.11.2022</a:t>
            </a:fld>
            <a:endParaRPr lang="ru-RU"/>
          </a:p>
        </p:txBody>
      </p:sp>
      <p:sp>
        <p:nvSpPr>
          <p:cNvPr id="8" name="Нижний колонтитул 7">
            <a:extLst>
              <a:ext uri="{FF2B5EF4-FFF2-40B4-BE49-F238E27FC236}">
                <a16:creationId xmlns:a16="http://schemas.microsoft.com/office/drawing/2014/main" id="{8DCE2886-C1FA-B842-919D-B50C582BCB2B}"/>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3905142D-554E-1B4C-9182-BD4A844CA5DE}"/>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0904070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46194BB-A6A8-C646-BBB4-F2197F88AA6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3792BEA1-3E88-0841-A612-49CE4DBC52D5}"/>
              </a:ext>
            </a:extLst>
          </p:cNvPr>
          <p:cNvSpPr>
            <a:spLocks noGrp="1"/>
          </p:cNvSpPr>
          <p:nvPr>
            <p:ph type="dt" sz="half" idx="10"/>
          </p:nvPr>
        </p:nvSpPr>
        <p:spPr/>
        <p:txBody>
          <a:bodyPr/>
          <a:lstStyle/>
          <a:p>
            <a:fld id="{1D6937AB-E668-C845-8877-8A1216685445}" type="datetimeFigureOut">
              <a:rPr lang="ru-RU" smtClean="0"/>
              <a:t>22.11.2022</a:t>
            </a:fld>
            <a:endParaRPr lang="ru-RU"/>
          </a:p>
        </p:txBody>
      </p:sp>
      <p:sp>
        <p:nvSpPr>
          <p:cNvPr id="4" name="Нижний колонтитул 3">
            <a:extLst>
              <a:ext uri="{FF2B5EF4-FFF2-40B4-BE49-F238E27FC236}">
                <a16:creationId xmlns:a16="http://schemas.microsoft.com/office/drawing/2014/main" id="{E00D5323-26BC-A942-B16E-5E8BDECA9531}"/>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1B67BFF6-9A6D-1742-A67D-E0F7B0935B11}"/>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4021654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5B9036E8-87C7-9C44-88D3-B811103E64F4}"/>
              </a:ext>
            </a:extLst>
          </p:cNvPr>
          <p:cNvSpPr>
            <a:spLocks noGrp="1"/>
          </p:cNvSpPr>
          <p:nvPr>
            <p:ph type="dt" sz="half" idx="10"/>
          </p:nvPr>
        </p:nvSpPr>
        <p:spPr/>
        <p:txBody>
          <a:bodyPr/>
          <a:lstStyle/>
          <a:p>
            <a:fld id="{1D6937AB-E668-C845-8877-8A1216685445}" type="datetimeFigureOut">
              <a:rPr lang="ru-RU" smtClean="0"/>
              <a:t>22.11.2022</a:t>
            </a:fld>
            <a:endParaRPr lang="ru-RU"/>
          </a:p>
        </p:txBody>
      </p:sp>
      <p:sp>
        <p:nvSpPr>
          <p:cNvPr id="3" name="Нижний колонтитул 2">
            <a:extLst>
              <a:ext uri="{FF2B5EF4-FFF2-40B4-BE49-F238E27FC236}">
                <a16:creationId xmlns:a16="http://schemas.microsoft.com/office/drawing/2014/main" id="{148F02CC-1A92-CA40-8898-D3239A119FE0}"/>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EBCCE068-9958-7948-B884-B998D9EB47F3}"/>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337520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D7B35FE-4B84-5240-931F-76CE18BEE2E0}"/>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7353AE67-888D-2F47-AE7C-6CFF84DDD57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DA73B245-D99F-D14F-9C5F-750832263C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035B52AC-5851-384D-BAC3-A612B63FFE91}"/>
              </a:ext>
            </a:extLst>
          </p:cNvPr>
          <p:cNvSpPr>
            <a:spLocks noGrp="1"/>
          </p:cNvSpPr>
          <p:nvPr>
            <p:ph type="dt" sz="half" idx="10"/>
          </p:nvPr>
        </p:nvSpPr>
        <p:spPr/>
        <p:txBody>
          <a:bodyPr/>
          <a:lstStyle/>
          <a:p>
            <a:fld id="{1D6937AB-E668-C845-8877-8A1216685445}" type="datetimeFigureOut">
              <a:rPr lang="ru-RU" smtClean="0"/>
              <a:t>22.11.2022</a:t>
            </a:fld>
            <a:endParaRPr lang="ru-RU"/>
          </a:p>
        </p:txBody>
      </p:sp>
      <p:sp>
        <p:nvSpPr>
          <p:cNvPr id="6" name="Нижний колонтитул 5">
            <a:extLst>
              <a:ext uri="{FF2B5EF4-FFF2-40B4-BE49-F238E27FC236}">
                <a16:creationId xmlns:a16="http://schemas.microsoft.com/office/drawing/2014/main" id="{7C96D1AD-83F0-5446-B0EA-A331C1DB2A9C}"/>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4BF5E650-7E5F-6F49-8055-29FC9AC5D174}"/>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41199022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6DB4E81-BD73-E449-8CD9-A8EF471C265B}"/>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33607515-462F-3B47-B08E-1A4190A9F0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B125EA3F-EE69-3D4D-9134-566A02C3A9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FE89FEAF-561A-274A-A935-1EE0AA8A7227}"/>
              </a:ext>
            </a:extLst>
          </p:cNvPr>
          <p:cNvSpPr>
            <a:spLocks noGrp="1"/>
          </p:cNvSpPr>
          <p:nvPr>
            <p:ph type="dt" sz="half" idx="10"/>
          </p:nvPr>
        </p:nvSpPr>
        <p:spPr/>
        <p:txBody>
          <a:bodyPr/>
          <a:lstStyle/>
          <a:p>
            <a:fld id="{1D6937AB-E668-C845-8877-8A1216685445}" type="datetimeFigureOut">
              <a:rPr lang="ru-RU" smtClean="0"/>
              <a:t>22.11.2022</a:t>
            </a:fld>
            <a:endParaRPr lang="ru-RU"/>
          </a:p>
        </p:txBody>
      </p:sp>
      <p:sp>
        <p:nvSpPr>
          <p:cNvPr id="6" name="Нижний колонтитул 5">
            <a:extLst>
              <a:ext uri="{FF2B5EF4-FFF2-40B4-BE49-F238E27FC236}">
                <a16:creationId xmlns:a16="http://schemas.microsoft.com/office/drawing/2014/main" id="{E3B5A53E-5B6C-3147-A6FC-9259F7D34B90}"/>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82F6E8C9-5BDC-D048-B742-7E039D60ABA7}"/>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108629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22C9725-5286-4642-ACBB-6BA14A47A5B6}"/>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B055B54E-CDF4-C54E-BB50-37FF86435E04}"/>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0F47DC1B-7D05-FE46-95B3-CD65DCD89A1D}"/>
              </a:ext>
            </a:extLst>
          </p:cNvPr>
          <p:cNvSpPr>
            <a:spLocks noGrp="1"/>
          </p:cNvSpPr>
          <p:nvPr>
            <p:ph type="dt" sz="half" idx="10"/>
          </p:nvPr>
        </p:nvSpPr>
        <p:spPr/>
        <p:txBody>
          <a:bodyPr/>
          <a:lstStyle/>
          <a:p>
            <a:fld id="{1D6937AB-E668-C845-8877-8A1216685445}" type="datetimeFigureOut">
              <a:rPr lang="ru-RU" smtClean="0"/>
              <a:t>22.11.2022</a:t>
            </a:fld>
            <a:endParaRPr lang="ru-RU"/>
          </a:p>
        </p:txBody>
      </p:sp>
      <p:sp>
        <p:nvSpPr>
          <p:cNvPr id="5" name="Нижний колонтитул 4">
            <a:extLst>
              <a:ext uri="{FF2B5EF4-FFF2-40B4-BE49-F238E27FC236}">
                <a16:creationId xmlns:a16="http://schemas.microsoft.com/office/drawing/2014/main" id="{9DDDE5F6-D1AB-D14A-AEE1-C8C536CE52E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AE835521-3AE3-2245-89B4-3B79E86A1969}"/>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37480887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27F6606A-2887-5C43-BCD6-4B0A05BD92B7}"/>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63448F61-3692-F54F-974C-52E562C295F9}"/>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835ED0E1-058F-B244-9B36-8DE062828A8C}"/>
              </a:ext>
            </a:extLst>
          </p:cNvPr>
          <p:cNvSpPr>
            <a:spLocks noGrp="1"/>
          </p:cNvSpPr>
          <p:nvPr>
            <p:ph type="dt" sz="half" idx="10"/>
          </p:nvPr>
        </p:nvSpPr>
        <p:spPr/>
        <p:txBody>
          <a:bodyPr/>
          <a:lstStyle/>
          <a:p>
            <a:fld id="{1D6937AB-E668-C845-8877-8A1216685445}" type="datetimeFigureOut">
              <a:rPr lang="ru-RU" smtClean="0"/>
              <a:t>22.11.2022</a:t>
            </a:fld>
            <a:endParaRPr lang="ru-RU"/>
          </a:p>
        </p:txBody>
      </p:sp>
      <p:sp>
        <p:nvSpPr>
          <p:cNvPr id="5" name="Нижний колонтитул 4">
            <a:extLst>
              <a:ext uri="{FF2B5EF4-FFF2-40B4-BE49-F238E27FC236}">
                <a16:creationId xmlns:a16="http://schemas.microsoft.com/office/drawing/2014/main" id="{D4E993C9-3363-894E-95F8-BA7F3F6A1B4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6EA0D0A8-695C-6540-847A-73F1CA7FDA0E}"/>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1126638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0BDFCEC-195D-2D4D-B4D4-18D5F20335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93BF6620-E689-304A-94B5-2DCB766917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7EF24C3-E8B5-E647-A46C-AA27F5342A2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6937AB-E668-C845-8877-8A1216685445}" type="datetimeFigureOut">
              <a:rPr lang="ru-RU" smtClean="0"/>
              <a:t>22.11.2022</a:t>
            </a:fld>
            <a:endParaRPr lang="ru-RU"/>
          </a:p>
        </p:txBody>
      </p:sp>
      <p:sp>
        <p:nvSpPr>
          <p:cNvPr id="5" name="Нижний колонтитул 4">
            <a:extLst>
              <a:ext uri="{FF2B5EF4-FFF2-40B4-BE49-F238E27FC236}">
                <a16:creationId xmlns:a16="http://schemas.microsoft.com/office/drawing/2014/main" id="{B6B5BE54-9206-9748-81CC-807F481A13F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5B6B5D31-7377-3C41-803B-56531F20B9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6199C7-C66D-1C4C-88AD-E07818925495}" type="slidenum">
              <a:rPr lang="ru-RU" smtClean="0"/>
              <a:t>‹#›</a:t>
            </a:fld>
            <a:endParaRPr lang="ru-RU"/>
          </a:p>
        </p:txBody>
      </p:sp>
    </p:spTree>
    <p:extLst>
      <p:ext uri="{BB962C8B-B14F-4D97-AF65-F5344CB8AC3E}">
        <p14:creationId xmlns:p14="http://schemas.microsoft.com/office/powerpoint/2010/main" val="2595142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4.svg"/><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2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AE6DA4-73E3-3E40-A1B6-4E84902A5959}"/>
              </a:ext>
            </a:extLst>
          </p:cNvPr>
          <p:cNvSpPr>
            <a:spLocks noGrp="1"/>
          </p:cNvSpPr>
          <p:nvPr>
            <p:ph type="ctrTitle"/>
          </p:nvPr>
        </p:nvSpPr>
        <p:spPr>
          <a:xfrm>
            <a:off x="668660" y="356839"/>
            <a:ext cx="7672039" cy="3661510"/>
          </a:xfrm>
        </p:spPr>
        <p:txBody>
          <a:bodyPr>
            <a:normAutofit/>
          </a:bodyPr>
          <a:lstStyle/>
          <a:p>
            <a:r>
              <a:rPr lang="ru-RU" b="1" dirty="0"/>
              <a:t>Социальные роли и статусы. Социализация индивида</a:t>
            </a:r>
            <a:endParaRPr lang="ru-RU" dirty="0"/>
          </a:p>
        </p:txBody>
      </p:sp>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166410" y="1230473"/>
            <a:ext cx="3720790" cy="5270688"/>
          </a:xfrm>
          <a:prstGeom prst="rect">
            <a:avLst/>
          </a:prstGeom>
        </p:spPr>
      </p:pic>
    </p:spTree>
    <p:extLst>
      <p:ext uri="{BB962C8B-B14F-4D97-AF65-F5344CB8AC3E}">
        <p14:creationId xmlns:p14="http://schemas.microsoft.com/office/powerpoint/2010/main" val="30275913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6791740">
            <a:off x="-595349" y="-430943"/>
            <a:ext cx="2075159" cy="2014791"/>
          </a:xfrm>
          <a:prstGeom prst="rect">
            <a:avLst/>
          </a:prstGeom>
        </p:spPr>
      </p:pic>
      <p:pic>
        <p:nvPicPr>
          <p:cNvPr id="3" name="Picture 3"/>
          <p:cNvPicPr>
            <a:picLocks noChangeAspect="1"/>
          </p:cNvPicPr>
          <p:nvPr/>
        </p:nvPicPr>
        <p:blipFill>
          <a:blip r:embed="rId3">
            <a:alphaModFix amt="19999"/>
          </a:blip>
          <a:srcRect/>
          <a:stretch>
            <a:fillRect/>
          </a:stretch>
        </p:blipFill>
        <p:spPr>
          <a:xfrm rot="-9562250">
            <a:off x="-1690678" y="-1428740"/>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9562250">
            <a:off x="-1904544" y="-2169720"/>
            <a:ext cx="3381357" cy="3503996"/>
          </a:xfrm>
          <a:prstGeom prst="rect">
            <a:avLst/>
          </a:prstGeom>
        </p:spPr>
      </p:pic>
      <p:pic>
        <p:nvPicPr>
          <p:cNvPr id="6" name="Picture 6"/>
          <p:cNvPicPr>
            <a:picLocks noChangeAspect="1"/>
          </p:cNvPicPr>
          <p:nvPr/>
        </p:nvPicPr>
        <p:blipFill>
          <a:blip r:embed="rId2">
            <a:alphaModFix amt="19999"/>
          </a:blip>
          <a:srcRect/>
          <a:stretch>
            <a:fillRect/>
          </a:stretch>
        </p:blipFill>
        <p:spPr>
          <a:xfrm rot="-10800000">
            <a:off x="-1669934" y="-1206414"/>
            <a:ext cx="3339867" cy="3242707"/>
          </a:xfrm>
          <a:prstGeom prst="rect">
            <a:avLst/>
          </a:prstGeom>
        </p:spPr>
      </p:pic>
      <p:sp>
        <p:nvSpPr>
          <p:cNvPr id="5" name="Прямоугольник 4">
            <a:extLst>
              <a:ext uri="{FF2B5EF4-FFF2-40B4-BE49-F238E27FC236}">
                <a16:creationId xmlns:a16="http://schemas.microsoft.com/office/drawing/2014/main" id="{D4D25DDC-56F8-5248-B3E7-D65DD22E5CC1}"/>
              </a:ext>
            </a:extLst>
          </p:cNvPr>
          <p:cNvSpPr/>
          <p:nvPr/>
        </p:nvSpPr>
        <p:spPr>
          <a:xfrm>
            <a:off x="1776867" y="1391626"/>
            <a:ext cx="9692643" cy="3108543"/>
          </a:xfrm>
          <a:prstGeom prst="rect">
            <a:avLst/>
          </a:prstGeom>
        </p:spPr>
        <p:txBody>
          <a:bodyPr wrap="square">
            <a:spAutoFit/>
          </a:bodyPr>
          <a:lstStyle/>
          <a:p>
            <a:r>
              <a:rPr lang="ru-RU" sz="2800" dirty="0">
                <a:solidFill>
                  <a:srgbClr val="FF0000"/>
                </a:solidFill>
                <a:latin typeface="Roboto"/>
              </a:rPr>
              <a:t>Используя обществоведческие знания, </a:t>
            </a:r>
          </a:p>
          <a:p>
            <a:r>
              <a:rPr lang="ru-RU" sz="2800" dirty="0">
                <a:solidFill>
                  <a:srgbClr val="2E2E2E"/>
                </a:solidFill>
                <a:latin typeface="Roboto"/>
              </a:rPr>
              <a:t>1) раскройте смысл понятия «социализация индивида»;</a:t>
            </a:r>
            <a:br>
              <a:rPr lang="ru-RU" sz="2800" dirty="0"/>
            </a:br>
            <a:r>
              <a:rPr lang="ru-RU" sz="2800" dirty="0">
                <a:solidFill>
                  <a:srgbClr val="2E2E2E"/>
                </a:solidFill>
                <a:latin typeface="Roboto"/>
              </a:rPr>
              <a:t>2) составьте два предложения:</a:t>
            </a:r>
            <a:br>
              <a:rPr lang="ru-RU" sz="2800" dirty="0"/>
            </a:br>
            <a:r>
              <a:rPr lang="ru-RU" sz="2800" dirty="0">
                <a:solidFill>
                  <a:srgbClr val="2E2E2E"/>
                </a:solidFill>
                <a:latin typeface="Roboto"/>
              </a:rPr>
              <a:t>− одно предложение, содержащее информацию об агентах социализации;</a:t>
            </a:r>
            <a:br>
              <a:rPr lang="ru-RU" sz="2800" dirty="0"/>
            </a:br>
            <a:r>
              <a:rPr lang="ru-RU" sz="2800" dirty="0">
                <a:solidFill>
                  <a:srgbClr val="2E2E2E"/>
                </a:solidFill>
                <a:latin typeface="Roboto"/>
              </a:rPr>
              <a:t>− одно предложение, раскрывающее результаты социализации.</a:t>
            </a:r>
            <a:endParaRPr lang="ru-RU" sz="2800" dirty="0"/>
          </a:p>
        </p:txBody>
      </p:sp>
    </p:spTree>
    <p:extLst>
      <p:ext uri="{BB962C8B-B14F-4D97-AF65-F5344CB8AC3E}">
        <p14:creationId xmlns:p14="http://schemas.microsoft.com/office/powerpoint/2010/main" val="31259143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605936" y="3617657"/>
            <a:ext cx="2893803" cy="2809619"/>
          </a:xfrm>
          <a:prstGeom prst="rect">
            <a:avLst/>
          </a:prstGeom>
        </p:spPr>
      </p:pic>
      <p:pic>
        <p:nvPicPr>
          <p:cNvPr id="3" name="Picture 3"/>
          <p:cNvPicPr>
            <a:picLocks noChangeAspect="1"/>
          </p:cNvPicPr>
          <p:nvPr/>
        </p:nvPicPr>
        <p:blipFill>
          <a:blip r:embed="rId3">
            <a:alphaModFix amt="19999"/>
          </a:blip>
          <a:srcRect/>
          <a:stretch>
            <a:fillRect/>
          </a:stretch>
        </p:blipFill>
        <p:spPr>
          <a:xfrm rot="5798684">
            <a:off x="-473600" y="4795209"/>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5798684">
            <a:off x="-931589" y="5350077"/>
            <a:ext cx="3381357" cy="3503996"/>
          </a:xfrm>
          <a:prstGeom prst="rect">
            <a:avLst/>
          </a:prstGeom>
        </p:spPr>
      </p:pic>
      <p:sp>
        <p:nvSpPr>
          <p:cNvPr id="6" name="Прямоугольник 5">
            <a:extLst>
              <a:ext uri="{FF2B5EF4-FFF2-40B4-BE49-F238E27FC236}">
                <a16:creationId xmlns:a16="http://schemas.microsoft.com/office/drawing/2014/main" id="{A2D58D4D-2220-0246-9ABB-ADE8B578B185}"/>
              </a:ext>
            </a:extLst>
          </p:cNvPr>
          <p:cNvSpPr/>
          <p:nvPr/>
        </p:nvSpPr>
        <p:spPr>
          <a:xfrm>
            <a:off x="643467" y="458086"/>
            <a:ext cx="11446933" cy="5262979"/>
          </a:xfrm>
          <a:prstGeom prst="rect">
            <a:avLst/>
          </a:prstGeom>
        </p:spPr>
        <p:txBody>
          <a:bodyPr wrap="square">
            <a:spAutoFit/>
          </a:bodyPr>
          <a:lstStyle/>
          <a:p>
            <a:r>
              <a:rPr lang="ru-RU" sz="2800" dirty="0">
                <a:solidFill>
                  <a:srgbClr val="FF0000"/>
                </a:solidFill>
              </a:rPr>
              <a:t>Выберите верные суждения о социальной роли и запишите цифры, под которыми они указаны </a:t>
            </a:r>
          </a:p>
          <a:p>
            <a:r>
              <a:rPr lang="ru-RU" sz="2800" dirty="0">
                <a:solidFill>
                  <a:srgbClr val="2E2E2E"/>
                </a:solidFill>
              </a:rPr>
              <a:t>1.Выполнение индивидом социальной роли зависит только от его индивидуальных психологических качеств.</a:t>
            </a:r>
            <a:br>
              <a:rPr lang="ru-RU" sz="2800" dirty="0"/>
            </a:br>
            <a:r>
              <a:rPr lang="ru-RU" sz="2800" dirty="0">
                <a:solidFill>
                  <a:srgbClr val="2E2E2E"/>
                </a:solidFill>
              </a:rPr>
              <a:t>2.К основным социальным ролям индивида традиционно относят роли гражданина, работника, собственника и потребителя.</a:t>
            </a:r>
            <a:br>
              <a:rPr lang="ru-RU" sz="2800" dirty="0"/>
            </a:br>
            <a:r>
              <a:rPr lang="ru-RU" sz="2800" dirty="0">
                <a:solidFill>
                  <a:srgbClr val="2E2E2E"/>
                </a:solidFill>
              </a:rPr>
              <a:t>3.Все социальные роли даются современному человеку от рождения.</a:t>
            </a:r>
            <a:br>
              <a:rPr lang="ru-RU" sz="2800" dirty="0"/>
            </a:br>
            <a:r>
              <a:rPr lang="ru-RU" sz="2800" dirty="0">
                <a:solidFill>
                  <a:srgbClr val="2E2E2E"/>
                </a:solidFill>
              </a:rPr>
              <a:t>4.Социальная роль тесно связана с социальным статусом и отражает ожидания обществом определённого поведения индивида, соответствующего данному социальному статусу.</a:t>
            </a:r>
            <a:br>
              <a:rPr lang="ru-RU" sz="2800" dirty="0"/>
            </a:br>
            <a:r>
              <a:rPr lang="ru-RU" sz="2800" dirty="0">
                <a:solidFill>
                  <a:srgbClr val="2E2E2E"/>
                </a:solidFill>
              </a:rPr>
              <a:t>5.Каждая роль в ролевом наборе предполагает особую манеру поведения и общения с людьми.</a:t>
            </a:r>
            <a:endParaRPr lang="ru-RU" sz="2800" dirty="0"/>
          </a:p>
        </p:txBody>
      </p:sp>
    </p:spTree>
    <p:extLst>
      <p:ext uri="{BB962C8B-B14F-4D97-AF65-F5344CB8AC3E}">
        <p14:creationId xmlns:p14="http://schemas.microsoft.com/office/powerpoint/2010/main" val="26756547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04DEAE04-C217-9346-B264-7E188D59F19B}"/>
              </a:ext>
            </a:extLst>
          </p:cNvPr>
          <p:cNvPicPr>
            <a:picLocks noChangeAspect="1"/>
          </p:cNvPicPr>
          <p:nvPr/>
        </p:nvPicPr>
        <p:blipFill>
          <a:blip r:embed="rId2"/>
          <a:srcRect/>
          <a:stretch>
            <a:fillRect/>
          </a:stretch>
        </p:blipFill>
        <p:spPr>
          <a:xfrm rot="1532132">
            <a:off x="-293457" y="3879585"/>
            <a:ext cx="9967994" cy="6596999"/>
          </a:xfrm>
          <a:prstGeom prst="rect">
            <a:avLst/>
          </a:prstGeom>
        </p:spPr>
      </p:pic>
      <p:sp>
        <p:nvSpPr>
          <p:cNvPr id="2" name="Прямоугольник 1">
            <a:extLst>
              <a:ext uri="{FF2B5EF4-FFF2-40B4-BE49-F238E27FC236}">
                <a16:creationId xmlns:a16="http://schemas.microsoft.com/office/drawing/2014/main" id="{851D2CC5-3227-3043-BE8A-990BF8092648}"/>
              </a:ext>
            </a:extLst>
          </p:cNvPr>
          <p:cNvSpPr/>
          <p:nvPr/>
        </p:nvSpPr>
        <p:spPr>
          <a:xfrm>
            <a:off x="1736511" y="1010482"/>
            <a:ext cx="9144000" cy="3539430"/>
          </a:xfrm>
          <a:prstGeom prst="rect">
            <a:avLst/>
          </a:prstGeom>
        </p:spPr>
        <p:txBody>
          <a:bodyPr wrap="square">
            <a:spAutoFit/>
          </a:bodyPr>
          <a:lstStyle/>
          <a:p>
            <a:pPr algn="just"/>
            <a:r>
              <a:rPr lang="ru-RU" sz="2800" dirty="0">
                <a:solidFill>
                  <a:srgbClr val="2E2E2E"/>
                </a:solidFill>
                <a:latin typeface="Roboto"/>
              </a:rPr>
              <a:t>«Существует множество социальных ролей, задающих определённые типы поведения в различных ситуациях социального взаимодействия». С опорой на личный социальный опыт приведите три примера взаимодействий, участники которых выступают в разных социальных позициях. Для любого из приведённых примеров укажите ролевые обязанности каждого участника.</a:t>
            </a:r>
            <a:endParaRPr lang="ru-RU" sz="2800" dirty="0"/>
          </a:p>
        </p:txBody>
      </p:sp>
    </p:spTree>
    <p:extLst>
      <p:ext uri="{BB962C8B-B14F-4D97-AF65-F5344CB8AC3E}">
        <p14:creationId xmlns:p14="http://schemas.microsoft.com/office/powerpoint/2010/main" val="1386165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685800" y="519222"/>
            <a:ext cx="5901490" cy="461665"/>
          </a:xfrm>
          <a:prstGeom prst="rect">
            <a:avLst/>
          </a:prstGeom>
        </p:spPr>
        <p:txBody>
          <a:bodyPr lIns="0" tIns="0" rIns="0" bIns="0" rtlCol="0" anchor="t">
            <a:spAutoFit/>
          </a:bodyPr>
          <a:lstStyle/>
          <a:p>
            <a:pPr>
              <a:lnSpc>
                <a:spcPts val="3616"/>
              </a:lnSpc>
            </a:pPr>
            <a:r>
              <a:rPr lang="en-US" sz="3013">
                <a:solidFill>
                  <a:srgbClr val="FFFFFF"/>
                </a:solidFill>
                <a:latin typeface="Montserrat Semi-Bold"/>
              </a:rPr>
              <a:t>ПРИЗНАКИ ПОЛИТИЧЕСКОЙ ВЛАСТИ</a:t>
            </a:r>
          </a:p>
        </p:txBody>
      </p:sp>
      <p:pic>
        <p:nvPicPr>
          <p:cNvPr id="6" name="Picture 2">
            <a:extLst>
              <a:ext uri="{FF2B5EF4-FFF2-40B4-BE49-F238E27FC236}">
                <a16:creationId xmlns:a16="http://schemas.microsoft.com/office/drawing/2014/main" id="{BAF20764-998E-2B47-94BB-74B38075DEDE}"/>
              </a:ext>
            </a:extLst>
          </p:cNvPr>
          <p:cNvPicPr>
            <a:picLocks noChangeAspect="1"/>
          </p:cNvPicPr>
          <p:nvPr/>
        </p:nvPicPr>
        <p:blipFill>
          <a:blip r:embed="rId2"/>
          <a:srcRect/>
          <a:stretch>
            <a:fillRect/>
          </a:stretch>
        </p:blipFill>
        <p:spPr>
          <a:xfrm rot="1532132">
            <a:off x="3668943" y="4026340"/>
            <a:ext cx="9967994" cy="6596999"/>
          </a:xfrm>
          <a:prstGeom prst="rect">
            <a:avLst/>
          </a:prstGeom>
        </p:spPr>
      </p:pic>
      <p:sp>
        <p:nvSpPr>
          <p:cNvPr id="2" name="Прямоугольник 1">
            <a:extLst>
              <a:ext uri="{FF2B5EF4-FFF2-40B4-BE49-F238E27FC236}">
                <a16:creationId xmlns:a16="http://schemas.microsoft.com/office/drawing/2014/main" id="{3FCCE657-F358-6D44-9004-A8B2A082AC08}"/>
              </a:ext>
            </a:extLst>
          </p:cNvPr>
          <p:cNvSpPr/>
          <p:nvPr/>
        </p:nvSpPr>
        <p:spPr>
          <a:xfrm>
            <a:off x="451556" y="519222"/>
            <a:ext cx="11838076" cy="5262979"/>
          </a:xfrm>
          <a:prstGeom prst="rect">
            <a:avLst/>
          </a:prstGeom>
        </p:spPr>
        <p:txBody>
          <a:bodyPr wrap="square">
            <a:spAutoFit/>
          </a:bodyPr>
          <a:lstStyle/>
          <a:p>
            <a:r>
              <a:rPr lang="ru-RU" sz="2800" dirty="0">
                <a:solidFill>
                  <a:srgbClr val="FF0000"/>
                </a:solidFill>
                <a:latin typeface="Roboto"/>
              </a:rPr>
              <a:t>Выберите верные суждения о социализации индивида и запишите цифры, под которыми они указаны.  </a:t>
            </a:r>
            <a:br>
              <a:rPr lang="ru-RU" sz="2800" dirty="0"/>
            </a:br>
            <a:r>
              <a:rPr lang="ru-RU" sz="2800" dirty="0">
                <a:solidFill>
                  <a:srgbClr val="2E2E2E"/>
                </a:solidFill>
                <a:latin typeface="Roboto"/>
              </a:rPr>
              <a:t>1) Социализация способствует усвоению индивидом необходимого для жизни в данном обществе социокультурного опыта.</a:t>
            </a:r>
            <a:br>
              <a:rPr lang="ru-RU" sz="2800" dirty="0"/>
            </a:br>
            <a:r>
              <a:rPr lang="ru-RU" sz="2800" dirty="0">
                <a:solidFill>
                  <a:srgbClr val="2E2E2E"/>
                </a:solidFill>
                <a:latin typeface="Roboto"/>
              </a:rPr>
              <a:t>2) Агентами социализации выступают конкретные люди и организации.</a:t>
            </a:r>
            <a:br>
              <a:rPr lang="ru-RU" sz="2800" dirty="0"/>
            </a:br>
            <a:r>
              <a:rPr lang="ru-RU" sz="2800" dirty="0">
                <a:solidFill>
                  <a:srgbClr val="2E2E2E"/>
                </a:solidFill>
                <a:latin typeface="Roboto"/>
              </a:rPr>
              <a:t>3) Социализация связана со сменой социальных ролей, с приобретением нового статуса.</a:t>
            </a:r>
            <a:br>
              <a:rPr lang="ru-RU" sz="2800" dirty="0"/>
            </a:br>
            <a:r>
              <a:rPr lang="ru-RU" sz="2800" dirty="0">
                <a:solidFill>
                  <a:srgbClr val="2E2E2E"/>
                </a:solidFill>
                <a:latin typeface="Roboto"/>
              </a:rPr>
              <a:t>4) Первичная социализация начинается с поступлением ребёнка в образовательную организацию.</a:t>
            </a:r>
            <a:br>
              <a:rPr lang="ru-RU" sz="2800" dirty="0"/>
            </a:br>
            <a:r>
              <a:rPr lang="ru-RU" sz="2800" dirty="0">
                <a:solidFill>
                  <a:srgbClr val="2E2E2E"/>
                </a:solidFill>
                <a:latin typeface="Roboto"/>
              </a:rPr>
              <a:t>5) Агенты первичной социализации действуют в пределах своей компетенции, в соответствии с официальными предписаниями.</a:t>
            </a:r>
            <a:endParaRPr lang="ru-RU" sz="2800" dirty="0"/>
          </a:p>
        </p:txBody>
      </p:sp>
    </p:spTree>
    <p:extLst>
      <p:ext uri="{BB962C8B-B14F-4D97-AF65-F5344CB8AC3E}">
        <p14:creationId xmlns:p14="http://schemas.microsoft.com/office/powerpoint/2010/main" val="895445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alphaModFix amt="19999"/>
          </a:blip>
          <a:srcRect/>
          <a:stretch>
            <a:fillRect/>
          </a:stretch>
        </p:blipFill>
        <p:spPr>
          <a:xfrm rot="6026777">
            <a:off x="8527266" y="4297548"/>
            <a:ext cx="2717698" cy="2638638"/>
          </a:xfrm>
          <a:prstGeom prst="rect">
            <a:avLst/>
          </a:prstGeom>
        </p:spPr>
      </p:pic>
      <p:pic>
        <p:nvPicPr>
          <p:cNvPr id="4" name="Picture 4"/>
          <p:cNvPicPr>
            <a:picLocks noChangeAspect="1"/>
          </p:cNvPicPr>
          <p:nvPr/>
        </p:nvPicPr>
        <p:blipFill>
          <a:blip r:embed="rId3">
            <a:alphaModFix amt="19999"/>
          </a:blip>
          <a:srcRect/>
          <a:stretch>
            <a:fillRect/>
          </a:stretch>
        </p:blipFill>
        <p:spPr>
          <a:xfrm rot="-2672515">
            <a:off x="8819102" y="4081330"/>
            <a:ext cx="4366699" cy="4525077"/>
          </a:xfrm>
          <a:prstGeom prst="rect">
            <a:avLst/>
          </a:prstGeom>
        </p:spPr>
      </p:pic>
      <p:pic>
        <p:nvPicPr>
          <p:cNvPr id="5" name="Picture 5"/>
          <p:cNvPicPr>
            <a:picLocks noChangeAspect="1"/>
          </p:cNvPicPr>
          <p:nvPr/>
        </p:nvPicPr>
        <p:blipFill>
          <a:blip r:embed="rId3">
            <a:alphaModFix amt="19999"/>
          </a:blip>
          <a:srcRect/>
          <a:stretch>
            <a:fillRect/>
          </a:stretch>
        </p:blipFill>
        <p:spPr>
          <a:xfrm rot="-2672515">
            <a:off x="9826600" y="4473141"/>
            <a:ext cx="4366699" cy="4525077"/>
          </a:xfrm>
          <a:prstGeom prst="rect">
            <a:avLst/>
          </a:prstGeom>
        </p:spPr>
      </p:pic>
      <p:sp>
        <p:nvSpPr>
          <p:cNvPr id="7" name="Rectangle 4">
            <a:extLst>
              <a:ext uri="{FF2B5EF4-FFF2-40B4-BE49-F238E27FC236}">
                <a16:creationId xmlns:a16="http://schemas.microsoft.com/office/drawing/2014/main" id="{D6923E1A-299B-584F-B1C9-1E6ADCA1EEDA}"/>
              </a:ext>
            </a:extLst>
          </p:cNvPr>
          <p:cNvSpPr>
            <a:spLocks noChangeArrowheads="1"/>
          </p:cNvSpPr>
          <p:nvPr/>
        </p:nvSpPr>
        <p:spPr bwMode="auto">
          <a:xfrm>
            <a:off x="-758832" y="947256"/>
            <a:ext cx="2004543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2" name="Прямоугольник 1">
            <a:extLst>
              <a:ext uri="{FF2B5EF4-FFF2-40B4-BE49-F238E27FC236}">
                <a16:creationId xmlns:a16="http://schemas.microsoft.com/office/drawing/2014/main" id="{5A768246-17C4-784F-A3EE-3CD96AA3BA79}"/>
              </a:ext>
            </a:extLst>
          </p:cNvPr>
          <p:cNvSpPr/>
          <p:nvPr/>
        </p:nvSpPr>
        <p:spPr>
          <a:xfrm>
            <a:off x="461415" y="492651"/>
            <a:ext cx="11548534" cy="4832092"/>
          </a:xfrm>
          <a:prstGeom prst="rect">
            <a:avLst/>
          </a:prstGeom>
        </p:spPr>
        <p:txBody>
          <a:bodyPr wrap="square">
            <a:spAutoFit/>
          </a:bodyPr>
          <a:lstStyle/>
          <a:p>
            <a:r>
              <a:rPr lang="ru-RU" sz="2800" dirty="0">
                <a:solidFill>
                  <a:srgbClr val="FF0000"/>
                </a:solidFill>
                <a:latin typeface="Roboto"/>
              </a:rPr>
              <a:t>Выберите верные суждения о социализации и запишите цифры, под которыми они указаны.  </a:t>
            </a:r>
            <a:br>
              <a:rPr lang="ru-RU" sz="2800" dirty="0"/>
            </a:br>
            <a:r>
              <a:rPr lang="ru-RU" sz="2800" dirty="0">
                <a:solidFill>
                  <a:srgbClr val="2E2E2E"/>
                </a:solidFill>
                <a:latin typeface="Roboto"/>
              </a:rPr>
              <a:t>1) Социализация связана с принятием индивидом нового социального статуса.</a:t>
            </a:r>
            <a:br>
              <a:rPr lang="ru-RU" sz="2800" dirty="0"/>
            </a:br>
            <a:r>
              <a:rPr lang="ru-RU" sz="2800" dirty="0">
                <a:solidFill>
                  <a:srgbClr val="2E2E2E"/>
                </a:solidFill>
                <a:latin typeface="Roboto"/>
              </a:rPr>
              <a:t>2) Результаты социализации индивида являются объектом социального контроля.</a:t>
            </a:r>
            <a:br>
              <a:rPr lang="ru-RU" sz="2800" dirty="0"/>
            </a:br>
            <a:r>
              <a:rPr lang="ru-RU" sz="2800" dirty="0">
                <a:solidFill>
                  <a:srgbClr val="2E2E2E"/>
                </a:solidFill>
                <a:latin typeface="Roboto"/>
              </a:rPr>
              <a:t>3) В процессе социализации происходит усвоение индивидом имеющегося социокультурного опыта.</a:t>
            </a:r>
            <a:br>
              <a:rPr lang="ru-RU" sz="2800" dirty="0"/>
            </a:br>
            <a:r>
              <a:rPr lang="ru-RU" sz="2800" dirty="0">
                <a:solidFill>
                  <a:srgbClr val="2E2E2E"/>
                </a:solidFill>
                <a:latin typeface="Roboto"/>
              </a:rPr>
              <a:t>4) Агентами первичной социализации в современном обществе являются органы государственной власти.</a:t>
            </a:r>
            <a:br>
              <a:rPr lang="ru-RU" sz="2800" dirty="0"/>
            </a:br>
            <a:r>
              <a:rPr lang="ru-RU" sz="2800" dirty="0">
                <a:solidFill>
                  <a:srgbClr val="2E2E2E"/>
                </a:solidFill>
                <a:latin typeface="Roboto"/>
              </a:rPr>
              <a:t>5) Социализация индивида завершается с его совершеннолетием.</a:t>
            </a:r>
            <a:endParaRPr lang="ru-RU" sz="2800" dirty="0"/>
          </a:p>
        </p:txBody>
      </p:sp>
    </p:spTree>
    <p:extLst>
      <p:ext uri="{BB962C8B-B14F-4D97-AF65-F5344CB8AC3E}">
        <p14:creationId xmlns:p14="http://schemas.microsoft.com/office/powerpoint/2010/main" val="29523997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a:off x="8067727" y="3551293"/>
            <a:ext cx="2576567" cy="2501612"/>
          </a:xfrm>
          <a:prstGeom prst="rect">
            <a:avLst/>
          </a:prstGeom>
        </p:spPr>
      </p:pic>
      <p:pic>
        <p:nvPicPr>
          <p:cNvPr id="8" name="Picture 8"/>
          <p:cNvPicPr>
            <a:picLocks noChangeAspect="1"/>
          </p:cNvPicPr>
          <p:nvPr/>
        </p:nvPicPr>
        <p:blipFill>
          <a:blip r:embed="rId3">
            <a:alphaModFix amt="19999"/>
          </a:blip>
          <a:srcRect/>
          <a:stretch>
            <a:fillRect/>
          </a:stretch>
        </p:blipFill>
        <p:spPr>
          <a:xfrm rot="1787001">
            <a:off x="9019997" y="4226820"/>
            <a:ext cx="3754585" cy="3890761"/>
          </a:xfrm>
          <a:prstGeom prst="rect">
            <a:avLst/>
          </a:prstGeom>
        </p:spPr>
      </p:pic>
      <p:pic>
        <p:nvPicPr>
          <p:cNvPr id="9" name="Picture 9"/>
          <p:cNvPicPr>
            <a:picLocks noChangeAspect="1"/>
          </p:cNvPicPr>
          <p:nvPr/>
        </p:nvPicPr>
        <p:blipFill>
          <a:blip r:embed="rId4">
            <a:alphaModFix amt="19999"/>
          </a:blip>
          <a:srcRect/>
          <a:stretch>
            <a:fillRect/>
          </a:stretch>
        </p:blipFill>
        <p:spPr>
          <a:xfrm rot="1787001">
            <a:off x="9019997" y="5048314"/>
            <a:ext cx="3754585" cy="3890761"/>
          </a:xfrm>
          <a:prstGeom prst="rect">
            <a:avLst/>
          </a:prstGeom>
        </p:spPr>
      </p:pic>
      <p:sp>
        <p:nvSpPr>
          <p:cNvPr id="3" name="Прямоугольник 2">
            <a:extLst>
              <a:ext uri="{FF2B5EF4-FFF2-40B4-BE49-F238E27FC236}">
                <a16:creationId xmlns:a16="http://schemas.microsoft.com/office/drawing/2014/main" id="{24602842-8B5E-B54A-A4ED-FBA9D33C4EBF}"/>
              </a:ext>
            </a:extLst>
          </p:cNvPr>
          <p:cNvSpPr/>
          <p:nvPr/>
        </p:nvSpPr>
        <p:spPr>
          <a:xfrm>
            <a:off x="1670755" y="1175527"/>
            <a:ext cx="8218311" cy="3108543"/>
          </a:xfrm>
          <a:prstGeom prst="rect">
            <a:avLst/>
          </a:prstGeom>
        </p:spPr>
        <p:txBody>
          <a:bodyPr wrap="square">
            <a:spAutoFit/>
          </a:bodyPr>
          <a:lstStyle/>
          <a:p>
            <a:pPr fontAlgn="base"/>
            <a:r>
              <a:rPr lang="ru-RU" sz="2800" dirty="0">
                <a:solidFill>
                  <a:srgbClr val="2E2E2E"/>
                </a:solidFill>
                <a:latin typeface="Roboto"/>
              </a:rPr>
              <a:t>Учёные считают, что каждой социальной роли соответствует определённый набор прав и обязанностей. Конкретизируйте это мнение на примерах ролей работника, покупателя и пешехода.</a:t>
            </a:r>
          </a:p>
          <a:p>
            <a:pPr fontAlgn="base"/>
            <a:br>
              <a:rPr lang="ru-RU" sz="2800" dirty="0">
                <a:solidFill>
                  <a:srgbClr val="000000"/>
                </a:solidFill>
                <a:latin typeface="Helvetica" pitchFamily="2" charset="0"/>
              </a:rPr>
            </a:br>
            <a:endParaRPr lang="ru-RU" sz="2800" b="0" i="0" dirty="0">
              <a:solidFill>
                <a:srgbClr val="000000"/>
              </a:solidFill>
              <a:effectLst/>
              <a:latin typeface="Helvetica" pitchFamily="2" charset="0"/>
            </a:endParaRPr>
          </a:p>
        </p:txBody>
      </p:sp>
    </p:spTree>
    <p:extLst>
      <p:ext uri="{BB962C8B-B14F-4D97-AF65-F5344CB8AC3E}">
        <p14:creationId xmlns:p14="http://schemas.microsoft.com/office/powerpoint/2010/main" val="13082100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8517274" y="776190"/>
            <a:ext cx="2368097" cy="2299207"/>
          </a:xfrm>
          <a:prstGeom prst="rect">
            <a:avLst/>
          </a:prstGeom>
        </p:spPr>
      </p:pic>
      <p:pic>
        <p:nvPicPr>
          <p:cNvPr id="3" name="Picture 3"/>
          <p:cNvPicPr>
            <a:picLocks noChangeAspect="1"/>
          </p:cNvPicPr>
          <p:nvPr/>
        </p:nvPicPr>
        <p:blipFill>
          <a:blip r:embed="rId3">
            <a:alphaModFix amt="19999"/>
          </a:blip>
          <a:srcRect/>
          <a:stretch>
            <a:fillRect/>
          </a:stretch>
        </p:blipFill>
        <p:spPr>
          <a:xfrm rot="-7104152">
            <a:off x="9693618" y="-733662"/>
            <a:ext cx="3381357" cy="3503996"/>
          </a:xfrm>
          <a:prstGeom prst="rect">
            <a:avLst/>
          </a:prstGeom>
        </p:spPr>
      </p:pic>
      <p:pic>
        <p:nvPicPr>
          <p:cNvPr id="4" name="Picture 4"/>
          <p:cNvPicPr>
            <a:picLocks noChangeAspect="1"/>
          </p:cNvPicPr>
          <p:nvPr/>
        </p:nvPicPr>
        <p:blipFill>
          <a:blip r:embed="rId4">
            <a:alphaModFix amt="19999"/>
          </a:blip>
          <a:srcRect/>
          <a:stretch>
            <a:fillRect/>
          </a:stretch>
        </p:blipFill>
        <p:spPr>
          <a:xfrm rot="-7104152">
            <a:off x="10201924" y="-1398734"/>
            <a:ext cx="3381357" cy="3503996"/>
          </a:xfrm>
          <a:prstGeom prst="rect">
            <a:avLst/>
          </a:prstGeom>
        </p:spPr>
      </p:pic>
      <p:pic>
        <p:nvPicPr>
          <p:cNvPr id="10" name="Picture 10"/>
          <p:cNvPicPr>
            <a:picLocks noChangeAspect="1"/>
          </p:cNvPicPr>
          <p:nvPr/>
        </p:nvPicPr>
        <p:blipFill>
          <a:blip r:embed="rId5"/>
          <a:srcRect/>
          <a:stretch>
            <a:fillRect/>
          </a:stretch>
        </p:blipFill>
        <p:spPr>
          <a:xfrm>
            <a:off x="7730629" y="2673792"/>
            <a:ext cx="3653667" cy="3408272"/>
          </a:xfrm>
          <a:prstGeom prst="rect">
            <a:avLst/>
          </a:prstGeom>
        </p:spPr>
      </p:pic>
      <p:sp>
        <p:nvSpPr>
          <p:cNvPr id="5" name="Прямоугольник 4">
            <a:extLst>
              <a:ext uri="{FF2B5EF4-FFF2-40B4-BE49-F238E27FC236}">
                <a16:creationId xmlns:a16="http://schemas.microsoft.com/office/drawing/2014/main" id="{2800053C-F857-CE48-BB55-4FF49A162620}"/>
              </a:ext>
            </a:extLst>
          </p:cNvPr>
          <p:cNvSpPr/>
          <p:nvPr/>
        </p:nvSpPr>
        <p:spPr>
          <a:xfrm>
            <a:off x="553156" y="621806"/>
            <a:ext cx="7496183" cy="3539430"/>
          </a:xfrm>
          <a:prstGeom prst="rect">
            <a:avLst/>
          </a:prstGeom>
        </p:spPr>
        <p:txBody>
          <a:bodyPr wrap="square">
            <a:spAutoFit/>
          </a:bodyPr>
          <a:lstStyle/>
          <a:p>
            <a:pPr algn="just"/>
            <a:r>
              <a:rPr lang="ru-RU" sz="2800" dirty="0">
                <a:solidFill>
                  <a:srgbClr val="2E2E2E"/>
                </a:solidFill>
                <a:latin typeface="Roboto"/>
              </a:rPr>
              <a:t>«Процесс социализации в значительной степени зависит от классовой, сословной принадлежности индивида». С опорой на знания и социальный опыт конкретизируйте это суждение с помощью трех примеров особенностей социализации представителей различных социальных групп.</a:t>
            </a:r>
            <a:endParaRPr lang="ru-RU" sz="2800" dirty="0"/>
          </a:p>
        </p:txBody>
      </p:sp>
    </p:spTree>
    <p:extLst>
      <p:ext uri="{BB962C8B-B14F-4D97-AF65-F5344CB8AC3E}">
        <p14:creationId xmlns:p14="http://schemas.microsoft.com/office/powerpoint/2010/main" val="35350685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p:cNvPicPr>
          <p:nvPr/>
        </p:nvPicPr>
        <p:blipFill>
          <a:blip r:embed="rId2"/>
          <a:srcRect/>
          <a:stretch>
            <a:fillRect/>
          </a:stretch>
        </p:blipFill>
        <p:spPr>
          <a:xfrm rot="1532132">
            <a:off x="-4264327" y="-113069"/>
            <a:ext cx="7882581" cy="5216836"/>
          </a:xfrm>
          <a:prstGeom prst="rect">
            <a:avLst/>
          </a:prstGeom>
        </p:spPr>
      </p:pic>
      <p:pic>
        <p:nvPicPr>
          <p:cNvPr id="5" name="Picture 5"/>
          <p:cNvPicPr>
            <a:picLocks noChangeAspect="1"/>
          </p:cNvPicPr>
          <p:nvPr/>
        </p:nvPicPr>
        <p:blipFill>
          <a:blip r:embed="rId3"/>
          <a:srcRect/>
          <a:stretch>
            <a:fillRect/>
          </a:stretch>
        </p:blipFill>
        <p:spPr>
          <a:xfrm>
            <a:off x="199878" y="2052729"/>
            <a:ext cx="3800211" cy="3675841"/>
          </a:xfrm>
          <a:prstGeom prst="rect">
            <a:avLst/>
          </a:prstGeom>
        </p:spPr>
      </p:pic>
      <p:sp>
        <p:nvSpPr>
          <p:cNvPr id="2" name="Прямоугольник 1">
            <a:extLst>
              <a:ext uri="{FF2B5EF4-FFF2-40B4-BE49-F238E27FC236}">
                <a16:creationId xmlns:a16="http://schemas.microsoft.com/office/drawing/2014/main" id="{4A09185A-E81F-054E-B1A0-762CAF49F605}"/>
              </a:ext>
            </a:extLst>
          </p:cNvPr>
          <p:cNvSpPr/>
          <p:nvPr/>
        </p:nvSpPr>
        <p:spPr>
          <a:xfrm>
            <a:off x="3488267" y="310053"/>
            <a:ext cx="8944122" cy="5262979"/>
          </a:xfrm>
          <a:prstGeom prst="rect">
            <a:avLst/>
          </a:prstGeom>
        </p:spPr>
        <p:txBody>
          <a:bodyPr wrap="square">
            <a:spAutoFit/>
          </a:bodyPr>
          <a:lstStyle/>
          <a:p>
            <a:r>
              <a:rPr lang="ru-RU" sz="2400" dirty="0">
                <a:solidFill>
                  <a:srgbClr val="FF0000"/>
                </a:solidFill>
                <a:latin typeface="Roboto"/>
              </a:rPr>
              <a:t>Выберите верные суждения о социализации индивида и запишите цифры, под которыми они указаны.  </a:t>
            </a:r>
            <a:br>
              <a:rPr lang="ru-RU" sz="2400" dirty="0">
                <a:solidFill>
                  <a:srgbClr val="FF0000"/>
                </a:solidFill>
              </a:rPr>
            </a:br>
            <a:r>
              <a:rPr lang="ru-RU" sz="2400" dirty="0">
                <a:solidFill>
                  <a:srgbClr val="2E2E2E"/>
                </a:solidFill>
                <a:latin typeface="Roboto"/>
              </a:rPr>
              <a:t>1) Социализация — процесс, обеспечивающий функционирование общества.</a:t>
            </a:r>
            <a:br>
              <a:rPr lang="ru-RU" sz="2400" dirty="0"/>
            </a:br>
            <a:r>
              <a:rPr lang="ru-RU" sz="2400" dirty="0">
                <a:solidFill>
                  <a:srgbClr val="2E2E2E"/>
                </a:solidFill>
                <a:latin typeface="Roboto"/>
              </a:rPr>
              <a:t>2) Первичная социализация связана с устранением сложившихся ранее моделей поведения и приобретением новых.</a:t>
            </a:r>
            <a:br>
              <a:rPr lang="ru-RU" sz="2400" dirty="0"/>
            </a:br>
            <a:r>
              <a:rPr lang="ru-RU" sz="2400" dirty="0">
                <a:solidFill>
                  <a:srgbClr val="2E2E2E"/>
                </a:solidFill>
                <a:latin typeface="Roboto"/>
              </a:rPr>
              <a:t>3) Содержание и методы первичной социализации всегда устанавливает государство.</a:t>
            </a:r>
            <a:br>
              <a:rPr lang="ru-RU" sz="2400" dirty="0"/>
            </a:br>
            <a:r>
              <a:rPr lang="ru-RU" sz="2400" dirty="0">
                <a:solidFill>
                  <a:srgbClr val="2E2E2E"/>
                </a:solidFill>
                <a:latin typeface="Roboto"/>
              </a:rPr>
              <a:t>4) Агенты вторичной социализации, как правило, действуют узконаправленно, в пределах своей компетенции.</a:t>
            </a:r>
            <a:br>
              <a:rPr lang="ru-RU" sz="2400" dirty="0"/>
            </a:br>
            <a:r>
              <a:rPr lang="ru-RU" sz="2400" dirty="0">
                <a:solidFill>
                  <a:srgbClr val="2E2E2E"/>
                </a:solidFill>
                <a:latin typeface="Roboto"/>
              </a:rPr>
              <a:t>5) Социализация включает как целенаправленное воспитание индивида, так и стихийные, спонтанные процессы, влияющие на него.</a:t>
            </a:r>
            <a:endParaRPr lang="ru-RU" sz="2400" dirty="0"/>
          </a:p>
        </p:txBody>
      </p:sp>
    </p:spTree>
    <p:extLst>
      <p:ext uri="{BB962C8B-B14F-4D97-AF65-F5344CB8AC3E}">
        <p14:creationId xmlns:p14="http://schemas.microsoft.com/office/powerpoint/2010/main" val="4115909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4454145" y="-4704234"/>
            <a:ext cx="9967994" cy="6596999"/>
          </a:xfrm>
          <a:prstGeom prst="rect">
            <a:avLst/>
          </a:prstGeom>
        </p:spPr>
      </p:pic>
      <p:pic>
        <p:nvPicPr>
          <p:cNvPr id="5" name="Picture 5"/>
          <p:cNvPicPr>
            <a:picLocks noChangeAspect="1"/>
          </p:cNvPicPr>
          <p:nvPr/>
        </p:nvPicPr>
        <p:blipFill>
          <a:blip r:embed="rId3"/>
          <a:srcRect/>
          <a:stretch>
            <a:fillRect/>
          </a:stretch>
        </p:blipFill>
        <p:spPr>
          <a:xfrm>
            <a:off x="9568827" y="2747621"/>
            <a:ext cx="4712537" cy="4110379"/>
          </a:xfrm>
          <a:prstGeom prst="rect">
            <a:avLst/>
          </a:prstGeom>
        </p:spPr>
      </p:pic>
      <p:sp>
        <p:nvSpPr>
          <p:cNvPr id="3" name="Прямоугольник 2">
            <a:extLst>
              <a:ext uri="{FF2B5EF4-FFF2-40B4-BE49-F238E27FC236}">
                <a16:creationId xmlns:a16="http://schemas.microsoft.com/office/drawing/2014/main" id="{21EF70A5-BD06-5546-85DA-7ADD2987861C}"/>
              </a:ext>
            </a:extLst>
          </p:cNvPr>
          <p:cNvSpPr/>
          <p:nvPr/>
        </p:nvSpPr>
        <p:spPr>
          <a:xfrm>
            <a:off x="258919" y="656640"/>
            <a:ext cx="10104281" cy="6124754"/>
          </a:xfrm>
          <a:prstGeom prst="rect">
            <a:avLst/>
          </a:prstGeom>
        </p:spPr>
        <p:txBody>
          <a:bodyPr wrap="square">
            <a:spAutoFit/>
          </a:bodyPr>
          <a:lstStyle/>
          <a:p>
            <a:r>
              <a:rPr lang="ru-RU" sz="2800" dirty="0">
                <a:solidFill>
                  <a:srgbClr val="FF0000"/>
                </a:solidFill>
                <a:latin typeface="Roboto"/>
              </a:rPr>
              <a:t>Выберите верные суждения о социализации и запишите цифры, под которыми они указаны.  </a:t>
            </a:r>
            <a:br>
              <a:rPr lang="ru-RU" sz="2800" dirty="0"/>
            </a:br>
            <a:r>
              <a:rPr lang="ru-RU" sz="2800" dirty="0">
                <a:solidFill>
                  <a:srgbClr val="2E2E2E"/>
                </a:solidFill>
                <a:latin typeface="Roboto"/>
              </a:rPr>
              <a:t>1) Социализация — это процесс освоения индивидом новых социальных ролей.</a:t>
            </a:r>
            <a:br>
              <a:rPr lang="ru-RU" sz="2800" dirty="0"/>
            </a:br>
            <a:r>
              <a:rPr lang="ru-RU" sz="2800" dirty="0">
                <a:solidFill>
                  <a:srgbClr val="2E2E2E"/>
                </a:solidFill>
                <a:latin typeface="Roboto"/>
              </a:rPr>
              <a:t>2) Первичная социализация заканчивается с началом трудовой деятельности.</a:t>
            </a:r>
            <a:br>
              <a:rPr lang="ru-RU" sz="2800" dirty="0"/>
            </a:br>
            <a:r>
              <a:rPr lang="ru-RU" sz="2800" dirty="0">
                <a:solidFill>
                  <a:srgbClr val="2E2E2E"/>
                </a:solidFill>
                <a:latin typeface="Roboto"/>
              </a:rPr>
              <a:t>3) Агентами социализации являются только учреждения, отвечающие за передачу социокультурного опыта.</a:t>
            </a:r>
            <a:br>
              <a:rPr lang="ru-RU" sz="2800" dirty="0"/>
            </a:br>
            <a:r>
              <a:rPr lang="ru-RU" sz="2800" dirty="0">
                <a:solidFill>
                  <a:srgbClr val="2E2E2E"/>
                </a:solidFill>
                <a:latin typeface="Roboto"/>
              </a:rPr>
              <a:t>4) Агенты вторичной социализации, как правило, действуют узконаправленно, в пределах своей компетенции, в соответствии с официальными предписаниями.</a:t>
            </a:r>
            <a:br>
              <a:rPr lang="ru-RU" sz="2800" dirty="0"/>
            </a:br>
            <a:r>
              <a:rPr lang="ru-RU" sz="2800" dirty="0">
                <a:solidFill>
                  <a:srgbClr val="2E2E2E"/>
                </a:solidFill>
                <a:latin typeface="Roboto"/>
              </a:rPr>
              <a:t>5) Социализация предполагает только контролируемые процессы целенаправленного воздействия на личность.</a:t>
            </a:r>
            <a:endParaRPr lang="ru-RU" sz="2800" dirty="0"/>
          </a:p>
        </p:txBody>
      </p:sp>
    </p:spTree>
    <p:extLst>
      <p:ext uri="{BB962C8B-B14F-4D97-AF65-F5344CB8AC3E}">
        <p14:creationId xmlns:p14="http://schemas.microsoft.com/office/powerpoint/2010/main" val="28519463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428874"/>
            <a:ext cx="12192000" cy="605876"/>
          </a:xfrm>
          <a:prstGeom prst="rect">
            <a:avLst/>
          </a:prstGeom>
          <a:solidFill>
            <a:srgbClr val="FCE6E2"/>
          </a:solidFill>
        </p:spPr>
      </p:sp>
      <p:pic>
        <p:nvPicPr>
          <p:cNvPr id="3" name="Picture 3"/>
          <p:cNvPicPr>
            <a:picLocks noChangeAspect="1"/>
          </p:cNvPicPr>
          <p:nvPr/>
        </p:nvPicPr>
        <p:blipFill>
          <a:blip r:embed="rId2"/>
          <a:srcRect/>
          <a:stretch>
            <a:fillRect/>
          </a:stretch>
        </p:blipFill>
        <p:spPr>
          <a:xfrm>
            <a:off x="7370093" y="-378639"/>
            <a:ext cx="5487951" cy="3601468"/>
          </a:xfrm>
          <a:prstGeom prst="rect">
            <a:avLst/>
          </a:prstGeom>
        </p:spPr>
      </p:pic>
      <p:pic>
        <p:nvPicPr>
          <p:cNvPr id="4" name="Picture 4"/>
          <p:cNvPicPr>
            <a:picLocks noChangeAspect="1"/>
          </p:cNvPicPr>
          <p:nvPr/>
        </p:nvPicPr>
        <p:blipFill>
          <a:blip r:embed="rId3"/>
          <a:srcRect/>
          <a:stretch>
            <a:fillRect/>
          </a:stretch>
        </p:blipFill>
        <p:spPr>
          <a:xfrm rot="1532132">
            <a:off x="-2279201" y="-3535389"/>
            <a:ext cx="9967994" cy="6596999"/>
          </a:xfrm>
          <a:prstGeom prst="rect">
            <a:avLst/>
          </a:prstGeom>
        </p:spPr>
      </p:pic>
      <p:sp>
        <p:nvSpPr>
          <p:cNvPr id="5" name="Прямоугольник 4">
            <a:extLst>
              <a:ext uri="{FF2B5EF4-FFF2-40B4-BE49-F238E27FC236}">
                <a16:creationId xmlns:a16="http://schemas.microsoft.com/office/drawing/2014/main" id="{0D5FD1E1-5397-A343-A0C2-8CAA464CE8C8}"/>
              </a:ext>
            </a:extLst>
          </p:cNvPr>
          <p:cNvSpPr/>
          <p:nvPr/>
        </p:nvSpPr>
        <p:spPr>
          <a:xfrm>
            <a:off x="594219" y="2593960"/>
            <a:ext cx="8455377" cy="3539430"/>
          </a:xfrm>
          <a:prstGeom prst="rect">
            <a:avLst/>
          </a:prstGeom>
        </p:spPr>
        <p:txBody>
          <a:bodyPr wrap="square">
            <a:spAutoFit/>
          </a:bodyPr>
          <a:lstStyle/>
          <a:p>
            <a:r>
              <a:rPr lang="ru-RU" sz="2800" dirty="0">
                <a:solidFill>
                  <a:srgbClr val="FF0000"/>
                </a:solidFill>
                <a:latin typeface="Roboto"/>
              </a:rPr>
              <a:t>Используя обществоведческие знания, </a:t>
            </a:r>
          </a:p>
          <a:p>
            <a:r>
              <a:rPr lang="ru-RU" sz="2800" dirty="0">
                <a:solidFill>
                  <a:srgbClr val="2E2E2E"/>
                </a:solidFill>
                <a:latin typeface="Roboto"/>
              </a:rPr>
              <a:t>1) раскройте смысл понятия «социализация»;</a:t>
            </a:r>
            <a:br>
              <a:rPr lang="ru-RU" sz="2800" dirty="0"/>
            </a:br>
            <a:r>
              <a:rPr lang="ru-RU" sz="2800" dirty="0">
                <a:solidFill>
                  <a:srgbClr val="2E2E2E"/>
                </a:solidFill>
                <a:latin typeface="Roboto"/>
              </a:rPr>
              <a:t>2) составьте два предложения:</a:t>
            </a:r>
            <a:br>
              <a:rPr lang="ru-RU" sz="2800" dirty="0"/>
            </a:br>
            <a:r>
              <a:rPr lang="ru-RU" sz="2800" dirty="0">
                <a:solidFill>
                  <a:srgbClr val="2E2E2E"/>
                </a:solidFill>
                <a:latin typeface="Roboto"/>
              </a:rPr>
              <a:t>− одно предложение, содержащее информацию о том, как долго продолжается социализация личности;</a:t>
            </a:r>
            <a:br>
              <a:rPr lang="ru-RU" sz="2800" dirty="0"/>
            </a:br>
            <a:r>
              <a:rPr lang="ru-RU" sz="2800" dirty="0">
                <a:solidFill>
                  <a:srgbClr val="2E2E2E"/>
                </a:solidFill>
                <a:latin typeface="Roboto"/>
              </a:rPr>
              <a:t>− одно предложение, раскрывающее характер воздействия на человека агентов социализации.</a:t>
            </a:r>
            <a:endParaRPr lang="ru-RU" sz="2800" dirty="0"/>
          </a:p>
        </p:txBody>
      </p:sp>
    </p:spTree>
    <p:extLst>
      <p:ext uri="{BB962C8B-B14F-4D97-AF65-F5344CB8AC3E}">
        <p14:creationId xmlns:p14="http://schemas.microsoft.com/office/powerpoint/2010/main" val="13168340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1569207" y="3559500"/>
            <a:ext cx="9967994" cy="6596999"/>
          </a:xfrm>
          <a:prstGeom prst="rect">
            <a:avLst/>
          </a:prstGeom>
        </p:spPr>
      </p:pic>
      <p:sp>
        <p:nvSpPr>
          <p:cNvPr id="3" name="Прямоугольник 2">
            <a:extLst>
              <a:ext uri="{FF2B5EF4-FFF2-40B4-BE49-F238E27FC236}">
                <a16:creationId xmlns:a16="http://schemas.microsoft.com/office/drawing/2014/main" id="{2AE2902A-14B7-2E48-842D-26000CE5C590}"/>
              </a:ext>
            </a:extLst>
          </p:cNvPr>
          <p:cNvSpPr/>
          <p:nvPr/>
        </p:nvSpPr>
        <p:spPr>
          <a:xfrm>
            <a:off x="812800" y="1951672"/>
            <a:ext cx="9753600" cy="2246769"/>
          </a:xfrm>
          <a:prstGeom prst="rect">
            <a:avLst/>
          </a:prstGeom>
        </p:spPr>
        <p:txBody>
          <a:bodyPr wrap="square">
            <a:spAutoFit/>
          </a:bodyPr>
          <a:lstStyle/>
          <a:p>
            <a:pPr algn="just"/>
            <a:r>
              <a:rPr lang="ru-RU" sz="2800" dirty="0">
                <a:solidFill>
                  <a:srgbClr val="000000"/>
                </a:solidFill>
                <a:latin typeface="Verdana" panose="020B0604030504040204" pitchFamily="34" charset="0"/>
              </a:rPr>
              <a:t>Чем отличаются механизмы современной социализации от социализации, существовавшей в традиционном обществе? С опорой на текст, знания курса и социальный опыт укажите три отличия.</a:t>
            </a:r>
            <a:endParaRPr lang="ru-RU" sz="2800" dirty="0"/>
          </a:p>
        </p:txBody>
      </p:sp>
    </p:spTree>
    <p:extLst>
      <p:ext uri="{BB962C8B-B14F-4D97-AF65-F5344CB8AC3E}">
        <p14:creationId xmlns:p14="http://schemas.microsoft.com/office/powerpoint/2010/main" val="16626349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9A027AFF-0C91-4348-B60C-E72C2029C0ED}"/>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711675" y="1266182"/>
            <a:ext cx="12873449" cy="8519883"/>
          </a:xfrm>
          <a:prstGeom prst="rect">
            <a:avLst/>
          </a:prstGeom>
        </p:spPr>
      </p:pic>
      <p:sp>
        <p:nvSpPr>
          <p:cNvPr id="2" name="Прямоугольник 1">
            <a:extLst>
              <a:ext uri="{FF2B5EF4-FFF2-40B4-BE49-F238E27FC236}">
                <a16:creationId xmlns:a16="http://schemas.microsoft.com/office/drawing/2014/main" id="{3E4A4079-B491-8045-A1F7-149D50FC4050}"/>
              </a:ext>
            </a:extLst>
          </p:cNvPr>
          <p:cNvSpPr/>
          <p:nvPr/>
        </p:nvSpPr>
        <p:spPr>
          <a:xfrm>
            <a:off x="169333" y="366623"/>
            <a:ext cx="11853333" cy="6124754"/>
          </a:xfrm>
          <a:prstGeom prst="rect">
            <a:avLst/>
          </a:prstGeom>
        </p:spPr>
        <p:txBody>
          <a:bodyPr wrap="square">
            <a:spAutoFit/>
          </a:bodyPr>
          <a:lstStyle/>
          <a:p>
            <a:pPr algn="just"/>
            <a:r>
              <a:rPr lang="ru-RU" sz="2800" dirty="0">
                <a:solidFill>
                  <a:srgbClr val="FF0000"/>
                </a:solidFill>
                <a:latin typeface="Verdana" panose="020B0604030504040204" pitchFamily="34" charset="0"/>
              </a:rPr>
              <a:t>Выберите верные суждения о социализации индивида и запишите цифры, под которыми они указаны.</a:t>
            </a:r>
          </a:p>
          <a:p>
            <a:pPr algn="just"/>
            <a:r>
              <a:rPr lang="ru-RU" sz="2800" dirty="0">
                <a:solidFill>
                  <a:srgbClr val="000000"/>
                </a:solidFill>
                <a:latin typeface="Verdana" panose="020B0604030504040204" pitchFamily="34" charset="0"/>
              </a:rPr>
              <a:t> </a:t>
            </a:r>
          </a:p>
          <a:p>
            <a:pPr algn="just"/>
            <a:r>
              <a:rPr lang="ru-RU" sz="2800" dirty="0">
                <a:solidFill>
                  <a:srgbClr val="000000"/>
                </a:solidFill>
                <a:latin typeface="Verdana" panose="020B0604030504040204" pitchFamily="34" charset="0"/>
              </a:rPr>
              <a:t>1) Социализация индивида всегда связана со стихийными, спонтанными влияниями извне.</a:t>
            </a:r>
          </a:p>
          <a:p>
            <a:pPr algn="just"/>
            <a:r>
              <a:rPr lang="ru-RU" sz="2800" dirty="0">
                <a:solidFill>
                  <a:srgbClr val="000000"/>
                </a:solidFill>
                <a:latin typeface="Verdana" panose="020B0604030504040204" pitchFamily="34" charset="0"/>
              </a:rPr>
              <a:t>2) Агенты первичной социализации входят в состав малых групп, с которыми индивид вступает в тесные межличностные отношения.</a:t>
            </a:r>
          </a:p>
          <a:p>
            <a:pPr algn="just"/>
            <a:r>
              <a:rPr lang="ru-RU" sz="2800" dirty="0">
                <a:solidFill>
                  <a:srgbClr val="000000"/>
                </a:solidFill>
                <a:latin typeface="Verdana" panose="020B0604030504040204" pitchFamily="34" charset="0"/>
              </a:rPr>
              <a:t>3) Социализация связана со сменой социальных ролей, с приобретением нового статуса.</a:t>
            </a:r>
          </a:p>
          <a:p>
            <a:pPr algn="just"/>
            <a:r>
              <a:rPr lang="ru-RU" sz="2800" dirty="0">
                <a:solidFill>
                  <a:srgbClr val="000000"/>
                </a:solidFill>
                <a:latin typeface="Verdana" panose="020B0604030504040204" pitchFamily="34" charset="0"/>
              </a:rPr>
              <a:t>4) К агентам вторичной социализации относят различные организации, официальные учреждения.</a:t>
            </a:r>
          </a:p>
          <a:p>
            <a:pPr algn="just"/>
            <a:r>
              <a:rPr lang="ru-RU" sz="2800" dirty="0">
                <a:solidFill>
                  <a:srgbClr val="000000"/>
                </a:solidFill>
                <a:latin typeface="Verdana" panose="020B0604030504040204" pitchFamily="34" charset="0"/>
              </a:rPr>
              <a:t>5) Социализация индивида завершается к началу его трудовой деятельности.</a:t>
            </a:r>
            <a:endParaRPr lang="ru-RU" sz="2800" b="0" i="0" dirty="0">
              <a:solidFill>
                <a:srgbClr val="000000"/>
              </a:solidFill>
              <a:effectLst/>
              <a:latin typeface="Verdana" panose="020B0604030504040204" pitchFamily="34" charset="0"/>
            </a:endParaRPr>
          </a:p>
        </p:txBody>
      </p:sp>
    </p:spTree>
    <p:extLst>
      <p:ext uri="{BB962C8B-B14F-4D97-AF65-F5344CB8AC3E}">
        <p14:creationId xmlns:p14="http://schemas.microsoft.com/office/powerpoint/2010/main" val="42601482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C7CD11BE-2DFD-F049-A2E5-EAAACF34FFB7}"/>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9117212" y="-2854258"/>
            <a:ext cx="12873449" cy="8519883"/>
          </a:xfrm>
          <a:prstGeom prst="rect">
            <a:avLst/>
          </a:prstGeom>
        </p:spPr>
      </p:pic>
      <p:pic>
        <p:nvPicPr>
          <p:cNvPr id="6" name="Picture 5">
            <a:extLst>
              <a:ext uri="{FF2B5EF4-FFF2-40B4-BE49-F238E27FC236}">
                <a16:creationId xmlns:a16="http://schemas.microsoft.com/office/drawing/2014/main" id="{D10FF96F-2A72-A24C-9076-F07EB017D25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01153" y="-387865"/>
            <a:ext cx="3754419" cy="3071798"/>
          </a:xfrm>
          <a:prstGeom prst="rect">
            <a:avLst/>
          </a:prstGeom>
        </p:spPr>
      </p:pic>
      <p:sp>
        <p:nvSpPr>
          <p:cNvPr id="2" name="Прямоугольник 1">
            <a:extLst>
              <a:ext uri="{FF2B5EF4-FFF2-40B4-BE49-F238E27FC236}">
                <a16:creationId xmlns:a16="http://schemas.microsoft.com/office/drawing/2014/main" id="{90E88A8E-A2BC-244E-A139-C6A54B87FCF5}"/>
              </a:ext>
            </a:extLst>
          </p:cNvPr>
          <p:cNvSpPr/>
          <p:nvPr/>
        </p:nvSpPr>
        <p:spPr>
          <a:xfrm>
            <a:off x="1632370" y="763475"/>
            <a:ext cx="10559630" cy="5693866"/>
          </a:xfrm>
          <a:prstGeom prst="rect">
            <a:avLst/>
          </a:prstGeom>
        </p:spPr>
        <p:txBody>
          <a:bodyPr wrap="square">
            <a:spAutoFit/>
          </a:bodyPr>
          <a:lstStyle/>
          <a:p>
            <a:pPr algn="just"/>
            <a:r>
              <a:rPr lang="ru-RU" sz="2800" dirty="0">
                <a:solidFill>
                  <a:srgbClr val="FF0000"/>
                </a:solidFill>
                <a:latin typeface="Verdana" panose="020B0604030504040204" pitchFamily="34" charset="0"/>
              </a:rPr>
              <a:t>Выберите верные суждения о социализации и запишите цифры, под которыми они указаны.</a:t>
            </a:r>
          </a:p>
          <a:p>
            <a:pPr algn="just"/>
            <a:r>
              <a:rPr lang="ru-RU" sz="2800" dirty="0">
                <a:solidFill>
                  <a:srgbClr val="000000"/>
                </a:solidFill>
                <a:latin typeface="Verdana" panose="020B0604030504040204" pitchFamily="34" charset="0"/>
              </a:rPr>
              <a:t> </a:t>
            </a:r>
          </a:p>
          <a:p>
            <a:pPr algn="just"/>
            <a:r>
              <a:rPr lang="ru-RU" sz="2800" dirty="0">
                <a:solidFill>
                  <a:srgbClr val="000000"/>
                </a:solidFill>
                <a:latin typeface="Verdana" panose="020B0604030504040204" pitchFamily="34" charset="0"/>
              </a:rPr>
              <a:t>1) Социализация связана с принятием индивидом нового социального статуса.</a:t>
            </a:r>
          </a:p>
          <a:p>
            <a:pPr algn="just"/>
            <a:r>
              <a:rPr lang="ru-RU" sz="2800" dirty="0">
                <a:solidFill>
                  <a:srgbClr val="000000"/>
                </a:solidFill>
                <a:latin typeface="Verdana" panose="020B0604030504040204" pitchFamily="34" charset="0"/>
              </a:rPr>
              <a:t>2) Результаты социализации индивида являются объектом социального контроля.</a:t>
            </a:r>
          </a:p>
          <a:p>
            <a:pPr algn="just"/>
            <a:r>
              <a:rPr lang="ru-RU" sz="2800" dirty="0">
                <a:solidFill>
                  <a:srgbClr val="000000"/>
                </a:solidFill>
                <a:latin typeface="Verdana" panose="020B0604030504040204" pitchFamily="34" charset="0"/>
              </a:rPr>
              <a:t>3) В процессе социализации происходит усвоение индивидом имеющегося социокультурного опыта.</a:t>
            </a:r>
          </a:p>
          <a:p>
            <a:pPr algn="just"/>
            <a:r>
              <a:rPr lang="ru-RU" sz="2800" dirty="0">
                <a:solidFill>
                  <a:srgbClr val="000000"/>
                </a:solidFill>
                <a:latin typeface="Verdana" panose="020B0604030504040204" pitchFamily="34" charset="0"/>
              </a:rPr>
              <a:t>4) Агентами первичной социализации в современном обществе являются органы государственной власти.</a:t>
            </a:r>
          </a:p>
          <a:p>
            <a:pPr algn="just"/>
            <a:r>
              <a:rPr lang="ru-RU" sz="2800" dirty="0">
                <a:solidFill>
                  <a:srgbClr val="000000"/>
                </a:solidFill>
                <a:latin typeface="Verdana" panose="020B0604030504040204" pitchFamily="34" charset="0"/>
              </a:rPr>
              <a:t>5) Социализация индивида завершается с его совершеннолетием.</a:t>
            </a:r>
            <a:endParaRPr lang="ru-RU" sz="2800" b="0" i="0" dirty="0">
              <a:solidFill>
                <a:srgbClr val="000000"/>
              </a:solidFill>
              <a:effectLst/>
              <a:latin typeface="Verdana" panose="020B0604030504040204" pitchFamily="34" charset="0"/>
            </a:endParaRPr>
          </a:p>
        </p:txBody>
      </p:sp>
    </p:spTree>
    <p:extLst>
      <p:ext uri="{BB962C8B-B14F-4D97-AF65-F5344CB8AC3E}">
        <p14:creationId xmlns:p14="http://schemas.microsoft.com/office/powerpoint/2010/main" val="25241253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9013311" y="-2843522"/>
            <a:ext cx="12873449" cy="8519883"/>
          </a:xfrm>
          <a:prstGeom prst="rect">
            <a:avLst/>
          </a:prstGeom>
        </p:spPr>
      </p:pic>
      <p:sp>
        <p:nvSpPr>
          <p:cNvPr id="2" name="Прямоугольник 1">
            <a:extLst>
              <a:ext uri="{FF2B5EF4-FFF2-40B4-BE49-F238E27FC236}">
                <a16:creationId xmlns:a16="http://schemas.microsoft.com/office/drawing/2014/main" id="{A6C381E9-156B-A943-8C96-3C8FD3C70A01}"/>
              </a:ext>
            </a:extLst>
          </p:cNvPr>
          <p:cNvSpPr/>
          <p:nvPr/>
        </p:nvSpPr>
        <p:spPr>
          <a:xfrm>
            <a:off x="555978" y="717477"/>
            <a:ext cx="11080044" cy="5693866"/>
          </a:xfrm>
          <a:prstGeom prst="rect">
            <a:avLst/>
          </a:prstGeom>
        </p:spPr>
        <p:txBody>
          <a:bodyPr wrap="square">
            <a:spAutoFit/>
          </a:bodyPr>
          <a:lstStyle/>
          <a:p>
            <a:pPr algn="just"/>
            <a:r>
              <a:rPr lang="ru-RU" sz="2800" dirty="0">
                <a:solidFill>
                  <a:srgbClr val="FF0000"/>
                </a:solidFill>
              </a:rPr>
              <a:t>Выберите верные суждения о социализации индивида и запишите цифры, под которыми они указаны.</a:t>
            </a:r>
          </a:p>
          <a:p>
            <a:pPr algn="just"/>
            <a:r>
              <a:rPr lang="ru-RU" sz="2800" dirty="0">
                <a:solidFill>
                  <a:srgbClr val="000000"/>
                </a:solidFill>
              </a:rPr>
              <a:t> </a:t>
            </a:r>
          </a:p>
          <a:p>
            <a:pPr algn="just"/>
            <a:r>
              <a:rPr lang="ru-RU" sz="2800" dirty="0">
                <a:solidFill>
                  <a:srgbClr val="000000"/>
                </a:solidFill>
              </a:rPr>
              <a:t>1) Социализация — процесс, обеспечивающий функционирование общества.</a:t>
            </a:r>
          </a:p>
          <a:p>
            <a:pPr algn="just"/>
            <a:r>
              <a:rPr lang="ru-RU" sz="2800" dirty="0">
                <a:solidFill>
                  <a:srgbClr val="000000"/>
                </a:solidFill>
              </a:rPr>
              <a:t>2) Первичная социализация связана с устранением сложившихся ранее моделей поведения и приобретением новых.</a:t>
            </a:r>
          </a:p>
          <a:p>
            <a:pPr algn="just"/>
            <a:r>
              <a:rPr lang="ru-RU" sz="2800" dirty="0">
                <a:solidFill>
                  <a:srgbClr val="000000"/>
                </a:solidFill>
              </a:rPr>
              <a:t>3) Содержание и методы первичной социализации всегда устанавливает государство.</a:t>
            </a:r>
          </a:p>
          <a:p>
            <a:pPr algn="just"/>
            <a:r>
              <a:rPr lang="ru-RU" sz="2800" dirty="0">
                <a:solidFill>
                  <a:srgbClr val="000000"/>
                </a:solidFill>
              </a:rPr>
              <a:t>4) Агенты вторичной социализации, как правило, действуют узконаправленно, в пределах своей компетенции.</a:t>
            </a:r>
          </a:p>
          <a:p>
            <a:pPr algn="just"/>
            <a:r>
              <a:rPr lang="ru-RU" sz="2800" dirty="0">
                <a:solidFill>
                  <a:srgbClr val="000000"/>
                </a:solidFill>
              </a:rPr>
              <a:t>5) Социализация включает как целенаправленное воспитание индивида, так и стихийные, спонтанные процессы, влияющие на него.</a:t>
            </a:r>
            <a:endParaRPr lang="ru-RU" sz="2800" b="0" i="0" dirty="0">
              <a:solidFill>
                <a:srgbClr val="000000"/>
              </a:solidFill>
              <a:effectLst/>
            </a:endParaRPr>
          </a:p>
        </p:txBody>
      </p:sp>
    </p:spTree>
    <p:extLst>
      <p:ext uri="{BB962C8B-B14F-4D97-AF65-F5344CB8AC3E}">
        <p14:creationId xmlns:p14="http://schemas.microsoft.com/office/powerpoint/2010/main" val="3906679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sp>
        <p:nvSpPr>
          <p:cNvPr id="2" name="Прямоугольник 1">
            <a:extLst>
              <a:ext uri="{FF2B5EF4-FFF2-40B4-BE49-F238E27FC236}">
                <a16:creationId xmlns:a16="http://schemas.microsoft.com/office/drawing/2014/main" id="{E7AF5A84-C44A-B549-B4F1-2BDB8F24864F}"/>
              </a:ext>
            </a:extLst>
          </p:cNvPr>
          <p:cNvSpPr/>
          <p:nvPr/>
        </p:nvSpPr>
        <p:spPr>
          <a:xfrm>
            <a:off x="2686756" y="1371727"/>
            <a:ext cx="7631289" cy="3539430"/>
          </a:xfrm>
          <a:prstGeom prst="rect">
            <a:avLst/>
          </a:prstGeom>
        </p:spPr>
        <p:txBody>
          <a:bodyPr wrap="square">
            <a:spAutoFit/>
          </a:bodyPr>
          <a:lstStyle/>
          <a:p>
            <a:pPr algn="just"/>
            <a:r>
              <a:rPr lang="ru-RU" sz="2800" dirty="0">
                <a:solidFill>
                  <a:srgbClr val="FF0000"/>
                </a:solidFill>
              </a:rPr>
              <a:t>Используя обществоведческие знания,</a:t>
            </a:r>
          </a:p>
          <a:p>
            <a:pPr algn="just"/>
            <a:r>
              <a:rPr lang="ru-RU" sz="2800" dirty="0">
                <a:solidFill>
                  <a:srgbClr val="000000"/>
                </a:solidFill>
              </a:rPr>
              <a:t>1) раскройте смысл понятия «социальная роль»;</a:t>
            </a:r>
          </a:p>
          <a:p>
            <a:pPr algn="just"/>
            <a:r>
              <a:rPr lang="ru-RU" sz="2800" dirty="0">
                <a:solidFill>
                  <a:srgbClr val="000000"/>
                </a:solidFill>
              </a:rPr>
              <a:t>2) составьте два предложения:</a:t>
            </a:r>
          </a:p>
          <a:p>
            <a:pPr algn="just"/>
            <a:r>
              <a:rPr lang="ru-RU" sz="2800" dirty="0">
                <a:solidFill>
                  <a:srgbClr val="000000"/>
                </a:solidFill>
              </a:rPr>
              <a:t>− одно предложение, содержащее информацию о взаимосвязи социальной роли и социального статуса;</a:t>
            </a:r>
          </a:p>
          <a:p>
            <a:pPr algn="just"/>
            <a:r>
              <a:rPr lang="ru-RU" sz="2800" dirty="0">
                <a:solidFill>
                  <a:srgbClr val="000000"/>
                </a:solidFill>
              </a:rPr>
              <a:t>− одно предложение, раскрывающее суть ролевого конфликта.</a:t>
            </a:r>
            <a:endParaRPr lang="ru-RU" sz="2800" b="0" i="0" dirty="0">
              <a:solidFill>
                <a:srgbClr val="000000"/>
              </a:solidFill>
              <a:effectLst/>
            </a:endParaRPr>
          </a:p>
        </p:txBody>
      </p:sp>
    </p:spTree>
    <p:extLst>
      <p:ext uri="{BB962C8B-B14F-4D97-AF65-F5344CB8AC3E}">
        <p14:creationId xmlns:p14="http://schemas.microsoft.com/office/powerpoint/2010/main" val="26777534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82846" y="4890202"/>
            <a:ext cx="13557692" cy="4075297"/>
            <a:chOff x="0" y="0"/>
            <a:chExt cx="6350000" cy="1908742"/>
          </a:xfrm>
        </p:grpSpPr>
        <p:sp>
          <p:nvSpPr>
            <p:cNvPr id="3" name="Freeform 3"/>
            <p:cNvSpPr/>
            <p:nvPr/>
          </p:nvSpPr>
          <p:spPr>
            <a:xfrm>
              <a:off x="0" y="-55880"/>
              <a:ext cx="6350000" cy="1964622"/>
            </a:xfrm>
            <a:custGeom>
              <a:avLst/>
              <a:gdLst/>
              <a:ahLst/>
              <a:cxnLst/>
              <a:rect l="l" t="t" r="r" b="b"/>
              <a:pathLst>
                <a:path w="6350000" h="1964622">
                  <a:moveTo>
                    <a:pt x="5628640" y="177800"/>
                  </a:moveTo>
                  <a:cubicBezTo>
                    <a:pt x="5184140" y="96520"/>
                    <a:pt x="4733290" y="29210"/>
                    <a:pt x="4279900" y="67310"/>
                  </a:cubicBezTo>
                  <a:cubicBezTo>
                    <a:pt x="3841750" y="104140"/>
                    <a:pt x="3437890" y="316230"/>
                    <a:pt x="2997200" y="331470"/>
                  </a:cubicBezTo>
                  <a:cubicBezTo>
                    <a:pt x="2550160" y="346710"/>
                    <a:pt x="2101850" y="267970"/>
                    <a:pt x="1668780" y="167640"/>
                  </a:cubicBezTo>
                  <a:cubicBezTo>
                    <a:pt x="941070" y="0"/>
                    <a:pt x="364490" y="205740"/>
                    <a:pt x="0" y="417830"/>
                  </a:cubicBezTo>
                  <a:lnTo>
                    <a:pt x="0" y="1964622"/>
                  </a:lnTo>
                  <a:lnTo>
                    <a:pt x="6350000" y="1964622"/>
                  </a:lnTo>
                  <a:lnTo>
                    <a:pt x="6350000" y="327660"/>
                  </a:lnTo>
                  <a:cubicBezTo>
                    <a:pt x="6112510" y="265430"/>
                    <a:pt x="5867400" y="220980"/>
                    <a:pt x="5628640" y="177800"/>
                  </a:cubicBezTo>
                  <a:close/>
                </a:path>
              </a:pathLst>
            </a:custGeom>
            <a:solidFill>
              <a:srgbClr val="EC7A50"/>
            </a:solidFill>
          </p:spPr>
        </p:sp>
      </p:grpSp>
      <p:sp>
        <p:nvSpPr>
          <p:cNvPr id="5" name="Прямоугольник 4">
            <a:extLst>
              <a:ext uri="{FF2B5EF4-FFF2-40B4-BE49-F238E27FC236}">
                <a16:creationId xmlns:a16="http://schemas.microsoft.com/office/drawing/2014/main" id="{CF4B8CCE-F0D2-544E-986C-8D84817483D6}"/>
              </a:ext>
            </a:extLst>
          </p:cNvPr>
          <p:cNvSpPr/>
          <p:nvPr/>
        </p:nvSpPr>
        <p:spPr>
          <a:xfrm>
            <a:off x="485420" y="244187"/>
            <a:ext cx="11413067" cy="4832092"/>
          </a:xfrm>
          <a:prstGeom prst="rect">
            <a:avLst/>
          </a:prstGeom>
        </p:spPr>
        <p:txBody>
          <a:bodyPr wrap="square">
            <a:spAutoFit/>
          </a:bodyPr>
          <a:lstStyle/>
          <a:p>
            <a:pPr algn="just"/>
            <a:r>
              <a:rPr lang="ru-RU" sz="2800" dirty="0">
                <a:solidFill>
                  <a:srgbClr val="FF0000"/>
                </a:solidFill>
              </a:rPr>
              <a:t>Выберите верные суждения о социальной роли и запишите цифры, под которыми они указаны.</a:t>
            </a:r>
          </a:p>
          <a:p>
            <a:pPr algn="just"/>
            <a:r>
              <a:rPr lang="ru-RU" sz="2800" dirty="0">
                <a:solidFill>
                  <a:srgbClr val="000000"/>
                </a:solidFill>
              </a:rPr>
              <a:t> </a:t>
            </a:r>
          </a:p>
          <a:p>
            <a:pPr algn="just"/>
            <a:r>
              <a:rPr lang="ru-RU" sz="2800" dirty="0">
                <a:solidFill>
                  <a:srgbClr val="000000"/>
                </a:solidFill>
              </a:rPr>
              <a:t>1) Социальная роль — это совокупность действий, которые должен выполнить носитель определённого социального статуса.</a:t>
            </a:r>
          </a:p>
          <a:p>
            <a:pPr algn="just"/>
            <a:r>
              <a:rPr lang="ru-RU" sz="2800" dirty="0">
                <a:solidFill>
                  <a:srgbClr val="000000"/>
                </a:solidFill>
              </a:rPr>
              <a:t>2) Исполнение социальной роли зависит от личностных качеств человека.</a:t>
            </a:r>
          </a:p>
          <a:p>
            <a:pPr algn="just"/>
            <a:r>
              <a:rPr lang="ru-RU" sz="2800" dirty="0">
                <a:solidFill>
                  <a:srgbClr val="000000"/>
                </a:solidFill>
              </a:rPr>
              <a:t>3) Все социальные роли человека определяются при его рождении.</a:t>
            </a:r>
          </a:p>
          <a:p>
            <a:pPr algn="just"/>
            <a:r>
              <a:rPr lang="ru-RU" sz="2800" dirty="0">
                <a:solidFill>
                  <a:srgbClr val="000000"/>
                </a:solidFill>
              </a:rPr>
              <a:t>4) Освоение новой роли всегда является результатом вертикальной социальной мобильности.</a:t>
            </a:r>
          </a:p>
          <a:p>
            <a:pPr algn="just"/>
            <a:r>
              <a:rPr lang="ru-RU" sz="2800" dirty="0">
                <a:solidFill>
                  <a:srgbClr val="000000"/>
                </a:solidFill>
              </a:rPr>
              <a:t>5) Исполнение многих социальных ролей официально регламентировано.</a:t>
            </a:r>
            <a:endParaRPr lang="ru-RU" sz="2800" b="0" i="0" dirty="0">
              <a:solidFill>
                <a:srgbClr val="000000"/>
              </a:solidFill>
              <a:effectLst/>
            </a:endParaRPr>
          </a:p>
        </p:txBody>
      </p:sp>
    </p:spTree>
    <p:extLst>
      <p:ext uri="{BB962C8B-B14F-4D97-AF65-F5344CB8AC3E}">
        <p14:creationId xmlns:p14="http://schemas.microsoft.com/office/powerpoint/2010/main" val="5850116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4" name="Picture 4"/>
          <p:cNvPicPr>
            <a:picLocks noChangeAspect="1"/>
          </p:cNvPicPr>
          <p:nvPr/>
        </p:nvPicPr>
        <p:blipFill>
          <a:blip r:embed="rId3"/>
          <a:srcRect/>
          <a:stretch>
            <a:fillRect/>
          </a:stretch>
        </p:blipFill>
        <p:spPr>
          <a:xfrm rot="8743774">
            <a:off x="9783917" y="-1362232"/>
            <a:ext cx="3787163" cy="3787163"/>
          </a:xfrm>
          <a:prstGeom prst="rect">
            <a:avLst/>
          </a:prstGeom>
        </p:spPr>
      </p:pic>
      <p:sp>
        <p:nvSpPr>
          <p:cNvPr id="5" name="Прямоугольник 4">
            <a:extLst>
              <a:ext uri="{FF2B5EF4-FFF2-40B4-BE49-F238E27FC236}">
                <a16:creationId xmlns:a16="http://schemas.microsoft.com/office/drawing/2014/main" id="{4174E489-6CC1-5547-B794-5865C376C153}"/>
              </a:ext>
            </a:extLst>
          </p:cNvPr>
          <p:cNvSpPr/>
          <p:nvPr/>
        </p:nvSpPr>
        <p:spPr>
          <a:xfrm>
            <a:off x="919187" y="531349"/>
            <a:ext cx="10758311" cy="4832092"/>
          </a:xfrm>
          <a:prstGeom prst="rect">
            <a:avLst/>
          </a:prstGeom>
        </p:spPr>
        <p:txBody>
          <a:bodyPr wrap="square">
            <a:spAutoFit/>
          </a:bodyPr>
          <a:lstStyle/>
          <a:p>
            <a:pPr algn="just"/>
            <a:r>
              <a:rPr lang="ru-RU" sz="2800" dirty="0">
                <a:solidFill>
                  <a:srgbClr val="FF0000"/>
                </a:solidFill>
              </a:rPr>
              <a:t>Выберите верные суждения о социальной роли индивида и запишите цифры, под которыми они указаны.</a:t>
            </a:r>
          </a:p>
          <a:p>
            <a:pPr algn="just"/>
            <a:r>
              <a:rPr lang="ru-RU" sz="2800" dirty="0">
                <a:solidFill>
                  <a:srgbClr val="000000"/>
                </a:solidFill>
              </a:rPr>
              <a:t> </a:t>
            </a:r>
          </a:p>
          <a:p>
            <a:pPr algn="just"/>
            <a:r>
              <a:rPr lang="ru-RU" sz="2800" dirty="0">
                <a:solidFill>
                  <a:srgbClr val="000000"/>
                </a:solidFill>
              </a:rPr>
              <a:t>1) Социальная роль — модель поведения индивида, ориентированная на определённый статус.</a:t>
            </a:r>
          </a:p>
          <a:p>
            <a:pPr algn="just"/>
            <a:r>
              <a:rPr lang="ru-RU" sz="2800" dirty="0">
                <a:solidFill>
                  <a:srgbClr val="000000"/>
                </a:solidFill>
              </a:rPr>
              <a:t>2) Социальные роли обусловлены социальным неравенством.</a:t>
            </a:r>
          </a:p>
          <a:p>
            <a:pPr algn="just"/>
            <a:r>
              <a:rPr lang="ru-RU" sz="2800" dirty="0">
                <a:solidFill>
                  <a:srgbClr val="000000"/>
                </a:solidFill>
              </a:rPr>
              <a:t>3) Социальная роль объективно задана социальной позицией личности.</a:t>
            </a:r>
          </a:p>
          <a:p>
            <a:pPr algn="just"/>
            <a:r>
              <a:rPr lang="ru-RU" sz="2800" dirty="0">
                <a:solidFill>
                  <a:srgbClr val="000000"/>
                </a:solidFill>
              </a:rPr>
              <a:t>4) Исполнение человеком социальной роли имеет индивидуальную окраску.</a:t>
            </a:r>
          </a:p>
          <a:p>
            <a:pPr algn="just"/>
            <a:r>
              <a:rPr lang="ru-RU" sz="2800" dirty="0">
                <a:solidFill>
                  <a:srgbClr val="000000"/>
                </a:solidFill>
              </a:rPr>
              <a:t>5) Все социальные роли людей строго формализованы.</a:t>
            </a:r>
            <a:endParaRPr lang="ru-RU" sz="2800" b="0" i="0" dirty="0">
              <a:solidFill>
                <a:srgbClr val="000000"/>
              </a:solidFill>
              <a:effectLst/>
            </a:endParaRPr>
          </a:p>
        </p:txBody>
      </p:sp>
    </p:spTree>
    <p:extLst>
      <p:ext uri="{BB962C8B-B14F-4D97-AF65-F5344CB8AC3E}">
        <p14:creationId xmlns:p14="http://schemas.microsoft.com/office/powerpoint/2010/main" val="20183782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279201" y="-3535389"/>
            <a:ext cx="9967994" cy="6596999"/>
          </a:xfrm>
          <a:prstGeom prst="rect">
            <a:avLst/>
          </a:prstGeom>
        </p:spPr>
      </p:pic>
      <p:sp>
        <p:nvSpPr>
          <p:cNvPr id="4" name="TextBox 3">
            <a:extLst>
              <a:ext uri="{FF2B5EF4-FFF2-40B4-BE49-F238E27FC236}">
                <a16:creationId xmlns:a16="http://schemas.microsoft.com/office/drawing/2014/main" id="{09F13F92-E5E4-B44F-9BD5-BC4BBC9C6073}"/>
              </a:ext>
            </a:extLst>
          </p:cNvPr>
          <p:cNvSpPr txBox="1"/>
          <p:nvPr/>
        </p:nvSpPr>
        <p:spPr>
          <a:xfrm>
            <a:off x="1919110" y="214489"/>
            <a:ext cx="5557740" cy="523220"/>
          </a:xfrm>
          <a:prstGeom prst="rect">
            <a:avLst/>
          </a:prstGeom>
          <a:noFill/>
        </p:spPr>
        <p:txBody>
          <a:bodyPr wrap="none" rtlCol="0">
            <a:spAutoFit/>
          </a:bodyPr>
          <a:lstStyle/>
          <a:p>
            <a:r>
              <a:rPr lang="ru-RU" sz="2800" dirty="0">
                <a:solidFill>
                  <a:srgbClr val="FF0000"/>
                </a:solidFill>
              </a:rPr>
              <a:t>План на тему «Социальный статус»</a:t>
            </a:r>
          </a:p>
        </p:txBody>
      </p:sp>
      <p:sp>
        <p:nvSpPr>
          <p:cNvPr id="5" name="Прямоугольник 4">
            <a:extLst>
              <a:ext uri="{FF2B5EF4-FFF2-40B4-BE49-F238E27FC236}">
                <a16:creationId xmlns:a16="http://schemas.microsoft.com/office/drawing/2014/main" id="{AF303977-FECE-CD4B-9C98-00F56A7CEC7D}"/>
              </a:ext>
            </a:extLst>
          </p:cNvPr>
          <p:cNvSpPr/>
          <p:nvPr/>
        </p:nvSpPr>
        <p:spPr>
          <a:xfrm>
            <a:off x="259644" y="917912"/>
            <a:ext cx="11838076" cy="5940088"/>
          </a:xfrm>
          <a:prstGeom prst="rect">
            <a:avLst/>
          </a:prstGeom>
        </p:spPr>
        <p:txBody>
          <a:bodyPr wrap="square">
            <a:spAutoFit/>
          </a:bodyPr>
          <a:lstStyle/>
          <a:p>
            <a:r>
              <a:rPr lang="ru-RU" sz="2000" dirty="0">
                <a:latin typeface="Calibri" panose="020F0502020204030204" pitchFamily="34" charset="0"/>
                <a:ea typeface="Calibri" panose="020F0502020204030204" pitchFamily="34" charset="0"/>
                <a:cs typeface="Times New Roman" panose="02020603050405020304" pitchFamily="18" charset="0"/>
              </a:rPr>
              <a:t>1. Понятие «Социальный статус»</a:t>
            </a:r>
          </a:p>
          <a:p>
            <a:r>
              <a:rPr lang="ru-RU" sz="2000" dirty="0">
                <a:latin typeface="Calibri" panose="020F0502020204030204" pitchFamily="34" charset="0"/>
                <a:ea typeface="Calibri" panose="020F0502020204030204" pitchFamily="34" charset="0"/>
                <a:cs typeface="Times New Roman" panose="02020603050405020304" pitchFamily="18" charset="0"/>
              </a:rPr>
              <a:t>2. Разновидности социальных статусов</a:t>
            </a:r>
          </a:p>
          <a:p>
            <a:r>
              <a:rPr lang="ru-RU" sz="2000" dirty="0">
                <a:latin typeface="Calibri" panose="020F0502020204030204" pitchFamily="34" charset="0"/>
                <a:ea typeface="Calibri" panose="020F0502020204030204" pitchFamily="34" charset="0"/>
                <a:cs typeface="Times New Roman" panose="02020603050405020304" pitchFamily="18" charset="0"/>
              </a:rPr>
              <a:t>а) Статусы, определяемые положением индивида в группе, — личный и социальный.</a:t>
            </a:r>
          </a:p>
          <a:p>
            <a:r>
              <a:rPr lang="ru-RU" sz="2000" dirty="0">
                <a:latin typeface="Calibri" panose="020F0502020204030204" pitchFamily="34" charset="0"/>
                <a:ea typeface="Calibri" panose="020F0502020204030204" pitchFamily="34" charset="0"/>
                <a:cs typeface="Times New Roman" panose="02020603050405020304" pitchFamily="18" charset="0"/>
              </a:rPr>
              <a:t>б) Статусы, определяемые временными рамками, влиянием на жизнь индивида в целом, — основной и неосновной (эпизодический). </a:t>
            </a:r>
          </a:p>
          <a:p>
            <a:r>
              <a:rPr lang="ru-RU" sz="2000" dirty="0">
                <a:latin typeface="Calibri" panose="020F0502020204030204" pitchFamily="34" charset="0"/>
                <a:ea typeface="Calibri" panose="020F0502020204030204" pitchFamily="34" charset="0"/>
                <a:cs typeface="Times New Roman" panose="02020603050405020304" pitchFamily="18" charset="0"/>
              </a:rPr>
              <a:t>в) Статусы, приобретаемые или не приобретаемые в результате свободного выбора.</a:t>
            </a:r>
          </a:p>
          <a:p>
            <a:r>
              <a:rPr lang="ru-RU" sz="2000" dirty="0">
                <a:latin typeface="Calibri" panose="020F0502020204030204" pitchFamily="34" charset="0"/>
                <a:ea typeface="Calibri" panose="020F0502020204030204" pitchFamily="34" charset="0"/>
                <a:cs typeface="Times New Roman" panose="02020603050405020304" pitchFamily="18" charset="0"/>
              </a:rPr>
              <a:t>3. Компоненты социального статуса</a:t>
            </a:r>
          </a:p>
          <a:p>
            <a:r>
              <a:rPr lang="ru-RU" sz="2000" dirty="0">
                <a:latin typeface="Calibri" panose="020F0502020204030204" pitchFamily="34" charset="0"/>
                <a:ea typeface="Calibri" panose="020F0502020204030204" pitchFamily="34" charset="0"/>
                <a:cs typeface="Times New Roman" panose="02020603050405020304" pitchFamily="18" charset="0"/>
              </a:rPr>
              <a:t>а) Статусные права и обязанности.</a:t>
            </a:r>
          </a:p>
          <a:p>
            <a:r>
              <a:rPr lang="ru-RU" sz="2000" dirty="0">
                <a:latin typeface="Calibri" panose="020F0502020204030204" pitchFamily="34" charset="0"/>
                <a:ea typeface="Calibri" panose="020F0502020204030204" pitchFamily="34" charset="0"/>
                <a:cs typeface="Times New Roman" panose="02020603050405020304" pitchFamily="18" charset="0"/>
              </a:rPr>
              <a:t>б) Статусный диапазон. </a:t>
            </a:r>
          </a:p>
          <a:p>
            <a:r>
              <a:rPr lang="ru-RU" sz="2000" dirty="0">
                <a:latin typeface="Calibri" panose="020F0502020204030204" pitchFamily="34" charset="0"/>
                <a:ea typeface="Calibri" panose="020F0502020204030204" pitchFamily="34" charset="0"/>
                <a:cs typeface="Times New Roman" panose="02020603050405020304" pitchFamily="18" charset="0"/>
              </a:rPr>
              <a:t>в) Статусные символы. </a:t>
            </a:r>
          </a:p>
          <a:p>
            <a:r>
              <a:rPr lang="ru-RU" sz="2000" dirty="0">
                <a:latin typeface="Calibri" panose="020F0502020204030204" pitchFamily="34" charset="0"/>
                <a:ea typeface="Calibri" panose="020F0502020204030204" pitchFamily="34" charset="0"/>
                <a:cs typeface="Times New Roman" panose="02020603050405020304" pitchFamily="18" charset="0"/>
              </a:rPr>
              <a:t>г) Статусный образ (имидж).</a:t>
            </a:r>
          </a:p>
          <a:p>
            <a:r>
              <a:rPr lang="ru-RU" sz="2000" dirty="0">
                <a:latin typeface="Calibri" panose="020F0502020204030204" pitchFamily="34" charset="0"/>
                <a:ea typeface="Calibri" panose="020F0502020204030204" pitchFamily="34" charset="0"/>
                <a:cs typeface="Times New Roman" panose="02020603050405020304" pitchFamily="18" charset="0"/>
              </a:rPr>
              <a:t>д) Статусная идентификация</a:t>
            </a:r>
          </a:p>
          <a:p>
            <a:r>
              <a:rPr lang="ru-RU" sz="2000" dirty="0">
                <a:latin typeface="Calibri" panose="020F0502020204030204" pitchFamily="34" charset="0"/>
                <a:ea typeface="Calibri" panose="020F0502020204030204" pitchFamily="34" charset="0"/>
                <a:cs typeface="Times New Roman" panose="02020603050405020304" pitchFamily="18" charset="0"/>
              </a:rPr>
              <a:t>4. Факторы, формирующие престижность статуса</a:t>
            </a:r>
          </a:p>
          <a:p>
            <a:r>
              <a:rPr lang="ru-RU" sz="2000" dirty="0">
                <a:latin typeface="Calibri" panose="020F0502020204030204" pitchFamily="34" charset="0"/>
                <a:ea typeface="Calibri" panose="020F0502020204030204" pitchFamily="34" charset="0"/>
                <a:cs typeface="Times New Roman" panose="02020603050405020304" pitchFamily="18" charset="0"/>
              </a:rPr>
              <a:t>а) Реальная полезность, тех социальных функций, которые выполняет человек. </a:t>
            </a:r>
          </a:p>
          <a:p>
            <a:r>
              <a:rPr lang="ru-RU" sz="2000" dirty="0">
                <a:latin typeface="Calibri" panose="020F0502020204030204" pitchFamily="34" charset="0"/>
                <a:ea typeface="Calibri" panose="020F0502020204030204" pitchFamily="34" charset="0"/>
                <a:cs typeface="Times New Roman" panose="02020603050405020304" pitchFamily="18" charset="0"/>
              </a:rPr>
              <a:t>б) Система ценностей, характерная для данного общества.</a:t>
            </a:r>
          </a:p>
          <a:p>
            <a:r>
              <a:rPr lang="ru-RU" sz="2000" dirty="0">
                <a:latin typeface="Calibri" panose="020F0502020204030204" pitchFamily="34" charset="0"/>
                <a:ea typeface="Calibri" panose="020F0502020204030204" pitchFamily="34" charset="0"/>
                <a:cs typeface="Times New Roman" panose="02020603050405020304" pitchFamily="18" charset="0"/>
              </a:rPr>
              <a:t>5. Значение социальных статусов</a:t>
            </a:r>
          </a:p>
          <a:p>
            <a:r>
              <a:rPr lang="ru-RU" sz="2000" dirty="0">
                <a:latin typeface="Calibri" panose="020F0502020204030204" pitchFamily="34" charset="0"/>
                <a:ea typeface="Calibri" panose="020F0502020204030204" pitchFamily="34" charset="0"/>
                <a:cs typeface="Times New Roman" panose="02020603050405020304" pitchFamily="18" charset="0"/>
              </a:rPr>
              <a:t>а) Определяют содержание и характер социальных отношений. </a:t>
            </a:r>
          </a:p>
          <a:p>
            <a:r>
              <a:rPr lang="ru-RU" sz="2000" dirty="0">
                <a:latin typeface="Calibri" panose="020F0502020204030204" pitchFamily="34" charset="0"/>
                <a:ea typeface="Calibri" panose="020F0502020204030204" pitchFamily="34" charset="0"/>
                <a:cs typeface="Times New Roman" panose="02020603050405020304" pitchFamily="18" charset="0"/>
              </a:rPr>
              <a:t>б) Выступают в качестве элементов организации общества</a:t>
            </a:r>
          </a:p>
          <a:p>
            <a:r>
              <a:rPr lang="ru-RU" sz="2000" dirty="0">
                <a:latin typeface="Calibri" panose="020F0502020204030204" pitchFamily="34" charset="0"/>
                <a:ea typeface="Calibri" panose="020F0502020204030204" pitchFamily="34" charset="0"/>
                <a:cs typeface="Times New Roman" panose="02020603050405020304" pitchFamily="18" charset="0"/>
              </a:rPr>
              <a:t>в) Обеспечивают социальные связи между субъектами общественных отношений</a:t>
            </a:r>
          </a:p>
        </p:txBody>
      </p:sp>
    </p:spTree>
    <p:extLst>
      <p:ext uri="{BB962C8B-B14F-4D97-AF65-F5344CB8AC3E}">
        <p14:creationId xmlns:p14="http://schemas.microsoft.com/office/powerpoint/2010/main" val="29481960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l="34201" r="34201"/>
          <a:stretch>
            <a:fillRect/>
          </a:stretch>
        </p:blipFill>
        <p:spPr>
          <a:xfrm>
            <a:off x="0" y="0"/>
            <a:ext cx="3248747" cy="6858000"/>
          </a:xfrm>
          <a:prstGeom prst="rect">
            <a:avLst/>
          </a:prstGeom>
        </p:spPr>
      </p:pic>
      <p:sp>
        <p:nvSpPr>
          <p:cNvPr id="2" name="Прямоугольник 1">
            <a:extLst>
              <a:ext uri="{FF2B5EF4-FFF2-40B4-BE49-F238E27FC236}">
                <a16:creationId xmlns:a16="http://schemas.microsoft.com/office/drawing/2014/main" id="{D6375078-B3FC-DC43-9C3B-6125B948E97E}"/>
              </a:ext>
            </a:extLst>
          </p:cNvPr>
          <p:cNvSpPr/>
          <p:nvPr/>
        </p:nvSpPr>
        <p:spPr>
          <a:xfrm>
            <a:off x="3646311" y="1306691"/>
            <a:ext cx="8308622" cy="5632311"/>
          </a:xfrm>
          <a:prstGeom prst="rect">
            <a:avLst/>
          </a:prstGeom>
        </p:spPr>
        <p:txBody>
          <a:bodyPr wrap="square">
            <a:spAutoFit/>
          </a:bodyPr>
          <a:lstStyle/>
          <a:p>
            <a:r>
              <a:rPr lang="ru-RU" dirty="0">
                <a:latin typeface="Calibri" panose="020F0502020204030204" pitchFamily="34" charset="0"/>
                <a:ea typeface="Calibri" panose="020F0502020204030204" pitchFamily="34" charset="0"/>
                <a:cs typeface="Times New Roman" panose="02020603050405020304" pitchFamily="18" charset="0"/>
              </a:rPr>
              <a:t>1. Понятие «Социальная роль»</a:t>
            </a:r>
          </a:p>
          <a:p>
            <a:r>
              <a:rPr lang="ru-RU" dirty="0">
                <a:latin typeface="Calibri" panose="020F0502020204030204" pitchFamily="34" charset="0"/>
                <a:ea typeface="Calibri" panose="020F0502020204030204" pitchFamily="34" charset="0"/>
                <a:cs typeface="Times New Roman" panose="02020603050405020304" pitchFamily="18" charset="0"/>
              </a:rPr>
              <a:t>2. Основные социальные роли</a:t>
            </a:r>
          </a:p>
          <a:p>
            <a:r>
              <a:rPr lang="ru-RU" dirty="0">
                <a:latin typeface="Calibri" panose="020F0502020204030204" pitchFamily="34" charset="0"/>
                <a:ea typeface="Calibri" panose="020F0502020204030204" pitchFamily="34" charset="0"/>
                <a:cs typeface="Times New Roman" panose="02020603050405020304" pitchFamily="18" charset="0"/>
              </a:rPr>
              <a:t>а) семейно-бытовые</a:t>
            </a:r>
          </a:p>
          <a:p>
            <a:r>
              <a:rPr lang="ru-RU" dirty="0">
                <a:latin typeface="Calibri" panose="020F0502020204030204" pitchFamily="34" charset="0"/>
                <a:ea typeface="Calibri" panose="020F0502020204030204" pitchFamily="34" charset="0"/>
                <a:cs typeface="Times New Roman" panose="02020603050405020304" pitchFamily="18" charset="0"/>
              </a:rPr>
              <a:t>б)профессиональные</a:t>
            </a:r>
          </a:p>
          <a:p>
            <a:r>
              <a:rPr lang="ru-RU" dirty="0">
                <a:latin typeface="Calibri" panose="020F0502020204030204" pitchFamily="34" charset="0"/>
                <a:ea typeface="Calibri" panose="020F0502020204030204" pitchFamily="34" charset="0"/>
                <a:cs typeface="Times New Roman" panose="02020603050405020304" pitchFamily="18" charset="0"/>
              </a:rPr>
              <a:t>в) общественно-политические</a:t>
            </a:r>
          </a:p>
          <a:p>
            <a:r>
              <a:rPr lang="ru-RU" dirty="0">
                <a:latin typeface="Calibri" panose="020F0502020204030204" pitchFamily="34" charset="0"/>
                <a:ea typeface="Calibri" panose="020F0502020204030204" pitchFamily="34" charset="0"/>
                <a:cs typeface="Times New Roman" panose="02020603050405020304" pitchFamily="18" charset="0"/>
              </a:rPr>
              <a:t>г) ситуационные</a:t>
            </a:r>
          </a:p>
          <a:p>
            <a:r>
              <a:rPr lang="ru-RU" dirty="0">
                <a:latin typeface="Calibri" panose="020F0502020204030204" pitchFamily="34" charset="0"/>
                <a:ea typeface="Calibri" panose="020F0502020204030204" pitchFamily="34" charset="0"/>
                <a:cs typeface="Times New Roman" panose="02020603050405020304" pitchFamily="18" charset="0"/>
              </a:rPr>
              <a:t>3. Компоненты нормативной структуры социальной роли</a:t>
            </a:r>
          </a:p>
          <a:p>
            <a:r>
              <a:rPr lang="ru-RU" dirty="0">
                <a:latin typeface="Calibri" panose="020F0502020204030204" pitchFamily="34" charset="0"/>
                <a:ea typeface="Calibri" panose="020F0502020204030204" pitchFamily="34" charset="0"/>
                <a:cs typeface="Times New Roman" panose="02020603050405020304" pitchFamily="18" charset="0"/>
              </a:rPr>
              <a:t>а). описание типа поведения.</a:t>
            </a:r>
          </a:p>
          <a:p>
            <a:r>
              <a:rPr lang="ru-RU" dirty="0">
                <a:latin typeface="Calibri" panose="020F0502020204030204" pitchFamily="34" charset="0"/>
                <a:ea typeface="Calibri" panose="020F0502020204030204" pitchFamily="34" charset="0"/>
                <a:cs typeface="Times New Roman" panose="02020603050405020304" pitchFamily="18" charset="0"/>
              </a:rPr>
              <a:t>б) предписания или нормы.</a:t>
            </a:r>
          </a:p>
          <a:p>
            <a:r>
              <a:rPr lang="ru-RU" dirty="0">
                <a:latin typeface="Calibri" panose="020F0502020204030204" pitchFamily="34" charset="0"/>
                <a:ea typeface="Calibri" panose="020F0502020204030204" pitchFamily="34" charset="0"/>
                <a:cs typeface="Times New Roman" panose="02020603050405020304" pitchFamily="18" charset="0"/>
              </a:rPr>
              <a:t>г) оценка выполнения роли.</a:t>
            </a:r>
          </a:p>
          <a:p>
            <a:r>
              <a:rPr lang="ru-RU" dirty="0">
                <a:latin typeface="Calibri" panose="020F0502020204030204" pitchFamily="34" charset="0"/>
                <a:ea typeface="Calibri" panose="020F0502020204030204" pitchFamily="34" charset="0"/>
                <a:cs typeface="Times New Roman" panose="02020603050405020304" pitchFamily="18" charset="0"/>
              </a:rPr>
              <a:t>д) меры поощрения или наказания.</a:t>
            </a:r>
          </a:p>
          <a:p>
            <a:r>
              <a:rPr lang="ru-RU" dirty="0">
                <a:latin typeface="Calibri" panose="020F0502020204030204" pitchFamily="34" charset="0"/>
                <a:ea typeface="Calibri" panose="020F0502020204030204" pitchFamily="34" charset="0"/>
                <a:cs typeface="Times New Roman" panose="02020603050405020304" pitchFamily="18" charset="0"/>
              </a:rPr>
              <a:t>4. Факторы, определяющие процесс реализации социальных ролей:</a:t>
            </a:r>
          </a:p>
          <a:p>
            <a:r>
              <a:rPr lang="ru-RU" dirty="0">
                <a:latin typeface="Calibri" panose="020F0502020204030204" pitchFamily="34" charset="0"/>
                <a:ea typeface="Calibri" panose="020F0502020204030204" pitchFamily="34" charset="0"/>
                <a:cs typeface="Times New Roman" panose="02020603050405020304" pitchFamily="18" charset="0"/>
              </a:rPr>
              <a:t>а) биопсихологические возможности человека; </a:t>
            </a:r>
          </a:p>
          <a:p>
            <a:r>
              <a:rPr lang="ru-RU" dirty="0">
                <a:latin typeface="Calibri" panose="020F0502020204030204" pitchFamily="34" charset="0"/>
                <a:ea typeface="Calibri" panose="020F0502020204030204" pitchFamily="34" charset="0"/>
                <a:cs typeface="Times New Roman" panose="02020603050405020304" pitchFamily="18" charset="0"/>
              </a:rPr>
              <a:t>б) характер принятой в группе роли и особенности социального контроля; </a:t>
            </a:r>
          </a:p>
          <a:p>
            <a:r>
              <a:rPr lang="ru-RU" dirty="0">
                <a:latin typeface="Calibri" panose="020F0502020204030204" pitchFamily="34" charset="0"/>
                <a:ea typeface="Calibri" panose="020F0502020204030204" pitchFamily="34" charset="0"/>
                <a:cs typeface="Times New Roman" panose="02020603050405020304" pitchFamily="18" charset="0"/>
              </a:rPr>
              <a:t>г) личностный образец;</a:t>
            </a:r>
          </a:p>
          <a:p>
            <a:r>
              <a:rPr lang="ru-RU" dirty="0">
                <a:latin typeface="Calibri" panose="020F0502020204030204" pitchFamily="34" charset="0"/>
                <a:ea typeface="Calibri" panose="020F0502020204030204" pitchFamily="34" charset="0"/>
                <a:cs typeface="Times New Roman" panose="02020603050405020304" pitchFamily="18" charset="0"/>
              </a:rPr>
              <a:t>д) структура группы.</a:t>
            </a:r>
          </a:p>
          <a:p>
            <a:r>
              <a:rPr lang="ru-RU" dirty="0">
                <a:latin typeface="Calibri" panose="020F0502020204030204" pitchFamily="34" charset="0"/>
                <a:ea typeface="Calibri" panose="020F0502020204030204" pitchFamily="34" charset="0"/>
                <a:cs typeface="Times New Roman" panose="02020603050405020304" pitchFamily="18" charset="0"/>
              </a:rPr>
              <a:t>5. Виды ролевых конфликтов</a:t>
            </a:r>
          </a:p>
          <a:p>
            <a:r>
              <a:rPr lang="ru-RU" dirty="0">
                <a:latin typeface="Calibri" panose="020F0502020204030204" pitchFamily="34" charset="0"/>
                <a:ea typeface="Calibri" panose="020F0502020204030204" pitchFamily="34" charset="0"/>
                <a:cs typeface="Times New Roman" panose="02020603050405020304" pitchFamily="18" charset="0"/>
              </a:rPr>
              <a:t>а) </a:t>
            </a:r>
            <a:r>
              <a:rPr lang="ru-RU" dirty="0" err="1">
                <a:latin typeface="Calibri" panose="020F0502020204030204" pitchFamily="34" charset="0"/>
                <a:ea typeface="Calibri" panose="020F0502020204030204" pitchFamily="34" charset="0"/>
                <a:cs typeface="Times New Roman" panose="02020603050405020304" pitchFamily="18" charset="0"/>
              </a:rPr>
              <a:t>Внутриролевые</a:t>
            </a:r>
            <a:r>
              <a:rPr lang="ru-RU" dirty="0">
                <a:latin typeface="Calibri" panose="020F0502020204030204" pitchFamily="34" charset="0"/>
                <a:ea typeface="Calibri" panose="020F0502020204030204" pitchFamily="34" charset="0"/>
                <a:cs typeface="Times New Roman" panose="02020603050405020304" pitchFamily="18" charset="0"/>
              </a:rPr>
              <a:t>.</a:t>
            </a:r>
          </a:p>
          <a:p>
            <a:r>
              <a:rPr lang="ru-RU" dirty="0">
                <a:latin typeface="Calibri" panose="020F0502020204030204" pitchFamily="34" charset="0"/>
                <a:ea typeface="Calibri" panose="020F0502020204030204" pitchFamily="34" charset="0"/>
                <a:cs typeface="Times New Roman" panose="02020603050405020304" pitchFamily="18" charset="0"/>
              </a:rPr>
              <a:t>б) </a:t>
            </a:r>
            <a:r>
              <a:rPr lang="ru-RU" dirty="0" err="1">
                <a:latin typeface="Calibri" panose="020F0502020204030204" pitchFamily="34" charset="0"/>
                <a:ea typeface="Calibri" panose="020F0502020204030204" pitchFamily="34" charset="0"/>
                <a:cs typeface="Times New Roman" panose="02020603050405020304" pitchFamily="18" charset="0"/>
              </a:rPr>
              <a:t>Межролевые</a:t>
            </a:r>
            <a:r>
              <a:rPr lang="ru-RU" dirty="0">
                <a:latin typeface="Calibri" panose="020F0502020204030204" pitchFamily="34" charset="0"/>
                <a:ea typeface="Calibri" panose="020F0502020204030204" pitchFamily="34" charset="0"/>
                <a:cs typeface="Times New Roman" panose="02020603050405020304" pitchFamily="18" charset="0"/>
              </a:rPr>
              <a:t>. </a:t>
            </a:r>
          </a:p>
          <a:p>
            <a:r>
              <a:rPr lang="ru-RU" dirty="0">
                <a:latin typeface="Calibri" panose="020F0502020204030204" pitchFamily="34" charset="0"/>
                <a:ea typeface="Calibri" panose="020F0502020204030204" pitchFamily="34" charset="0"/>
                <a:cs typeface="Times New Roman" panose="02020603050405020304" pitchFamily="18" charset="0"/>
              </a:rPr>
              <a:t>в) Личностно-ролевые</a:t>
            </a:r>
          </a:p>
        </p:txBody>
      </p:sp>
      <p:sp>
        <p:nvSpPr>
          <p:cNvPr id="4" name="TextBox 3">
            <a:extLst>
              <a:ext uri="{FF2B5EF4-FFF2-40B4-BE49-F238E27FC236}">
                <a16:creationId xmlns:a16="http://schemas.microsoft.com/office/drawing/2014/main" id="{5FEDCA56-B2F2-2D40-9DE5-3214D4F1EEAD}"/>
              </a:ext>
            </a:extLst>
          </p:cNvPr>
          <p:cNvSpPr txBox="1"/>
          <p:nvPr/>
        </p:nvSpPr>
        <p:spPr>
          <a:xfrm>
            <a:off x="5305778" y="259644"/>
            <a:ext cx="5274585" cy="523220"/>
          </a:xfrm>
          <a:prstGeom prst="rect">
            <a:avLst/>
          </a:prstGeom>
          <a:noFill/>
        </p:spPr>
        <p:txBody>
          <a:bodyPr wrap="none" rtlCol="0">
            <a:spAutoFit/>
          </a:bodyPr>
          <a:lstStyle/>
          <a:p>
            <a:r>
              <a:rPr lang="ru-RU" sz="2800" dirty="0">
                <a:solidFill>
                  <a:srgbClr val="FF0000"/>
                </a:solidFill>
              </a:rPr>
              <a:t>План на тему «Социальная роль»</a:t>
            </a:r>
          </a:p>
        </p:txBody>
      </p:sp>
    </p:spTree>
    <p:extLst>
      <p:ext uri="{BB962C8B-B14F-4D97-AF65-F5344CB8AC3E}">
        <p14:creationId xmlns:p14="http://schemas.microsoft.com/office/powerpoint/2010/main" val="29109365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252124"/>
            <a:ext cx="12192000" cy="605876"/>
          </a:xfrm>
          <a:prstGeom prst="rect">
            <a:avLst/>
          </a:prstGeom>
          <a:solidFill>
            <a:srgbClr val="FDCF60"/>
          </a:solidFill>
        </p:spPr>
      </p:sp>
      <p:pic>
        <p:nvPicPr>
          <p:cNvPr id="5" name="Picture 5"/>
          <p:cNvPicPr>
            <a:picLocks noChangeAspect="1"/>
          </p:cNvPicPr>
          <p:nvPr/>
        </p:nvPicPr>
        <p:blipFill>
          <a:blip r:embed="rId2"/>
          <a:srcRect/>
          <a:stretch>
            <a:fillRect/>
          </a:stretch>
        </p:blipFill>
        <p:spPr>
          <a:xfrm>
            <a:off x="7516107" y="676348"/>
            <a:ext cx="4551715" cy="5505303"/>
          </a:xfrm>
          <a:prstGeom prst="rect">
            <a:avLst/>
          </a:prstGeom>
        </p:spPr>
      </p:pic>
      <p:sp>
        <p:nvSpPr>
          <p:cNvPr id="3" name="Прямоугольник 2">
            <a:extLst>
              <a:ext uri="{FF2B5EF4-FFF2-40B4-BE49-F238E27FC236}">
                <a16:creationId xmlns:a16="http://schemas.microsoft.com/office/drawing/2014/main" id="{13762516-D990-904E-8E83-B21B7900DC58}"/>
              </a:ext>
            </a:extLst>
          </p:cNvPr>
          <p:cNvSpPr/>
          <p:nvPr/>
        </p:nvSpPr>
        <p:spPr>
          <a:xfrm>
            <a:off x="124178" y="788058"/>
            <a:ext cx="8421511" cy="5262979"/>
          </a:xfrm>
          <a:prstGeom prst="rect">
            <a:avLst/>
          </a:prstGeom>
        </p:spPr>
        <p:txBody>
          <a:bodyPr wrap="square">
            <a:spAutoFit/>
          </a:bodyPr>
          <a:lstStyle/>
          <a:p>
            <a:pPr algn="just"/>
            <a:r>
              <a:rPr lang="ru-RU" sz="2400" dirty="0">
                <a:solidFill>
                  <a:srgbClr val="000000"/>
                </a:solidFill>
              </a:rPr>
              <a:t>1. Понятие «Социализация»</a:t>
            </a:r>
          </a:p>
          <a:p>
            <a:pPr algn="just"/>
            <a:r>
              <a:rPr lang="ru-RU" sz="2400" dirty="0">
                <a:solidFill>
                  <a:srgbClr val="000000"/>
                </a:solidFill>
              </a:rPr>
              <a:t>2. Основные виды социализации:</a:t>
            </a:r>
          </a:p>
          <a:p>
            <a:pPr algn="just"/>
            <a:r>
              <a:rPr lang="ru-RU" sz="2400" dirty="0">
                <a:solidFill>
                  <a:srgbClr val="000000"/>
                </a:solidFill>
              </a:rPr>
              <a:t>а) первичная;</a:t>
            </a:r>
          </a:p>
          <a:p>
            <a:pPr algn="just"/>
            <a:r>
              <a:rPr lang="ru-RU" sz="2400" dirty="0">
                <a:solidFill>
                  <a:srgbClr val="000000"/>
                </a:solidFill>
              </a:rPr>
              <a:t>б) вторичная.</a:t>
            </a:r>
          </a:p>
          <a:p>
            <a:pPr algn="just"/>
            <a:r>
              <a:rPr lang="ru-RU" sz="2400" dirty="0">
                <a:solidFill>
                  <a:srgbClr val="000000"/>
                </a:solidFill>
              </a:rPr>
              <a:t>3. Функции социализации:</a:t>
            </a:r>
          </a:p>
          <a:p>
            <a:pPr algn="just"/>
            <a:r>
              <a:rPr lang="ru-RU" sz="2400" dirty="0">
                <a:solidFill>
                  <a:srgbClr val="000000"/>
                </a:solidFill>
              </a:rPr>
              <a:t>а) освоение системы знаний о мире, человеке и обществе;</a:t>
            </a:r>
          </a:p>
          <a:p>
            <a:pPr algn="just"/>
            <a:r>
              <a:rPr lang="ru-RU" sz="2400" dirty="0">
                <a:solidFill>
                  <a:srgbClr val="000000"/>
                </a:solidFill>
              </a:rPr>
              <a:t>б)усвоение моральных ценностей и ориентиров;</a:t>
            </a:r>
          </a:p>
          <a:p>
            <a:pPr algn="just"/>
            <a:r>
              <a:rPr lang="ru-RU" sz="2400" dirty="0">
                <a:solidFill>
                  <a:srgbClr val="000000"/>
                </a:solidFill>
              </a:rPr>
              <a:t>в) усвоение практических навыков и умений.</a:t>
            </a:r>
          </a:p>
          <a:p>
            <a:pPr algn="just"/>
            <a:r>
              <a:rPr lang="ru-RU" sz="2400" dirty="0">
                <a:solidFill>
                  <a:srgbClr val="000000"/>
                </a:solidFill>
              </a:rPr>
              <a:t>4. Агенты социализации:</a:t>
            </a:r>
          </a:p>
          <a:p>
            <a:pPr algn="just"/>
            <a:r>
              <a:rPr lang="ru-RU" sz="2400" dirty="0">
                <a:solidFill>
                  <a:srgbClr val="000000"/>
                </a:solidFill>
              </a:rPr>
              <a:t>а) семья;</a:t>
            </a:r>
          </a:p>
          <a:p>
            <a:pPr algn="just"/>
            <a:r>
              <a:rPr lang="ru-RU" sz="2400" dirty="0">
                <a:solidFill>
                  <a:srgbClr val="000000"/>
                </a:solidFill>
              </a:rPr>
              <a:t>б) образование;</a:t>
            </a:r>
          </a:p>
          <a:p>
            <a:pPr algn="just"/>
            <a:r>
              <a:rPr lang="ru-RU" sz="2400" dirty="0">
                <a:solidFill>
                  <a:srgbClr val="000000"/>
                </a:solidFill>
              </a:rPr>
              <a:t>в) группа друзей (сверстников);</a:t>
            </a:r>
          </a:p>
          <a:p>
            <a:pPr algn="just"/>
            <a:r>
              <a:rPr lang="ru-RU" sz="2400" dirty="0">
                <a:solidFill>
                  <a:srgbClr val="000000"/>
                </a:solidFill>
              </a:rPr>
              <a:t>г) СМИ и </a:t>
            </a:r>
            <a:r>
              <a:rPr lang="ru-RU" sz="2400" dirty="0" err="1">
                <a:solidFill>
                  <a:srgbClr val="000000"/>
                </a:solidFill>
              </a:rPr>
              <a:t>тд</a:t>
            </a:r>
            <a:r>
              <a:rPr lang="ru-RU" sz="2400" dirty="0">
                <a:solidFill>
                  <a:srgbClr val="000000"/>
                </a:solidFill>
              </a:rPr>
              <a:t>.</a:t>
            </a:r>
          </a:p>
          <a:p>
            <a:pPr algn="just"/>
            <a:r>
              <a:rPr lang="ru-RU" sz="2400" dirty="0">
                <a:solidFill>
                  <a:srgbClr val="000000"/>
                </a:solidFill>
              </a:rPr>
              <a:t>5. </a:t>
            </a:r>
            <a:r>
              <a:rPr lang="ru-RU" sz="2400" dirty="0" err="1">
                <a:solidFill>
                  <a:srgbClr val="000000"/>
                </a:solidFill>
              </a:rPr>
              <a:t>Десоциализация</a:t>
            </a:r>
            <a:r>
              <a:rPr lang="ru-RU" sz="2400" dirty="0">
                <a:solidFill>
                  <a:srgbClr val="000000"/>
                </a:solidFill>
              </a:rPr>
              <a:t> и </a:t>
            </a:r>
            <a:r>
              <a:rPr lang="ru-RU" sz="2400" dirty="0" err="1">
                <a:solidFill>
                  <a:srgbClr val="000000"/>
                </a:solidFill>
              </a:rPr>
              <a:t>ресоциализация</a:t>
            </a:r>
            <a:r>
              <a:rPr lang="ru-RU" sz="2400" dirty="0">
                <a:solidFill>
                  <a:srgbClr val="000000"/>
                </a:solidFill>
              </a:rPr>
              <a:t> индивида.</a:t>
            </a:r>
            <a:endParaRPr lang="ru-RU" sz="2400" b="0" i="0" dirty="0">
              <a:solidFill>
                <a:srgbClr val="000000"/>
              </a:solidFill>
              <a:effectLst/>
            </a:endParaRPr>
          </a:p>
        </p:txBody>
      </p:sp>
      <p:sp>
        <p:nvSpPr>
          <p:cNvPr id="4" name="TextBox 3">
            <a:extLst>
              <a:ext uri="{FF2B5EF4-FFF2-40B4-BE49-F238E27FC236}">
                <a16:creationId xmlns:a16="http://schemas.microsoft.com/office/drawing/2014/main" id="{A4D7AE0B-CFDD-4F44-BFB7-D01713AC26C6}"/>
              </a:ext>
            </a:extLst>
          </p:cNvPr>
          <p:cNvSpPr txBox="1"/>
          <p:nvPr/>
        </p:nvSpPr>
        <p:spPr>
          <a:xfrm>
            <a:off x="1692825" y="163321"/>
            <a:ext cx="4843634" cy="954107"/>
          </a:xfrm>
          <a:prstGeom prst="rect">
            <a:avLst/>
          </a:prstGeom>
          <a:noFill/>
        </p:spPr>
        <p:txBody>
          <a:bodyPr wrap="none" rtlCol="0">
            <a:spAutoFit/>
          </a:bodyPr>
          <a:lstStyle/>
          <a:p>
            <a:r>
              <a:rPr lang="ru-RU" sz="2800" dirty="0">
                <a:solidFill>
                  <a:srgbClr val="FF0000"/>
                </a:solidFill>
              </a:rPr>
              <a:t>План на тему «Социализация»</a:t>
            </a:r>
          </a:p>
          <a:p>
            <a:r>
              <a:rPr lang="ru-RU" sz="2800" dirty="0">
                <a:solidFill>
                  <a:srgbClr val="FF0000"/>
                </a:solidFill>
              </a:rPr>
              <a:t> </a:t>
            </a:r>
          </a:p>
        </p:txBody>
      </p:sp>
    </p:spTree>
    <p:extLst>
      <p:ext uri="{BB962C8B-B14F-4D97-AF65-F5344CB8AC3E}">
        <p14:creationId xmlns:p14="http://schemas.microsoft.com/office/powerpoint/2010/main" val="20669759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974868">
            <a:off x="8896679" y="3828526"/>
            <a:ext cx="6058947" cy="6058947"/>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4922467">
            <a:off x="-3409107" y="-4666126"/>
            <a:ext cx="6931309" cy="6931309"/>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557025" y="5192959"/>
            <a:ext cx="2634975" cy="2122241"/>
          </a:xfrm>
          <a:prstGeom prst="rect">
            <a:avLst/>
          </a:prstGeom>
        </p:spPr>
      </p:pic>
      <p:sp>
        <p:nvSpPr>
          <p:cNvPr id="4" name="Прямоугольник 3">
            <a:extLst>
              <a:ext uri="{FF2B5EF4-FFF2-40B4-BE49-F238E27FC236}">
                <a16:creationId xmlns:a16="http://schemas.microsoft.com/office/drawing/2014/main" id="{B41D4100-A27B-9248-BD42-E919270047BF}"/>
              </a:ext>
            </a:extLst>
          </p:cNvPr>
          <p:cNvSpPr/>
          <p:nvPr/>
        </p:nvSpPr>
        <p:spPr>
          <a:xfrm>
            <a:off x="682593" y="1004379"/>
            <a:ext cx="11452860" cy="4401205"/>
          </a:xfrm>
          <a:prstGeom prst="rect">
            <a:avLst/>
          </a:prstGeom>
        </p:spPr>
        <p:txBody>
          <a:bodyPr wrap="square">
            <a:spAutoFit/>
          </a:bodyPr>
          <a:lstStyle/>
          <a:p>
            <a:pPr marL="514350" indent="-514350">
              <a:buAutoNum type="arabicParenR"/>
            </a:pPr>
            <a:r>
              <a:rPr lang="ru-RU" sz="2800" dirty="0">
                <a:latin typeface="Helvetica Neue" panose="02000503000000020004" pitchFamily="2" charset="0"/>
              </a:rPr>
              <a:t>Обоснуйте объективное существование социального неравенства в современном обществе. (Обоснование должно быть дано в нескольких распространённых предложениях.) </a:t>
            </a:r>
          </a:p>
          <a:p>
            <a:pPr marL="514350" indent="-514350">
              <a:buAutoNum type="arabicParenR"/>
            </a:pPr>
            <a:r>
              <a:rPr lang="ru-RU" sz="2800" dirty="0">
                <a:latin typeface="Helvetica Neue" panose="02000503000000020004" pitchFamily="2" charset="0"/>
              </a:rPr>
              <a:t>Какие социальные статусы человек может приобрести ценой собственных усилий? (Назовите любые три социальных статуса.) </a:t>
            </a:r>
          </a:p>
          <a:p>
            <a:pPr marL="514350" indent="-514350">
              <a:buAutoNum type="arabicParenR"/>
            </a:pPr>
            <a:r>
              <a:rPr lang="ru-RU" sz="2800" dirty="0">
                <a:latin typeface="Helvetica Neue" panose="02000503000000020004" pitchFamily="2" charset="0"/>
              </a:rPr>
              <a:t>Для каждого из них приведите по одному примеру, иллюстрирующему исполнение социальной роли, соответствующей данному статусу. (Каждый пример должен быть сформулирован развёрнуто.)</a:t>
            </a:r>
            <a:endParaRPr lang="ru-RU" sz="2800" dirty="0">
              <a:effectLst/>
              <a:latin typeface="Helvetica Neue" panose="02000503000000020004" pitchFamily="2" charset="0"/>
            </a:endParaRPr>
          </a:p>
        </p:txBody>
      </p:sp>
      <p:sp>
        <p:nvSpPr>
          <p:cNvPr id="6" name="TextBox 5">
            <a:extLst>
              <a:ext uri="{FF2B5EF4-FFF2-40B4-BE49-F238E27FC236}">
                <a16:creationId xmlns:a16="http://schemas.microsoft.com/office/drawing/2014/main" id="{48718F5D-F0D3-B047-91BF-092B4C8FE17B}"/>
              </a:ext>
            </a:extLst>
          </p:cNvPr>
          <p:cNvSpPr txBox="1"/>
          <p:nvPr/>
        </p:nvSpPr>
        <p:spPr>
          <a:xfrm>
            <a:off x="56547" y="1004379"/>
            <a:ext cx="685800" cy="646331"/>
          </a:xfrm>
          <a:prstGeom prst="rect">
            <a:avLst/>
          </a:prstGeom>
          <a:noFill/>
        </p:spPr>
        <p:txBody>
          <a:bodyPr wrap="square" rtlCol="0">
            <a:spAutoFit/>
          </a:bodyPr>
          <a:lstStyle/>
          <a:p>
            <a:r>
              <a:rPr lang="ru-RU" sz="3600" dirty="0">
                <a:solidFill>
                  <a:srgbClr val="FF0000"/>
                </a:solidFill>
              </a:rPr>
              <a:t>25</a:t>
            </a:r>
          </a:p>
        </p:txBody>
      </p:sp>
    </p:spTree>
    <p:extLst>
      <p:ext uri="{BB962C8B-B14F-4D97-AF65-F5344CB8AC3E}">
        <p14:creationId xmlns:p14="http://schemas.microsoft.com/office/powerpoint/2010/main" val="12869348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E5B591E8-9B28-B146-AC2A-E08E3D56B6A1}"/>
              </a:ext>
            </a:extLst>
          </p:cNvPr>
          <p:cNvSpPr/>
          <p:nvPr/>
        </p:nvSpPr>
        <p:spPr>
          <a:xfrm>
            <a:off x="123825" y="0"/>
            <a:ext cx="11944350" cy="6186309"/>
          </a:xfrm>
          <a:prstGeom prst="rect">
            <a:avLst/>
          </a:prstGeom>
        </p:spPr>
        <p:txBody>
          <a:bodyPr wrap="square">
            <a:spAutoFit/>
          </a:bodyPr>
          <a:lstStyle/>
          <a:p>
            <a:pPr algn="just"/>
            <a:r>
              <a:rPr lang="ru-RU" sz="2200" dirty="0"/>
              <a:t>Каждый человек занимает несколько позиций в обществе. Например, женщина может быть музыкантом, учительницей, женой и матерью. Каждая из этих социальных позиций, связанные с определёнными правами и обязанностями, называется статусом. Хотя человек может иметь ряд статусов, один из них, который можно назвать главным статусом, определяет его общественное положение. </a:t>
            </a:r>
          </a:p>
          <a:p>
            <a:pPr algn="just"/>
            <a:r>
              <a:rPr lang="ru-RU" sz="2200" dirty="0"/>
              <a:t>Некоторые статусы даны от рождения. Такие статусы называют приписанными (предписанными.) Наоборот, достигнутый, приобретённый статус определяется тем, что человек осуществил в своей жизни. Статус писателя приобретают в результате опубликования книги; статус мужа – после получения разрешения на женитьбу и вступления в брак. Никто не родиться автором или мужем. Некоторые статусы сочетает предписанные и достигнуты элементы. Получение степени доктора философии, несомненно, является достижением. Ну, будучи однажды получен, новый статус остается навсегда, становится перманентный частью личности и социальной роли, и определяет все его намерения и цели как предписанный статус. </a:t>
            </a:r>
          </a:p>
          <a:p>
            <a:pPr algn="just"/>
            <a:r>
              <a:rPr lang="ru-RU" sz="2200" dirty="0"/>
              <a:t>Ролью называется ожидаемое поведение, обусловленные статусом человека. Каждый статус обычно включает ряд ролей. Человек имеющий статус преподавателя, по-разному ведёт себя со студентами, другими преподавателями факультета, преподавателями Министерства просвещения или ректором. Совокупность ролей, соответствующих данному статусом называется ролевым набором. Совокупность ролей, соответствующих данному статусу, называется ролевым набором. </a:t>
            </a:r>
            <a:endParaRPr lang="ru-RU" sz="2200" dirty="0">
              <a:effectLst/>
            </a:endParaRPr>
          </a:p>
        </p:txBody>
      </p:sp>
    </p:spTree>
    <p:extLst>
      <p:ext uri="{BB962C8B-B14F-4D97-AF65-F5344CB8AC3E}">
        <p14:creationId xmlns:p14="http://schemas.microsoft.com/office/powerpoint/2010/main" val="31732835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5D3D787-9424-814B-9290-D6E4A7A065E2}"/>
              </a:ext>
            </a:extLst>
          </p:cNvPr>
          <p:cNvSpPr/>
          <p:nvPr/>
        </p:nvSpPr>
        <p:spPr>
          <a:xfrm>
            <a:off x="160020" y="0"/>
            <a:ext cx="11711940" cy="6863417"/>
          </a:xfrm>
          <a:prstGeom prst="rect">
            <a:avLst/>
          </a:prstGeom>
        </p:spPr>
        <p:txBody>
          <a:bodyPr wrap="square">
            <a:spAutoFit/>
          </a:bodyPr>
          <a:lstStyle/>
          <a:p>
            <a:pPr algn="just"/>
            <a:r>
              <a:rPr lang="ru-RU" sz="2200" dirty="0"/>
              <a:t>Каким образом мы усваиваем роли? Усвоение различных ролей – значительная часть процесса социализации.  Наши роли определяются тем, что ожидают от нас другие. В нашем обществе (и в большинстве других) ожидается, что родители должны заботиться о своих детях, что работник должен выполнять порученную ему работу, что близкие друзья неравнодушны к нашим проблемам. Если они не выполняют свои роли в соответствии с нашими ожиданиями, мы удивлены, рассержены или обижены, и наши отношения меняются. </a:t>
            </a:r>
          </a:p>
          <a:p>
            <a:pPr algn="just"/>
            <a:r>
              <a:rPr lang="ru-RU" sz="2200" dirty="0"/>
              <a:t>Можно привести различие между формальными и неформальными ролевыми ожиданиями. Наиболее ярким примером первых являются законы. Когда мы подписываем договор о покупке дома, ожидается что мы его купим; если мы не делаем этого, нам может быть предъявлен иск за нарушение договора. Брак является другим видом договора, который может быть расторгнут посредством развода. Законы об уголовной ответственности запрещают убийство, изнасилование и другие поступки причиняющие ущерб другим людям. Другие ожидания могут быть менее формальными – например, умение вести себя за столом, стиль одежды и правила вежливости, – но они тоже оказывают большое влияние на наше поведение. Реакции, которые могут быть вызваны нашими поступками, не соответствующими ролевым ожиданиям, также можно классифицировать как формальные и неформальные когда поступки человека соответствует реалиям ожиданиям он получает такие социальные вознаграждения, как деньги уважения. Взятые вместе, эти поощрения и наказания называют санкциями. Применяемые одним или несколькими взаимодействующими индивидами или кем-либо другим санкции подкрепляют правила, определяющие, какое поведение является уместным в данной ситуации.</a:t>
            </a:r>
          </a:p>
        </p:txBody>
      </p:sp>
    </p:spTree>
    <p:extLst>
      <p:ext uri="{BB962C8B-B14F-4D97-AF65-F5344CB8AC3E}">
        <p14:creationId xmlns:p14="http://schemas.microsoft.com/office/powerpoint/2010/main" val="34690055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7104152">
            <a:off x="9976282" y="3650909"/>
            <a:ext cx="3381357" cy="3503996"/>
          </a:xfrm>
          <a:prstGeom prst="rect">
            <a:avLst/>
          </a:prstGeom>
        </p:spPr>
      </p:pic>
      <p:grpSp>
        <p:nvGrpSpPr>
          <p:cNvPr id="3" name="Group 3"/>
          <p:cNvGrpSpPr/>
          <p:nvPr/>
        </p:nvGrpSpPr>
        <p:grpSpPr>
          <a:xfrm>
            <a:off x="297180" y="6434280"/>
            <a:ext cx="10847535" cy="153245"/>
            <a:chOff x="0" y="0"/>
            <a:chExt cx="40453856" cy="571500"/>
          </a:xfrm>
        </p:grpSpPr>
        <p:sp>
          <p:nvSpPr>
            <p:cNvPr id="4" name="Freeform 4"/>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7" name="Picture 7"/>
          <p:cNvPicPr>
            <a:picLocks noChangeAspect="1"/>
          </p:cNvPicPr>
          <p:nvPr/>
        </p:nvPicPr>
        <p:blipFill>
          <a:blip r:embed="rId3"/>
          <a:srcRect/>
          <a:stretch>
            <a:fillRect/>
          </a:stretch>
        </p:blipFill>
        <p:spPr>
          <a:xfrm>
            <a:off x="8092439" y="1145420"/>
            <a:ext cx="4228795" cy="5346753"/>
          </a:xfrm>
          <a:prstGeom prst="rect">
            <a:avLst/>
          </a:prstGeom>
        </p:spPr>
      </p:pic>
      <p:sp>
        <p:nvSpPr>
          <p:cNvPr id="5" name="Прямоугольник 4">
            <a:extLst>
              <a:ext uri="{FF2B5EF4-FFF2-40B4-BE49-F238E27FC236}">
                <a16:creationId xmlns:a16="http://schemas.microsoft.com/office/drawing/2014/main" id="{0DFE227F-AEBC-A14D-8472-26918E3D65B6}"/>
              </a:ext>
            </a:extLst>
          </p:cNvPr>
          <p:cNvSpPr/>
          <p:nvPr/>
        </p:nvSpPr>
        <p:spPr>
          <a:xfrm>
            <a:off x="297180" y="139928"/>
            <a:ext cx="7795259" cy="6370975"/>
          </a:xfrm>
          <a:prstGeom prst="rect">
            <a:avLst/>
          </a:prstGeom>
        </p:spPr>
        <p:txBody>
          <a:bodyPr wrap="square">
            <a:spAutoFit/>
          </a:bodyPr>
          <a:lstStyle/>
          <a:p>
            <a:r>
              <a:rPr lang="ru-RU" sz="2400" dirty="0"/>
              <a:t>17. Что автор называет социальным статусом? Какие три вида социальных статусов он выделил? Как, по мнению автора, связан социальный статус и социальная роль.</a:t>
            </a:r>
          </a:p>
          <a:p>
            <a:endParaRPr lang="ru-RU" sz="2400" dirty="0"/>
          </a:p>
          <a:p>
            <a:r>
              <a:rPr lang="ru-RU" sz="2400" dirty="0"/>
              <a:t>18. Используя обществоведческие знания, объясните смысл понятия «личность». (Объяснение смысла / определение понятия может быть дано в одном или нескольких распространённых предложениях.)</a:t>
            </a:r>
          </a:p>
          <a:p>
            <a:endParaRPr lang="ru-RU" sz="2400" dirty="0"/>
          </a:p>
          <a:p>
            <a:r>
              <a:rPr lang="ru-RU" sz="2400" dirty="0"/>
              <a:t>19.На примере роли ученика школы проиллюстрируйте два ролевых ожидания (формальные и неформальные) и две санкции (формальные и неформальные).</a:t>
            </a:r>
          </a:p>
          <a:p>
            <a:r>
              <a:rPr lang="ru-RU" sz="2400" dirty="0"/>
              <a:t> </a:t>
            </a:r>
          </a:p>
          <a:p>
            <a:r>
              <a:rPr lang="ru-RU" sz="2400" dirty="0"/>
              <a:t>20. Предположите, от чего зависит выбор человеком своего главного статуса. Используя тексты и факты общественной жизни, выскажите два предположение кратко объясните каждый из них.</a:t>
            </a:r>
            <a:endParaRPr lang="ru-RU" sz="2400" dirty="0">
              <a:effectLst/>
            </a:endParaRPr>
          </a:p>
        </p:txBody>
      </p:sp>
    </p:spTree>
    <p:extLst>
      <p:ext uri="{BB962C8B-B14F-4D97-AF65-F5344CB8AC3E}">
        <p14:creationId xmlns:p14="http://schemas.microsoft.com/office/powerpoint/2010/main" val="20080506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72233" y="5761777"/>
            <a:ext cx="10847535" cy="153245"/>
            <a:chOff x="0" y="0"/>
            <a:chExt cx="40453856" cy="571500"/>
          </a:xfrm>
        </p:grpSpPr>
        <p:sp>
          <p:nvSpPr>
            <p:cNvPr id="3" name="Freeform 3"/>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5" name="Picture 5"/>
          <p:cNvPicPr>
            <a:picLocks noChangeAspect="1"/>
          </p:cNvPicPr>
          <p:nvPr/>
        </p:nvPicPr>
        <p:blipFill>
          <a:blip r:embed="rId2">
            <a:alphaModFix amt="19999"/>
          </a:blip>
          <a:srcRect/>
          <a:stretch>
            <a:fillRect/>
          </a:stretch>
        </p:blipFill>
        <p:spPr>
          <a:xfrm rot="1087153">
            <a:off x="9883894" y="-1805177"/>
            <a:ext cx="3754585" cy="3890761"/>
          </a:xfrm>
          <a:prstGeom prst="rect">
            <a:avLst/>
          </a:prstGeom>
        </p:spPr>
      </p:pic>
      <p:pic>
        <p:nvPicPr>
          <p:cNvPr id="6" name="Picture 6"/>
          <p:cNvPicPr>
            <a:picLocks noChangeAspect="1"/>
          </p:cNvPicPr>
          <p:nvPr/>
        </p:nvPicPr>
        <p:blipFill>
          <a:blip r:embed="rId3">
            <a:alphaModFix amt="19999"/>
          </a:blip>
          <a:srcRect/>
          <a:stretch>
            <a:fillRect/>
          </a:stretch>
        </p:blipFill>
        <p:spPr>
          <a:xfrm rot="834651">
            <a:off x="10282780" y="-1170681"/>
            <a:ext cx="3754585" cy="3890761"/>
          </a:xfrm>
          <a:prstGeom prst="rect">
            <a:avLst/>
          </a:prstGeom>
        </p:spPr>
      </p:pic>
      <p:pic>
        <p:nvPicPr>
          <p:cNvPr id="7" name="Picture 7"/>
          <p:cNvPicPr>
            <a:picLocks noChangeAspect="1"/>
          </p:cNvPicPr>
          <p:nvPr/>
        </p:nvPicPr>
        <p:blipFill>
          <a:blip r:embed="rId4">
            <a:alphaModFix amt="19999"/>
          </a:blip>
          <a:srcRect/>
          <a:stretch>
            <a:fillRect/>
          </a:stretch>
        </p:blipFill>
        <p:spPr>
          <a:xfrm rot="482663">
            <a:off x="10322152" y="-463804"/>
            <a:ext cx="2368097" cy="2299207"/>
          </a:xfrm>
          <a:prstGeom prst="rect">
            <a:avLst/>
          </a:prstGeom>
        </p:spPr>
      </p:pic>
      <p:pic>
        <p:nvPicPr>
          <p:cNvPr id="8" name="Picture 8"/>
          <p:cNvPicPr>
            <a:picLocks noChangeAspect="1"/>
          </p:cNvPicPr>
          <p:nvPr/>
        </p:nvPicPr>
        <p:blipFill>
          <a:blip r:embed="rId5"/>
          <a:srcRect/>
          <a:stretch>
            <a:fillRect/>
          </a:stretch>
        </p:blipFill>
        <p:spPr>
          <a:xfrm>
            <a:off x="8016790" y="1441447"/>
            <a:ext cx="4481868" cy="4156518"/>
          </a:xfrm>
          <a:prstGeom prst="rect">
            <a:avLst/>
          </a:prstGeom>
        </p:spPr>
      </p:pic>
    </p:spTree>
    <p:extLst>
      <p:ext uri="{BB962C8B-B14F-4D97-AF65-F5344CB8AC3E}">
        <p14:creationId xmlns:p14="http://schemas.microsoft.com/office/powerpoint/2010/main" val="3628474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7751781" y="3100402"/>
            <a:ext cx="3754419" cy="3071798"/>
          </a:xfrm>
          <a:prstGeom prst="rect">
            <a:avLst/>
          </a:prstGeom>
        </p:spPr>
      </p:pic>
    </p:spTree>
    <p:extLst>
      <p:ext uri="{BB962C8B-B14F-4D97-AF65-F5344CB8AC3E}">
        <p14:creationId xmlns:p14="http://schemas.microsoft.com/office/powerpoint/2010/main" val="31810076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3321519">
            <a:off x="8897292" y="3615186"/>
            <a:ext cx="5033565" cy="4271359"/>
            <a:chOff x="0" y="0"/>
            <a:chExt cx="10067131" cy="8542718"/>
          </a:xfrm>
        </p:grpSpPr>
        <p:pic>
          <p:nvPicPr>
            <p:cNvPr id="3" name="Picture 3"/>
            <p:cNvPicPr>
              <a:picLocks noChangeAspect="1"/>
            </p:cNvPicPr>
            <p:nvPr/>
          </p:nvPicPr>
          <p:blipFill>
            <a:blip r:embed="rId2">
              <a:alphaModFix amt="19999"/>
            </a:blip>
            <a:srcRect/>
            <a:stretch>
              <a:fillRect/>
            </a:stretch>
          </p:blipFill>
          <p:spPr>
            <a:xfrm rot="-4570884">
              <a:off x="828856" y="918308"/>
              <a:ext cx="6762713" cy="7007993"/>
            </a:xfrm>
            <a:prstGeom prst="rect">
              <a:avLst/>
            </a:prstGeom>
          </p:spPr>
        </p:pic>
        <p:pic>
          <p:nvPicPr>
            <p:cNvPr id="4" name="Picture 4"/>
            <p:cNvPicPr>
              <a:picLocks noChangeAspect="1"/>
            </p:cNvPicPr>
            <p:nvPr/>
          </p:nvPicPr>
          <p:blipFill>
            <a:blip r:embed="rId3">
              <a:alphaModFix amt="19999"/>
            </a:blip>
            <a:srcRect/>
            <a:stretch>
              <a:fillRect/>
            </a:stretch>
          </p:blipFill>
          <p:spPr>
            <a:xfrm rot="-4570884">
              <a:off x="2475562" y="616418"/>
              <a:ext cx="6762713" cy="7007993"/>
            </a:xfrm>
            <a:prstGeom prst="rect">
              <a:avLst/>
            </a:prstGeom>
          </p:spPr>
        </p:pic>
      </p:grpSp>
      <p:grpSp>
        <p:nvGrpSpPr>
          <p:cNvPr id="5" name="Group 5"/>
          <p:cNvGrpSpPr/>
          <p:nvPr/>
        </p:nvGrpSpPr>
        <p:grpSpPr>
          <a:xfrm>
            <a:off x="672233" y="5761777"/>
            <a:ext cx="10847535" cy="153245"/>
            <a:chOff x="0" y="0"/>
            <a:chExt cx="40453856" cy="571500"/>
          </a:xfrm>
        </p:grpSpPr>
        <p:sp>
          <p:nvSpPr>
            <p:cNvPr id="6" name="Freeform 6"/>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8" name="Picture 8"/>
          <p:cNvPicPr>
            <a:picLocks noChangeAspect="1"/>
          </p:cNvPicPr>
          <p:nvPr/>
        </p:nvPicPr>
        <p:blipFill>
          <a:blip r:embed="rId4"/>
          <a:srcRect/>
          <a:stretch>
            <a:fillRect/>
          </a:stretch>
        </p:blipFill>
        <p:spPr>
          <a:xfrm>
            <a:off x="7900862" y="3795408"/>
            <a:ext cx="4696359" cy="2743200"/>
          </a:xfrm>
          <a:prstGeom prst="rect">
            <a:avLst/>
          </a:prstGeom>
        </p:spPr>
      </p:pic>
    </p:spTree>
    <p:extLst>
      <p:ext uri="{BB962C8B-B14F-4D97-AF65-F5344CB8AC3E}">
        <p14:creationId xmlns:p14="http://schemas.microsoft.com/office/powerpoint/2010/main" val="42891683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0EB4210-327E-C745-9901-D961BA987BE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pic>
        <p:nvPicPr>
          <p:cNvPr id="4" name="Picture 5">
            <a:extLst>
              <a:ext uri="{FF2B5EF4-FFF2-40B4-BE49-F238E27FC236}">
                <a16:creationId xmlns:a16="http://schemas.microsoft.com/office/drawing/2014/main" id="{1BD490CE-1A3F-7A42-8CAD-7C390A4EF75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7751781" y="3100402"/>
            <a:ext cx="3754419" cy="3071798"/>
          </a:xfrm>
          <a:prstGeom prst="rect">
            <a:avLst/>
          </a:prstGeom>
        </p:spPr>
      </p:pic>
    </p:spTree>
    <p:extLst>
      <p:ext uri="{BB962C8B-B14F-4D97-AF65-F5344CB8AC3E}">
        <p14:creationId xmlns:p14="http://schemas.microsoft.com/office/powerpoint/2010/main" val="13928501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1709551"/>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1866</TotalTime>
  <Words>2140</Words>
  <Application>Microsoft Macintosh PowerPoint</Application>
  <PresentationFormat>Широкоэкранный</PresentationFormat>
  <Paragraphs>129</Paragraphs>
  <Slides>30</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30</vt:i4>
      </vt:variant>
    </vt:vector>
  </HeadingPairs>
  <TitlesOfParts>
    <vt:vector size="39" baseType="lpstr">
      <vt:lpstr>Arial</vt:lpstr>
      <vt:lpstr>Calibri</vt:lpstr>
      <vt:lpstr>Calibri Light</vt:lpstr>
      <vt:lpstr>Helvetica</vt:lpstr>
      <vt:lpstr>Helvetica Neue</vt:lpstr>
      <vt:lpstr>Montserrat Semi-Bold</vt:lpstr>
      <vt:lpstr>Roboto</vt:lpstr>
      <vt:lpstr>Verdana</vt:lpstr>
      <vt:lpstr>Тема Office</vt:lpstr>
      <vt:lpstr>Социальные роли и статусы. Социализация индивида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Microsoft Office User</dc:creator>
  <cp:lastModifiedBy>Microsoft Office User</cp:lastModifiedBy>
  <cp:revision>38</cp:revision>
  <dcterms:created xsi:type="dcterms:W3CDTF">2020-12-16T09:42:50Z</dcterms:created>
  <dcterms:modified xsi:type="dcterms:W3CDTF">2022-11-22T12:16:43Z</dcterms:modified>
</cp:coreProperties>
</file>