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9" r:id="rId4"/>
    <p:sldId id="275" r:id="rId5"/>
    <p:sldId id="266" r:id="rId6"/>
    <p:sldId id="304" r:id="rId7"/>
    <p:sldId id="296" r:id="rId8"/>
    <p:sldId id="295" r:id="rId9"/>
    <p:sldId id="257" r:id="rId10"/>
    <p:sldId id="320" r:id="rId11"/>
    <p:sldId id="294" r:id="rId12"/>
    <p:sldId id="322" r:id="rId13"/>
    <p:sldId id="293" r:id="rId14"/>
    <p:sldId id="315" r:id="rId15"/>
    <p:sldId id="316" r:id="rId16"/>
    <p:sldId id="317" r:id="rId17"/>
    <p:sldId id="272" r:id="rId18"/>
    <p:sldId id="311" r:id="rId19"/>
    <p:sldId id="282" r:id="rId20"/>
    <p:sldId id="291" r:id="rId21"/>
    <p:sldId id="288" r:id="rId22"/>
    <p:sldId id="262" r:id="rId23"/>
    <p:sldId id="281" r:id="rId24"/>
    <p:sldId id="323" r:id="rId25"/>
    <p:sldId id="261" r:id="rId26"/>
    <p:sldId id="265" r:id="rId27"/>
    <p:sldId id="299" r:id="rId28"/>
    <p:sldId id="302" r:id="rId29"/>
    <p:sldId id="259" r:id="rId30"/>
    <p:sldId id="274" r:id="rId31"/>
    <p:sldId id="313" r:id="rId32"/>
    <p:sldId id="314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705"/>
  </p:normalViewPr>
  <p:slideViewPr>
    <p:cSldViewPr snapToGrid="0" snapToObjects="1">
      <p:cViewPr varScale="1">
        <p:scale>
          <a:sx n="113" d="100"/>
          <a:sy n="113" d="100"/>
        </p:scale>
        <p:origin x="5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8265D5-1924-5748-BCB9-15C1FDBB74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A217D9-F6C9-2843-A3FC-0A6144543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B542D0-1E1C-3A47-AF2D-8232C32CB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75AC95-3C60-7F42-8381-E1BC1E225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5C167-8442-F845-BD6F-5F3BE106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98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0A2E8-DDD0-3049-A48B-259836219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91503A-A88A-DE43-AEF6-1C8E4B2CB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254776-F840-B047-B5A0-510FD9F8A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BB8EE0-082F-264A-88BC-AD3E75B7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00D2CE-F7E5-B74E-8580-971AC80F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7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DB131-A7CC-BB4C-8D77-3B75B697E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89BCA6-1599-3742-AC06-8EAB504D7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81047D-48A2-1443-8E46-CC24D9E38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A3151-AE6D-9143-B20E-7FEBA251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8C5137-B7D6-6647-B68E-3D2E958D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7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591B5-0167-4F42-B2B0-406D131F6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6C8154-56FF-8741-B851-83F97012C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CAA5F8-4606-B348-9FCF-7F92F4969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2C8514-6D44-E141-8608-947F68AC7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72CAD1-4BC1-574A-874B-EE2E9293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CFBF97-E8F8-CF4F-AD86-D06BF41D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02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80105-A22A-8743-B8A2-EEE3F1FC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470419-B318-EE4D-8CEA-DA19745CE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890337-50B2-F347-B6E9-12A6AB798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634A1-09A4-B947-A445-B65060E1D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CA0BF87-6D5A-9D40-9E27-7EB1A8604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362427-9B2B-A54F-BAB8-1AC1973C3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DCE2886-C1FA-B842-919D-B50C582B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05142D-554E-1B4C-9182-BD4A844C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0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194BB-A6A8-C646-BBB4-F2197F88A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792BEA1-3E88-0841-A612-49CE4DBC5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0D5323-26BC-A942-B16E-5E8BDECA9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67BFF6-9A6D-1742-A67D-E0F7B093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654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9036E8-87C7-9C44-88D3-B811103E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8F02CC-1A92-CA40-8898-D3239A11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CCE068-9958-7948-B884-B998D9EB4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35FE-4B84-5240-931F-76CE18BEE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3AE67-888D-2F47-AE7C-6CFF84DDD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73B245-D99F-D14F-9C5F-750832263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B52AC-5851-384D-BAC3-A612B63FF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96D1AD-83F0-5446-B0EA-A331C1DB2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F5E650-7E5F-6F49-8055-29FC9AC5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90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B4E81-BD73-E449-8CD9-A8EF471C2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607515-462F-3B47-B08E-1A4190A9F0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25EA3F-EE69-3D4D-9134-566A02C3A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89FEAF-561A-274A-A935-1EE0AA8A7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B5A53E-5B6C-3147-A6FC-9259F7D3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F6E8C9-5BDC-D048-B742-7E039D60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6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C9725-5286-4642-ACBB-6BA14A47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55B54E-CDF4-C54E-BB50-37FF86435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47DC1B-7D05-FE46-95B3-CD65DCD89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DDE5F6-D1AB-D14A-AEE1-C8C536CE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835521-3AE3-2245-89B4-3B79E86A1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088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7F6606A-2887-5C43-BCD6-4B0A05BD9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448F61-3692-F54F-974C-52E562C29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5ED0E1-058F-B244-9B36-8DE06282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E993C9-3363-894E-95F8-BA7F3F6A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A0D0A8-695C-6540-847A-73F1CA7FD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6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DFCEC-195D-2D4D-B4D4-18D5F203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BF6620-E689-304A-94B5-2DCB76691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EF24C3-E8B5-E647-A46C-AA27F5342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37AB-E668-C845-8877-8A1216685445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B5BE54-9206-9748-81CC-807F481A1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B5D31-7377-3C41-803B-56531F20B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1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660" y="1113195"/>
            <a:ext cx="7672039" cy="3661510"/>
          </a:xfrm>
        </p:spPr>
        <p:txBody>
          <a:bodyPr>
            <a:normAutofit/>
          </a:bodyPr>
          <a:lstStyle/>
          <a:p>
            <a:r>
              <a:rPr lang="ru-RU" b="1" dirty="0"/>
              <a:t>Социальная структура общества. Стратификация и мобильность</a:t>
            </a: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9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50C8C50-68D9-6E48-A4E3-8089C7D0511E}"/>
              </a:ext>
            </a:extLst>
          </p:cNvPr>
          <p:cNvSpPr/>
          <p:nvPr/>
        </p:nvSpPr>
        <p:spPr>
          <a:xfrm>
            <a:off x="1896533" y="447061"/>
            <a:ext cx="10193867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социальной мобильности?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Социальные революции способствуют усилению социальной мобильности.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Социальная мобильность индивида всегда приводит к повышению </a:t>
            </a:r>
            <a:r>
              <a:rPr lang="ru-RU" sz="2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его социального статуса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12591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053169" y="3122011"/>
            <a:ext cx="7138831" cy="373598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9D09075-DD3F-2F4E-913A-62B419197960}"/>
              </a:ext>
            </a:extLst>
          </p:cNvPr>
          <p:cNvSpPr/>
          <p:nvPr/>
        </p:nvSpPr>
        <p:spPr>
          <a:xfrm>
            <a:off x="1117600" y="1080239"/>
            <a:ext cx="9685867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любые три «лифта» вертикальной социальной мобильности и проиллюстрируйте примером каждый из них.</a:t>
            </a:r>
          </a:p>
        </p:txBody>
      </p:sp>
    </p:spTree>
    <p:extLst>
      <p:ext uri="{BB962C8B-B14F-4D97-AF65-F5344CB8AC3E}">
        <p14:creationId xmlns:p14="http://schemas.microsoft.com/office/powerpoint/2010/main" val="2675654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2E3676F-2FAD-354F-897F-6DF0A2F29545}"/>
              </a:ext>
            </a:extLst>
          </p:cNvPr>
          <p:cNvSpPr/>
          <p:nvPr/>
        </p:nvSpPr>
        <p:spPr>
          <a:xfrm>
            <a:off x="711199" y="152418"/>
            <a:ext cx="11593689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социальном неравенстве?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Социальное неравенство существует во всех странах с рыночной экономической системой.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Социальное неравенство может стимулировать социальную мобильность личности.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38616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A7155C-495A-4742-8DC1-746B1A663B24}"/>
              </a:ext>
            </a:extLst>
          </p:cNvPr>
          <p:cNvSpPr/>
          <p:nvPr/>
        </p:nvSpPr>
        <p:spPr>
          <a:xfrm>
            <a:off x="259644" y="519222"/>
            <a:ext cx="11672711" cy="3606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смысл обществоведы вкладывают в понятие «социальная мобильность»?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Привлекая знания обществоведческого курса, составьте два предложения: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предложение, содержащее информацию о 4 каналах социальной мобильности, и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предложение, раскрывающее характер социальной мобильности в демократическом обществе.</a:t>
            </a:r>
          </a:p>
        </p:txBody>
      </p:sp>
    </p:spTree>
    <p:extLst>
      <p:ext uri="{BB962C8B-B14F-4D97-AF65-F5344CB8AC3E}">
        <p14:creationId xmlns:p14="http://schemas.microsoft.com/office/powerpoint/2010/main" val="89544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C36110-06CA-C34F-9A92-BFFB9477CB91}"/>
              </a:ext>
            </a:extLst>
          </p:cNvPr>
          <p:cNvSpPr/>
          <p:nvPr/>
        </p:nvSpPr>
        <p:spPr>
          <a:xfrm>
            <a:off x="349956" y="445438"/>
            <a:ext cx="11198578" cy="4939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сущности социальной стратификации общества?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Социальная стратификация отражает строение общества.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Социальная стратификация выражается в социальном расслоении.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295239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9615433" y="4646315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2720257-5870-0C44-9E82-346525402A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877951"/>
              </p:ext>
            </p:extLst>
          </p:nvPr>
        </p:nvGraphicFramePr>
        <p:xfrm>
          <a:off x="214488" y="83965"/>
          <a:ext cx="11853333" cy="5946396"/>
        </p:xfrm>
        <a:graphic>
          <a:graphicData uri="http://schemas.openxmlformats.org/drawingml/2006/table">
            <a:tbl>
              <a:tblPr firstRow="1" firstCol="1" bandRow="1"/>
              <a:tblGrid>
                <a:gridCol w="823944">
                  <a:extLst>
                    <a:ext uri="{9D8B030D-6E8A-4147-A177-3AD203B41FA5}">
                      <a16:colId xmlns:a16="http://schemas.microsoft.com/office/drawing/2014/main" val="3698972627"/>
                    </a:ext>
                  </a:extLst>
                </a:gridCol>
                <a:gridCol w="5102723">
                  <a:extLst>
                    <a:ext uri="{9D8B030D-6E8A-4147-A177-3AD203B41FA5}">
                      <a16:colId xmlns:a16="http://schemas.microsoft.com/office/drawing/2014/main" val="4167395479"/>
                    </a:ext>
                  </a:extLst>
                </a:gridCol>
                <a:gridCol w="509000">
                  <a:extLst>
                    <a:ext uri="{9D8B030D-6E8A-4147-A177-3AD203B41FA5}">
                      <a16:colId xmlns:a16="http://schemas.microsoft.com/office/drawing/2014/main" val="4288622768"/>
                    </a:ext>
                  </a:extLst>
                </a:gridCol>
                <a:gridCol w="5417666">
                  <a:extLst>
                    <a:ext uri="{9D8B030D-6E8A-4147-A177-3AD203B41FA5}">
                      <a16:colId xmlns:a16="http://schemas.microsoft.com/office/drawing/2014/main" val="35064835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ПРИМЕРЫ СОЦИАЛЬНОЙ МОБИЛЬНОСТИ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ВИДЫ СОЦИАЛЬНОЙ МОБИЛЬНОСТИ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259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Алексей перевёлся с биологического факультета университета на химический факультет.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горизонтальная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7116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Инженер Семён был назначен начальником отдела.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вертикальная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54500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Студентка Ольга вышла замуж за своего однокурсника, принадлежащего  к той же социальной страте, что и она.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79218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Предприниматель Иван разорился.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5279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Екатерина вступила в общество охраны природы.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13188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8210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693618" y="-733662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633741" y="3338865"/>
            <a:ext cx="3653667" cy="340827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D4EB4A5-ACA9-9F48-B2AA-7B89C33E7E52}"/>
              </a:ext>
            </a:extLst>
          </p:cNvPr>
          <p:cNvSpPr/>
          <p:nvPr/>
        </p:nvSpPr>
        <p:spPr>
          <a:xfrm>
            <a:off x="220133" y="144337"/>
            <a:ext cx="11751733" cy="5861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социальной мобильности?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Социальная мобильность предполагает изменение индивидом, группой или классом своей позиции в социальной структуре.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Учёные выделяют два вида социальной мобильности: прогрессивную (движение вверх или вниз в системе социальных позиций) и регрессивную (передвижение индивида на одном и том же социальном уровне).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535068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2908D9-90FB-124C-B061-9CD59856EF95}"/>
              </a:ext>
            </a:extLst>
          </p:cNvPr>
          <p:cNvSpPr/>
          <p:nvPr/>
        </p:nvSpPr>
        <p:spPr>
          <a:xfrm>
            <a:off x="3894831" y="1052628"/>
            <a:ext cx="7518236" cy="2838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Общества различаются по характеру и типам социальной мобильности. Используя обществоведческие знания, укажите два возможных общественных фактора и один личностный фактор, препятствующих росту социальной мобильности.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4115909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D7CE4CE-EB9E-0F4E-AEB8-239661707F90}"/>
              </a:ext>
            </a:extLst>
          </p:cNvPr>
          <p:cNvSpPr/>
          <p:nvPr/>
        </p:nvSpPr>
        <p:spPr>
          <a:xfrm>
            <a:off x="180622" y="170388"/>
            <a:ext cx="11176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</a:rPr>
              <a:t>Выберите верные суждения о социальной стратификации и социальной мобильности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Социологи различают индивидуальную и групповую (коллективную) мобильность.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Горизонтальная мобильность предполагает переход в социальную группу, находящуюся на другой ступени социальной иерархии.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3) Один из критериев дифференциации социальных групп — уровень доходов.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4) Личные качества человека выступают критерием социальной стратификации современного общества.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5) Одним из критериев социальной стратификации общества выступает объём власти.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44110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49627" y="2747621"/>
            <a:ext cx="4712537" cy="41103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A586697-24F9-CA45-9A63-DDA0AC489CBE}"/>
              </a:ext>
            </a:extLst>
          </p:cNvPr>
          <p:cNvSpPr/>
          <p:nvPr/>
        </p:nvSpPr>
        <p:spPr>
          <a:xfrm>
            <a:off x="474133" y="1967118"/>
            <a:ext cx="7360356" cy="3299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Эксперты считают, что искусственное ограничение социальной мобильности государством приводит к негативным последствиям. Опираясь на обществоведческие знания и факты общественной жизни, назовите любые три таких последствия.</a:t>
            </a:r>
          </a:p>
        </p:txBody>
      </p:sp>
    </p:spTree>
    <p:extLst>
      <p:ext uri="{BB962C8B-B14F-4D97-AF65-F5344CB8AC3E}">
        <p14:creationId xmlns:p14="http://schemas.microsoft.com/office/powerpoint/2010/main" val="2851946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4923556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88B2C30-D147-134B-9794-AFD62FC8FF4F}"/>
              </a:ext>
            </a:extLst>
          </p:cNvPr>
          <p:cNvSpPr/>
          <p:nvPr/>
        </p:nvSpPr>
        <p:spPr>
          <a:xfrm>
            <a:off x="237066" y="232055"/>
            <a:ext cx="1171786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cs typeface="Times New Roman" panose="02020603050405020304" pitchFamily="18" charset="0"/>
              </a:rPr>
              <a:t>Выберите верные суждения о социальной стратификации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1) В основу деления общества на страты положены доход, престиж профессии, образование.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2) Одним из критериев социальной стратификации являются индивидуально-психологические особенности личности.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3) Социальная стратификация отражает строение общества.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4) Изменение социального статуса индивида в процессе вертикальной мобильности называют социальной стратификацией.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5) </a:t>
            </a:r>
            <a:r>
              <a:rPr lang="ru-RU" sz="2800" dirty="0" err="1">
                <a:solidFill>
                  <a:srgbClr val="000000"/>
                </a:solidFill>
                <a:cs typeface="Times New Roman" panose="02020603050405020304" pitchFamily="18" charset="0"/>
              </a:rPr>
              <a:t>Стратификационная</a:t>
            </a:r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 структура общества отражает социальное неравенство людей.</a:t>
            </a:r>
          </a:p>
          <a:p>
            <a:br>
              <a:rPr lang="ru-RU" sz="2800" dirty="0">
                <a:cs typeface="Times New Roman" panose="02020603050405020304" pitchFamily="18" charset="0"/>
              </a:rPr>
            </a:br>
            <a:endParaRPr lang="ru-RU" sz="28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130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07834" y="-172468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3295201" y="-4472368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9B56DAE-BAE4-1E4E-BFF8-E61DB0CAFA4D}"/>
              </a:ext>
            </a:extLst>
          </p:cNvPr>
          <p:cNvSpPr/>
          <p:nvPr/>
        </p:nvSpPr>
        <p:spPr>
          <a:xfrm>
            <a:off x="169333" y="1965724"/>
            <a:ext cx="79699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В обществе высказывается мнение о том, что высокий социальный статус родителей не способствует достижению детьми ещё более высокого социального статуса. Используя текст, обществоведческие знания и факты общественной жизни, приведите два аргумента в подтверждение и два аргумента в опровержение этого мнения.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16834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416870" y="53221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45C8D-19EE-B448-8C7B-BF7C77888A98}"/>
              </a:ext>
            </a:extLst>
          </p:cNvPr>
          <p:cNvSpPr/>
          <p:nvPr/>
        </p:nvSpPr>
        <p:spPr>
          <a:xfrm>
            <a:off x="299777" y="275847"/>
            <a:ext cx="1106311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</a:rPr>
              <a:t>Выберите верные суждения о типах социальной стратификации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Классовый тип стратификации характерен для ранних периодов развития общества.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В истории человечества существовали разные типы социальной стратификации.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3) Сословная стратификация господствовала в период Средневековья.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4) В условиях кастового строя крайне низкий уровень социальной мобильности.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5) Одним из проявлений классовой стратификации в современном обществе служит юридическое закрепление прав и обязанностей за отдельными социальными группами.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57928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EE18F76-9B88-D242-900A-F7278B7EFA69}"/>
              </a:ext>
            </a:extLst>
          </p:cNvPr>
          <p:cNvSpPr/>
          <p:nvPr/>
        </p:nvSpPr>
        <p:spPr>
          <a:xfrm>
            <a:off x="282221" y="84892"/>
            <a:ext cx="94262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Используя обществоведческие знания,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1) раскройте смысл понятия «социальные лифты»;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2) составьте два предложения: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− одно предложение, содержащее информацию о наиболее распространённом канале социальной мобильности в современном обществе;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− одно предложение, раскрывающее роль социальных лифтов в жизни человека.</a:t>
            </a:r>
            <a:endParaRPr lang="ru-RU" sz="28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148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901153" y="-38786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A3B9CC3-A7D2-4F4F-814F-892E6F9207D2}"/>
              </a:ext>
            </a:extLst>
          </p:cNvPr>
          <p:cNvSpPr/>
          <p:nvPr/>
        </p:nvSpPr>
        <p:spPr>
          <a:xfrm>
            <a:off x="3048000" y="91701"/>
            <a:ext cx="8737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План на тему «Социальная стратификация»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C70749B-0A0D-9D4F-A817-E3202B9192C2}"/>
              </a:ext>
            </a:extLst>
          </p:cNvPr>
          <p:cNvSpPr/>
          <p:nvPr/>
        </p:nvSpPr>
        <p:spPr>
          <a:xfrm>
            <a:off x="2946400" y="537741"/>
            <a:ext cx="760871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1. Социальная стратификация — понятие.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2. Критерии социальной стратификации: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уровень доходов;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объём власти;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уровень образования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г) уровень престижа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3. Виды социальной стратификации: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профессиональная;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экономическая;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политическая.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4. Исторические типы стратификации: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касты;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сословия;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классы и т.д.</a:t>
            </a:r>
          </a:p>
          <a:p>
            <a:pPr fontAlgn="t"/>
            <a:r>
              <a:rPr lang="ru-RU" sz="2400" dirty="0"/>
              <a:t>5. Функции социальной стратификации</a:t>
            </a:r>
          </a:p>
          <a:p>
            <a:pPr fontAlgn="t"/>
            <a:r>
              <a:rPr lang="ru-RU" sz="2400" dirty="0"/>
              <a:t>а) Метод выявления социальных слоев общества. </a:t>
            </a:r>
          </a:p>
          <a:p>
            <a:pPr fontAlgn="t"/>
            <a:r>
              <a:rPr lang="ru-RU" sz="2400" dirty="0"/>
              <a:t>б) Представление социального портрета общества.</a:t>
            </a:r>
          </a:p>
          <a:p>
            <a:pPr algn="just"/>
            <a:endParaRPr lang="ru-RU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125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8414999" y="-2121034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370B2DE-2A99-F440-A1D7-CCD1FE900836}"/>
              </a:ext>
            </a:extLst>
          </p:cNvPr>
          <p:cNvSpPr/>
          <p:nvPr/>
        </p:nvSpPr>
        <p:spPr>
          <a:xfrm>
            <a:off x="3048000" y="91701"/>
            <a:ext cx="8737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План на тему «Социальная мобильность»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AEDBFB-BD09-8044-A2ED-98A1E95BCAE2}"/>
              </a:ext>
            </a:extLst>
          </p:cNvPr>
          <p:cNvSpPr txBox="1"/>
          <p:nvPr/>
        </p:nvSpPr>
        <p:spPr>
          <a:xfrm>
            <a:off x="2870667" y="614921"/>
            <a:ext cx="82296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/>
              <a:t>Понятие социальной мобильности</a:t>
            </a:r>
          </a:p>
          <a:p>
            <a:pPr marL="342900" indent="-342900">
              <a:buAutoNum type="arabicPeriod"/>
            </a:pPr>
            <a:r>
              <a:rPr lang="ru-RU" sz="2400" dirty="0"/>
              <a:t>Виды социальной мобильности</a:t>
            </a:r>
          </a:p>
          <a:p>
            <a:r>
              <a:rPr lang="ru-RU" sz="2400" dirty="0"/>
              <a:t>а) Вертикальная/Горизонтальная. </a:t>
            </a:r>
          </a:p>
          <a:p>
            <a:r>
              <a:rPr lang="ru-RU" sz="2400" dirty="0"/>
              <a:t>б) Индивидуальная/Групповая. </a:t>
            </a:r>
          </a:p>
          <a:p>
            <a:r>
              <a:rPr lang="ru-RU" sz="2400" dirty="0"/>
              <a:t>в) </a:t>
            </a:r>
            <a:r>
              <a:rPr lang="ru-RU" sz="2400" dirty="0" err="1"/>
              <a:t>Межпоколенная</a:t>
            </a:r>
            <a:r>
              <a:rPr lang="ru-RU" sz="2400" dirty="0"/>
              <a:t>/</a:t>
            </a:r>
            <a:r>
              <a:rPr lang="ru-RU" sz="2400" dirty="0" err="1"/>
              <a:t>Внутрипоколенная</a:t>
            </a:r>
            <a:r>
              <a:rPr lang="ru-RU" sz="2400" dirty="0"/>
              <a:t>. </a:t>
            </a:r>
          </a:p>
          <a:p>
            <a:r>
              <a:rPr lang="ru-RU" sz="2400" dirty="0"/>
              <a:t>г) Организованная/Структурная.</a:t>
            </a:r>
          </a:p>
          <a:p>
            <a:pPr fontAlgn="t"/>
            <a:r>
              <a:rPr lang="ru-RU" sz="2400" dirty="0"/>
              <a:t>3. Виды каналов социальной мобильности</a:t>
            </a:r>
          </a:p>
          <a:p>
            <a:r>
              <a:rPr lang="ru-RU" sz="2400" dirty="0"/>
              <a:t>а) социальный статус семьи;</a:t>
            </a:r>
          </a:p>
          <a:p>
            <a:r>
              <a:rPr lang="ru-RU" sz="2400" dirty="0"/>
              <a:t>б) физические и умственные способности; </a:t>
            </a:r>
          </a:p>
          <a:p>
            <a:r>
              <a:rPr lang="ru-RU" sz="2400" dirty="0"/>
              <a:t>в) получение образования; </a:t>
            </a:r>
          </a:p>
          <a:p>
            <a:r>
              <a:rPr lang="ru-RU" sz="2400" dirty="0"/>
              <a:t>г) военная служба; </a:t>
            </a:r>
          </a:p>
          <a:p>
            <a:r>
              <a:rPr lang="ru-RU" sz="2400" dirty="0"/>
              <a:t>д) вступление в брак; </a:t>
            </a:r>
          </a:p>
          <a:p>
            <a:r>
              <a:rPr lang="ru-RU" sz="2400" dirty="0"/>
              <a:t>е) смена места жительства; </a:t>
            </a:r>
          </a:p>
          <a:p>
            <a:r>
              <a:rPr lang="ru-RU" sz="2400" dirty="0"/>
              <a:t>ж) гражданская война; </a:t>
            </a:r>
          </a:p>
          <a:p>
            <a:r>
              <a:rPr lang="ru-RU" sz="2400" dirty="0"/>
              <a:t>з) иностранная интервенция; </a:t>
            </a:r>
          </a:p>
          <a:p>
            <a:r>
              <a:rPr lang="ru-RU" sz="2400" dirty="0"/>
              <a:t>и) военный переворот. </a:t>
            </a:r>
          </a:p>
        </p:txBody>
      </p:sp>
    </p:spTree>
    <p:extLst>
      <p:ext uri="{BB962C8B-B14F-4D97-AF65-F5344CB8AC3E}">
        <p14:creationId xmlns:p14="http://schemas.microsoft.com/office/powerpoint/2010/main" val="390667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7810342" y="-1830504"/>
            <a:ext cx="11625051" cy="76936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258F78-F125-7347-805C-3C23314194F3}"/>
              </a:ext>
            </a:extLst>
          </p:cNvPr>
          <p:cNvSpPr txBox="1"/>
          <p:nvPr/>
        </p:nvSpPr>
        <p:spPr>
          <a:xfrm>
            <a:off x="3093156" y="428178"/>
            <a:ext cx="886177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4. Показатели социальной мобильности</a:t>
            </a:r>
          </a:p>
          <a:p>
            <a:r>
              <a:rPr lang="ru-RU" sz="2400" dirty="0"/>
              <a:t>а) Скорость</a:t>
            </a:r>
          </a:p>
          <a:p>
            <a:r>
              <a:rPr lang="ru-RU" sz="2400" dirty="0"/>
              <a:t>б) Интенсивность</a:t>
            </a:r>
          </a:p>
          <a:p>
            <a:r>
              <a:rPr lang="ru-RU" sz="2400" dirty="0"/>
              <a:t>в) Индекс мобильности</a:t>
            </a:r>
          </a:p>
          <a:p>
            <a:r>
              <a:rPr lang="ru-RU" sz="2400" dirty="0"/>
              <a:t>5. Факторы, влияющие на социальную мобильность:</a:t>
            </a:r>
          </a:p>
          <a:p>
            <a:r>
              <a:rPr lang="ru-RU" sz="2400" dirty="0"/>
              <a:t>а) степень открытости социальных структур;</a:t>
            </a:r>
          </a:p>
          <a:p>
            <a:r>
              <a:rPr lang="ru-RU" sz="2400" dirty="0"/>
              <a:t>б) уровень экономического и научно-технического </a:t>
            </a:r>
          </a:p>
          <a:p>
            <a:r>
              <a:rPr lang="ru-RU" sz="2400" dirty="0"/>
              <a:t>развития общества;</a:t>
            </a:r>
          </a:p>
          <a:p>
            <a:r>
              <a:rPr lang="ru-RU" sz="2400" dirty="0"/>
              <a:t>в) степень свободы человека и т.д.</a:t>
            </a:r>
          </a:p>
          <a:p>
            <a:r>
              <a:rPr lang="ru-RU" sz="2400" dirty="0"/>
              <a:t>6. Типы маргиналов </a:t>
            </a:r>
          </a:p>
          <a:p>
            <a:r>
              <a:rPr lang="ru-RU" sz="2400" dirty="0"/>
              <a:t>а) </a:t>
            </a:r>
            <a:r>
              <a:rPr lang="ru-RU" sz="2400" dirty="0" err="1"/>
              <a:t>Этномаргиналы</a:t>
            </a:r>
            <a:r>
              <a:rPr lang="ru-RU" sz="2400" dirty="0"/>
              <a:t> </a:t>
            </a:r>
          </a:p>
          <a:p>
            <a:r>
              <a:rPr lang="ru-RU" sz="2400" dirty="0"/>
              <a:t>б) </a:t>
            </a:r>
            <a:r>
              <a:rPr lang="ru-RU" sz="2400" dirty="0" err="1"/>
              <a:t>Социомаргиналы</a:t>
            </a:r>
            <a:r>
              <a:rPr lang="ru-RU" sz="2400" dirty="0"/>
              <a:t>  </a:t>
            </a:r>
          </a:p>
          <a:p>
            <a:r>
              <a:rPr lang="ru-RU" sz="2400" dirty="0"/>
              <a:t>в) Религиозные маргиналы</a:t>
            </a:r>
          </a:p>
          <a:p>
            <a:r>
              <a:rPr lang="ru-RU" sz="2400" dirty="0"/>
              <a:t>г) Экономические маргиналы</a:t>
            </a:r>
          </a:p>
          <a:p>
            <a:r>
              <a:rPr lang="ru-RU" sz="2400" dirty="0"/>
              <a:t>д) Политические маргиналы</a:t>
            </a:r>
          </a:p>
          <a:p>
            <a:r>
              <a:rPr lang="ru-RU" sz="2400" dirty="0"/>
              <a:t>е) </a:t>
            </a:r>
            <a:r>
              <a:rPr lang="ru-RU" sz="2400" dirty="0" err="1"/>
              <a:t>Биомаргиналы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777534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A57CCA3-6D1E-BF4B-B2A9-FE30F6A29626}"/>
              </a:ext>
            </a:extLst>
          </p:cNvPr>
          <p:cNvSpPr/>
          <p:nvPr/>
        </p:nvSpPr>
        <p:spPr>
          <a:xfrm>
            <a:off x="417690" y="155336"/>
            <a:ext cx="11034888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05105">
              <a:spcBef>
                <a:spcPts val="685"/>
              </a:spcBef>
            </a:pPr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социальной стратификации запишите </a:t>
            </a:r>
            <a:r>
              <a:rPr lang="ru-RU" sz="2800" b="1" dirty="0">
                <a:solidFill>
                  <a:srgbClr val="FF0000"/>
                </a:solidFill>
                <a:ea typeface="Times New Roman" panose="02020603050405020304" pitchFamily="18" charset="0"/>
              </a:rPr>
              <a:t>цифры, </a:t>
            </a:r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под которыми они указаны. </a:t>
            </a:r>
          </a:p>
          <a:p>
            <a:pPr marR="215900">
              <a:spcBef>
                <a:spcPts val="625"/>
              </a:spcBef>
            </a:pPr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В основу деления общества на страты положены доход, престиж профессии, образование. </a:t>
            </a:r>
            <a:endParaRPr lang="ru-RU" sz="2800" dirty="0">
              <a:ea typeface="Times New Roman" panose="02020603050405020304" pitchFamily="18" charset="0"/>
            </a:endParaRPr>
          </a:p>
          <a:p>
            <a:pPr marR="203835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Одним из критериев социальной стратификации являются индивидуально психологические особенности людей. </a:t>
            </a:r>
            <a:endParaRPr lang="ru-RU" sz="2800" dirty="0">
              <a:ea typeface="Times New Roman" panose="02020603050405020304" pitchFamily="18" charset="0"/>
            </a:endParaRPr>
          </a:p>
          <a:p>
            <a:pPr marR="203835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3) Социальная стратификация отражает строение общества. </a:t>
            </a:r>
            <a:endParaRPr lang="ru-RU" sz="2800" dirty="0">
              <a:ea typeface="Times New Roman" panose="02020603050405020304" pitchFamily="18" charset="0"/>
            </a:endParaRPr>
          </a:p>
          <a:p>
            <a:pPr marR="203835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4) Любые изменения обществе называют социальной стратификацией. </a:t>
            </a:r>
            <a:endParaRPr lang="ru-RU" sz="2800" dirty="0">
              <a:ea typeface="Times New Roman" panose="02020603050405020304" pitchFamily="18" charset="0"/>
            </a:endParaRPr>
          </a:p>
          <a:p>
            <a:pPr marR="203835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5) </a:t>
            </a:r>
            <a:r>
              <a:rPr lang="ru-RU" sz="28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Стратификационная</a:t>
            </a:r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 структура общества отражает сложившееся в нём социальное неравенство. 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0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43AAB66-CD0B-9248-9E20-0ADA4DD2C996}"/>
              </a:ext>
            </a:extLst>
          </p:cNvPr>
          <p:cNvSpPr/>
          <p:nvPr/>
        </p:nvSpPr>
        <p:spPr>
          <a:xfrm>
            <a:off x="428977" y="1177301"/>
            <a:ext cx="10972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Используя обществоведческие знания,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1) раскройте смысл понятия «социальная структура»;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2) составьте два предложения: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− одно предложение, содержащее информацию об особенностях открытых социальных структурах;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− одно предложение, раскрывающее суть любого элемента социальной структуры.</a:t>
            </a:r>
          </a:p>
          <a:p>
            <a:pPr algn="just"/>
            <a:br>
              <a:rPr lang="ru-RU" sz="2800" b="1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ru-RU" sz="2800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378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6365C95-4FBA-3346-8AD8-FF937472495A}"/>
              </a:ext>
            </a:extLst>
          </p:cNvPr>
          <p:cNvSpPr/>
          <p:nvPr/>
        </p:nvSpPr>
        <p:spPr>
          <a:xfrm>
            <a:off x="1061157" y="1061106"/>
            <a:ext cx="102954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После окончания технического колледжа молодой человек устроился консультантом в фирму по производству компьютеров. Спустя некоторое время он поступил на курсы повышения квалификации. Изменения произошли и в его личной жизни: он женился на дочери совладельца компании. Завершение учебы на курсах совпало с его назначением главным менеджером предприятия. Иллюстрацией какого социального процесса может служить данный сюжет? Какие факторы сыграли здесь решающую роль? (Укажите два фактора). Как они называются в социологии?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30805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816" r="94"/>
          <a:stretch>
            <a:fillRect/>
          </a:stretch>
        </p:blipFill>
        <p:spPr>
          <a:xfrm>
            <a:off x="6248700" y="4291409"/>
            <a:ext cx="5790599" cy="443816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B612D4B-A82D-AC47-A5F5-544BFF9012ED}"/>
              </a:ext>
            </a:extLst>
          </p:cNvPr>
          <p:cNvSpPr/>
          <p:nvPr/>
        </p:nvSpPr>
        <p:spPr>
          <a:xfrm>
            <a:off x="1196622" y="1092538"/>
            <a:ext cx="810007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</a:rPr>
              <a:t>В любом современном обществе существуют богатые и бедные, различающиеся уровнем дохода и властью в обществе. Какое социальное явление иллюстрируют указанные различия? На основе обществоведческих знаний укажите любые три социальных фактора, которые эти различия определяют.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481960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-1298222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E0E6E75-051C-1F4F-935D-B3F158F64F8A}"/>
              </a:ext>
            </a:extLst>
          </p:cNvPr>
          <p:cNvSpPr/>
          <p:nvPr/>
        </p:nvSpPr>
        <p:spPr>
          <a:xfrm>
            <a:off x="2065867" y="0"/>
            <a:ext cx="994551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В государстве </a:t>
            </a:r>
            <a:r>
              <a:rPr lang="en" sz="2400" dirty="0">
                <a:solidFill>
                  <a:srgbClr val="000000"/>
                </a:solidFill>
              </a:rPr>
              <a:t>Z </a:t>
            </a:r>
            <a:r>
              <a:rPr lang="ru-RU" sz="2400" dirty="0">
                <a:solidFill>
                  <a:srgbClr val="000000"/>
                </a:solidFill>
              </a:rPr>
              <a:t>были проведены реформы, приведшие к отмене законодательно установленных преград для продвижения по службе, которое раньше находилось в тесной зависимости от происхождения. Теперь представители незнатных слоёв населения получили возможность получать образование в высших учебных заведениях, которое им ранее было недоступно, устраиваться на высокооплачиваемые и престижные должности, что приводило к изменениям в структуре общества. Многие выходцы из нижних слоёв общества возглавили крупные общественные организации, которые впоследствии вошли в представительный орган власти. Согласно статистическим данным, около 80% государственных служащих, в том числе на высоких должностях, уже через 20 лет после проведения реформы являлись выходцами из нижних слоёв общества.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Какие две сферы общественной жизни нашли отражение в данном тексте?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Какое социальное явление отражают приведённые в тексте данные?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Используя обществоведческие знания, приведите три любых фактора, способствующих данному явлению.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Назовите два любых вида данного явления.</a:t>
            </a:r>
            <a:endParaRPr lang="ru-RU" sz="24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10936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04155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54485" y="666897"/>
            <a:ext cx="4551715" cy="550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59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348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4" name="Freeform 4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77405" y="415025"/>
            <a:ext cx="4228795" cy="534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050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016790" y="1441447"/>
            <a:ext cx="4481868" cy="415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74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0076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1683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501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17095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1380</Words>
  <Application>Microsoft Macintosh PowerPoint</Application>
  <PresentationFormat>Широкоэкранный</PresentationFormat>
  <Paragraphs>155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Montserrat Semi-Bold</vt:lpstr>
      <vt:lpstr>Verdana</vt:lpstr>
      <vt:lpstr>Тема Office</vt:lpstr>
      <vt:lpstr>Социальная структура общества. Стратификация и мобильность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35</cp:revision>
  <dcterms:created xsi:type="dcterms:W3CDTF">2020-12-16T09:42:50Z</dcterms:created>
  <dcterms:modified xsi:type="dcterms:W3CDTF">2021-12-21T07:41:49Z</dcterms:modified>
</cp:coreProperties>
</file>