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80" r:id="rId3"/>
    <p:sldId id="279" r:id="rId4"/>
    <p:sldId id="266" r:id="rId5"/>
    <p:sldId id="304" r:id="rId6"/>
    <p:sldId id="296" r:id="rId7"/>
    <p:sldId id="295" r:id="rId8"/>
    <p:sldId id="305" r:id="rId9"/>
    <p:sldId id="294" r:id="rId10"/>
    <p:sldId id="293" r:id="rId11"/>
    <p:sldId id="292" r:id="rId12"/>
    <p:sldId id="267" r:id="rId13"/>
    <p:sldId id="315" r:id="rId14"/>
    <p:sldId id="316" r:id="rId15"/>
    <p:sldId id="317" r:id="rId16"/>
    <p:sldId id="318" r:id="rId17"/>
    <p:sldId id="319" r:id="rId18"/>
    <p:sldId id="320" r:id="rId19"/>
    <p:sldId id="261" r:id="rId20"/>
    <p:sldId id="265" r:id="rId21"/>
    <p:sldId id="299" r:id="rId22"/>
    <p:sldId id="302" r:id="rId23"/>
    <p:sldId id="259" r:id="rId24"/>
    <p:sldId id="274" r:id="rId25"/>
    <p:sldId id="313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65"/>
  </p:normalViewPr>
  <p:slideViewPr>
    <p:cSldViewPr snapToGrid="0" snapToObjects="1">
      <p:cViewPr varScale="1">
        <p:scale>
          <a:sx n="108" d="100"/>
          <a:sy n="108" d="100"/>
        </p:scale>
        <p:origin x="73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A81FD2-A75E-9649-A9B9-AEFC106046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29E12F6-6CC9-9544-9554-36C75CBAC9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B07B7FF-2650-E24B-9BAD-E4D1F7323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D624-CC1E-674D-BAA6-5F4C6A031AB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594D593-954B-FD4E-8F55-E645F8BAD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0666CA-DA17-4641-9891-7563160E0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A73DD-D3EC-934C-A101-285867B86B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7192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D827C6-40F0-8743-85F3-F974D5CE9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215866-3C37-8E43-9A72-7D78D78D9B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B3645D7-3B54-7043-9122-4AE317A9D4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D624-CC1E-674D-BAA6-5F4C6A031AB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3389C08-2881-9143-95FF-FF6DF8512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87CFEA-3704-B542-9F00-72A75C7F7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A73DD-D3EC-934C-A101-285867B86B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2021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098E26-1FFC-5448-9B1A-A601E2753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4D6A4B1-7559-4C47-9C42-7DBA4B96CB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A25F80F-46C4-1A45-B2FD-16874425E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D624-CC1E-674D-BAA6-5F4C6A031AB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39E593-617C-3D4A-91F6-BCD6C0326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551BC30-363C-9A40-8A1B-1D5D46987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A73DD-D3EC-934C-A101-285867B86B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79880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9A35D5-F112-584F-9D32-2C609B927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F25B16C-AE1C-4A41-9F88-5006FEF3F7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CE7FCB7-6219-7043-9CAE-AAF4755176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9E56BD5-5040-F04E-A493-FB2CA1896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D624-CC1E-674D-BAA6-5F4C6A031AB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CE1FE3B-55F3-6B46-B3FD-908991028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1A2BBDB-2A43-1047-AA9E-95DC2651E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A73DD-D3EC-934C-A101-285867B86B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5641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D752AB-8B26-7F41-B855-1B4D28115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23F22F4-7A66-4F42-B089-AF644C46AD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0CC81B2-FF69-5F47-9C19-60C19C37BF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15D878D-A951-7C41-A2B1-66E3FB2358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3CBF5F2-367C-1E4A-9B66-C5FA9DC4F7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9F29ED9-662C-4F45-B2B1-237479421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D624-CC1E-674D-BAA6-5F4C6A031AB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930475E-AE2D-5C40-A0CE-C6EEF2640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7FDB27-851F-7749-AD67-07B8E5406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A73DD-D3EC-934C-A101-285867B86B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549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2E8CDC-92E1-E942-BCFF-61BAFBD9C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9B738E5-8074-EA47-8A17-4121A76FF5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D624-CC1E-674D-BAA6-5F4C6A031AB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FF154EE-2B78-0748-94D1-D4A3B562A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9F8813D-E339-2244-8E10-E34C47686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A73DD-D3EC-934C-A101-285867B86B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954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A4477E8-27B3-7743-B6AB-FC372EFC4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D624-CC1E-674D-BAA6-5F4C6A031AB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BF7B23F-AB74-0042-AAA8-37463F944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020BF09-182F-C644-995C-AD683A079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A73DD-D3EC-934C-A101-285867B86B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007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B9E0F7-92F0-A84C-A417-BDB19E590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4888973-E60F-EF49-A2F3-B88D900689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5AE9D99-8738-C342-8D01-133E27BBF5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342BBF8-1DA8-0446-87A6-579B11B2E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D624-CC1E-674D-BAA6-5F4C6A031AB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9952FE6-2083-AF48-AAB5-BF20EDF3A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6C61F74-0A30-4940-89B0-8F9213A9F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A73DD-D3EC-934C-A101-285867B86B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079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BBCF53-8127-B441-9E29-DDE856304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425C9B7-A993-C048-93EA-95D012A386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5C353B0-F531-634C-805D-08B11A2D36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2B22B91-9DC0-F347-9B09-043E45A8C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D624-CC1E-674D-BAA6-5F4C6A031AB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6FAD580-843F-7E4A-AE9A-A76C46FA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C0CFB2F-0866-8746-9A1E-524D390FE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A73DD-D3EC-934C-A101-285867B86B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576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612A5E-16EE-424B-96A0-B6915E5FE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DC218C1-D8AA-5847-A821-D50070F853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AF87DA2-83CC-4543-9200-BC524DB78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D624-CC1E-674D-BAA6-5F4C6A031AB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22B245-842F-B342-A136-7433040F4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AB92F69-2043-794B-ABDB-A2C28DC49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A73DD-D3EC-934C-A101-285867B86B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002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830C02C-E04D-A04C-89D1-072A9E1F80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9187939-14EC-C04C-A8F7-0FD512B1CB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6F7DE7D-5A8A-8D47-BDD0-50D8A73E0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ED624-CC1E-674D-BAA6-5F4C6A031AB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FFFDCC8-4A7C-C24B-BCDF-7E845F5C4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764653F-9A13-8F4B-B484-02CE796F2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2A73DD-D3EC-934C-A101-285867B86B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817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E9B973-3DEC-BA4D-AFCD-F50BC6B47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EAF4357-5BF7-014D-9758-546DE235E8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4F32824-EECF-5B40-B625-DB7C674A55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ED624-CC1E-674D-BAA6-5F4C6A031ABE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BCFFD49-19EF-C847-BBF0-799A2E5BAA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31F16C-CA2B-0B4E-B52F-E40B3C95F1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A73DD-D3EC-934C-A101-285867B86BD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74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svg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svg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sv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8561" y="974755"/>
            <a:ext cx="7672039" cy="2891062"/>
          </a:xfrm>
        </p:spPr>
        <p:txBody>
          <a:bodyPr>
            <a:normAutofit fontScale="90000"/>
          </a:bodyPr>
          <a:lstStyle/>
          <a:p>
            <a:r>
              <a:rPr lang="ru-RU" sz="4400" b="1" dirty="0"/>
              <a:t>Социальные группы. Молодежь как социальная группа</a:t>
            </a:r>
            <a:br>
              <a:rPr lang="ru-RU" sz="4400" dirty="0"/>
            </a:br>
            <a:br>
              <a:rPr lang="ru-RU" sz="4400" dirty="0"/>
            </a:br>
            <a:endParaRPr lang="ru-RU" sz="4400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897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6791740">
            <a:off x="-595349" y="-430943"/>
            <a:ext cx="2075159" cy="201479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690678" y="-1428740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904544" y="-2169720"/>
            <a:ext cx="3381357" cy="350399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10800000">
            <a:off x="-1669934" y="-1206414"/>
            <a:ext cx="3339867" cy="3242707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0B61806-0C2B-704A-8BF0-32DEA9433124}"/>
              </a:ext>
            </a:extLst>
          </p:cNvPr>
          <p:cNvSpPr/>
          <p:nvPr/>
        </p:nvSpPr>
        <p:spPr>
          <a:xfrm>
            <a:off x="2977062" y="323258"/>
            <a:ext cx="8673528" cy="5329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социальных группах?</a:t>
            </a:r>
          </a:p>
        </p:txBody>
      </p:sp>
      <p:graphicFrame>
        <p:nvGraphicFramePr>
          <p:cNvPr id="10" name="Таблица 9">
            <a:extLst>
              <a:ext uri="{FF2B5EF4-FFF2-40B4-BE49-F238E27FC236}">
                <a16:creationId xmlns:a16="http://schemas.microsoft.com/office/drawing/2014/main" id="{48E705DE-E4A3-4F45-A042-783509E1978B}"/>
              </a:ext>
            </a:extLst>
          </p:cNvPr>
          <p:cNvGraphicFramePr>
            <a:graphicFrameLocks noGrp="1"/>
          </p:cNvGraphicFramePr>
          <p:nvPr/>
        </p:nvGraphicFramePr>
        <p:xfrm>
          <a:off x="2297112" y="819887"/>
          <a:ext cx="9172400" cy="2432813"/>
        </p:xfrm>
        <a:graphic>
          <a:graphicData uri="http://schemas.openxmlformats.org/drawingml/2006/table">
            <a:tbl>
              <a:tblPr firstRow="1" firstCol="1" bandRow="1"/>
              <a:tblGrid>
                <a:gridCol w="438871">
                  <a:extLst>
                    <a:ext uri="{9D8B030D-6E8A-4147-A177-3AD203B41FA5}">
                      <a16:colId xmlns:a16="http://schemas.microsoft.com/office/drawing/2014/main" val="1690435077"/>
                    </a:ext>
                  </a:extLst>
                </a:gridCol>
                <a:gridCol w="8733529">
                  <a:extLst>
                    <a:ext uri="{9D8B030D-6E8A-4147-A177-3AD203B41FA5}">
                      <a16:colId xmlns:a16="http://schemas.microsoft.com/office/drawing/2014/main" val="338958738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Принадлежность к определённой социальной группе помогает человеку осознать своё положение в обществе.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13093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Принадлежность к различным социальным группам определяет статус человека в обществе.</a:t>
                      </a:r>
                    </a:p>
                  </a:txBody>
                  <a:tcPr marL="47625" marR="47625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8592445"/>
                  </a:ext>
                </a:extLst>
              </a:tr>
            </a:tbl>
          </a:graphicData>
        </a:graphic>
      </p:graphicFrame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A3A3D53B-A8B5-0C41-BAFF-EABE467DB165}"/>
              </a:ext>
            </a:extLst>
          </p:cNvPr>
          <p:cNvSpPr/>
          <p:nvPr/>
        </p:nvSpPr>
        <p:spPr>
          <a:xfrm>
            <a:off x="2297112" y="3605301"/>
            <a:ext cx="6096000" cy="22237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1395068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-282294" y="4498190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8D13857-F88D-C649-A67B-9582B42562B8}"/>
              </a:ext>
            </a:extLst>
          </p:cNvPr>
          <p:cNvSpPr/>
          <p:nvPr/>
        </p:nvSpPr>
        <p:spPr>
          <a:xfrm>
            <a:off x="225778" y="180146"/>
            <a:ext cx="11740444" cy="5656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Выберите верные суждения о социальных группах и их видах и запишите </a:t>
            </a:r>
            <a:r>
              <a:rPr lang="ru-RU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цифры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 которыми они указаны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Демографические группы выделяют по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этносоциальному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составу.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формальной группе межличностные взаимодействия, как правило, основаны на взаимной симпатии, общем интересе или привычке.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Принадлежность к различным социальным группам определяет положение человека в обществе.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Социальные группы – устойчивые совокупности людей, которые имеют отличные, только им присущие признаки (социальное положение, интересы, ценностные ориентации).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Группы и организации оказывают влияние на поведение человека.</a:t>
            </a:r>
          </a:p>
        </p:txBody>
      </p:sp>
    </p:spTree>
    <p:extLst>
      <p:ext uri="{BB962C8B-B14F-4D97-AF65-F5344CB8AC3E}">
        <p14:creationId xmlns:p14="http://schemas.microsoft.com/office/powerpoint/2010/main" val="39618853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BC9EBA4-E885-9146-837F-F261D367E850}"/>
              </a:ext>
            </a:extLst>
          </p:cNvPr>
          <p:cNvSpPr/>
          <p:nvPr/>
        </p:nvSpPr>
        <p:spPr>
          <a:xfrm>
            <a:off x="1106312" y="519222"/>
            <a:ext cx="9629422" cy="3606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Какой смысл обществоведы вкладывают в понятие «социальные группы»?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Привлекая знания обществоведческого курса, составьте два предложения,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одно содержащие информацию о социальных интересах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второе о видах социальных групп (назовите не менее 3 видов)</a:t>
            </a:r>
          </a:p>
        </p:txBody>
      </p:sp>
    </p:spTree>
    <p:extLst>
      <p:ext uri="{BB962C8B-B14F-4D97-AF65-F5344CB8AC3E}">
        <p14:creationId xmlns:p14="http://schemas.microsoft.com/office/powerpoint/2010/main" val="7455354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6026777">
            <a:off x="8527266" y="4297548"/>
            <a:ext cx="2717698" cy="263863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8819102" y="4081330"/>
            <a:ext cx="4366699" cy="452507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9826600" y="4473141"/>
            <a:ext cx="4366699" cy="4525077"/>
          </a:xfrm>
          <a:prstGeom prst="rect">
            <a:avLst/>
          </a:prstGeom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D6923E1A-299B-584F-B1C9-1E6ADCA1E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58832" y="947256"/>
            <a:ext cx="2004543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0F0977D-13B0-7C46-9EF0-B6F528443645}"/>
              </a:ext>
            </a:extLst>
          </p:cNvPr>
          <p:cNvSpPr/>
          <p:nvPr/>
        </p:nvSpPr>
        <p:spPr>
          <a:xfrm>
            <a:off x="225778" y="353888"/>
            <a:ext cx="113792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Выберите верные суждения о молодёжи как социальной группе и запишите цифры, под которыми они указаны. </a:t>
            </a:r>
            <a:endParaRPr lang="ru-RU" sz="2800" dirty="0">
              <a:ea typeface="Times New Roman" panose="02020603050405020304" pitchFamily="18" charset="0"/>
            </a:endParaRPr>
          </a:p>
          <a:p>
            <a:pPr marL="457200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 </a:t>
            </a:r>
            <a:endParaRPr lang="ru-RU" sz="2800" dirty="0">
              <a:ea typeface="Times New Roman" panose="02020603050405020304" pitchFamily="18" charset="0"/>
            </a:endParaRPr>
          </a:p>
          <a:p>
            <a:pPr marL="228600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1) Возраст является основным решающим критерием для определения молодёжи, как группы.</a:t>
            </a:r>
            <a:endParaRPr lang="ru-RU" sz="2800" dirty="0">
              <a:ea typeface="Times New Roman" panose="02020603050405020304" pitchFamily="18" charset="0"/>
            </a:endParaRPr>
          </a:p>
          <a:p>
            <a:pPr marL="228600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2) Ведущим видом деятельности молодёжи является чаще всего ценностно-ориентировочная.</a:t>
            </a:r>
            <a:endParaRPr lang="ru-RU" sz="2800" dirty="0">
              <a:ea typeface="Times New Roman" panose="02020603050405020304" pitchFamily="18" charset="0"/>
            </a:endParaRPr>
          </a:p>
          <a:p>
            <a:pPr marL="228600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3) Для молодёжи как группы характерен особый психологический склад.</a:t>
            </a:r>
            <a:endParaRPr lang="ru-RU" sz="2800" dirty="0">
              <a:ea typeface="Times New Roman" panose="02020603050405020304" pitchFamily="18" charset="0"/>
            </a:endParaRPr>
          </a:p>
          <a:p>
            <a:pPr marL="228600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4) Ведущим видом деятельности молодёжи является учебная.</a:t>
            </a:r>
            <a:endParaRPr lang="ru-RU" sz="2800" dirty="0">
              <a:ea typeface="Times New Roman" panose="02020603050405020304" pitchFamily="18" charset="0"/>
            </a:endParaRPr>
          </a:p>
          <a:p>
            <a:pPr marL="228600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5) Для молодёжи всегда характерна приверженность патриархальным ценностям.</a:t>
            </a:r>
            <a:endParaRPr lang="ru-RU" sz="28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8566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>
            <a:off x="8067727" y="3551293"/>
            <a:ext cx="2576567" cy="250161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1787001">
            <a:off x="9019997" y="4226820"/>
            <a:ext cx="3754585" cy="389076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1787001">
            <a:off x="9019997" y="5048314"/>
            <a:ext cx="3754585" cy="389076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2924C0B-06CC-6E4B-B84C-428FAA886307}"/>
              </a:ext>
            </a:extLst>
          </p:cNvPr>
          <p:cNvSpPr/>
          <p:nvPr/>
        </p:nvSpPr>
        <p:spPr>
          <a:xfrm>
            <a:off x="733777" y="203748"/>
            <a:ext cx="1006968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</a:rPr>
              <a:t>Продюсер В. создал музыкальную группу: пригласил трёх солисток и нескольких музыкантов, записал с ними десять песен и отправился в гастрольный тур по стране. Выберите в приведённом ниже списке характеристики данной группы и запишите цифры, под которыми они указаны.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5C5D034-1CC7-8E4F-B0B7-0C797ECAEC97}"/>
              </a:ext>
            </a:extLst>
          </p:cNvPr>
          <p:cNvSpPr/>
          <p:nvPr/>
        </p:nvSpPr>
        <p:spPr>
          <a:xfrm>
            <a:off x="1547706" y="2901792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>
                <a:solidFill>
                  <a:srgbClr val="2E2E2E"/>
                </a:solidFill>
              </a:rPr>
              <a:t>1) малая группа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</a:rPr>
              <a:t>2) неформальная группа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</a:rPr>
              <a:t>3) большая группа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</a:rPr>
              <a:t>4) </a:t>
            </a:r>
            <a:r>
              <a:rPr lang="ru-RU" sz="2800" dirty="0" err="1">
                <a:solidFill>
                  <a:srgbClr val="2E2E2E"/>
                </a:solidFill>
              </a:rPr>
              <a:t>референтная</a:t>
            </a:r>
            <a:r>
              <a:rPr lang="ru-RU" sz="2800" dirty="0">
                <a:solidFill>
                  <a:srgbClr val="2E2E2E"/>
                </a:solidFill>
              </a:rPr>
              <a:t> группа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</a:rPr>
              <a:t>5) профессиональная группа</a:t>
            </a:r>
            <a:br>
              <a:rPr lang="ru-RU" sz="2800" dirty="0"/>
            </a:br>
            <a:r>
              <a:rPr lang="ru-RU" sz="2800" dirty="0">
                <a:solidFill>
                  <a:srgbClr val="2E2E2E"/>
                </a:solidFill>
              </a:rPr>
              <a:t>6) формальная группа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027305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8517274" y="776190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9693618" y="-733662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10201924" y="-1398734"/>
            <a:ext cx="3381357" cy="3503996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7730629" y="2673792"/>
            <a:ext cx="3653667" cy="3408272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AEE6591-0F59-4340-B0CE-903E7CD6B0C2}"/>
              </a:ext>
            </a:extLst>
          </p:cNvPr>
          <p:cNvSpPr/>
          <p:nvPr/>
        </p:nvSpPr>
        <p:spPr>
          <a:xfrm>
            <a:off x="1284929" y="1396519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3200" dirty="0">
                <a:solidFill>
                  <a:srgbClr val="2E2E2E"/>
                </a:solidFill>
              </a:rPr>
              <a:t>Назовите три любых критерия выделения социальных групп и приведите по два примера социальных групп для каждого из этих критериев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1663149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264327" y="-113069"/>
            <a:ext cx="7882581" cy="52168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99878" y="2052729"/>
            <a:ext cx="3800211" cy="367584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EFAAC43-4A2B-AA4F-995F-BC8030E64AC5}"/>
              </a:ext>
            </a:extLst>
          </p:cNvPr>
          <p:cNvSpPr/>
          <p:nvPr/>
        </p:nvSpPr>
        <p:spPr>
          <a:xfrm>
            <a:off x="4357675" y="1783351"/>
            <a:ext cx="730008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Понятие о социальной структуре общества. 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Компоненты соц. структуры: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соц. …………….;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соц. …………….;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соц. …………….;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соц. ……………. 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Классификация соц. общностей: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по …………….;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по …………….;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по ……………..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43024A0-6B4F-874A-8999-6276A9965406}"/>
              </a:ext>
            </a:extLst>
          </p:cNvPr>
          <p:cNvSpPr/>
          <p:nvPr/>
        </p:nvSpPr>
        <p:spPr>
          <a:xfrm>
            <a:off x="3667550" y="411834"/>
            <a:ext cx="75921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 по теме «Социальная структура общества»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840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454145" y="-4704234"/>
            <a:ext cx="9967994" cy="659699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349627" y="2747621"/>
            <a:ext cx="4712537" cy="411037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287F543-4445-0643-A09C-8DB61D140A68}"/>
              </a:ext>
            </a:extLst>
          </p:cNvPr>
          <p:cNvSpPr/>
          <p:nvPr/>
        </p:nvSpPr>
        <p:spPr>
          <a:xfrm>
            <a:off x="1529036" y="656640"/>
            <a:ext cx="802136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Виды соц. общностей: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…………….;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…………….;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…………….;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…………….;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д) ……………. и т.д. 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Виды соц. групп: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…………….;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…………….;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…………….;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…………….. </a:t>
            </a:r>
          </a:p>
        </p:txBody>
      </p:sp>
    </p:spTree>
    <p:extLst>
      <p:ext uri="{BB962C8B-B14F-4D97-AF65-F5344CB8AC3E}">
        <p14:creationId xmlns:p14="http://schemas.microsoft.com/office/powerpoint/2010/main" val="30854425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428874"/>
            <a:ext cx="12192000" cy="605876"/>
          </a:xfrm>
          <a:prstGeom prst="rect">
            <a:avLst/>
          </a:prstGeom>
          <a:solidFill>
            <a:srgbClr val="FCE6E2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704049" y="-748506"/>
            <a:ext cx="5487951" cy="360146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532132">
            <a:off x="-4198985" y="-4528811"/>
            <a:ext cx="9967994" cy="65969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4253E78-361D-0447-93FC-97563525E193}"/>
              </a:ext>
            </a:extLst>
          </p:cNvPr>
          <p:cNvSpPr/>
          <p:nvPr/>
        </p:nvSpPr>
        <p:spPr>
          <a:xfrm>
            <a:off x="508000" y="1203742"/>
            <a:ext cx="110744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 Позитивные воздействия группы на человека: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выполнение социальных норм;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совершенствование человеком коммуникативных умений;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от членов группы человек получает информацию, позволяющую ему правильно воспринимать и оценивать себя;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группа дает человеку уверенность в себе, снабжает позитивными эмоциями. 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 Негативные взаимодействия группы на человека: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групповой эгоизм;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конформизм;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подавление одаренных творческих личностей. 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9. Процесс формирования социальной структуры общества в истории.</a:t>
            </a:r>
          </a:p>
        </p:txBody>
      </p:sp>
    </p:spTree>
    <p:extLst>
      <p:ext uri="{BB962C8B-B14F-4D97-AF65-F5344CB8AC3E}">
        <p14:creationId xmlns:p14="http://schemas.microsoft.com/office/powerpoint/2010/main" val="1761928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301779" y="-3998232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54217CF-E954-334D-9FED-CECC26CB062B}"/>
              </a:ext>
            </a:extLst>
          </p:cNvPr>
          <p:cNvSpPr/>
          <p:nvPr/>
        </p:nvSpPr>
        <p:spPr>
          <a:xfrm>
            <a:off x="1628292" y="106023"/>
            <a:ext cx="79283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План на тему: «Молодежь как социальная группа»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E090BA5-B8A0-F14E-9B09-DC113FA0EF5B}"/>
              </a:ext>
            </a:extLst>
          </p:cNvPr>
          <p:cNvSpPr/>
          <p:nvPr/>
        </p:nvSpPr>
        <p:spPr>
          <a:xfrm>
            <a:off x="1097713" y="733246"/>
            <a:ext cx="1021375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1.Понятие о молодежи. </a:t>
            </a:r>
          </a:p>
          <a:p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2. Особенности соц. положения:</a:t>
            </a:r>
          </a:p>
          <a:p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а)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……………</a:t>
            </a:r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б)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……………</a:t>
            </a:r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в)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……………</a:t>
            </a:r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г)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……………</a:t>
            </a:r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д)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……………</a:t>
            </a:r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3. Социально-психологические качества молодежи:</a:t>
            </a:r>
          </a:p>
          <a:p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а)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……………</a:t>
            </a:r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б)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……………</a:t>
            </a:r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в)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……………</a:t>
            </a:r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г)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……………</a:t>
            </a:r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д)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……………</a:t>
            </a:r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162265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257830" y="4964561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A82EDD8-D2BE-0542-903B-A8C112B852A1}"/>
              </a:ext>
            </a:extLst>
          </p:cNvPr>
          <p:cNvSpPr/>
          <p:nvPr/>
        </p:nvSpPr>
        <p:spPr>
          <a:xfrm>
            <a:off x="203200" y="58847"/>
            <a:ext cx="11683999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Типы самодеятельности молодежи: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……………;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……………;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……………;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……………;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д) …………….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Признаки неформальных групп: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возникают на базе стихийного общения в конкретных условиях соц. ситуации;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обязательные для участников и отличающиеся от типичных, принятых в обществе, модели поведения, которые направлены на реализацию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неудовлетворяемых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обычных формах жизненных потребностей;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наличие иных ценностных ориентаций или даже мировоззрения, стереотипов поведения, не характерных для общества;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самоорганизация и независимость от официальных структур;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д) относительная устойчивость, определённая иерархия среди членов группы;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е) атрибутика, подчёркивающая принадлежность к данной общности.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Примеры образования неформальных групп среди молодежи.</a:t>
            </a:r>
          </a:p>
        </p:txBody>
      </p:sp>
    </p:spTree>
    <p:extLst>
      <p:ext uri="{BB962C8B-B14F-4D97-AF65-F5344CB8AC3E}">
        <p14:creationId xmlns:p14="http://schemas.microsoft.com/office/powerpoint/2010/main" val="14313786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A324F40-ECA4-4A4B-A6EC-0730A5D066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926164" y="1535242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7AC99F-3B74-8047-84AC-5E860EA156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437581" y="3941425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6625357-03C3-DF45-B6CA-5EA2ED2F953B}"/>
              </a:ext>
            </a:extLst>
          </p:cNvPr>
          <p:cNvSpPr/>
          <p:nvPr/>
        </p:nvSpPr>
        <p:spPr>
          <a:xfrm>
            <a:off x="553156" y="1081249"/>
            <a:ext cx="927946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2E2E2E"/>
                </a:solidFill>
              </a:rPr>
              <a:t>Перечисли виды деятельности людей. Используя обществоведческие знания и факты общественной жизни, приведите примеры осуществления любых трёх видов деятельности различными социальными группами (сначала укажите вид деятельности, а затем назовите группу, его осуществляющую).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39550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41F6CAC-F5E3-8641-8048-5A77A8C336CA}"/>
              </a:ext>
            </a:extLst>
          </p:cNvPr>
          <p:cNvSpPr/>
          <p:nvPr/>
        </p:nvSpPr>
        <p:spPr>
          <a:xfrm>
            <a:off x="0" y="-64264"/>
            <a:ext cx="1219200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/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Общество — это система реальных отношений, в которые вступают люди в своей повседневной деятельности. Как правило, они не взаимодействуют друг с другом случайным или произвольным образом. Их отношения характеризуются социальной упорядоченностью. Социологи эту упорядоченность — переплетение взаимоотношений людей в повторяющихся и устойчивых формах — называют социальной структурой. Она находит своё выражение в системе социальных позиций и распределении в ней людей.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38125" algn="just"/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38125" algn="just"/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Социальная структура придаёт нашему групповому опыту целенаправленность и организованность. Благодаря социальной структуре мы связываем в своём сознании определённые факты нашего опыта, называя их, например, «семья», «церковь», «квартал» (в смысле района проживания)...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38125" algn="just"/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38125" algn="just"/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Социальная структура даёт ощущение того, что жизнь организована и стабильна. Рассмотрим, например, социальную структуру университета. Каждую осень проводится набор новых студентов, и каждое лето ещё одна группа заканчивает университет. Деканаты определяют стипендии и управляют учебным процессом. Всё время новые студенты, преподаватели и деканы проходят через эту систему и в положенное время выходят из неё. И всё же, хотя конкретные люди, из которых состоит университет, со временем меняются, университет продолжает существовать. Точно так же семья, рок-группа, армия, коммерческая компания, религиозная община и нация — это социальные структуры. Таким образом, социальная структура предполагает наличие постоянных и упорядоченных взаимосвязей между членами группы или общества.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38125" algn="just"/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38125" algn="just"/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...социальные структуры ограничивают наше поведение и направляют наши действия в определённое русло. Поступив в университет, вы чувствуете себя сначала как-то неловко, потому что ещё не вписались в новое окружение. Традиции и обычаи университета — это социальная структура, которую приняла данная организация за многие годы регулярного взаимодействия между студентами, преподавателями и руководством.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38125" algn="just"/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38125" algn="just"/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Использование статичной структурной терминологии для описания и анализа социальной жизни не должно скрывать от нас динамичные и меняющиеся характеристики социальной структуры. Университет — это не некий устойчивый организм, который после своего создания продолжает непрерывно и однообразно функционировать. Вся социальная упорядоченность должна постоянно создаваться и воспроизводиться путём переплетения и стабилизации социальных отношений. Поэтому организованная социальная жизнь всегда претерпевает модификации и изменения.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0438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0250739-9250-8544-956F-C7FB9A4EE53E}"/>
              </a:ext>
            </a:extLst>
          </p:cNvPr>
          <p:cNvSpPr/>
          <p:nvPr/>
        </p:nvSpPr>
        <p:spPr>
          <a:xfrm>
            <a:off x="530430" y="378515"/>
            <a:ext cx="10881755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38125" algn="just"/>
            <a:r>
              <a:rPr lang="ru-RU" sz="2800" dirty="0">
                <a:solidFill>
                  <a:srgbClr val="000000"/>
                </a:solidFill>
                <a:ea typeface="Times New Roman" panose="02020603050405020304" pitchFamily="18" charset="0"/>
              </a:rPr>
              <a:t>17. Что авторы называют социальной структурой? Какие примеры социальных структур приведены в тексте?</a:t>
            </a:r>
          </a:p>
          <a:p>
            <a:pPr indent="238125" algn="just"/>
            <a:endParaRPr lang="ru-RU" sz="2800" dirty="0">
              <a:solidFill>
                <a:srgbClr val="000000"/>
              </a:solidFill>
              <a:effectLst/>
              <a:ea typeface="Times New Roman" panose="02020603050405020304" pitchFamily="18" charset="0"/>
            </a:endParaRPr>
          </a:p>
          <a:p>
            <a:r>
              <a:rPr lang="ru-RU" sz="2800" dirty="0"/>
              <a:t>18. Опираясь на обществоведческие знания, объясните смысл понятия «социальная группа».</a:t>
            </a:r>
          </a:p>
          <a:p>
            <a:endParaRPr lang="ru-RU" sz="2800" dirty="0"/>
          </a:p>
          <a:p>
            <a:r>
              <a:rPr lang="ru-RU" sz="2800" dirty="0"/>
              <a:t>19. Используя факты общественной жизни и личный социальный опыт, проиллюстрируйте тремя примерами динамизм социальной структуры. </a:t>
            </a:r>
          </a:p>
          <a:p>
            <a:endParaRPr lang="ru-RU" sz="2800" dirty="0"/>
          </a:p>
          <a:p>
            <a:r>
              <a:rPr lang="ru-RU" sz="2800" dirty="0"/>
              <a:t>20. Используя обществоведческие знания, подтвердите тремя аргументами значение социализации для стабильности социальных отношений.</a:t>
            </a:r>
          </a:p>
        </p:txBody>
      </p:sp>
    </p:spTree>
    <p:extLst>
      <p:ext uri="{BB962C8B-B14F-4D97-AF65-F5344CB8AC3E}">
        <p14:creationId xmlns:p14="http://schemas.microsoft.com/office/powerpoint/2010/main" val="31935545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D9CAC26-0FAC-0249-88F0-DA7184287824}"/>
              </a:ext>
            </a:extLst>
          </p:cNvPr>
          <p:cNvSpPr/>
          <p:nvPr/>
        </p:nvSpPr>
        <p:spPr>
          <a:xfrm>
            <a:off x="676893" y="282750"/>
            <a:ext cx="11198431" cy="61090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Какими же качествами должна обладать некоторая совокупность людей, чтобы её можно было отнести к разряду социальных групп? ...Главным системообразующим и интегрирующим основанием группы считают социально обусловленную совместную предметную деятельность. В первом приближении она может быть понята как организованная система активности взаимодействующих индивидов, направленная на целесообразное производство (воспроизводство) объектов материальной и духовной культуры, т.е. совокупности ценностей, характеризующих способ существования общества в данный исторический период. Содержание и формы групповой жизнедеятельности в итоге продиктованы палитрой общественных потребностей и возможностей. Социальный контекст определяет материальные и организационные предпосылки образования группы, задаёт цели, средства и условия групповой активности, а во многом и состав реализующих её индивидов. Говоря о психологии социальной группы, до сих пор мы пытались определить, какие свойства должна приобрести некая совокупность людей, чтобы стать действительной человеческой общностью. Анализ социально-психологических трактовок группы к таким свойствам позволил отнести устойчивость существования, преобладание интегративных тенденций, достаточную отчетливость групповых границ, возникновение чувства «Мы», близость норм и моделей поведения и другие. Попробуем теперь подойти к той же проблеме с иной стороны. Задумаемся: чего должна быть лишена социальная группа, чтобы, утратив названные свойства, превратиться в номинальную совокупность людей, не обладающую какой бы то ни было «коллективной психологией»? В другой формулировке: чем отличается условная группа лиц от реальной? Ответ непрост, но очевиден – отсутствием взаимосвязи и взаимозависимости участников в образе жизни, определяющем возможность и способ удовлетворения значимых потребностей, интересов и целей.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2605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3542AB7-06B2-3F48-A697-FE16B5440D79}"/>
              </a:ext>
            </a:extLst>
          </p:cNvPr>
          <p:cNvSpPr/>
          <p:nvPr/>
        </p:nvSpPr>
        <p:spPr>
          <a:xfrm>
            <a:off x="484909" y="570015"/>
            <a:ext cx="11222181" cy="5333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Формы групповой взаимозависимости людей столь же многообразны, как сами человеческие объединения. Это язык, территория, одежда, каналы коммуникаций, обычаи, традиции, ритуалы, символы, убеждения, верования, объединяющие представителей этнических, политических, религиозных и других больших групп…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Целостная система активности взаимодействующих индивидов выступает как способ реализации определённого вида совместной деятельности, а сама группа – как её совокупный субъект в исторически конкретном общественном контексте. Социально обусловленные закономерности осуществления и воспроизводства совместной деятельности – материальной или духовной, производственной или семейной, созидательной или деструктивной, творческой или рутинной – и приводят к возникновению группы как реальной психологической общности. Отомрёт деятельность – прервётся общность, а вместе с ней перестанет существовать группа.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Показательно, что содержание, способ возникновения, форма осуществления, длительность существования совместной деятельности, количество и характер взаимосвязей её участников являются главными основаниями классификации групп…  (А.И. Донцов)</a:t>
            </a:r>
          </a:p>
        </p:txBody>
      </p:sp>
    </p:spTree>
    <p:extLst>
      <p:ext uri="{BB962C8B-B14F-4D97-AF65-F5344CB8AC3E}">
        <p14:creationId xmlns:p14="http://schemas.microsoft.com/office/powerpoint/2010/main" val="33967532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0D6013B-8503-2245-8833-2E23E55D53B2}"/>
              </a:ext>
            </a:extLst>
          </p:cNvPr>
          <p:cNvSpPr/>
          <p:nvPr/>
        </p:nvSpPr>
        <p:spPr>
          <a:xfrm>
            <a:off x="490847" y="396406"/>
            <a:ext cx="11210306" cy="60651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17. Каково, по мнению автора, главное системообразующее основание социальной группы? Какова роль социального контекста в функционировании группы?</a:t>
            </a:r>
          </a:p>
          <a:p>
            <a:pPr lvl="0">
              <a:lnSpc>
                <a:spcPct val="107000"/>
              </a:lnSpc>
            </a:pPr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18. Раскройте смысл понятия «социальный контекст».  </a:t>
            </a:r>
          </a:p>
          <a:p>
            <a:pPr lvl="0">
              <a:lnSpc>
                <a:spcPct val="107000"/>
              </a:lnSpc>
            </a:pPr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19. В тексте перечислены виды деятельности людей. Используя обществоведческие знания и факты общественной жизни, приведите примеры осуществления любых трёх видов деятельности различными социальными группами (сначала укажите вид деятельности, а затем назовите группу, его осуществляющую).</a:t>
            </a:r>
          </a:p>
          <a:p>
            <a:pPr lvl="0">
              <a:lnSpc>
                <a:spcPct val="107000"/>
              </a:lnSpc>
            </a:pPr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20.Используя обществоведческие знания, на примере любых трёх указанных в тексте форм групповой взаимозависимости покажите зависимость существования социальных групп от изменяющихся исторических условий.</a:t>
            </a:r>
          </a:p>
        </p:txBody>
      </p:sp>
    </p:spTree>
    <p:extLst>
      <p:ext uri="{BB962C8B-B14F-4D97-AF65-F5344CB8AC3E}">
        <p14:creationId xmlns:p14="http://schemas.microsoft.com/office/powerpoint/2010/main" val="10336432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252124"/>
            <a:ext cx="12192000" cy="605876"/>
          </a:xfrm>
          <a:prstGeom prst="rect">
            <a:avLst/>
          </a:prstGeom>
          <a:solidFill>
            <a:srgbClr val="FDCF60"/>
          </a:solidFill>
        </p:spPr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954485" y="666897"/>
            <a:ext cx="4551715" cy="5505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7301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8974868">
            <a:off x="9469383" y="2935494"/>
            <a:ext cx="6058947" cy="60589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4922467">
            <a:off x="-2912267" y="-4372644"/>
            <a:ext cx="6931309" cy="693130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557025" y="4049959"/>
            <a:ext cx="2634975" cy="2122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2782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7104152">
            <a:off x="9976282" y="3650909"/>
            <a:ext cx="3381357" cy="3503996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672233" y="5761777"/>
            <a:ext cx="10847535" cy="153245"/>
            <a:chOff x="0" y="0"/>
            <a:chExt cx="40453856" cy="571500"/>
          </a:xfrm>
        </p:grpSpPr>
        <p:sp>
          <p:nvSpPr>
            <p:cNvPr id="4" name="Freeform 4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277405" y="415025"/>
            <a:ext cx="4228795" cy="5346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3431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72233" y="5761777"/>
            <a:ext cx="10847535" cy="153245"/>
            <a:chOff x="0" y="0"/>
            <a:chExt cx="40453856" cy="571500"/>
          </a:xfrm>
        </p:grpSpPr>
        <p:sp>
          <p:nvSpPr>
            <p:cNvPr id="3" name="Freeform 3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1087153">
            <a:off x="9883894" y="-1805177"/>
            <a:ext cx="3754585" cy="389076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834651">
            <a:off x="10282780" y="-1170681"/>
            <a:ext cx="3754585" cy="389076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482663">
            <a:off x="10322152" y="-463804"/>
            <a:ext cx="2368097" cy="2299207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8016790" y="1441447"/>
            <a:ext cx="4481868" cy="4156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5404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535763" y="-190082"/>
            <a:ext cx="12873449" cy="85198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751781" y="3100402"/>
            <a:ext cx="3754419" cy="307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7775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3321519">
            <a:off x="8897292" y="3615186"/>
            <a:ext cx="5033565" cy="4271359"/>
            <a:chOff x="0" y="0"/>
            <a:chExt cx="10067131" cy="854271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alphaModFix amt="19999"/>
            </a:blip>
            <a:srcRect/>
            <a:stretch>
              <a:fillRect/>
            </a:stretch>
          </p:blipFill>
          <p:spPr>
            <a:xfrm rot="-4570884">
              <a:off x="828856" y="918308"/>
              <a:ext cx="6762713" cy="7007993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>
              <a:alphaModFix amt="19999"/>
            </a:blip>
            <a:srcRect/>
            <a:stretch>
              <a:fillRect/>
            </a:stretch>
          </p:blipFill>
          <p:spPr>
            <a:xfrm rot="-4570884">
              <a:off x="2475562" y="616418"/>
              <a:ext cx="6762713" cy="7007993"/>
            </a:xfrm>
            <a:prstGeom prst="rect">
              <a:avLst/>
            </a:prstGeom>
          </p:spPr>
        </p:pic>
      </p:grpSp>
      <p:grpSp>
        <p:nvGrpSpPr>
          <p:cNvPr id="5" name="Group 5"/>
          <p:cNvGrpSpPr/>
          <p:nvPr/>
        </p:nvGrpSpPr>
        <p:grpSpPr>
          <a:xfrm>
            <a:off x="672233" y="5761777"/>
            <a:ext cx="10847535" cy="153245"/>
            <a:chOff x="0" y="0"/>
            <a:chExt cx="40453856" cy="571500"/>
          </a:xfrm>
        </p:grpSpPr>
        <p:sp>
          <p:nvSpPr>
            <p:cNvPr id="6" name="Freeform 6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900862" y="3795408"/>
            <a:ext cx="4696359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9275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EB4210-327E-C745-9901-D961BA987BE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535763" y="-190082"/>
            <a:ext cx="12873449" cy="8519883"/>
          </a:xfrm>
          <a:prstGeom prst="rect">
            <a:avLst/>
          </a:prstGeom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1BD490CE-1A3F-7A42-8CAD-7C390A4EF7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751781" y="3100402"/>
            <a:ext cx="3754419" cy="307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7418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1718</Words>
  <Application>Microsoft Macintosh PowerPoint</Application>
  <PresentationFormat>Широкоэкранный</PresentationFormat>
  <Paragraphs>119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Montserrat Semi-Bold</vt:lpstr>
      <vt:lpstr>Times New Roman</vt:lpstr>
      <vt:lpstr>Тема Office</vt:lpstr>
      <vt:lpstr>Социальные группы. Молодежь как социальная группа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Социальные группы. Молодежь как социальная группа  </dc:title>
  <dc:creator>Microsoft Office User</dc:creator>
  <cp:lastModifiedBy>Microsoft Office User</cp:lastModifiedBy>
  <cp:revision>3</cp:revision>
  <dcterms:created xsi:type="dcterms:W3CDTF">2021-11-18T11:48:44Z</dcterms:created>
  <dcterms:modified xsi:type="dcterms:W3CDTF">2021-11-18T13:04:59Z</dcterms:modified>
</cp:coreProperties>
</file>