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79" r:id="rId3"/>
    <p:sldId id="275" r:id="rId4"/>
    <p:sldId id="266" r:id="rId5"/>
    <p:sldId id="304" r:id="rId6"/>
    <p:sldId id="296" r:id="rId7"/>
    <p:sldId id="295" r:id="rId8"/>
    <p:sldId id="305" r:id="rId9"/>
    <p:sldId id="294" r:id="rId10"/>
    <p:sldId id="293" r:id="rId11"/>
    <p:sldId id="315" r:id="rId12"/>
    <p:sldId id="316" r:id="rId13"/>
    <p:sldId id="317" r:id="rId14"/>
    <p:sldId id="318" r:id="rId15"/>
    <p:sldId id="272" r:id="rId16"/>
    <p:sldId id="311" r:id="rId17"/>
    <p:sldId id="282" r:id="rId18"/>
    <p:sldId id="291" r:id="rId19"/>
    <p:sldId id="288" r:id="rId20"/>
    <p:sldId id="262" r:id="rId21"/>
    <p:sldId id="281" r:id="rId22"/>
    <p:sldId id="261" r:id="rId23"/>
    <p:sldId id="319" r:id="rId24"/>
    <p:sldId id="265" r:id="rId25"/>
    <p:sldId id="299" r:id="rId26"/>
    <p:sldId id="302" r:id="rId27"/>
    <p:sldId id="259" r:id="rId28"/>
    <p:sldId id="274" r:id="rId29"/>
    <p:sldId id="313" r:id="rId3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4681"/>
  </p:normalViewPr>
  <p:slideViewPr>
    <p:cSldViewPr snapToGrid="0" snapToObjects="1">
      <p:cViewPr varScale="1">
        <p:scale>
          <a:sx n="113" d="100"/>
          <a:sy n="113" d="100"/>
        </p:scale>
        <p:origin x="520" y="1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14DEAC-A92D-DF4A-9F68-04FB98732586}"/>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38E42944-3E80-174F-A00A-1E66515E2C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8FA7D5CB-6831-B248-A80E-2B17A7A85B73}"/>
              </a:ext>
            </a:extLst>
          </p:cNvPr>
          <p:cNvSpPr>
            <a:spLocks noGrp="1"/>
          </p:cNvSpPr>
          <p:nvPr>
            <p:ph type="dt" sz="half" idx="10"/>
          </p:nvPr>
        </p:nvSpPr>
        <p:spPr/>
        <p:txBody>
          <a:bodyPr/>
          <a:lstStyle/>
          <a:p>
            <a:fld id="{42AF28EF-0D9A-A647-BB87-44C58C70177D}" type="datetimeFigureOut">
              <a:rPr lang="ru-RU" smtClean="0"/>
              <a:t>18.11.2022</a:t>
            </a:fld>
            <a:endParaRPr lang="ru-RU"/>
          </a:p>
        </p:txBody>
      </p:sp>
      <p:sp>
        <p:nvSpPr>
          <p:cNvPr id="5" name="Нижний колонтитул 4">
            <a:extLst>
              <a:ext uri="{FF2B5EF4-FFF2-40B4-BE49-F238E27FC236}">
                <a16:creationId xmlns:a16="http://schemas.microsoft.com/office/drawing/2014/main" id="{C3D3E92A-8065-0F4A-A372-9482C4B5789D}"/>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3A42DE9-7F0B-0C4B-8074-D86F50D6E1F4}"/>
              </a:ext>
            </a:extLst>
          </p:cNvPr>
          <p:cNvSpPr>
            <a:spLocks noGrp="1"/>
          </p:cNvSpPr>
          <p:nvPr>
            <p:ph type="sldNum" sz="quarter" idx="12"/>
          </p:nvPr>
        </p:nvSpPr>
        <p:spPr/>
        <p:txBody>
          <a:bodyPr/>
          <a:lstStyle/>
          <a:p>
            <a:fld id="{C64D74A9-F77C-6A42-AC78-F7B3D07E933C}" type="slidenum">
              <a:rPr lang="ru-RU" smtClean="0"/>
              <a:t>‹#›</a:t>
            </a:fld>
            <a:endParaRPr lang="ru-RU"/>
          </a:p>
        </p:txBody>
      </p:sp>
    </p:spTree>
    <p:extLst>
      <p:ext uri="{BB962C8B-B14F-4D97-AF65-F5344CB8AC3E}">
        <p14:creationId xmlns:p14="http://schemas.microsoft.com/office/powerpoint/2010/main" val="796436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EA8636-EB5E-2E43-B803-92AA83E56FA0}"/>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5EDA2413-F959-F44D-9928-A453D5E3A91A}"/>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E4A0819D-DA95-C14A-9964-CCE2E9C2D6B9}"/>
              </a:ext>
            </a:extLst>
          </p:cNvPr>
          <p:cNvSpPr>
            <a:spLocks noGrp="1"/>
          </p:cNvSpPr>
          <p:nvPr>
            <p:ph type="dt" sz="half" idx="10"/>
          </p:nvPr>
        </p:nvSpPr>
        <p:spPr/>
        <p:txBody>
          <a:bodyPr/>
          <a:lstStyle/>
          <a:p>
            <a:fld id="{42AF28EF-0D9A-A647-BB87-44C58C70177D}" type="datetimeFigureOut">
              <a:rPr lang="ru-RU" smtClean="0"/>
              <a:t>18.11.2022</a:t>
            </a:fld>
            <a:endParaRPr lang="ru-RU"/>
          </a:p>
        </p:txBody>
      </p:sp>
      <p:sp>
        <p:nvSpPr>
          <p:cNvPr id="5" name="Нижний колонтитул 4">
            <a:extLst>
              <a:ext uri="{FF2B5EF4-FFF2-40B4-BE49-F238E27FC236}">
                <a16:creationId xmlns:a16="http://schemas.microsoft.com/office/drawing/2014/main" id="{1C7E7088-D180-C24E-A0EA-0E5159E09EF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677E9BD-1E4C-074D-9463-3A790DE9E2A5}"/>
              </a:ext>
            </a:extLst>
          </p:cNvPr>
          <p:cNvSpPr>
            <a:spLocks noGrp="1"/>
          </p:cNvSpPr>
          <p:nvPr>
            <p:ph type="sldNum" sz="quarter" idx="12"/>
          </p:nvPr>
        </p:nvSpPr>
        <p:spPr/>
        <p:txBody>
          <a:bodyPr/>
          <a:lstStyle/>
          <a:p>
            <a:fld id="{C64D74A9-F77C-6A42-AC78-F7B3D07E933C}" type="slidenum">
              <a:rPr lang="ru-RU" smtClean="0"/>
              <a:t>‹#›</a:t>
            </a:fld>
            <a:endParaRPr lang="ru-RU"/>
          </a:p>
        </p:txBody>
      </p:sp>
    </p:spTree>
    <p:extLst>
      <p:ext uri="{BB962C8B-B14F-4D97-AF65-F5344CB8AC3E}">
        <p14:creationId xmlns:p14="http://schemas.microsoft.com/office/powerpoint/2010/main" val="2584522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A8777C6-5CC8-A940-B145-594D86C62C9C}"/>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152F8739-EE70-0C41-8CFA-7D2410481D2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6456EFE3-E23F-7A4E-A9C3-4E8469117786}"/>
              </a:ext>
            </a:extLst>
          </p:cNvPr>
          <p:cNvSpPr>
            <a:spLocks noGrp="1"/>
          </p:cNvSpPr>
          <p:nvPr>
            <p:ph type="dt" sz="half" idx="10"/>
          </p:nvPr>
        </p:nvSpPr>
        <p:spPr/>
        <p:txBody>
          <a:bodyPr/>
          <a:lstStyle/>
          <a:p>
            <a:fld id="{42AF28EF-0D9A-A647-BB87-44C58C70177D}" type="datetimeFigureOut">
              <a:rPr lang="ru-RU" smtClean="0"/>
              <a:t>18.11.2022</a:t>
            </a:fld>
            <a:endParaRPr lang="ru-RU"/>
          </a:p>
        </p:txBody>
      </p:sp>
      <p:sp>
        <p:nvSpPr>
          <p:cNvPr id="5" name="Нижний колонтитул 4">
            <a:extLst>
              <a:ext uri="{FF2B5EF4-FFF2-40B4-BE49-F238E27FC236}">
                <a16:creationId xmlns:a16="http://schemas.microsoft.com/office/drawing/2014/main" id="{1CDA5993-78DA-BF4F-BA62-CC1631D0B68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20AF253-B1B7-2F49-A006-F6727953F0E4}"/>
              </a:ext>
            </a:extLst>
          </p:cNvPr>
          <p:cNvSpPr>
            <a:spLocks noGrp="1"/>
          </p:cNvSpPr>
          <p:nvPr>
            <p:ph type="sldNum" sz="quarter" idx="12"/>
          </p:nvPr>
        </p:nvSpPr>
        <p:spPr/>
        <p:txBody>
          <a:bodyPr/>
          <a:lstStyle/>
          <a:p>
            <a:fld id="{C64D74A9-F77C-6A42-AC78-F7B3D07E933C}" type="slidenum">
              <a:rPr lang="ru-RU" smtClean="0"/>
              <a:t>‹#›</a:t>
            </a:fld>
            <a:endParaRPr lang="ru-RU"/>
          </a:p>
        </p:txBody>
      </p:sp>
    </p:spTree>
    <p:extLst>
      <p:ext uri="{BB962C8B-B14F-4D97-AF65-F5344CB8AC3E}">
        <p14:creationId xmlns:p14="http://schemas.microsoft.com/office/powerpoint/2010/main" val="3036661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1C849AC-9D8D-8247-B03E-C384D5A3EF99}"/>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DFBEA5CE-D679-904B-BA30-F3917B47B240}"/>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7168F8E4-9C10-B748-AF03-56061B716DDB}"/>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F4B89089-64D5-DA4A-8468-02E08DE981C8}"/>
              </a:ext>
            </a:extLst>
          </p:cNvPr>
          <p:cNvSpPr>
            <a:spLocks noGrp="1"/>
          </p:cNvSpPr>
          <p:nvPr>
            <p:ph type="dt" sz="half" idx="10"/>
          </p:nvPr>
        </p:nvSpPr>
        <p:spPr/>
        <p:txBody>
          <a:bodyPr/>
          <a:lstStyle/>
          <a:p>
            <a:fld id="{42AF28EF-0D9A-A647-BB87-44C58C70177D}" type="datetimeFigureOut">
              <a:rPr lang="ru-RU" smtClean="0"/>
              <a:t>18.11.2022</a:t>
            </a:fld>
            <a:endParaRPr lang="ru-RU"/>
          </a:p>
        </p:txBody>
      </p:sp>
      <p:sp>
        <p:nvSpPr>
          <p:cNvPr id="6" name="Нижний колонтитул 5">
            <a:extLst>
              <a:ext uri="{FF2B5EF4-FFF2-40B4-BE49-F238E27FC236}">
                <a16:creationId xmlns:a16="http://schemas.microsoft.com/office/drawing/2014/main" id="{FA48C0C5-9A1D-9A4C-9BAA-AB3EF04EDCDA}"/>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19CDA5C4-C10B-8745-8E05-C98850438BF8}"/>
              </a:ext>
            </a:extLst>
          </p:cNvPr>
          <p:cNvSpPr>
            <a:spLocks noGrp="1"/>
          </p:cNvSpPr>
          <p:nvPr>
            <p:ph type="sldNum" sz="quarter" idx="12"/>
          </p:nvPr>
        </p:nvSpPr>
        <p:spPr/>
        <p:txBody>
          <a:bodyPr/>
          <a:lstStyle/>
          <a:p>
            <a:fld id="{C64D74A9-F77C-6A42-AC78-F7B3D07E933C}" type="slidenum">
              <a:rPr lang="ru-RU" smtClean="0"/>
              <a:t>‹#›</a:t>
            </a:fld>
            <a:endParaRPr lang="ru-RU"/>
          </a:p>
        </p:txBody>
      </p:sp>
    </p:spTree>
    <p:extLst>
      <p:ext uri="{BB962C8B-B14F-4D97-AF65-F5344CB8AC3E}">
        <p14:creationId xmlns:p14="http://schemas.microsoft.com/office/powerpoint/2010/main" val="1234901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40B2EE4-25B8-C44A-8A13-A60D35E1CA59}"/>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EF2BE745-6A34-5B46-B21B-568093B0E07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094FD5CF-825B-FB43-B1B0-F0F9D120CAF7}"/>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3B1CB54B-7055-AB49-824B-0FA499A823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ED68521B-EF01-5E4D-8CE8-65D2C9123659}"/>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5FEF8597-728D-C342-82E2-2E8E798A1182}"/>
              </a:ext>
            </a:extLst>
          </p:cNvPr>
          <p:cNvSpPr>
            <a:spLocks noGrp="1"/>
          </p:cNvSpPr>
          <p:nvPr>
            <p:ph type="dt" sz="half" idx="10"/>
          </p:nvPr>
        </p:nvSpPr>
        <p:spPr/>
        <p:txBody>
          <a:bodyPr/>
          <a:lstStyle/>
          <a:p>
            <a:fld id="{42AF28EF-0D9A-A647-BB87-44C58C70177D}" type="datetimeFigureOut">
              <a:rPr lang="ru-RU" smtClean="0"/>
              <a:t>18.11.2022</a:t>
            </a:fld>
            <a:endParaRPr lang="ru-RU"/>
          </a:p>
        </p:txBody>
      </p:sp>
      <p:sp>
        <p:nvSpPr>
          <p:cNvPr id="8" name="Нижний колонтитул 7">
            <a:extLst>
              <a:ext uri="{FF2B5EF4-FFF2-40B4-BE49-F238E27FC236}">
                <a16:creationId xmlns:a16="http://schemas.microsoft.com/office/drawing/2014/main" id="{671127AA-2E20-C346-B605-8A47902B69FD}"/>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05910FB3-BF4B-5E4F-AD4A-65B87EDC3081}"/>
              </a:ext>
            </a:extLst>
          </p:cNvPr>
          <p:cNvSpPr>
            <a:spLocks noGrp="1"/>
          </p:cNvSpPr>
          <p:nvPr>
            <p:ph type="sldNum" sz="quarter" idx="12"/>
          </p:nvPr>
        </p:nvSpPr>
        <p:spPr/>
        <p:txBody>
          <a:bodyPr/>
          <a:lstStyle/>
          <a:p>
            <a:fld id="{C64D74A9-F77C-6A42-AC78-F7B3D07E933C}" type="slidenum">
              <a:rPr lang="ru-RU" smtClean="0"/>
              <a:t>‹#›</a:t>
            </a:fld>
            <a:endParaRPr lang="ru-RU"/>
          </a:p>
        </p:txBody>
      </p:sp>
    </p:spTree>
    <p:extLst>
      <p:ext uri="{BB962C8B-B14F-4D97-AF65-F5344CB8AC3E}">
        <p14:creationId xmlns:p14="http://schemas.microsoft.com/office/powerpoint/2010/main" val="2377855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7B7FDB3-467B-E94C-8FF6-148EE2F1CAB0}"/>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D905DA9E-D030-9E4E-BD7A-EAB8AA33C9BF}"/>
              </a:ext>
            </a:extLst>
          </p:cNvPr>
          <p:cNvSpPr>
            <a:spLocks noGrp="1"/>
          </p:cNvSpPr>
          <p:nvPr>
            <p:ph type="dt" sz="half" idx="10"/>
          </p:nvPr>
        </p:nvSpPr>
        <p:spPr/>
        <p:txBody>
          <a:bodyPr/>
          <a:lstStyle/>
          <a:p>
            <a:fld id="{42AF28EF-0D9A-A647-BB87-44C58C70177D}" type="datetimeFigureOut">
              <a:rPr lang="ru-RU" smtClean="0"/>
              <a:t>18.11.2022</a:t>
            </a:fld>
            <a:endParaRPr lang="ru-RU"/>
          </a:p>
        </p:txBody>
      </p:sp>
      <p:sp>
        <p:nvSpPr>
          <p:cNvPr id="4" name="Нижний колонтитул 3">
            <a:extLst>
              <a:ext uri="{FF2B5EF4-FFF2-40B4-BE49-F238E27FC236}">
                <a16:creationId xmlns:a16="http://schemas.microsoft.com/office/drawing/2014/main" id="{DC44FBCC-0034-4D45-B50B-5C93ABD7A10B}"/>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8182B672-308E-F74D-B259-37220D2BD809}"/>
              </a:ext>
            </a:extLst>
          </p:cNvPr>
          <p:cNvSpPr>
            <a:spLocks noGrp="1"/>
          </p:cNvSpPr>
          <p:nvPr>
            <p:ph type="sldNum" sz="quarter" idx="12"/>
          </p:nvPr>
        </p:nvSpPr>
        <p:spPr/>
        <p:txBody>
          <a:bodyPr/>
          <a:lstStyle/>
          <a:p>
            <a:fld id="{C64D74A9-F77C-6A42-AC78-F7B3D07E933C}" type="slidenum">
              <a:rPr lang="ru-RU" smtClean="0"/>
              <a:t>‹#›</a:t>
            </a:fld>
            <a:endParaRPr lang="ru-RU"/>
          </a:p>
        </p:txBody>
      </p:sp>
    </p:spTree>
    <p:extLst>
      <p:ext uri="{BB962C8B-B14F-4D97-AF65-F5344CB8AC3E}">
        <p14:creationId xmlns:p14="http://schemas.microsoft.com/office/powerpoint/2010/main" val="40295445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B15D5C5A-F9F2-D649-81DA-3112DE05B533}"/>
              </a:ext>
            </a:extLst>
          </p:cNvPr>
          <p:cNvSpPr>
            <a:spLocks noGrp="1"/>
          </p:cNvSpPr>
          <p:nvPr>
            <p:ph type="dt" sz="half" idx="10"/>
          </p:nvPr>
        </p:nvSpPr>
        <p:spPr/>
        <p:txBody>
          <a:bodyPr/>
          <a:lstStyle/>
          <a:p>
            <a:fld id="{42AF28EF-0D9A-A647-BB87-44C58C70177D}" type="datetimeFigureOut">
              <a:rPr lang="ru-RU" smtClean="0"/>
              <a:t>18.11.2022</a:t>
            </a:fld>
            <a:endParaRPr lang="ru-RU"/>
          </a:p>
        </p:txBody>
      </p:sp>
      <p:sp>
        <p:nvSpPr>
          <p:cNvPr id="3" name="Нижний колонтитул 2">
            <a:extLst>
              <a:ext uri="{FF2B5EF4-FFF2-40B4-BE49-F238E27FC236}">
                <a16:creationId xmlns:a16="http://schemas.microsoft.com/office/drawing/2014/main" id="{ECE8CAA3-7E99-E44A-9BC0-97104C16C83B}"/>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7DA8B111-30B4-FA40-8B07-81679DA76799}"/>
              </a:ext>
            </a:extLst>
          </p:cNvPr>
          <p:cNvSpPr>
            <a:spLocks noGrp="1"/>
          </p:cNvSpPr>
          <p:nvPr>
            <p:ph type="sldNum" sz="quarter" idx="12"/>
          </p:nvPr>
        </p:nvSpPr>
        <p:spPr/>
        <p:txBody>
          <a:bodyPr/>
          <a:lstStyle/>
          <a:p>
            <a:fld id="{C64D74A9-F77C-6A42-AC78-F7B3D07E933C}" type="slidenum">
              <a:rPr lang="ru-RU" smtClean="0"/>
              <a:t>‹#›</a:t>
            </a:fld>
            <a:endParaRPr lang="ru-RU"/>
          </a:p>
        </p:txBody>
      </p:sp>
    </p:spTree>
    <p:extLst>
      <p:ext uri="{BB962C8B-B14F-4D97-AF65-F5344CB8AC3E}">
        <p14:creationId xmlns:p14="http://schemas.microsoft.com/office/powerpoint/2010/main" val="4253073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D0B9616-C8FC-EE46-918E-7D87CBF6FF67}"/>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951BE48C-0E4C-E441-A77D-C6F38477D32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E96E6A01-7364-6944-AA1E-C88418ADE1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6A323BAB-9C97-2044-A2B6-9E6A7EDBAB93}"/>
              </a:ext>
            </a:extLst>
          </p:cNvPr>
          <p:cNvSpPr>
            <a:spLocks noGrp="1"/>
          </p:cNvSpPr>
          <p:nvPr>
            <p:ph type="dt" sz="half" idx="10"/>
          </p:nvPr>
        </p:nvSpPr>
        <p:spPr/>
        <p:txBody>
          <a:bodyPr/>
          <a:lstStyle/>
          <a:p>
            <a:fld id="{42AF28EF-0D9A-A647-BB87-44C58C70177D}" type="datetimeFigureOut">
              <a:rPr lang="ru-RU" smtClean="0"/>
              <a:t>18.11.2022</a:t>
            </a:fld>
            <a:endParaRPr lang="ru-RU"/>
          </a:p>
        </p:txBody>
      </p:sp>
      <p:sp>
        <p:nvSpPr>
          <p:cNvPr id="6" name="Нижний колонтитул 5">
            <a:extLst>
              <a:ext uri="{FF2B5EF4-FFF2-40B4-BE49-F238E27FC236}">
                <a16:creationId xmlns:a16="http://schemas.microsoft.com/office/drawing/2014/main" id="{0567A094-12A8-E94A-B865-5904BB488448}"/>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D6663994-2B9F-044D-ABC1-09580E5FD18B}"/>
              </a:ext>
            </a:extLst>
          </p:cNvPr>
          <p:cNvSpPr>
            <a:spLocks noGrp="1"/>
          </p:cNvSpPr>
          <p:nvPr>
            <p:ph type="sldNum" sz="quarter" idx="12"/>
          </p:nvPr>
        </p:nvSpPr>
        <p:spPr/>
        <p:txBody>
          <a:bodyPr/>
          <a:lstStyle/>
          <a:p>
            <a:fld id="{C64D74A9-F77C-6A42-AC78-F7B3D07E933C}" type="slidenum">
              <a:rPr lang="ru-RU" smtClean="0"/>
              <a:t>‹#›</a:t>
            </a:fld>
            <a:endParaRPr lang="ru-RU"/>
          </a:p>
        </p:txBody>
      </p:sp>
    </p:spTree>
    <p:extLst>
      <p:ext uri="{BB962C8B-B14F-4D97-AF65-F5344CB8AC3E}">
        <p14:creationId xmlns:p14="http://schemas.microsoft.com/office/powerpoint/2010/main" val="41928680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6CB7BB8-AB03-074E-A01E-6BBCA68E3BF8}"/>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73E48005-E653-8B48-8CBC-BFA7686A069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DFF0566D-2BC2-F942-94CF-FE37C15497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F4BBA3DE-20A3-8244-B405-810AEA65184C}"/>
              </a:ext>
            </a:extLst>
          </p:cNvPr>
          <p:cNvSpPr>
            <a:spLocks noGrp="1"/>
          </p:cNvSpPr>
          <p:nvPr>
            <p:ph type="dt" sz="half" idx="10"/>
          </p:nvPr>
        </p:nvSpPr>
        <p:spPr/>
        <p:txBody>
          <a:bodyPr/>
          <a:lstStyle/>
          <a:p>
            <a:fld id="{42AF28EF-0D9A-A647-BB87-44C58C70177D}" type="datetimeFigureOut">
              <a:rPr lang="ru-RU" smtClean="0"/>
              <a:t>18.11.2022</a:t>
            </a:fld>
            <a:endParaRPr lang="ru-RU"/>
          </a:p>
        </p:txBody>
      </p:sp>
      <p:sp>
        <p:nvSpPr>
          <p:cNvPr id="6" name="Нижний колонтитул 5">
            <a:extLst>
              <a:ext uri="{FF2B5EF4-FFF2-40B4-BE49-F238E27FC236}">
                <a16:creationId xmlns:a16="http://schemas.microsoft.com/office/drawing/2014/main" id="{F487271A-58D2-3E4C-8CDB-413AA5590AC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CC66EB77-F6D1-064B-94A9-E9A9EAC62953}"/>
              </a:ext>
            </a:extLst>
          </p:cNvPr>
          <p:cNvSpPr>
            <a:spLocks noGrp="1"/>
          </p:cNvSpPr>
          <p:nvPr>
            <p:ph type="sldNum" sz="quarter" idx="12"/>
          </p:nvPr>
        </p:nvSpPr>
        <p:spPr/>
        <p:txBody>
          <a:bodyPr/>
          <a:lstStyle/>
          <a:p>
            <a:fld id="{C64D74A9-F77C-6A42-AC78-F7B3D07E933C}" type="slidenum">
              <a:rPr lang="ru-RU" smtClean="0"/>
              <a:t>‹#›</a:t>
            </a:fld>
            <a:endParaRPr lang="ru-RU"/>
          </a:p>
        </p:txBody>
      </p:sp>
    </p:spTree>
    <p:extLst>
      <p:ext uri="{BB962C8B-B14F-4D97-AF65-F5344CB8AC3E}">
        <p14:creationId xmlns:p14="http://schemas.microsoft.com/office/powerpoint/2010/main" val="1308675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E20662B-B4ED-D749-A6BE-8B440797D607}"/>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6D15DBA8-FC3C-E143-925B-D7D1AFA1F8D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A33226F-AF4D-3C44-BE49-A7C13388B398}"/>
              </a:ext>
            </a:extLst>
          </p:cNvPr>
          <p:cNvSpPr>
            <a:spLocks noGrp="1"/>
          </p:cNvSpPr>
          <p:nvPr>
            <p:ph type="dt" sz="half" idx="10"/>
          </p:nvPr>
        </p:nvSpPr>
        <p:spPr/>
        <p:txBody>
          <a:bodyPr/>
          <a:lstStyle/>
          <a:p>
            <a:fld id="{42AF28EF-0D9A-A647-BB87-44C58C70177D}" type="datetimeFigureOut">
              <a:rPr lang="ru-RU" smtClean="0"/>
              <a:t>18.11.2022</a:t>
            </a:fld>
            <a:endParaRPr lang="ru-RU"/>
          </a:p>
        </p:txBody>
      </p:sp>
      <p:sp>
        <p:nvSpPr>
          <p:cNvPr id="5" name="Нижний колонтитул 4">
            <a:extLst>
              <a:ext uri="{FF2B5EF4-FFF2-40B4-BE49-F238E27FC236}">
                <a16:creationId xmlns:a16="http://schemas.microsoft.com/office/drawing/2014/main" id="{529AD596-68FA-C443-9366-827486EAEEA8}"/>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5E41A2C1-2770-CD44-8C22-549AF13D6150}"/>
              </a:ext>
            </a:extLst>
          </p:cNvPr>
          <p:cNvSpPr>
            <a:spLocks noGrp="1"/>
          </p:cNvSpPr>
          <p:nvPr>
            <p:ph type="sldNum" sz="quarter" idx="12"/>
          </p:nvPr>
        </p:nvSpPr>
        <p:spPr/>
        <p:txBody>
          <a:bodyPr/>
          <a:lstStyle/>
          <a:p>
            <a:fld id="{C64D74A9-F77C-6A42-AC78-F7B3D07E933C}" type="slidenum">
              <a:rPr lang="ru-RU" smtClean="0"/>
              <a:t>‹#›</a:t>
            </a:fld>
            <a:endParaRPr lang="ru-RU"/>
          </a:p>
        </p:txBody>
      </p:sp>
    </p:spTree>
    <p:extLst>
      <p:ext uri="{BB962C8B-B14F-4D97-AF65-F5344CB8AC3E}">
        <p14:creationId xmlns:p14="http://schemas.microsoft.com/office/powerpoint/2010/main" val="2545944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03D9CE8D-60D6-1446-990B-48C9E7BD6680}"/>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307B0A61-B84C-6B48-8A47-D3C9B88A8487}"/>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DD13F31C-C4A9-934A-9142-26AF74767E5F}"/>
              </a:ext>
            </a:extLst>
          </p:cNvPr>
          <p:cNvSpPr>
            <a:spLocks noGrp="1"/>
          </p:cNvSpPr>
          <p:nvPr>
            <p:ph type="dt" sz="half" idx="10"/>
          </p:nvPr>
        </p:nvSpPr>
        <p:spPr/>
        <p:txBody>
          <a:bodyPr/>
          <a:lstStyle/>
          <a:p>
            <a:fld id="{42AF28EF-0D9A-A647-BB87-44C58C70177D}" type="datetimeFigureOut">
              <a:rPr lang="ru-RU" smtClean="0"/>
              <a:t>18.11.2022</a:t>
            </a:fld>
            <a:endParaRPr lang="ru-RU"/>
          </a:p>
        </p:txBody>
      </p:sp>
      <p:sp>
        <p:nvSpPr>
          <p:cNvPr id="5" name="Нижний колонтитул 4">
            <a:extLst>
              <a:ext uri="{FF2B5EF4-FFF2-40B4-BE49-F238E27FC236}">
                <a16:creationId xmlns:a16="http://schemas.microsoft.com/office/drawing/2014/main" id="{879F097B-708B-154B-8240-B8B02C560C68}"/>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E55FAF08-FF14-3947-99C9-095A4975EC7C}"/>
              </a:ext>
            </a:extLst>
          </p:cNvPr>
          <p:cNvSpPr>
            <a:spLocks noGrp="1"/>
          </p:cNvSpPr>
          <p:nvPr>
            <p:ph type="sldNum" sz="quarter" idx="12"/>
          </p:nvPr>
        </p:nvSpPr>
        <p:spPr/>
        <p:txBody>
          <a:bodyPr/>
          <a:lstStyle/>
          <a:p>
            <a:fld id="{C64D74A9-F77C-6A42-AC78-F7B3D07E933C}" type="slidenum">
              <a:rPr lang="ru-RU" smtClean="0"/>
              <a:t>‹#›</a:t>
            </a:fld>
            <a:endParaRPr lang="ru-RU"/>
          </a:p>
        </p:txBody>
      </p:sp>
    </p:spTree>
    <p:extLst>
      <p:ext uri="{BB962C8B-B14F-4D97-AF65-F5344CB8AC3E}">
        <p14:creationId xmlns:p14="http://schemas.microsoft.com/office/powerpoint/2010/main" val="4123384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4962106-4AF2-6041-861C-31993F36E0D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DC78AF60-C098-EF49-93D6-EA106227C4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A947809-9451-2149-BC49-C9611E3263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AF28EF-0D9A-A647-BB87-44C58C70177D}" type="datetimeFigureOut">
              <a:rPr lang="ru-RU" smtClean="0"/>
              <a:t>18.11.2022</a:t>
            </a:fld>
            <a:endParaRPr lang="ru-RU"/>
          </a:p>
        </p:txBody>
      </p:sp>
      <p:sp>
        <p:nvSpPr>
          <p:cNvPr id="5" name="Нижний колонтитул 4">
            <a:extLst>
              <a:ext uri="{FF2B5EF4-FFF2-40B4-BE49-F238E27FC236}">
                <a16:creationId xmlns:a16="http://schemas.microsoft.com/office/drawing/2014/main" id="{D234F797-5CF8-4748-8D62-602F5FFB93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536206CC-8F89-8C41-97CD-8AEDC230E4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4D74A9-F77C-6A42-AC78-F7B3D07E933C}" type="slidenum">
              <a:rPr lang="ru-RU" smtClean="0"/>
              <a:t>‹#›</a:t>
            </a:fld>
            <a:endParaRPr lang="ru-RU"/>
          </a:p>
        </p:txBody>
      </p:sp>
    </p:spTree>
    <p:extLst>
      <p:ext uri="{BB962C8B-B14F-4D97-AF65-F5344CB8AC3E}">
        <p14:creationId xmlns:p14="http://schemas.microsoft.com/office/powerpoint/2010/main" val="4113873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28.svg"/><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28.sv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692410" y="1493321"/>
            <a:ext cx="7672039" cy="1935679"/>
          </a:xfrm>
        </p:spPr>
        <p:txBody>
          <a:bodyPr>
            <a:normAutofit/>
          </a:bodyPr>
          <a:lstStyle/>
          <a:p>
            <a:r>
              <a:rPr lang="ru-RU" b="1" dirty="0"/>
              <a:t>Социальный конфликт</a:t>
            </a:r>
            <a:br>
              <a:rPr lang="ru-RU" dirty="0"/>
            </a:br>
            <a:endParaRPr lang="ru-RU" dirty="0"/>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3943140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alphaModFix amt="19999"/>
          </a:blip>
          <a:srcRect/>
          <a:stretch>
            <a:fillRect/>
          </a:stretch>
        </p:blipFill>
        <p:spPr>
          <a:xfrm rot="5798684">
            <a:off x="-931589" y="5350077"/>
            <a:ext cx="3381357" cy="3503996"/>
          </a:xfrm>
          <a:prstGeom prst="rect">
            <a:avLst/>
          </a:prstGeom>
        </p:spPr>
      </p:pic>
      <p:pic>
        <p:nvPicPr>
          <p:cNvPr id="5" name="Picture 5"/>
          <p:cNvPicPr>
            <a:picLocks noChangeAspect="1"/>
          </p:cNvPicPr>
          <p:nvPr/>
        </p:nvPicPr>
        <p:blipFill>
          <a:blip r:embed="rId3"/>
          <a:srcRect/>
          <a:stretch>
            <a:fillRect/>
          </a:stretch>
        </p:blipFill>
        <p:spPr>
          <a:xfrm>
            <a:off x="5053169" y="3122011"/>
            <a:ext cx="7138831" cy="3735989"/>
          </a:xfrm>
          <a:prstGeom prst="rect">
            <a:avLst/>
          </a:prstGeom>
        </p:spPr>
      </p:pic>
      <p:sp>
        <p:nvSpPr>
          <p:cNvPr id="6" name="Прямоугольник 5">
            <a:extLst>
              <a:ext uri="{FF2B5EF4-FFF2-40B4-BE49-F238E27FC236}">
                <a16:creationId xmlns:a16="http://schemas.microsoft.com/office/drawing/2014/main" id="{A85F82BB-722C-A240-BAA8-8F3D8E020DB1}"/>
              </a:ext>
            </a:extLst>
          </p:cNvPr>
          <p:cNvSpPr/>
          <p:nvPr/>
        </p:nvSpPr>
        <p:spPr>
          <a:xfrm>
            <a:off x="561298" y="146107"/>
            <a:ext cx="9174178" cy="523220"/>
          </a:xfrm>
          <a:prstGeom prst="rect">
            <a:avLst/>
          </a:prstGeom>
        </p:spPr>
        <p:txBody>
          <a:bodyPr wrap="none">
            <a:spAutoFit/>
          </a:bodyPr>
          <a:lstStyle/>
          <a:p>
            <a:r>
              <a:rPr lang="ru-RU" sz="2800" dirty="0">
                <a:solidFill>
                  <a:srgbClr val="FF0000"/>
                </a:solidFill>
                <a:latin typeface="Times New Roman" panose="02020603050405020304" pitchFamily="18" charset="0"/>
                <a:ea typeface="Times New Roman" panose="02020603050405020304" pitchFamily="18" charset="0"/>
              </a:rPr>
              <a:t>Верны ли следующие суждения о социальном конфликте?</a:t>
            </a:r>
            <a:r>
              <a:rPr lang="ru-RU" sz="2800" dirty="0">
                <a:solidFill>
                  <a:srgbClr val="FF0000"/>
                </a:solidFill>
              </a:rPr>
              <a:t> </a:t>
            </a:r>
          </a:p>
        </p:txBody>
      </p:sp>
      <p:graphicFrame>
        <p:nvGraphicFramePr>
          <p:cNvPr id="8" name="Таблица 7">
            <a:extLst>
              <a:ext uri="{FF2B5EF4-FFF2-40B4-BE49-F238E27FC236}">
                <a16:creationId xmlns:a16="http://schemas.microsoft.com/office/drawing/2014/main" id="{B49772AF-6884-A341-BEA3-89106072CFA9}"/>
              </a:ext>
            </a:extLst>
          </p:cNvPr>
          <p:cNvGraphicFramePr>
            <a:graphicFrameLocks noGrp="1"/>
          </p:cNvGraphicFramePr>
          <p:nvPr/>
        </p:nvGraphicFramePr>
        <p:xfrm>
          <a:off x="561298" y="801299"/>
          <a:ext cx="9711590" cy="1955166"/>
        </p:xfrm>
        <a:graphic>
          <a:graphicData uri="http://schemas.openxmlformats.org/drawingml/2006/table">
            <a:tbl>
              <a:tblPr firstRow="1" firstCol="1" bandRow="1"/>
              <a:tblGrid>
                <a:gridCol w="498030">
                  <a:extLst>
                    <a:ext uri="{9D8B030D-6E8A-4147-A177-3AD203B41FA5}">
                      <a16:colId xmlns:a16="http://schemas.microsoft.com/office/drawing/2014/main" val="1154992030"/>
                    </a:ext>
                  </a:extLst>
                </a:gridCol>
                <a:gridCol w="9213560">
                  <a:extLst>
                    <a:ext uri="{9D8B030D-6E8A-4147-A177-3AD203B41FA5}">
                      <a16:colId xmlns:a16="http://schemas.microsoft.com/office/drawing/2014/main" val="3792876345"/>
                    </a:ext>
                  </a:extLst>
                </a:gridCol>
              </a:tblGrid>
              <a:tr h="0">
                <a:tc>
                  <a:txBody>
                    <a:bodyPr/>
                    <a:lstStyle/>
                    <a:p>
                      <a:pPr>
                        <a:lnSpc>
                          <a:spcPct val="107000"/>
                        </a:lnSpc>
                      </a:pPr>
                      <a:r>
                        <a:rPr lang="ru-RU" sz="2800">
                          <a:effectLst/>
                          <a:latin typeface="Times New Roman" panose="02020603050405020304" pitchFamily="18" charset="0"/>
                          <a:ea typeface="Times New Roman" panose="02020603050405020304" pitchFamily="18" charset="0"/>
                          <a:cs typeface="Times New Roman" panose="02020603050405020304" pitchFamily="18" charset="0"/>
                        </a:rPr>
                        <a:t>А.</a:t>
                      </a:r>
                    </a:p>
                  </a:txBody>
                  <a:tcPr marL="47625" marR="47625" marT="47625" marB="47625">
                    <a:lnL>
                      <a:noFill/>
                    </a:lnL>
                    <a:lnR>
                      <a:noFill/>
                    </a:lnR>
                    <a:lnT>
                      <a:noFill/>
                    </a:lnT>
                    <a:lnB>
                      <a:noFill/>
                    </a:lnB>
                  </a:tcPr>
                </a:tc>
                <a:tc>
                  <a:txBody>
                    <a:bodyPr/>
                    <a:lstStyle/>
                    <a:p>
                      <a:pPr>
                        <a:lnSpc>
                          <a:spcPct val="107000"/>
                        </a:lnSpc>
                      </a:pPr>
                      <a:r>
                        <a:rPr lang="ru-RU" sz="2800" dirty="0">
                          <a:effectLst/>
                          <a:latin typeface="Times New Roman" panose="02020603050405020304" pitchFamily="18" charset="0"/>
                          <a:ea typeface="Times New Roman" panose="02020603050405020304" pitchFamily="18" charset="0"/>
                          <a:cs typeface="Times New Roman" panose="02020603050405020304" pitchFamily="18" charset="0"/>
                        </a:rPr>
                        <a:t>Причина социального конфликта связана с интересами противоборствующих сторон.</a:t>
                      </a:r>
                    </a:p>
                  </a:txBody>
                  <a:tcPr marL="47625" marR="47625" marT="47625" marB="47625">
                    <a:lnL>
                      <a:noFill/>
                    </a:lnL>
                    <a:lnR>
                      <a:noFill/>
                    </a:lnR>
                    <a:lnT>
                      <a:noFill/>
                    </a:lnT>
                    <a:lnB>
                      <a:noFill/>
                    </a:lnB>
                  </a:tcPr>
                </a:tc>
                <a:extLst>
                  <a:ext uri="{0D108BD9-81ED-4DB2-BD59-A6C34878D82A}">
                    <a16:rowId xmlns:a16="http://schemas.microsoft.com/office/drawing/2014/main" val="893364654"/>
                  </a:ext>
                </a:extLst>
              </a:tr>
              <a:tr h="0">
                <a:tc>
                  <a:txBody>
                    <a:bodyPr/>
                    <a:lstStyle/>
                    <a:p>
                      <a:pPr>
                        <a:lnSpc>
                          <a:spcPct val="107000"/>
                        </a:lnSpc>
                      </a:pPr>
                      <a:r>
                        <a:rPr lang="ru-RU" sz="2800">
                          <a:effectLst/>
                          <a:latin typeface="Times New Roman" panose="02020603050405020304" pitchFamily="18" charset="0"/>
                          <a:ea typeface="Times New Roman" panose="02020603050405020304" pitchFamily="18" charset="0"/>
                          <a:cs typeface="Times New Roman" panose="02020603050405020304" pitchFamily="18" charset="0"/>
                        </a:rPr>
                        <a:t>Б.</a:t>
                      </a:r>
                    </a:p>
                  </a:txBody>
                  <a:tcPr marL="47625" marR="47625" marT="47625" marB="47625">
                    <a:lnL>
                      <a:noFill/>
                    </a:lnL>
                    <a:lnR>
                      <a:noFill/>
                    </a:lnR>
                    <a:lnT>
                      <a:noFill/>
                    </a:lnT>
                    <a:lnB>
                      <a:noFill/>
                    </a:lnB>
                  </a:tcPr>
                </a:tc>
                <a:tc>
                  <a:txBody>
                    <a:bodyPr/>
                    <a:lstStyle/>
                    <a:p>
                      <a:pPr>
                        <a:lnSpc>
                          <a:spcPct val="107000"/>
                        </a:lnSpc>
                      </a:pPr>
                      <a:r>
                        <a:rPr lang="ru-RU" sz="2800" dirty="0">
                          <a:effectLst/>
                          <a:latin typeface="Times New Roman" panose="02020603050405020304" pitchFamily="18" charset="0"/>
                          <a:ea typeface="Times New Roman" panose="02020603050405020304" pitchFamily="18" charset="0"/>
                          <a:cs typeface="Times New Roman" panose="02020603050405020304" pitchFamily="18" charset="0"/>
                        </a:rPr>
                        <a:t>Одним из путей разрешения социального конфликта является проведение переговоров.</a:t>
                      </a:r>
                    </a:p>
                  </a:txBody>
                  <a:tcPr marL="47625" marR="47625" marT="47625" marB="47625">
                    <a:lnL>
                      <a:noFill/>
                    </a:lnL>
                    <a:lnR>
                      <a:noFill/>
                    </a:lnR>
                    <a:lnT>
                      <a:noFill/>
                    </a:lnT>
                    <a:lnB>
                      <a:noFill/>
                    </a:lnB>
                  </a:tcPr>
                </a:tc>
                <a:extLst>
                  <a:ext uri="{0D108BD9-81ED-4DB2-BD59-A6C34878D82A}">
                    <a16:rowId xmlns:a16="http://schemas.microsoft.com/office/drawing/2014/main" val="647038208"/>
                  </a:ext>
                </a:extLst>
              </a:tr>
            </a:tbl>
          </a:graphicData>
        </a:graphic>
      </p:graphicFrame>
      <p:sp>
        <p:nvSpPr>
          <p:cNvPr id="9" name="Прямоугольник 8">
            <a:extLst>
              <a:ext uri="{FF2B5EF4-FFF2-40B4-BE49-F238E27FC236}">
                <a16:creationId xmlns:a16="http://schemas.microsoft.com/office/drawing/2014/main" id="{82507DA5-76DB-A247-8DB7-1BAA36952EE5}"/>
              </a:ext>
            </a:extLst>
          </p:cNvPr>
          <p:cNvSpPr/>
          <p:nvPr/>
        </p:nvSpPr>
        <p:spPr>
          <a:xfrm>
            <a:off x="561298" y="3388080"/>
            <a:ext cx="6096000" cy="1815882"/>
          </a:xfrm>
          <a:prstGeom prst="rect">
            <a:avLst/>
          </a:prstGeom>
        </p:spPr>
        <p:txBody>
          <a:bodyPr>
            <a:spAutoFit/>
          </a:bodyPr>
          <a:lstStyle/>
          <a:p>
            <a:r>
              <a:rPr lang="ru-RU" sz="2800" dirty="0">
                <a:latin typeface="Times New Roman" panose="02020603050405020304" pitchFamily="18" charset="0"/>
                <a:ea typeface="Times New Roman" panose="02020603050405020304" pitchFamily="18" charset="0"/>
              </a:rPr>
              <a:t>верно только А</a:t>
            </a:r>
          </a:p>
          <a:p>
            <a:r>
              <a:rPr lang="ru-RU" sz="2800" dirty="0">
                <a:latin typeface="Times New Roman" panose="02020603050405020304" pitchFamily="18" charset="0"/>
                <a:ea typeface="Times New Roman" panose="02020603050405020304" pitchFamily="18" charset="0"/>
              </a:rPr>
              <a:t>верно только Б</a:t>
            </a:r>
          </a:p>
          <a:p>
            <a:r>
              <a:rPr lang="ru-RU" sz="2800" dirty="0">
                <a:latin typeface="Times New Roman" panose="02020603050405020304" pitchFamily="18" charset="0"/>
                <a:ea typeface="Times New Roman" panose="02020603050405020304" pitchFamily="18" charset="0"/>
              </a:rPr>
              <a:t>верны оба суждения</a:t>
            </a:r>
          </a:p>
          <a:p>
            <a:r>
              <a:rPr lang="ru-RU" sz="2800" dirty="0">
                <a:latin typeface="Times New Roman" panose="02020603050405020304" pitchFamily="18" charset="0"/>
                <a:ea typeface="Times New Roman" panose="02020603050405020304" pitchFamily="18" charset="0"/>
              </a:rPr>
              <a:t>оба суждения неверны</a:t>
            </a:r>
          </a:p>
        </p:txBody>
      </p:sp>
    </p:spTree>
    <p:extLst>
      <p:ext uri="{BB962C8B-B14F-4D97-AF65-F5344CB8AC3E}">
        <p14:creationId xmlns:p14="http://schemas.microsoft.com/office/powerpoint/2010/main" val="2233810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4DEAE04-C217-9346-B264-7E188D59F19B}"/>
              </a:ext>
            </a:extLst>
          </p:cNvPr>
          <p:cNvPicPr>
            <a:picLocks noChangeAspect="1"/>
          </p:cNvPicPr>
          <p:nvPr/>
        </p:nvPicPr>
        <p:blipFill>
          <a:blip r:embed="rId2"/>
          <a:srcRect/>
          <a:stretch>
            <a:fillRect/>
          </a:stretch>
        </p:blipFill>
        <p:spPr>
          <a:xfrm rot="1532132">
            <a:off x="1817565" y="4387584"/>
            <a:ext cx="9967994" cy="6596999"/>
          </a:xfrm>
          <a:prstGeom prst="rect">
            <a:avLst/>
          </a:prstGeom>
        </p:spPr>
      </p:pic>
      <p:sp>
        <p:nvSpPr>
          <p:cNvPr id="2" name="Прямоугольник 1">
            <a:extLst>
              <a:ext uri="{FF2B5EF4-FFF2-40B4-BE49-F238E27FC236}">
                <a16:creationId xmlns:a16="http://schemas.microsoft.com/office/drawing/2014/main" id="{CB0EB841-D32C-C441-8546-7BDF203F3E62}"/>
              </a:ext>
            </a:extLst>
          </p:cNvPr>
          <p:cNvSpPr/>
          <p:nvPr/>
        </p:nvSpPr>
        <p:spPr>
          <a:xfrm>
            <a:off x="225777" y="244187"/>
            <a:ext cx="11740445" cy="5693866"/>
          </a:xfrm>
          <a:prstGeom prst="rect">
            <a:avLst/>
          </a:prstGeom>
        </p:spPr>
        <p:txBody>
          <a:bodyPr wrap="square">
            <a:spAutoFit/>
          </a:bodyPr>
          <a:lstStyle/>
          <a:p>
            <a:r>
              <a:rPr lang="ru-RU" sz="2800" dirty="0">
                <a:solidFill>
                  <a:srgbClr val="FF0000"/>
                </a:solidFill>
                <a:latin typeface="Times New Roman" panose="02020603050405020304" pitchFamily="18" charset="0"/>
                <a:ea typeface="Times New Roman" panose="02020603050405020304" pitchFamily="18" charset="0"/>
              </a:rPr>
              <a:t>Выберите верные суждения о социальных конфликтах и запишите </a:t>
            </a:r>
            <a:r>
              <a:rPr lang="ru-RU" sz="2800" b="1" u="sng" dirty="0">
                <a:solidFill>
                  <a:srgbClr val="FF0000"/>
                </a:solidFill>
                <a:latin typeface="Times New Roman" panose="02020603050405020304" pitchFamily="18" charset="0"/>
                <a:ea typeface="Times New Roman" panose="02020603050405020304" pitchFamily="18" charset="0"/>
              </a:rPr>
              <a:t>цифры</a:t>
            </a:r>
            <a:r>
              <a:rPr lang="ru-RU" sz="2800" dirty="0">
                <a:solidFill>
                  <a:srgbClr val="FF0000"/>
                </a:solidFill>
                <a:latin typeface="Times New Roman" panose="02020603050405020304" pitchFamily="18" charset="0"/>
                <a:ea typeface="Times New Roman" panose="02020603050405020304" pitchFamily="18" charset="0"/>
              </a:rPr>
              <a:t>, под которыми они указаны.</a:t>
            </a:r>
          </a:p>
          <a:p>
            <a:endParaRPr lang="ru-RU" sz="2800" dirty="0">
              <a:latin typeface="Times New Roman" panose="02020603050405020304" pitchFamily="18" charset="0"/>
              <a:ea typeface="Times New Roman" panose="02020603050405020304" pitchFamily="18" charset="0"/>
            </a:endParaRPr>
          </a:p>
          <a:p>
            <a:r>
              <a:rPr lang="ru-RU" sz="2800" dirty="0">
                <a:latin typeface="Times New Roman" panose="02020603050405020304" pitchFamily="18" charset="0"/>
                <a:ea typeface="Times New Roman" panose="02020603050405020304" pitchFamily="18" charset="0"/>
              </a:rPr>
              <a:t>1.Социальный конфликт – это столкновение социальных групп за обладание дефицитными ресурсами.</a:t>
            </a:r>
          </a:p>
          <a:p>
            <a:r>
              <a:rPr lang="ru-RU" sz="2800" dirty="0">
                <a:latin typeface="Times New Roman" panose="02020603050405020304" pitchFamily="18" charset="0"/>
                <a:ea typeface="Times New Roman" panose="02020603050405020304" pitchFamily="18" charset="0"/>
              </a:rPr>
              <a:t>2.Предметом конфликта являются его участники.</a:t>
            </a:r>
          </a:p>
          <a:p>
            <a:r>
              <a:rPr lang="ru-RU" sz="2800" dirty="0">
                <a:latin typeface="Times New Roman" panose="02020603050405020304" pitchFamily="18" charset="0"/>
                <a:ea typeface="Times New Roman" panose="02020603050405020304" pitchFamily="18" charset="0"/>
              </a:rPr>
              <a:t>3.К условиям успешного разрешения социальных конфликтов относят выявление существующих противоречий в интересах и целях сторон.</a:t>
            </a:r>
          </a:p>
          <a:p>
            <a:r>
              <a:rPr lang="ru-RU" sz="2800" dirty="0">
                <a:latin typeface="Times New Roman" panose="02020603050405020304" pitchFamily="18" charset="0"/>
                <a:ea typeface="Times New Roman" panose="02020603050405020304" pitchFamily="18" charset="0"/>
              </a:rPr>
              <a:t>4.Все конфликты оказывают </a:t>
            </a:r>
            <a:r>
              <a:rPr lang="ru-RU" sz="2800" dirty="0" err="1">
                <a:latin typeface="Times New Roman" panose="02020603050405020304" pitchFamily="18" charset="0"/>
                <a:ea typeface="Times New Roman" panose="02020603050405020304" pitchFamily="18" charset="0"/>
              </a:rPr>
              <a:t>дезинтегративное</a:t>
            </a:r>
            <a:r>
              <a:rPr lang="ru-RU" sz="2800" dirty="0">
                <a:latin typeface="Times New Roman" panose="02020603050405020304" pitchFamily="18" charset="0"/>
                <a:ea typeface="Times New Roman" panose="02020603050405020304" pitchFamily="18" charset="0"/>
              </a:rPr>
              <a:t>, разрушительное влияние на общественную жизнь.</a:t>
            </a:r>
          </a:p>
          <a:p>
            <a:r>
              <a:rPr lang="ru-RU" sz="2800" dirty="0">
                <a:latin typeface="Times New Roman" panose="02020603050405020304" pitchFamily="18" charset="0"/>
                <a:ea typeface="Times New Roman" panose="02020603050405020304" pitchFamily="18" charset="0"/>
              </a:rPr>
              <a:t>5.Конфликты порождены различными причинами: внешними и внутренними, всеобщими и единичными, материальными и идеальными, объективными и субъективными и т. д.</a:t>
            </a:r>
          </a:p>
        </p:txBody>
      </p:sp>
    </p:spTree>
    <p:extLst>
      <p:ext uri="{BB962C8B-B14F-4D97-AF65-F5344CB8AC3E}">
        <p14:creationId xmlns:p14="http://schemas.microsoft.com/office/powerpoint/2010/main" val="1765215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pic>
        <p:nvPicPr>
          <p:cNvPr id="6" name="Picture 2">
            <a:extLst>
              <a:ext uri="{FF2B5EF4-FFF2-40B4-BE49-F238E27FC236}">
                <a16:creationId xmlns:a16="http://schemas.microsoft.com/office/drawing/2014/main" id="{BAF20764-998E-2B47-94BB-74B38075DEDE}"/>
              </a:ext>
            </a:extLst>
          </p:cNvPr>
          <p:cNvPicPr>
            <a:picLocks noChangeAspect="1"/>
          </p:cNvPicPr>
          <p:nvPr/>
        </p:nvPicPr>
        <p:blipFill>
          <a:blip r:embed="rId2"/>
          <a:srcRect/>
          <a:stretch>
            <a:fillRect/>
          </a:stretch>
        </p:blipFill>
        <p:spPr>
          <a:xfrm rot="1532132">
            <a:off x="2133655" y="4240830"/>
            <a:ext cx="9967994" cy="6596999"/>
          </a:xfrm>
          <a:prstGeom prst="rect">
            <a:avLst/>
          </a:prstGeom>
        </p:spPr>
      </p:pic>
      <p:sp>
        <p:nvSpPr>
          <p:cNvPr id="2" name="Прямоугольник 1">
            <a:extLst>
              <a:ext uri="{FF2B5EF4-FFF2-40B4-BE49-F238E27FC236}">
                <a16:creationId xmlns:a16="http://schemas.microsoft.com/office/drawing/2014/main" id="{8BDC960C-CBA7-B247-BDEB-85F1B0692F57}"/>
              </a:ext>
            </a:extLst>
          </p:cNvPr>
          <p:cNvSpPr/>
          <p:nvPr/>
        </p:nvSpPr>
        <p:spPr>
          <a:xfrm>
            <a:off x="451556" y="214929"/>
            <a:ext cx="11054644" cy="5262979"/>
          </a:xfrm>
          <a:prstGeom prst="rect">
            <a:avLst/>
          </a:prstGeom>
        </p:spPr>
        <p:txBody>
          <a:bodyPr wrap="square">
            <a:spAutoFit/>
          </a:bodyPr>
          <a:lstStyle/>
          <a:p>
            <a:pPr algn="just"/>
            <a:r>
              <a:rPr lang="ru-RU" sz="2800" dirty="0">
                <a:solidFill>
                  <a:srgbClr val="FF0000"/>
                </a:solidFill>
                <a:latin typeface="Times New Roman" panose="02020603050405020304" pitchFamily="18" charset="0"/>
                <a:ea typeface="Times New Roman" panose="02020603050405020304" pitchFamily="18" charset="0"/>
              </a:rPr>
              <a:t>Выберите верные суждения о социальном конфликте и запишите </a:t>
            </a:r>
            <a:r>
              <a:rPr lang="ru-RU" sz="2800" b="1" u="sng" dirty="0">
                <a:solidFill>
                  <a:srgbClr val="FF0000"/>
                </a:solidFill>
                <a:latin typeface="Times New Roman" panose="02020603050405020304" pitchFamily="18" charset="0"/>
                <a:ea typeface="Times New Roman" panose="02020603050405020304" pitchFamily="18" charset="0"/>
              </a:rPr>
              <a:t>цифры</a:t>
            </a:r>
            <a:r>
              <a:rPr lang="ru-RU" sz="2800" dirty="0">
                <a:solidFill>
                  <a:srgbClr val="FF0000"/>
                </a:solidFill>
                <a:latin typeface="Times New Roman" panose="02020603050405020304" pitchFamily="18" charset="0"/>
                <a:ea typeface="Times New Roman" panose="02020603050405020304" pitchFamily="18" charset="0"/>
              </a:rPr>
              <a:t>, под которыми они указаны.</a:t>
            </a:r>
          </a:p>
          <a:p>
            <a:pPr algn="just"/>
            <a:endParaRPr lang="ru-RU" sz="2800" dirty="0">
              <a:latin typeface="Times New Roman" panose="02020603050405020304" pitchFamily="18" charset="0"/>
              <a:ea typeface="Times New Roman" panose="02020603050405020304" pitchFamily="18" charset="0"/>
            </a:endParaRPr>
          </a:p>
          <a:p>
            <a:pPr algn="just"/>
            <a:r>
              <a:rPr lang="ru-RU" sz="2800" dirty="0">
                <a:latin typeface="Times New Roman" panose="02020603050405020304" pitchFamily="18" charset="0"/>
                <a:ea typeface="Times New Roman" panose="02020603050405020304" pitchFamily="18" charset="0"/>
              </a:rPr>
              <a:t>1.Социальный конфликт – это всегда конфликт индивидуальных интересов.</a:t>
            </a:r>
          </a:p>
          <a:p>
            <a:pPr algn="just"/>
            <a:r>
              <a:rPr lang="ru-RU" sz="2800" dirty="0">
                <a:latin typeface="Times New Roman" panose="02020603050405020304" pitchFamily="18" charset="0"/>
                <a:ea typeface="Times New Roman" panose="02020603050405020304" pitchFamily="18" charset="0"/>
              </a:rPr>
              <a:t>2.В процессе социального конфликта стороны осознают свои интересы и стараются их защитить.</a:t>
            </a:r>
          </a:p>
          <a:p>
            <a:pPr algn="just"/>
            <a:r>
              <a:rPr lang="ru-RU" sz="2800" dirty="0">
                <a:latin typeface="Times New Roman" panose="02020603050405020304" pitchFamily="18" charset="0"/>
                <a:ea typeface="Times New Roman" panose="02020603050405020304" pitchFamily="18" charset="0"/>
              </a:rPr>
              <a:t>3.Все конфликты оказывают </a:t>
            </a:r>
            <a:r>
              <a:rPr lang="ru-RU" sz="2800" dirty="0" err="1">
                <a:latin typeface="Times New Roman" panose="02020603050405020304" pitchFamily="18" charset="0"/>
                <a:ea typeface="Times New Roman" panose="02020603050405020304" pitchFamily="18" charset="0"/>
              </a:rPr>
              <a:t>дезинтегративное</a:t>
            </a:r>
            <a:r>
              <a:rPr lang="ru-RU" sz="2800" dirty="0">
                <a:latin typeface="Times New Roman" panose="02020603050405020304" pitchFamily="18" charset="0"/>
                <a:ea typeface="Times New Roman" panose="02020603050405020304" pitchFamily="18" charset="0"/>
              </a:rPr>
              <a:t>, разрушительное влияние на общественную жизнь.</a:t>
            </a:r>
          </a:p>
          <a:p>
            <a:pPr algn="just"/>
            <a:r>
              <a:rPr lang="ru-RU" sz="2800" dirty="0">
                <a:latin typeface="Times New Roman" panose="02020603050405020304" pitchFamily="18" charset="0"/>
                <a:ea typeface="Times New Roman" panose="02020603050405020304" pitchFamily="18" charset="0"/>
              </a:rPr>
              <a:t>4.Конфликты могут быть скрытыми или явными, но в их основе всегда лежит отсутствие согласия между двумя или более сторонами.</a:t>
            </a:r>
          </a:p>
          <a:p>
            <a:pPr algn="just"/>
            <a:r>
              <a:rPr lang="ru-RU" sz="2800" dirty="0">
                <a:latin typeface="Times New Roman" panose="02020603050405020304" pitchFamily="18" charset="0"/>
                <a:ea typeface="Times New Roman" panose="02020603050405020304" pitchFamily="18" charset="0"/>
              </a:rPr>
              <a:t>5.Последствия социального конфликта нельзя оценить однозначно.</a:t>
            </a:r>
          </a:p>
        </p:txBody>
      </p:sp>
    </p:spTree>
    <p:extLst>
      <p:ext uri="{BB962C8B-B14F-4D97-AF65-F5344CB8AC3E}">
        <p14:creationId xmlns:p14="http://schemas.microsoft.com/office/powerpoint/2010/main" val="2609413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a:extLst>
              <a:ext uri="{FF2B5EF4-FFF2-40B4-BE49-F238E27FC236}">
                <a16:creationId xmlns:a16="http://schemas.microsoft.com/office/drawing/2014/main" id="{494572D3-ACB6-774E-8482-B6DF62FC6AE6}"/>
              </a:ext>
            </a:extLst>
          </p:cNvPr>
          <p:cNvSpPr/>
          <p:nvPr/>
        </p:nvSpPr>
        <p:spPr>
          <a:xfrm>
            <a:off x="598311" y="219114"/>
            <a:ext cx="11221156" cy="5262979"/>
          </a:xfrm>
          <a:prstGeom prst="rect">
            <a:avLst/>
          </a:prstGeom>
        </p:spPr>
        <p:txBody>
          <a:bodyPr wrap="square">
            <a:spAutoFit/>
          </a:bodyPr>
          <a:lstStyle/>
          <a:p>
            <a:pPr algn="just"/>
            <a:r>
              <a:rPr lang="ru-RU" sz="2800" dirty="0">
                <a:solidFill>
                  <a:srgbClr val="FF0000"/>
                </a:solidFill>
                <a:latin typeface="Times New Roman" panose="02020603050405020304" pitchFamily="18" charset="0"/>
                <a:ea typeface="Times New Roman" panose="02020603050405020304" pitchFamily="18" charset="0"/>
              </a:rPr>
              <a:t>Выберите верные суждения о социальных конфликтах и запишите </a:t>
            </a:r>
            <a:r>
              <a:rPr lang="ru-RU" sz="2800" b="1" u="sng" dirty="0">
                <a:solidFill>
                  <a:srgbClr val="FF0000"/>
                </a:solidFill>
                <a:latin typeface="Times New Roman" panose="02020603050405020304" pitchFamily="18" charset="0"/>
                <a:ea typeface="Times New Roman" panose="02020603050405020304" pitchFamily="18" charset="0"/>
              </a:rPr>
              <a:t>цифры</a:t>
            </a:r>
            <a:r>
              <a:rPr lang="ru-RU" sz="2800" dirty="0">
                <a:solidFill>
                  <a:srgbClr val="FF0000"/>
                </a:solidFill>
                <a:latin typeface="Times New Roman" panose="02020603050405020304" pitchFamily="18" charset="0"/>
                <a:ea typeface="Times New Roman" panose="02020603050405020304" pitchFamily="18" charset="0"/>
              </a:rPr>
              <a:t>, под которыми они указаны.</a:t>
            </a:r>
          </a:p>
          <a:p>
            <a:pPr algn="just"/>
            <a:endParaRPr lang="ru-RU" sz="2800" dirty="0">
              <a:latin typeface="Times New Roman" panose="02020603050405020304" pitchFamily="18" charset="0"/>
              <a:ea typeface="Times New Roman" panose="02020603050405020304" pitchFamily="18" charset="0"/>
            </a:endParaRPr>
          </a:p>
          <a:p>
            <a:pPr algn="just"/>
            <a:r>
              <a:rPr lang="ru-RU" sz="2800" dirty="0">
                <a:latin typeface="Times New Roman" panose="02020603050405020304" pitchFamily="18" charset="0"/>
                <a:ea typeface="Times New Roman" panose="02020603050405020304" pitchFamily="18" charset="0"/>
              </a:rPr>
              <a:t>1.Социальный конфликт – это столкновение социальных групп за обладание дефицитными ресурсами.</a:t>
            </a:r>
          </a:p>
          <a:p>
            <a:pPr algn="just"/>
            <a:r>
              <a:rPr lang="ru-RU" sz="2800" dirty="0">
                <a:latin typeface="Times New Roman" panose="02020603050405020304" pitchFamily="18" charset="0"/>
                <a:ea typeface="Times New Roman" panose="02020603050405020304" pitchFamily="18" charset="0"/>
              </a:rPr>
              <a:t>2.Предметом конфликта являются его участники.</a:t>
            </a:r>
          </a:p>
          <a:p>
            <a:pPr algn="just"/>
            <a:r>
              <a:rPr lang="ru-RU" sz="2800" dirty="0">
                <a:latin typeface="Times New Roman" panose="02020603050405020304" pitchFamily="18" charset="0"/>
                <a:ea typeface="Times New Roman" panose="02020603050405020304" pitchFamily="18" charset="0"/>
              </a:rPr>
              <a:t>3.К условиям успешного разрешения социальных конфликтов относят выявление существующих противоречий в интересах и целях сторон.</a:t>
            </a:r>
          </a:p>
          <a:p>
            <a:pPr algn="just"/>
            <a:r>
              <a:rPr lang="ru-RU" sz="2800" dirty="0">
                <a:latin typeface="Times New Roman" panose="02020603050405020304" pitchFamily="18" charset="0"/>
                <a:ea typeface="Times New Roman" panose="02020603050405020304" pitchFamily="18" charset="0"/>
              </a:rPr>
              <a:t>4.Все конфликты оказывают </a:t>
            </a:r>
            <a:r>
              <a:rPr lang="ru-RU" sz="2800" dirty="0" err="1">
                <a:latin typeface="Times New Roman" panose="02020603050405020304" pitchFamily="18" charset="0"/>
                <a:ea typeface="Times New Roman" panose="02020603050405020304" pitchFamily="18" charset="0"/>
              </a:rPr>
              <a:t>дезинтегративное</a:t>
            </a:r>
            <a:r>
              <a:rPr lang="ru-RU" sz="2800" dirty="0">
                <a:latin typeface="Times New Roman" panose="02020603050405020304" pitchFamily="18" charset="0"/>
                <a:ea typeface="Times New Roman" panose="02020603050405020304" pitchFamily="18" charset="0"/>
              </a:rPr>
              <a:t>, разрушительное влияние  на общественную жизнь.</a:t>
            </a:r>
          </a:p>
          <a:p>
            <a:pPr algn="just"/>
            <a:r>
              <a:rPr lang="ru-RU" sz="2800" dirty="0">
                <a:latin typeface="Times New Roman" panose="02020603050405020304" pitchFamily="18" charset="0"/>
                <a:ea typeface="Times New Roman" panose="02020603050405020304" pitchFamily="18" charset="0"/>
              </a:rPr>
              <a:t>5.Регулирование конфликта предполагает действия сторон, направленные на его разрешение.</a:t>
            </a:r>
          </a:p>
        </p:txBody>
      </p:sp>
    </p:spTree>
    <p:extLst>
      <p:ext uri="{BB962C8B-B14F-4D97-AF65-F5344CB8AC3E}">
        <p14:creationId xmlns:p14="http://schemas.microsoft.com/office/powerpoint/2010/main" val="19668542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7785505" y="454568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296602" y="4383424"/>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sp>
        <p:nvSpPr>
          <p:cNvPr id="3" name="Прямоугольник 2">
            <a:extLst>
              <a:ext uri="{FF2B5EF4-FFF2-40B4-BE49-F238E27FC236}">
                <a16:creationId xmlns:a16="http://schemas.microsoft.com/office/drawing/2014/main" id="{FB723E6E-5D23-D747-B242-FE3A443A4999}"/>
              </a:ext>
            </a:extLst>
          </p:cNvPr>
          <p:cNvSpPr/>
          <p:nvPr/>
        </p:nvSpPr>
        <p:spPr>
          <a:xfrm>
            <a:off x="519289" y="529196"/>
            <a:ext cx="10272889" cy="4401205"/>
          </a:xfrm>
          <a:prstGeom prst="rect">
            <a:avLst/>
          </a:prstGeom>
        </p:spPr>
        <p:txBody>
          <a:bodyPr wrap="square">
            <a:spAutoFit/>
          </a:bodyPr>
          <a:lstStyle/>
          <a:p>
            <a:pPr algn="just"/>
            <a:r>
              <a:rPr lang="ru-RU" sz="2800" dirty="0">
                <a:latin typeface="Times New Roman" panose="02020603050405020304" pitchFamily="18" charset="0"/>
                <a:ea typeface="Times New Roman" panose="02020603050405020304" pitchFamily="18" charset="0"/>
              </a:rPr>
              <a:t>Олег пообещал Андрею в выходной день помочь в уборке урожая черешни на дачном участке, но не смог выполнить своё обещание, так как вынужден был поехать в другой город к родственникам жены. Андрей обиделся и не отвечал на телефонные звонки. Друзья тяжело переживали случившееся. </a:t>
            </a:r>
          </a:p>
          <a:p>
            <a:pPr algn="just"/>
            <a:r>
              <a:rPr lang="ru-RU" sz="2800" dirty="0">
                <a:latin typeface="Times New Roman" panose="02020603050405020304" pitchFamily="18" charset="0"/>
                <a:ea typeface="Times New Roman" panose="02020603050405020304" pitchFamily="18" charset="0"/>
              </a:rPr>
              <a:t>Как называется ситуация, возникшая между друзьями? Какой способ поведения иллюстрирует данный пример? Объясните, почему его нельзя назвать эффективным. Предложите свой эффективный способ решения возникшей проблемы во взаимоотношениях Олега и Андрея.</a:t>
            </a:r>
          </a:p>
        </p:txBody>
      </p:sp>
    </p:spTree>
    <p:extLst>
      <p:ext uri="{BB962C8B-B14F-4D97-AF65-F5344CB8AC3E}">
        <p14:creationId xmlns:p14="http://schemas.microsoft.com/office/powerpoint/2010/main" val="21929097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8517274" y="776190"/>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693618" y="-733662"/>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pic>
        <p:nvPicPr>
          <p:cNvPr id="10" name="Picture 10"/>
          <p:cNvPicPr>
            <a:picLocks noChangeAspect="1"/>
          </p:cNvPicPr>
          <p:nvPr/>
        </p:nvPicPr>
        <p:blipFill>
          <a:blip r:embed="rId5"/>
          <a:srcRect/>
          <a:stretch>
            <a:fillRect/>
          </a:stretch>
        </p:blipFill>
        <p:spPr>
          <a:xfrm>
            <a:off x="8645029" y="3136637"/>
            <a:ext cx="3653667" cy="3408272"/>
          </a:xfrm>
          <a:prstGeom prst="rect">
            <a:avLst/>
          </a:prstGeom>
        </p:spPr>
      </p:pic>
      <p:sp>
        <p:nvSpPr>
          <p:cNvPr id="5" name="Прямоугольник 4">
            <a:extLst>
              <a:ext uri="{FF2B5EF4-FFF2-40B4-BE49-F238E27FC236}">
                <a16:creationId xmlns:a16="http://schemas.microsoft.com/office/drawing/2014/main" id="{84FF5376-7A40-6F4E-A551-AB4A1FCE1CD2}"/>
              </a:ext>
            </a:extLst>
          </p:cNvPr>
          <p:cNvSpPr/>
          <p:nvPr/>
        </p:nvSpPr>
        <p:spPr>
          <a:xfrm>
            <a:off x="381984" y="752575"/>
            <a:ext cx="8263045" cy="4401205"/>
          </a:xfrm>
          <a:prstGeom prst="rect">
            <a:avLst/>
          </a:prstGeom>
        </p:spPr>
        <p:txBody>
          <a:bodyPr wrap="square">
            <a:spAutoFit/>
          </a:bodyPr>
          <a:lstStyle/>
          <a:p>
            <a:pPr indent="238125" algn="just"/>
            <a:r>
              <a:rPr lang="ru-RU" sz="2800" dirty="0">
                <a:solidFill>
                  <a:srgbClr val="FF0000"/>
                </a:solidFill>
                <a:latin typeface="Verdana" panose="020B0604030504040204" pitchFamily="34" charset="0"/>
                <a:ea typeface="Times New Roman" panose="02020603050405020304" pitchFamily="18" charset="0"/>
              </a:rPr>
              <a:t>Используя обществоведческие знания,</a:t>
            </a:r>
            <a:endParaRPr lang="ru-RU" sz="2800" dirty="0">
              <a:solidFill>
                <a:srgbClr val="FF0000"/>
              </a:solidFill>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1) раскройте смысл понятия «социальный конфликт»;</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2) составьте два предложения:</a:t>
            </a:r>
            <a:endParaRPr lang="ru-RU" sz="2800" dirty="0">
              <a:latin typeface="Times New Roman" panose="02020603050405020304" pitchFamily="18" charset="0"/>
              <a:ea typeface="Times New Roman" panose="02020603050405020304" pitchFamily="18" charset="0"/>
            </a:endParaRPr>
          </a:p>
          <a:p>
            <a:pPr algn="just"/>
            <a:r>
              <a:rPr lang="ru-RU" sz="2800" dirty="0">
                <a:solidFill>
                  <a:srgbClr val="000000"/>
                </a:solidFill>
                <a:latin typeface="Verdana" panose="020B0604030504040204" pitchFamily="34" charset="0"/>
                <a:ea typeface="Times New Roman" panose="02020603050405020304" pitchFamily="18" charset="0"/>
              </a:rPr>
              <a:t>− одно предложение, содержащее информацию о видах конфликта, выделяемых по критерию причин возникновения;</a:t>
            </a:r>
            <a:endParaRPr lang="ru-RU" sz="2800" dirty="0">
              <a:latin typeface="Times New Roman" panose="02020603050405020304" pitchFamily="18" charset="0"/>
              <a:ea typeface="Times New Roman" panose="02020603050405020304" pitchFamily="18" charset="0"/>
            </a:endParaRPr>
          </a:p>
          <a:p>
            <a:pPr algn="just"/>
            <a:r>
              <a:rPr lang="ru-RU" sz="2800" dirty="0">
                <a:solidFill>
                  <a:srgbClr val="000000"/>
                </a:solidFill>
                <a:latin typeface="Verdana" panose="020B0604030504040204" pitchFamily="34" charset="0"/>
                <a:ea typeface="Times New Roman" panose="02020603050405020304" pitchFamily="18" charset="0"/>
              </a:rPr>
              <a:t>− одно предложение, раскрывающее любой метод разрешения конфликта.</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507379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srcRect/>
          <a:stretch>
            <a:fillRect/>
          </a:stretch>
        </p:blipFill>
        <p:spPr>
          <a:xfrm rot="1532132">
            <a:off x="-4264327" y="-113069"/>
            <a:ext cx="7882581" cy="5216836"/>
          </a:xfrm>
          <a:prstGeom prst="rect">
            <a:avLst/>
          </a:prstGeom>
        </p:spPr>
      </p:pic>
      <p:pic>
        <p:nvPicPr>
          <p:cNvPr id="5" name="Picture 5"/>
          <p:cNvPicPr>
            <a:picLocks noChangeAspect="1"/>
          </p:cNvPicPr>
          <p:nvPr/>
        </p:nvPicPr>
        <p:blipFill>
          <a:blip r:embed="rId3"/>
          <a:srcRect/>
          <a:stretch>
            <a:fillRect/>
          </a:stretch>
        </p:blipFill>
        <p:spPr>
          <a:xfrm>
            <a:off x="0" y="2786507"/>
            <a:ext cx="3800211" cy="3675841"/>
          </a:xfrm>
          <a:prstGeom prst="rect">
            <a:avLst/>
          </a:prstGeom>
        </p:spPr>
      </p:pic>
      <p:sp>
        <p:nvSpPr>
          <p:cNvPr id="2" name="Прямоугольник 1">
            <a:extLst>
              <a:ext uri="{FF2B5EF4-FFF2-40B4-BE49-F238E27FC236}">
                <a16:creationId xmlns:a16="http://schemas.microsoft.com/office/drawing/2014/main" id="{3940E1A5-29A9-8E4E-9FC7-9588F55E7147}"/>
              </a:ext>
            </a:extLst>
          </p:cNvPr>
          <p:cNvSpPr/>
          <p:nvPr/>
        </p:nvSpPr>
        <p:spPr>
          <a:xfrm>
            <a:off x="3273779" y="104844"/>
            <a:ext cx="8718344" cy="6740307"/>
          </a:xfrm>
          <a:prstGeom prst="rect">
            <a:avLst/>
          </a:prstGeom>
        </p:spPr>
        <p:txBody>
          <a:bodyPr wrap="square">
            <a:spAutoFit/>
          </a:bodyPr>
          <a:lstStyle/>
          <a:p>
            <a:r>
              <a:rPr lang="ru-RU" sz="2400" dirty="0">
                <a:solidFill>
                  <a:srgbClr val="000000"/>
                </a:solidFill>
                <a:latin typeface="Verdana" panose="020B0604030504040204" pitchFamily="34" charset="0"/>
                <a:ea typeface="Times New Roman" panose="02020603050405020304" pitchFamily="18" charset="0"/>
              </a:rPr>
              <a:t>Выберите верные суждения о социальных конфликтах и запишите цифры, под которыми они указаны.</a:t>
            </a:r>
            <a:endParaRPr lang="ru-RU" sz="2400" dirty="0">
              <a:latin typeface="Times New Roman" panose="02020603050405020304" pitchFamily="18" charset="0"/>
              <a:ea typeface="Times New Roman" panose="02020603050405020304" pitchFamily="18" charset="0"/>
            </a:endParaRPr>
          </a:p>
          <a:p>
            <a:pPr algn="just"/>
            <a:r>
              <a:rPr lang="ru-RU" sz="2400" dirty="0">
                <a:solidFill>
                  <a:srgbClr val="000000"/>
                </a:solidFill>
                <a:latin typeface="Verdana" panose="020B0604030504040204" pitchFamily="34"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indent="238125" algn="just"/>
            <a:r>
              <a:rPr lang="ru-RU" sz="2400" dirty="0">
                <a:solidFill>
                  <a:srgbClr val="000000"/>
                </a:solidFill>
                <a:latin typeface="Verdana" panose="020B0604030504040204" pitchFamily="34" charset="0"/>
                <a:ea typeface="Times New Roman" panose="02020603050405020304" pitchFamily="18" charset="0"/>
              </a:rPr>
              <a:t>1) Последствия социальных конфликтов могут быть только негативными.</a:t>
            </a:r>
            <a:endParaRPr lang="ru-RU" sz="2400" dirty="0">
              <a:latin typeface="Times New Roman" panose="02020603050405020304" pitchFamily="18" charset="0"/>
              <a:ea typeface="Times New Roman" panose="02020603050405020304" pitchFamily="18" charset="0"/>
            </a:endParaRPr>
          </a:p>
          <a:p>
            <a:pPr indent="238125" algn="just"/>
            <a:r>
              <a:rPr lang="ru-RU" sz="2400" dirty="0">
                <a:solidFill>
                  <a:srgbClr val="000000"/>
                </a:solidFill>
                <a:latin typeface="Verdana" panose="020B0604030504040204" pitchFamily="34" charset="0"/>
                <a:ea typeface="Times New Roman" panose="02020603050405020304" pitchFamily="18" charset="0"/>
              </a:rPr>
              <a:t>2) Социальные конфликты стали возникать в обществе только с появлением государства.</a:t>
            </a:r>
            <a:endParaRPr lang="ru-RU" sz="2400" dirty="0">
              <a:latin typeface="Times New Roman" panose="02020603050405020304" pitchFamily="18" charset="0"/>
              <a:ea typeface="Times New Roman" panose="02020603050405020304" pitchFamily="18" charset="0"/>
            </a:endParaRPr>
          </a:p>
          <a:p>
            <a:pPr indent="238125" algn="just"/>
            <a:r>
              <a:rPr lang="ru-RU" sz="2400" dirty="0">
                <a:solidFill>
                  <a:srgbClr val="000000"/>
                </a:solidFill>
                <a:latin typeface="Verdana" panose="020B0604030504040204" pitchFamily="34" charset="0"/>
                <a:ea typeface="Times New Roman" panose="02020603050405020304" pitchFamily="18" charset="0"/>
              </a:rPr>
              <a:t>3) Основанием для классификации социальных конфликтов может выступать их длительность.</a:t>
            </a:r>
            <a:endParaRPr lang="ru-RU" sz="2400" dirty="0">
              <a:latin typeface="Times New Roman" panose="02020603050405020304" pitchFamily="18" charset="0"/>
              <a:ea typeface="Times New Roman" panose="02020603050405020304" pitchFamily="18" charset="0"/>
            </a:endParaRPr>
          </a:p>
          <a:p>
            <a:pPr indent="238125" algn="just"/>
            <a:r>
              <a:rPr lang="ru-RU" sz="2400" dirty="0">
                <a:solidFill>
                  <a:srgbClr val="000000"/>
                </a:solidFill>
                <a:latin typeface="Verdana" panose="020B0604030504040204" pitchFamily="34" charset="0"/>
                <a:ea typeface="Times New Roman" panose="02020603050405020304" pitchFamily="18" charset="0"/>
              </a:rPr>
              <a:t>4) Социальные конфликты всегда возникают по экономическим причинам.</a:t>
            </a:r>
            <a:endParaRPr lang="ru-RU" sz="2400" dirty="0">
              <a:latin typeface="Times New Roman" panose="02020603050405020304" pitchFamily="18" charset="0"/>
              <a:ea typeface="Times New Roman" panose="02020603050405020304" pitchFamily="18" charset="0"/>
            </a:endParaRPr>
          </a:p>
          <a:p>
            <a:pPr indent="238125" algn="just"/>
            <a:r>
              <a:rPr lang="ru-RU" sz="2400" dirty="0">
                <a:solidFill>
                  <a:srgbClr val="000000"/>
                </a:solidFill>
                <a:latin typeface="Verdana" panose="020B0604030504040204" pitchFamily="34" charset="0"/>
                <a:ea typeface="Times New Roman" panose="02020603050405020304" pitchFamily="18" charset="0"/>
              </a:rPr>
              <a:t>5) Социальный конфликт – это способ взаимодействия индивидов, общностей, социальных институтов.</a:t>
            </a:r>
            <a:endParaRPr lang="ru-RU" sz="2400" dirty="0">
              <a:latin typeface="Times New Roman" panose="02020603050405020304" pitchFamily="18" charset="0"/>
              <a:ea typeface="Times New Roman" panose="02020603050405020304" pitchFamily="18" charset="0"/>
            </a:endParaRPr>
          </a:p>
          <a:p>
            <a:pPr indent="238125" algn="just"/>
            <a:r>
              <a:rPr lang="ru-RU" sz="2400" dirty="0">
                <a:solidFill>
                  <a:srgbClr val="000000"/>
                </a:solidFill>
                <a:latin typeface="Verdana" panose="020B0604030504040204" pitchFamily="34" charset="0"/>
                <a:ea typeface="Times New Roman" panose="02020603050405020304" pitchFamily="18" charset="0"/>
              </a:rPr>
              <a:t>6) Первой стадией социального конфликта является скрытая стадия, на которой противоречия между участниками конфликта ещё не осознаются.</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313793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532442" y="-4546189"/>
            <a:ext cx="9967994" cy="6596999"/>
          </a:xfrm>
          <a:prstGeom prst="rect">
            <a:avLst/>
          </a:prstGeom>
        </p:spPr>
      </p:pic>
      <p:pic>
        <p:nvPicPr>
          <p:cNvPr id="5" name="Picture 5"/>
          <p:cNvPicPr>
            <a:picLocks noChangeAspect="1"/>
          </p:cNvPicPr>
          <p:nvPr/>
        </p:nvPicPr>
        <p:blipFill>
          <a:blip r:embed="rId3"/>
          <a:srcRect/>
          <a:stretch>
            <a:fillRect/>
          </a:stretch>
        </p:blipFill>
        <p:spPr>
          <a:xfrm>
            <a:off x="8868916" y="2673572"/>
            <a:ext cx="4712537" cy="4110379"/>
          </a:xfrm>
          <a:prstGeom prst="rect">
            <a:avLst/>
          </a:prstGeom>
        </p:spPr>
      </p:pic>
      <p:sp>
        <p:nvSpPr>
          <p:cNvPr id="3" name="Прямоугольник 2">
            <a:extLst>
              <a:ext uri="{FF2B5EF4-FFF2-40B4-BE49-F238E27FC236}">
                <a16:creationId xmlns:a16="http://schemas.microsoft.com/office/drawing/2014/main" id="{3E7AB028-E263-774C-8F07-86D5FDBA8C8C}"/>
              </a:ext>
            </a:extLst>
          </p:cNvPr>
          <p:cNvSpPr/>
          <p:nvPr/>
        </p:nvSpPr>
        <p:spPr>
          <a:xfrm>
            <a:off x="282222" y="1676459"/>
            <a:ext cx="8692444" cy="4401205"/>
          </a:xfrm>
          <a:prstGeom prst="rect">
            <a:avLst/>
          </a:prstGeom>
        </p:spPr>
        <p:txBody>
          <a:bodyPr wrap="square">
            <a:spAutoFit/>
          </a:bodyPr>
          <a:lstStyle/>
          <a:p>
            <a:pPr indent="238125" algn="just"/>
            <a:r>
              <a:rPr lang="ru-RU" sz="2800" dirty="0">
                <a:solidFill>
                  <a:srgbClr val="FF0000"/>
                </a:solidFill>
                <a:latin typeface="Verdana" panose="020B0604030504040204" pitchFamily="34" charset="0"/>
                <a:ea typeface="Times New Roman" panose="02020603050405020304" pitchFamily="18" charset="0"/>
              </a:rPr>
              <a:t>Используя обществоведческие знания,</a:t>
            </a:r>
            <a:endParaRPr lang="ru-RU" sz="2800" dirty="0">
              <a:solidFill>
                <a:srgbClr val="FF0000"/>
              </a:solidFill>
              <a:latin typeface="Times New Roman" panose="02020603050405020304" pitchFamily="18" charset="0"/>
              <a:ea typeface="Times New Roman" panose="02020603050405020304" pitchFamily="18" charset="0"/>
            </a:endParaRPr>
          </a:p>
          <a:p>
            <a:pPr algn="just"/>
            <a:r>
              <a:rPr lang="ru-RU" sz="2800" dirty="0">
                <a:solidFill>
                  <a:srgbClr val="000000"/>
                </a:solidFill>
                <a:latin typeface="Verdana" panose="020B0604030504040204" pitchFamily="34" charset="0"/>
                <a:ea typeface="Times New Roman" panose="02020603050405020304" pitchFamily="18" charset="0"/>
              </a:rPr>
              <a:t>1) раскройте смысл понятия «социальный конфликт»;</a:t>
            </a:r>
            <a:endParaRPr lang="ru-RU" sz="2800" dirty="0">
              <a:latin typeface="Times New Roman" panose="02020603050405020304" pitchFamily="18" charset="0"/>
              <a:ea typeface="Times New Roman" panose="02020603050405020304" pitchFamily="18" charset="0"/>
            </a:endParaRPr>
          </a:p>
          <a:p>
            <a:pPr algn="just"/>
            <a:r>
              <a:rPr lang="ru-RU" sz="2800" dirty="0">
                <a:solidFill>
                  <a:srgbClr val="000000"/>
                </a:solidFill>
                <a:latin typeface="Verdana" panose="020B0604030504040204" pitchFamily="34" charset="0"/>
                <a:ea typeface="Times New Roman" panose="02020603050405020304" pitchFamily="18" charset="0"/>
              </a:rPr>
              <a:t>2) составьте два предложения:</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 одно предложение, содержащее информацию о причине(-ах) социальных конфликтов;</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 одно предложение, раскрывающее отличие повода социального конфликта от его причины.</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050289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428874"/>
            <a:ext cx="12192000" cy="605876"/>
          </a:xfrm>
          <a:prstGeom prst="rect">
            <a:avLst/>
          </a:prstGeom>
          <a:solidFill>
            <a:srgbClr val="FCE6E2"/>
          </a:solidFill>
        </p:spPr>
      </p:sp>
      <p:pic>
        <p:nvPicPr>
          <p:cNvPr id="4" name="Picture 4"/>
          <p:cNvPicPr>
            <a:picLocks noChangeAspect="1"/>
          </p:cNvPicPr>
          <p:nvPr/>
        </p:nvPicPr>
        <p:blipFill>
          <a:blip r:embed="rId2"/>
          <a:srcRect/>
          <a:stretch>
            <a:fillRect/>
          </a:stretch>
        </p:blipFill>
        <p:spPr>
          <a:xfrm rot="1532132">
            <a:off x="-1992440" y="-4427212"/>
            <a:ext cx="9967994" cy="6596999"/>
          </a:xfrm>
          <a:prstGeom prst="rect">
            <a:avLst/>
          </a:prstGeom>
        </p:spPr>
      </p:pic>
      <p:sp>
        <p:nvSpPr>
          <p:cNvPr id="5" name="Прямоугольник 4">
            <a:extLst>
              <a:ext uri="{FF2B5EF4-FFF2-40B4-BE49-F238E27FC236}">
                <a16:creationId xmlns:a16="http://schemas.microsoft.com/office/drawing/2014/main" id="{A19168A1-9CF6-BC4B-A0C4-D117AC3F7EA6}"/>
              </a:ext>
            </a:extLst>
          </p:cNvPr>
          <p:cNvSpPr/>
          <p:nvPr/>
        </p:nvSpPr>
        <p:spPr>
          <a:xfrm>
            <a:off x="1124961" y="429126"/>
            <a:ext cx="8162299" cy="523220"/>
          </a:xfrm>
          <a:prstGeom prst="rect">
            <a:avLst/>
          </a:prstGeom>
        </p:spPr>
        <p:txBody>
          <a:bodyPr wrap="none">
            <a:spAutoFit/>
          </a:bodyPr>
          <a:lstStyle/>
          <a:p>
            <a:r>
              <a:rPr lang="ru-RU" sz="2800" dirty="0">
                <a:solidFill>
                  <a:srgbClr val="FF0000"/>
                </a:solidFill>
                <a:latin typeface="Times New Roman" panose="02020603050405020304" pitchFamily="18" charset="0"/>
                <a:ea typeface="Times New Roman" panose="02020603050405020304" pitchFamily="18" charset="0"/>
              </a:rPr>
              <a:t>Подготовьте план на тему: «Социальный конфликт»</a:t>
            </a:r>
          </a:p>
        </p:txBody>
      </p:sp>
      <p:sp>
        <p:nvSpPr>
          <p:cNvPr id="8" name="TextBox 7">
            <a:extLst>
              <a:ext uri="{FF2B5EF4-FFF2-40B4-BE49-F238E27FC236}">
                <a16:creationId xmlns:a16="http://schemas.microsoft.com/office/drawing/2014/main" id="{F80169EC-62FF-C644-8BCD-B1C15200F2ED}"/>
              </a:ext>
            </a:extLst>
          </p:cNvPr>
          <p:cNvSpPr txBox="1"/>
          <p:nvPr/>
        </p:nvSpPr>
        <p:spPr>
          <a:xfrm>
            <a:off x="451555" y="1824566"/>
            <a:ext cx="8376354" cy="3693319"/>
          </a:xfrm>
          <a:prstGeom prst="rect">
            <a:avLst/>
          </a:prstGeom>
          <a:noFill/>
        </p:spPr>
        <p:txBody>
          <a:bodyPr wrap="square">
            <a:spAutoFit/>
          </a:bodyPr>
          <a:lstStyle/>
          <a:p>
            <a:r>
              <a:rPr lang="ru-RU" sz="1800" dirty="0">
                <a:effectLst/>
                <a:latin typeface=".Ã˛"/>
                <a:ea typeface="Calibri" panose="020F0502020204030204" pitchFamily="34" charset="0"/>
                <a:cs typeface=".Ã˛"/>
              </a:rPr>
              <a:t>1. Структура социального конфликта: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причины и повод;</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участники;</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объект (предмет) конфликта;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г) результаты и т.д.</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2. Виды социальных конфликтов: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политические, экономические, </a:t>
            </a:r>
            <a:r>
              <a:rPr lang="ru-RU" sz="1800" dirty="0" err="1">
                <a:effectLst/>
                <a:latin typeface=".Ã˛"/>
                <a:ea typeface="Calibri" panose="020F0502020204030204" pitchFamily="34" charset="0"/>
                <a:cs typeface=".Ã˛"/>
              </a:rPr>
              <a:t>этносоциальные</a:t>
            </a:r>
            <a:r>
              <a:rPr lang="ru-RU" sz="1800" dirty="0">
                <a:effectLst/>
                <a:latin typeface=".Ã˛"/>
                <a:ea typeface="Calibri" panose="020F0502020204030204" pitchFamily="34" charset="0"/>
                <a:cs typeface=".Ã˛"/>
              </a:rPr>
              <a:t> и др.</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локальные, региональные, глобальные и др.</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межличностные, межгрупповые и др.</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3. Стадии социального конфликта</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a:t>
            </a:r>
            <a:r>
              <a:rPr lang="ru-RU" sz="1800" dirty="0" err="1">
                <a:effectLst/>
                <a:latin typeface=".Ã˛"/>
                <a:ea typeface="Calibri" panose="020F0502020204030204" pitchFamily="34" charset="0"/>
                <a:cs typeface=".Ã˛"/>
              </a:rPr>
              <a:t>предконфликтная</a:t>
            </a:r>
            <a:r>
              <a:rPr lang="ru-RU" sz="1800" dirty="0">
                <a:effectLst/>
                <a:latin typeface=".Ã˛"/>
                <a:ea typeface="Calibri" panose="020F0502020204030204" pitchFamily="34" charset="0"/>
                <a:cs typeface=".Ã˛"/>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стадия открытого конфликта;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разрешение конфликта.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23C11190-328F-904B-B953-70F0D833E2ED}"/>
              </a:ext>
            </a:extLst>
          </p:cNvPr>
          <p:cNvSpPr txBox="1"/>
          <p:nvPr/>
        </p:nvSpPr>
        <p:spPr>
          <a:xfrm>
            <a:off x="7047089" y="1705451"/>
            <a:ext cx="7885288" cy="3970318"/>
          </a:xfrm>
          <a:prstGeom prst="rect">
            <a:avLst/>
          </a:prstGeom>
          <a:noFill/>
        </p:spPr>
        <p:txBody>
          <a:bodyPr wrap="square">
            <a:spAutoFit/>
          </a:bodyPr>
          <a:lstStyle/>
          <a:p>
            <a:r>
              <a:rPr lang="ru-RU" sz="1800" dirty="0">
                <a:effectLst/>
                <a:latin typeface=".Ã˛"/>
                <a:ea typeface="Calibri" panose="020F0502020204030204" pitchFamily="34" charset="0"/>
                <a:cs typeface=".Ã˛"/>
              </a:rPr>
              <a:t>4. Способы разрешения конфликта</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компромисс;</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переговоры;</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арбитраж и т.д.</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5. Негативные последствия конфликтов</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подрыв социальной стабильности;</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разрушение социальных институтов;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физические и психологические травмы участников;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г) снижение уровня безопасности в обществе и т.д.</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6. Позитивные последствия конфликтов</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выявление скрытой проблемы;</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выявление лидеров;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усиление групповой сплоченности;</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г) стимул к прогрессивному развитию участников конфликта </a:t>
            </a:r>
            <a:endParaRPr lang="ru-RU" dirty="0"/>
          </a:p>
        </p:txBody>
      </p:sp>
    </p:spTree>
    <p:extLst>
      <p:ext uri="{BB962C8B-B14F-4D97-AF65-F5344CB8AC3E}">
        <p14:creationId xmlns:p14="http://schemas.microsoft.com/office/powerpoint/2010/main" val="17877827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1A324F40-ECA4-4A4B-A6EC-0730A5D0660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926164" y="1535242"/>
            <a:ext cx="12873449" cy="8519883"/>
          </a:xfrm>
          <a:prstGeom prst="rect">
            <a:avLst/>
          </a:prstGeom>
        </p:spPr>
      </p:pic>
      <p:sp>
        <p:nvSpPr>
          <p:cNvPr id="3" name="Прямоугольник 2">
            <a:extLst>
              <a:ext uri="{FF2B5EF4-FFF2-40B4-BE49-F238E27FC236}">
                <a16:creationId xmlns:a16="http://schemas.microsoft.com/office/drawing/2014/main" id="{7C7739C2-BCEE-4F47-9BDD-12D21EA1AA75}"/>
              </a:ext>
            </a:extLst>
          </p:cNvPr>
          <p:cNvSpPr/>
          <p:nvPr/>
        </p:nvSpPr>
        <p:spPr>
          <a:xfrm>
            <a:off x="203200" y="117693"/>
            <a:ext cx="11785600" cy="6740307"/>
          </a:xfrm>
          <a:prstGeom prst="rect">
            <a:avLst/>
          </a:prstGeom>
        </p:spPr>
        <p:txBody>
          <a:bodyPr wrap="square">
            <a:spAutoFit/>
          </a:bodyPr>
          <a:lstStyle/>
          <a:p>
            <a:pPr indent="238125" algn="just"/>
            <a:r>
              <a:rPr lang="ru-RU" sz="2400" dirty="0">
                <a:solidFill>
                  <a:srgbClr val="000000"/>
                </a:solidFill>
                <a:latin typeface="Verdana" panose="020B0604030504040204" pitchFamily="34" charset="0"/>
                <a:ea typeface="Times New Roman" panose="02020603050405020304" pitchFamily="18" charset="0"/>
              </a:rPr>
              <a:t>Если исходить из большого числа социально-психологических исследований, направленных на поиски путей устранения конфликта из </a:t>
            </a:r>
            <a:r>
              <a:rPr lang="ru-RU" sz="2400" dirty="0" err="1">
                <a:solidFill>
                  <a:srgbClr val="000000"/>
                </a:solidFill>
                <a:latin typeface="Verdana" panose="020B0604030504040204" pitchFamily="34" charset="0"/>
                <a:ea typeface="Times New Roman" panose="02020603050405020304" pitchFamily="18" charset="0"/>
              </a:rPr>
              <a:t>внутриличностной</a:t>
            </a:r>
            <a:r>
              <a:rPr lang="ru-RU" sz="2400" dirty="0">
                <a:solidFill>
                  <a:srgbClr val="000000"/>
                </a:solidFill>
                <a:latin typeface="Verdana" panose="020B0604030504040204" pitchFamily="34" charset="0"/>
                <a:ea typeface="Times New Roman" panose="02020603050405020304" pitchFamily="18" charset="0"/>
              </a:rPr>
              <a:t> сферы, сферы межличностных, внутригрупповых и межгрупповых отношений, то легко прийти к ошибочному выводу, что конфликт играет лишь негативную роль, выполняет лишь деструктивную функцию. В действительности, однако, социальный конфликт, будучи одним из наиболее ярких проявлений противоречия, сам внутренне противоречив, выполняя не только деструктивную, но и конструктивную функцию. &lt;...&gt;</a:t>
            </a:r>
            <a:endParaRPr lang="ru-RU" sz="2400" dirty="0">
              <a:latin typeface="Times New Roman" panose="02020603050405020304" pitchFamily="18" charset="0"/>
              <a:ea typeface="Times New Roman" panose="02020603050405020304" pitchFamily="18" charset="0"/>
            </a:endParaRPr>
          </a:p>
          <a:p>
            <a:pPr indent="238125" algn="just"/>
            <a:r>
              <a:rPr lang="ru-RU" sz="2400" dirty="0">
                <a:solidFill>
                  <a:srgbClr val="000000"/>
                </a:solidFill>
                <a:latin typeface="Verdana" panose="020B0604030504040204" pitchFamily="34"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r>
              <a:rPr lang="ru-RU" sz="24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Проявления деструктивных функций конфликта крайне разнообразны. </a:t>
            </a:r>
            <a:r>
              <a:rPr lang="ru-RU" sz="2400" dirty="0" err="1">
                <a:solidFill>
                  <a:srgbClr val="000000"/>
                </a:solidFill>
                <a:latin typeface="Verdana" panose="020B0604030504040204" pitchFamily="34" charset="0"/>
                <a:ea typeface="Times New Roman" panose="02020603050405020304" pitchFamily="18" charset="0"/>
                <a:cs typeface="Times New Roman" panose="02020603050405020304" pitchFamily="18" charset="0"/>
              </a:rPr>
              <a:t>Внутриличностный</a:t>
            </a:r>
            <a:r>
              <a:rPr lang="ru-RU" sz="24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 конфликт, например, порождает состояние психологического дискомфорта, который влечёт, в свою очередь, серию различных негативных последствий и в крайних случаях может привести к разрушению личности. На уровне группы конфликт может нарушать систему коммуникаций, взаимосвязей, ослаблять ценностно-ориентационное единство, снижать групповую сплочённость и в итоге понижать эффективность функционирования группы в целом.</a:t>
            </a:r>
            <a:r>
              <a:rPr lang="ru-RU" sz="2400" dirty="0"/>
              <a:t> </a:t>
            </a:r>
          </a:p>
        </p:txBody>
      </p:sp>
    </p:spTree>
    <p:extLst>
      <p:ext uri="{BB962C8B-B14F-4D97-AF65-F5344CB8AC3E}">
        <p14:creationId xmlns:p14="http://schemas.microsoft.com/office/powerpoint/2010/main" val="17529229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9A027AFF-0C91-4348-B60C-E72C2029C0ED}"/>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711675" y="1266182"/>
            <a:ext cx="12873449" cy="8519883"/>
          </a:xfrm>
          <a:prstGeom prst="rect">
            <a:avLst/>
          </a:prstGeom>
        </p:spPr>
      </p:pic>
      <p:sp>
        <p:nvSpPr>
          <p:cNvPr id="2" name="Прямоугольник 1">
            <a:extLst>
              <a:ext uri="{FF2B5EF4-FFF2-40B4-BE49-F238E27FC236}">
                <a16:creationId xmlns:a16="http://schemas.microsoft.com/office/drawing/2014/main" id="{9D964D3C-0800-0346-9B43-A424E3E83C6D}"/>
              </a:ext>
            </a:extLst>
          </p:cNvPr>
          <p:cNvSpPr/>
          <p:nvPr/>
        </p:nvSpPr>
        <p:spPr>
          <a:xfrm>
            <a:off x="124177" y="158045"/>
            <a:ext cx="11751733" cy="6817251"/>
          </a:xfrm>
          <a:prstGeom prst="rect">
            <a:avLst/>
          </a:prstGeom>
        </p:spPr>
        <p:txBody>
          <a:bodyPr wrap="square">
            <a:spAutoFit/>
          </a:bodyPr>
          <a:lstStyle/>
          <a:p>
            <a:pPr indent="238125" algn="just"/>
            <a:r>
              <a:rPr lang="ru-RU" sz="2300" dirty="0">
                <a:solidFill>
                  <a:srgbClr val="000000"/>
                </a:solidFill>
                <a:ea typeface="Times New Roman" panose="02020603050405020304" pitchFamily="18" charset="0"/>
              </a:rPr>
              <a:t>Аналогичным образом деструктивные функции конфликта проявляются и в межгрупповых взаимоотношениях. Заметим, что деструктивное влияние конфликта может иметь место на каждом из этапов его эволюции: этапе объективной конфликтной ситуации, этапе её осознания сторонами, этапе конфликтного поведения, а также на стадии разрешения конфликта. Особенно остро деструктивные воздействия конфликта обнаруживаются обычно на стадии конфликтного поведения, конфликтных действий.</a:t>
            </a:r>
            <a:endParaRPr lang="ru-RU" sz="2300" dirty="0">
              <a:ea typeface="Times New Roman" panose="02020603050405020304" pitchFamily="18" charset="0"/>
            </a:endParaRPr>
          </a:p>
          <a:p>
            <a:pPr indent="238125" algn="just"/>
            <a:r>
              <a:rPr lang="ru-RU" sz="2300" dirty="0">
                <a:solidFill>
                  <a:srgbClr val="000000"/>
                </a:solidFill>
                <a:ea typeface="Times New Roman" panose="02020603050405020304" pitchFamily="18" charset="0"/>
              </a:rPr>
              <a:t>Конструктивные воздействия конфликта также весьма многообразны. Так, общеизвестно, что </a:t>
            </a:r>
            <a:r>
              <a:rPr lang="ru-RU" sz="2300" dirty="0" err="1">
                <a:solidFill>
                  <a:srgbClr val="000000"/>
                </a:solidFill>
                <a:ea typeface="Times New Roman" panose="02020603050405020304" pitchFamily="18" charset="0"/>
              </a:rPr>
              <a:t>внутриличностный</a:t>
            </a:r>
            <a:r>
              <a:rPr lang="ru-RU" sz="2300" dirty="0">
                <a:solidFill>
                  <a:srgbClr val="000000"/>
                </a:solidFill>
                <a:ea typeface="Times New Roman" panose="02020603050405020304" pitchFamily="18" charset="0"/>
              </a:rPr>
              <a:t> конфликт не только способен оказывать негативное влияние на личность, но и часто служит мощным источником развития личности, её совершенствования. В групповых и межгрупповых отношениях конфликт может способствовать предотвращению застоя, служит источником нововведений, развития. Конфликт, особенно на стадии конфликтного поведения, играет познавательную роль, роль практической проверки и коррекции имеющихся у сторон образов ситуации. Кроме того, обнаруживая, обнажая объективные противоречия, существующие между членами группы (группами), и устраняя их на стадии разрешения, конфликт освобождает группу от подтачивающих её факторов и тем самым способствует её стабилизации. Общеизвестно также, что внешний конфликт может выполнять интегративную функцию, сплачивая группу перед лицом внешней опасности, внешних проблем.</a:t>
            </a:r>
            <a:endParaRPr lang="ru-RU" sz="2300" dirty="0">
              <a:ea typeface="Times New Roman" panose="02020603050405020304" pitchFamily="18" charset="0"/>
            </a:endParaRPr>
          </a:p>
          <a:p>
            <a:pPr indent="238125" algn="just"/>
            <a:r>
              <a:rPr lang="ru-RU" sz="2300" dirty="0">
                <a:solidFill>
                  <a:srgbClr val="000000"/>
                </a:solidFill>
                <a:ea typeface="Times New Roman" panose="02020603050405020304" pitchFamily="18" charset="0"/>
              </a:rPr>
              <a:t> </a:t>
            </a:r>
            <a:endParaRPr lang="ru-RU" sz="2300" dirty="0">
              <a:effectLst/>
              <a:ea typeface="Times New Roman" panose="02020603050405020304" pitchFamily="18" charset="0"/>
            </a:endParaRPr>
          </a:p>
        </p:txBody>
      </p:sp>
    </p:spTree>
    <p:extLst>
      <p:ext uri="{BB962C8B-B14F-4D97-AF65-F5344CB8AC3E}">
        <p14:creationId xmlns:p14="http://schemas.microsoft.com/office/powerpoint/2010/main" val="176613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7CD11BE-2DFD-F049-A2E5-EAAACF34FFB7}"/>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9117212" y="-2854258"/>
            <a:ext cx="12873449" cy="8519883"/>
          </a:xfrm>
          <a:prstGeom prst="rect">
            <a:avLst/>
          </a:prstGeom>
        </p:spPr>
      </p:pic>
      <p:pic>
        <p:nvPicPr>
          <p:cNvPr id="6" name="Picture 5">
            <a:extLst>
              <a:ext uri="{FF2B5EF4-FFF2-40B4-BE49-F238E27FC236}">
                <a16:creationId xmlns:a16="http://schemas.microsoft.com/office/drawing/2014/main" id="{D10FF96F-2A72-A24C-9076-F07EB017D25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2188086" y="4026091"/>
            <a:ext cx="3754419" cy="3071798"/>
          </a:xfrm>
          <a:prstGeom prst="rect">
            <a:avLst/>
          </a:prstGeom>
        </p:spPr>
      </p:pic>
      <p:sp>
        <p:nvSpPr>
          <p:cNvPr id="2" name="Прямоугольник 1">
            <a:extLst>
              <a:ext uri="{FF2B5EF4-FFF2-40B4-BE49-F238E27FC236}">
                <a16:creationId xmlns:a16="http://schemas.microsoft.com/office/drawing/2014/main" id="{BECF667F-A81F-B846-8F48-BC9CADAAD42A}"/>
              </a:ext>
            </a:extLst>
          </p:cNvPr>
          <p:cNvSpPr/>
          <p:nvPr/>
        </p:nvSpPr>
        <p:spPr>
          <a:xfrm>
            <a:off x="1444978" y="316611"/>
            <a:ext cx="10319741" cy="5632311"/>
          </a:xfrm>
          <a:prstGeom prst="rect">
            <a:avLst/>
          </a:prstGeom>
        </p:spPr>
        <p:txBody>
          <a:bodyPr wrap="square">
            <a:spAutoFit/>
          </a:bodyPr>
          <a:lstStyle/>
          <a:p>
            <a:pPr algn="just"/>
            <a:r>
              <a:rPr lang="ru-RU" sz="2400" b="1" dirty="0">
                <a:solidFill>
                  <a:srgbClr val="000000"/>
                </a:solidFill>
                <a:ea typeface="Times New Roman" panose="02020603050405020304" pitchFamily="18" charset="0"/>
              </a:rPr>
              <a:t> </a:t>
            </a:r>
            <a:endParaRPr lang="ru-RU" sz="2400" dirty="0">
              <a:ea typeface="Times New Roman" panose="02020603050405020304" pitchFamily="18" charset="0"/>
            </a:endParaRPr>
          </a:p>
          <a:p>
            <a:pPr indent="238125" algn="just"/>
            <a:r>
              <a:rPr lang="ru-RU" sz="2400" dirty="0">
                <a:solidFill>
                  <a:srgbClr val="000000"/>
                </a:solidFill>
                <a:ea typeface="Times New Roman" panose="02020603050405020304" pitchFamily="18" charset="0"/>
              </a:rPr>
              <a:t>1. В каких четырёх сферах возможно, по мнению автора, возникновение конфликта? В чём проявляется противоречивый характер конфликта?</a:t>
            </a:r>
            <a:endParaRPr lang="ru-RU" sz="2400" dirty="0">
              <a:ea typeface="Times New Roman" panose="02020603050405020304" pitchFamily="18" charset="0"/>
            </a:endParaRPr>
          </a:p>
          <a:p>
            <a:pPr indent="238125" algn="just"/>
            <a:r>
              <a:rPr lang="ru-RU" sz="2400" dirty="0">
                <a:solidFill>
                  <a:srgbClr val="000000"/>
                </a:solidFill>
                <a:ea typeface="Times New Roman" panose="02020603050405020304" pitchFamily="18" charset="0"/>
              </a:rPr>
              <a:t>2. В чём проявляется, по мнению автора, конструктивная роль конфликта в групповых и межгрупповых отношениях? Используя содержание текста, приведите четыре проявления. Опираясь на обществоведческие знания объясните смысл понятия «социальный конфликт».</a:t>
            </a:r>
            <a:endParaRPr lang="ru-RU" sz="2400" dirty="0">
              <a:ea typeface="Times New Roman" panose="02020603050405020304" pitchFamily="18" charset="0"/>
            </a:endParaRPr>
          </a:p>
          <a:p>
            <a:pPr indent="238125" algn="just"/>
            <a:r>
              <a:rPr lang="ru-RU" sz="2400" dirty="0">
                <a:solidFill>
                  <a:srgbClr val="000000"/>
                </a:solidFill>
                <a:ea typeface="Times New Roman" panose="02020603050405020304" pitchFamily="18" charset="0"/>
              </a:rPr>
              <a:t>3. Приведите пример конфликтной ситуации в группе. На этом примере покажите деструктивное влияние конфликта на группу на каждом этапе разворачивания конфликта (используя содержание текста, сначала назовите этап конфликта, а затем пример его влияния).</a:t>
            </a:r>
            <a:endParaRPr lang="ru-RU" sz="2400" dirty="0">
              <a:ea typeface="Times New Roman" panose="02020603050405020304" pitchFamily="18" charset="0"/>
            </a:endParaRPr>
          </a:p>
          <a:p>
            <a:pPr indent="238125" algn="just"/>
            <a:r>
              <a:rPr lang="ru-RU" sz="2400" dirty="0">
                <a:solidFill>
                  <a:srgbClr val="000000"/>
                </a:solidFill>
                <a:ea typeface="Times New Roman" panose="02020603050405020304" pitchFamily="18" charset="0"/>
              </a:rPr>
              <a:t>4. Согласны ли вы с мыслью автора о том, что </a:t>
            </a:r>
            <a:r>
              <a:rPr lang="ru-RU" sz="2400" dirty="0" err="1">
                <a:solidFill>
                  <a:srgbClr val="000000"/>
                </a:solidFill>
                <a:ea typeface="Times New Roman" panose="02020603050405020304" pitchFamily="18" charset="0"/>
              </a:rPr>
              <a:t>внутриличностный</a:t>
            </a:r>
            <a:r>
              <a:rPr lang="ru-RU" sz="2400" dirty="0">
                <a:solidFill>
                  <a:srgbClr val="000000"/>
                </a:solidFill>
                <a:ea typeface="Times New Roman" panose="02020603050405020304" pitchFamily="18" charset="0"/>
              </a:rPr>
              <a:t> конфликт служит источником развития личности, её совершенствования? Используя содержание текста, обществоведческие знания и личный социальный опыт, приведите три аргумента в обоснование своего мнения.</a:t>
            </a:r>
            <a:endParaRPr lang="ru-RU" sz="2400" dirty="0">
              <a:effectLst/>
              <a:ea typeface="Times New Roman" panose="02020603050405020304" pitchFamily="18" charset="0"/>
            </a:endParaRPr>
          </a:p>
        </p:txBody>
      </p:sp>
    </p:spTree>
    <p:extLst>
      <p:ext uri="{BB962C8B-B14F-4D97-AF65-F5344CB8AC3E}">
        <p14:creationId xmlns:p14="http://schemas.microsoft.com/office/powerpoint/2010/main" val="20836991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FF97536-4F4F-9744-AC70-E5FF597A6664}"/>
              </a:ext>
            </a:extLst>
          </p:cNvPr>
          <p:cNvSpPr/>
          <p:nvPr/>
        </p:nvSpPr>
        <p:spPr>
          <a:xfrm>
            <a:off x="0" y="-64264"/>
            <a:ext cx="11968348" cy="6986528"/>
          </a:xfrm>
          <a:prstGeom prst="rect">
            <a:avLst/>
          </a:prstGeom>
        </p:spPr>
        <p:txBody>
          <a:bodyPr wrap="square">
            <a:spAutoFit/>
          </a:bodyPr>
          <a:lstStyle/>
          <a:p>
            <a:pPr algn="just"/>
            <a:r>
              <a:rPr lang="ru-RU" sz="2800" dirty="0">
                <a:solidFill>
                  <a:srgbClr val="C00000"/>
                </a:solidFill>
                <a:effectLst/>
                <a:latin typeface="Helvetica Neue" panose="02000503000000020004" pitchFamily="2" charset="0"/>
              </a:rPr>
              <a:t>25</a:t>
            </a:r>
          </a:p>
          <a:p>
            <a:pPr algn="just"/>
            <a:r>
              <a:rPr lang="ru-RU" sz="2800" dirty="0">
                <a:effectLst/>
                <a:latin typeface="Helvetica Neue" panose="02000503000000020004" pitchFamily="2" charset="0"/>
              </a:rPr>
              <a:t>Обоснуйте важность правильного выбора организационно-правовой формы при организации предпринимательской деятельности. (Обоснование может быть дано в одном или нескольких распространённых предложениях.) </a:t>
            </a:r>
          </a:p>
          <a:p>
            <a:pPr algn="just"/>
            <a:endParaRPr lang="ru-RU" sz="2800" dirty="0">
              <a:latin typeface="Helvetica Neue" panose="02000503000000020004" pitchFamily="2" charset="0"/>
            </a:endParaRPr>
          </a:p>
          <a:p>
            <a:pPr algn="just"/>
            <a:r>
              <a:rPr lang="ru-RU" sz="2800" dirty="0">
                <a:effectLst/>
                <a:latin typeface="Helvetica Neue" panose="02000503000000020004" pitchFamily="2" charset="0"/>
              </a:rPr>
              <a:t>В каких организационно-правовых формах могут создаваться юридические лица, являющиеся коммерческими организациями согласно Гражданскому кодексу Российской Федерации. (Назовите любые три формы.) </a:t>
            </a:r>
          </a:p>
          <a:p>
            <a:pPr algn="just"/>
            <a:endParaRPr lang="ru-RU" sz="2800" dirty="0">
              <a:latin typeface="Helvetica Neue" panose="02000503000000020004" pitchFamily="2" charset="0"/>
            </a:endParaRPr>
          </a:p>
          <a:p>
            <a:pPr algn="just"/>
            <a:r>
              <a:rPr lang="ru-RU" sz="2800" dirty="0">
                <a:effectLst/>
                <a:latin typeface="Helvetica Neue" panose="02000503000000020004" pitchFamily="2" charset="0"/>
              </a:rPr>
              <a:t>Для каждой из них приведите по одному примеру, иллюстрирующему реализацию любой функции предпринимательства. (Каждый пример должен быть сформулирован развёрнуто. В совокупности примеры должны иллюстрировать три различные функции.)</a:t>
            </a:r>
          </a:p>
        </p:txBody>
      </p:sp>
    </p:spTree>
    <p:extLst>
      <p:ext uri="{BB962C8B-B14F-4D97-AF65-F5344CB8AC3E}">
        <p14:creationId xmlns:p14="http://schemas.microsoft.com/office/powerpoint/2010/main" val="3137376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9137489" y="-2019434"/>
            <a:ext cx="12873449" cy="8519883"/>
          </a:xfrm>
          <a:prstGeom prst="rect">
            <a:avLst/>
          </a:prstGeom>
        </p:spPr>
      </p:pic>
      <p:sp>
        <p:nvSpPr>
          <p:cNvPr id="4" name="Прямоугольник 3">
            <a:extLst>
              <a:ext uri="{FF2B5EF4-FFF2-40B4-BE49-F238E27FC236}">
                <a16:creationId xmlns:a16="http://schemas.microsoft.com/office/drawing/2014/main" id="{0D0DA6B7-F7C6-3D41-BAED-F18A90DE6994}"/>
              </a:ext>
            </a:extLst>
          </p:cNvPr>
          <p:cNvSpPr/>
          <p:nvPr/>
        </p:nvSpPr>
        <p:spPr>
          <a:xfrm>
            <a:off x="253340" y="518286"/>
            <a:ext cx="11685319" cy="4973156"/>
          </a:xfrm>
          <a:prstGeom prst="rect">
            <a:avLst/>
          </a:prstGeom>
        </p:spPr>
        <p:txBody>
          <a:bodyPr wrap="square">
            <a:spAutoFit/>
          </a:bodyPr>
          <a:lstStyle/>
          <a:p>
            <a:pPr marR="92710">
              <a:spcBef>
                <a:spcPts val="2420"/>
              </a:spcBef>
            </a:pPr>
            <a:r>
              <a:rPr lang="ru-RU" sz="2800" dirty="0">
                <a:solidFill>
                  <a:srgbClr val="FF0000"/>
                </a:solidFill>
                <a:latin typeface="Montserrat Medium" pitchFamily="2" charset="0"/>
                <a:ea typeface="Times New Roman" panose="02020603050405020304" pitchFamily="18" charset="0"/>
              </a:rPr>
              <a:t>Выберите верные суждения социальных конфликтах запишите </a:t>
            </a:r>
            <a:r>
              <a:rPr lang="ru-RU" sz="2800" b="1" dirty="0">
                <a:solidFill>
                  <a:srgbClr val="FF0000"/>
                </a:solidFill>
                <a:latin typeface="Montserrat Medium" pitchFamily="2" charset="0"/>
                <a:ea typeface="Times New Roman" panose="02020603050405020304" pitchFamily="18" charset="0"/>
              </a:rPr>
              <a:t>цифры, </a:t>
            </a:r>
            <a:r>
              <a:rPr lang="ru-RU" sz="2800" dirty="0">
                <a:solidFill>
                  <a:srgbClr val="FF0000"/>
                </a:solidFill>
                <a:latin typeface="Montserrat Medium" pitchFamily="2" charset="0"/>
                <a:ea typeface="Times New Roman" panose="02020603050405020304" pitchFamily="18" charset="0"/>
              </a:rPr>
              <a:t>под которыми они указаны. </a:t>
            </a:r>
            <a:endParaRPr lang="ru-RU" sz="2800" dirty="0">
              <a:solidFill>
                <a:srgbClr val="FF0000"/>
              </a:solidFill>
              <a:effectLst/>
              <a:latin typeface="Times New Roman" panose="02020603050405020304" pitchFamily="18" charset="0"/>
              <a:ea typeface="Times New Roman" panose="02020603050405020304" pitchFamily="18" charset="0"/>
            </a:endParaRPr>
          </a:p>
          <a:p>
            <a:pPr marR="92710">
              <a:spcBef>
                <a:spcPts val="1105"/>
              </a:spcBef>
            </a:pPr>
            <a:r>
              <a:rPr lang="ru-RU" sz="2800" dirty="0">
                <a:latin typeface="Montserrat Medium" pitchFamily="2" charset="0"/>
                <a:ea typeface="Times New Roman" panose="02020603050405020304" pitchFamily="18" charset="0"/>
              </a:rPr>
              <a:t>1) Социальные конфликты происходят только социальной сфере общественной жизни. </a:t>
            </a:r>
            <a:endParaRPr lang="ru-RU" sz="2800" dirty="0">
              <a:effectLst/>
              <a:latin typeface="Times New Roman" panose="02020603050405020304" pitchFamily="18" charset="0"/>
              <a:ea typeface="Times New Roman" panose="02020603050405020304" pitchFamily="18" charset="0"/>
            </a:endParaRPr>
          </a:p>
          <a:p>
            <a:pPr marR="101600">
              <a:spcBef>
                <a:spcPts val="35"/>
              </a:spcBef>
            </a:pPr>
            <a:r>
              <a:rPr lang="ru-RU" sz="2800" dirty="0">
                <a:latin typeface="Montserrat Medium" pitchFamily="2" charset="0"/>
                <a:ea typeface="Times New Roman" panose="02020603050405020304" pitchFamily="18" charset="0"/>
              </a:rPr>
              <a:t>2) Социальный конфликт отражает противоречие интересов различных социальных групп. </a:t>
            </a:r>
            <a:endParaRPr lang="ru-RU" sz="2800" dirty="0">
              <a:effectLst/>
              <a:latin typeface="Times New Roman" panose="02020603050405020304" pitchFamily="18" charset="0"/>
              <a:ea typeface="Times New Roman" panose="02020603050405020304" pitchFamily="18" charset="0"/>
            </a:endParaRPr>
          </a:p>
          <a:p>
            <a:pPr marR="107315"/>
            <a:r>
              <a:rPr lang="ru-RU" sz="2800" dirty="0">
                <a:latin typeface="Montserrat Medium" pitchFamily="2" charset="0"/>
                <a:ea typeface="Times New Roman" panose="02020603050405020304" pitchFamily="18" charset="0"/>
              </a:rPr>
              <a:t>3) Государство может выступить роли арбитра для сторон социального конфликта. </a:t>
            </a:r>
            <a:endParaRPr lang="ru-RU" sz="2800" dirty="0">
              <a:effectLst/>
              <a:latin typeface="Times New Roman" panose="02020603050405020304" pitchFamily="18" charset="0"/>
              <a:ea typeface="Times New Roman" panose="02020603050405020304" pitchFamily="18" charset="0"/>
            </a:endParaRPr>
          </a:p>
          <a:p>
            <a:pPr marR="107315"/>
            <a:r>
              <a:rPr lang="ru-RU" sz="2800" dirty="0">
                <a:latin typeface="Montserrat Medium" pitchFamily="2" charset="0"/>
                <a:ea typeface="Times New Roman" panose="02020603050405020304" pitchFamily="18" charset="0"/>
              </a:rPr>
              <a:t>4) Социальные конфликты могут быть спровоцированы политикой государства. </a:t>
            </a:r>
            <a:endParaRPr lang="ru-RU" sz="2800" dirty="0">
              <a:effectLst/>
              <a:latin typeface="Times New Roman" panose="02020603050405020304" pitchFamily="18" charset="0"/>
              <a:ea typeface="Times New Roman" panose="02020603050405020304" pitchFamily="18" charset="0"/>
            </a:endParaRPr>
          </a:p>
          <a:p>
            <a:pPr marR="107315"/>
            <a:r>
              <a:rPr lang="ru-RU" sz="2800" dirty="0">
                <a:latin typeface="Montserrat Medium" pitchFamily="2" charset="0"/>
                <a:ea typeface="Times New Roman" panose="02020603050405020304" pitchFamily="18" charset="0"/>
              </a:rPr>
              <a:t>5) Все социальные конфликты протекают явной форме. </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30768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8290823" y="-2866102"/>
            <a:ext cx="12873449" cy="8519883"/>
          </a:xfrm>
          <a:prstGeom prst="rect">
            <a:avLst/>
          </a:prstGeom>
        </p:spPr>
      </p:pic>
      <p:sp>
        <p:nvSpPr>
          <p:cNvPr id="2" name="Прямоугольник 1">
            <a:extLst>
              <a:ext uri="{FF2B5EF4-FFF2-40B4-BE49-F238E27FC236}">
                <a16:creationId xmlns:a16="http://schemas.microsoft.com/office/drawing/2014/main" id="{B210872F-CA55-7447-A05C-EBBA6AF6F1DB}"/>
              </a:ext>
            </a:extLst>
          </p:cNvPr>
          <p:cNvSpPr/>
          <p:nvPr/>
        </p:nvSpPr>
        <p:spPr>
          <a:xfrm>
            <a:off x="265215" y="92810"/>
            <a:ext cx="11661569" cy="5783635"/>
          </a:xfrm>
          <a:prstGeom prst="rect">
            <a:avLst/>
          </a:prstGeom>
        </p:spPr>
        <p:txBody>
          <a:bodyPr wrap="square">
            <a:spAutoFit/>
          </a:bodyPr>
          <a:lstStyle/>
          <a:p>
            <a:pPr marR="42545">
              <a:spcBef>
                <a:spcPts val="2210"/>
              </a:spcBef>
            </a:pPr>
            <a:r>
              <a:rPr lang="ru-RU" sz="2800" dirty="0">
                <a:solidFill>
                  <a:srgbClr val="FF0000"/>
                </a:solidFill>
                <a:latin typeface="Montserrat Medium" pitchFamily="2" charset="0"/>
                <a:ea typeface="Times New Roman" panose="02020603050405020304" pitchFamily="18" charset="0"/>
              </a:rPr>
              <a:t>Выберите верные суждения социальных конфликтах запишите </a:t>
            </a:r>
            <a:r>
              <a:rPr lang="ru-RU" sz="2800" b="1" dirty="0">
                <a:solidFill>
                  <a:srgbClr val="FF0000"/>
                </a:solidFill>
                <a:latin typeface="Montserrat Medium" pitchFamily="2" charset="0"/>
                <a:ea typeface="Times New Roman" panose="02020603050405020304" pitchFamily="18" charset="0"/>
              </a:rPr>
              <a:t>цифры, </a:t>
            </a:r>
            <a:r>
              <a:rPr lang="ru-RU" sz="2800" dirty="0">
                <a:solidFill>
                  <a:srgbClr val="FF0000"/>
                </a:solidFill>
                <a:latin typeface="Montserrat Medium" pitchFamily="2" charset="0"/>
                <a:ea typeface="Times New Roman" panose="02020603050405020304" pitchFamily="18" charset="0"/>
              </a:rPr>
              <a:t>под которыми они указаны. </a:t>
            </a:r>
            <a:endParaRPr lang="ru-RU" sz="2800" dirty="0">
              <a:solidFill>
                <a:srgbClr val="FF0000"/>
              </a:solidFill>
              <a:effectLst/>
              <a:latin typeface="Times New Roman" panose="02020603050405020304" pitchFamily="18" charset="0"/>
              <a:ea typeface="Times New Roman" panose="02020603050405020304" pitchFamily="18" charset="0"/>
            </a:endParaRPr>
          </a:p>
          <a:p>
            <a:pPr marR="46355">
              <a:spcBef>
                <a:spcPts val="630"/>
              </a:spcBef>
            </a:pPr>
            <a:r>
              <a:rPr lang="ru-RU" sz="2800" dirty="0">
                <a:latin typeface="Montserrat Medium" pitchFamily="2" charset="0"/>
                <a:ea typeface="Times New Roman" panose="02020603050405020304" pitchFamily="18" charset="0"/>
              </a:rPr>
              <a:t>1) Конфликтная ситуация объективно содержит явные предпосылки для конфликта, провоцирует начало противостояния. </a:t>
            </a:r>
            <a:endParaRPr lang="ru-RU" sz="2800" dirty="0">
              <a:effectLst/>
              <a:latin typeface="Times New Roman" panose="02020603050405020304" pitchFamily="18" charset="0"/>
              <a:ea typeface="Times New Roman" panose="02020603050405020304" pitchFamily="18" charset="0"/>
            </a:endParaRPr>
          </a:p>
          <a:p>
            <a:pPr marR="42545">
              <a:spcBef>
                <a:spcPts val="25"/>
              </a:spcBef>
            </a:pPr>
            <a:r>
              <a:rPr lang="ru-RU" sz="2800" dirty="0">
                <a:latin typeface="Montserrat Medium" pitchFamily="2" charset="0"/>
                <a:ea typeface="Times New Roman" panose="02020603050405020304" pitchFamily="18" charset="0"/>
              </a:rPr>
              <a:t>2) Следствием любого социального конфликта является смена государственной власти.</a:t>
            </a:r>
            <a:endParaRPr lang="ru-RU" sz="2800" dirty="0">
              <a:effectLst/>
              <a:latin typeface="Times New Roman" panose="02020603050405020304" pitchFamily="18" charset="0"/>
              <a:ea typeface="Times New Roman" panose="02020603050405020304" pitchFamily="18" charset="0"/>
            </a:endParaRPr>
          </a:p>
          <a:p>
            <a:pPr marR="42545">
              <a:spcBef>
                <a:spcPts val="25"/>
              </a:spcBef>
            </a:pPr>
            <a:r>
              <a:rPr lang="ru-RU" sz="2800" dirty="0">
                <a:latin typeface="Montserrat Medium" pitchFamily="2" charset="0"/>
                <a:ea typeface="Times New Roman" panose="02020603050405020304" pitchFamily="18" charset="0"/>
              </a:rPr>
              <a:t>3) Причины социального конфликта связаны интересами противоборствующих социальных групп, организаций. </a:t>
            </a:r>
            <a:endParaRPr lang="ru-RU" sz="2800" dirty="0">
              <a:effectLst/>
              <a:latin typeface="Times New Roman" panose="02020603050405020304" pitchFamily="18" charset="0"/>
              <a:ea typeface="Times New Roman" panose="02020603050405020304" pitchFamily="18" charset="0"/>
            </a:endParaRPr>
          </a:p>
          <a:p>
            <a:pPr marR="43815">
              <a:spcBef>
                <a:spcPts val="65"/>
              </a:spcBef>
            </a:pPr>
            <a:r>
              <a:rPr lang="ru-RU" sz="2800" dirty="0">
                <a:latin typeface="Montserrat Medium" pitchFamily="2" charset="0"/>
                <a:ea typeface="Times New Roman" panose="02020603050405020304" pitchFamily="18" charset="0"/>
              </a:rPr>
              <a:t>4) Одним из эффективных путей разрешения социального конфликта является продолжение конфронтации сторон. </a:t>
            </a:r>
            <a:endParaRPr lang="ru-RU" sz="2800" dirty="0">
              <a:effectLst/>
              <a:latin typeface="Times New Roman" panose="02020603050405020304" pitchFamily="18" charset="0"/>
              <a:ea typeface="Times New Roman" panose="02020603050405020304" pitchFamily="18" charset="0"/>
            </a:endParaRPr>
          </a:p>
          <a:p>
            <a:pPr marR="43180">
              <a:spcBef>
                <a:spcPts val="25"/>
              </a:spcBef>
            </a:pPr>
            <a:r>
              <a:rPr lang="ru-RU" sz="2800" dirty="0">
                <a:latin typeface="Montserrat Medium" pitchFamily="2" charset="0"/>
                <a:ea typeface="Times New Roman" panose="02020603050405020304" pitchFamily="18" charset="0"/>
              </a:rPr>
              <a:t>5) Социальный конфликт всегда порождён экономическим неравенством противоборствующих сторон. </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634536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2846" y="5789836"/>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6" name="Прямоугольник 5">
            <a:extLst>
              <a:ext uri="{FF2B5EF4-FFF2-40B4-BE49-F238E27FC236}">
                <a16:creationId xmlns:a16="http://schemas.microsoft.com/office/drawing/2014/main" id="{C9AC3B36-C93C-CB4E-9FDB-5483244A615C}"/>
              </a:ext>
            </a:extLst>
          </p:cNvPr>
          <p:cNvSpPr/>
          <p:nvPr/>
        </p:nvSpPr>
        <p:spPr>
          <a:xfrm>
            <a:off x="471055" y="877830"/>
            <a:ext cx="11439896" cy="4832092"/>
          </a:xfrm>
          <a:prstGeom prst="rect">
            <a:avLst/>
          </a:prstGeom>
        </p:spPr>
        <p:txBody>
          <a:bodyPr wrap="square">
            <a:spAutoFit/>
          </a:bodyPr>
          <a:lstStyle/>
          <a:p>
            <a:r>
              <a:rPr lang="ru-RU" sz="2800" dirty="0">
                <a:solidFill>
                  <a:srgbClr val="FF0000"/>
                </a:solidFill>
                <a:latin typeface="Times New Roman" panose="02020603050405020304" pitchFamily="18" charset="0"/>
                <a:ea typeface="Times New Roman" panose="02020603050405020304" pitchFamily="18" charset="0"/>
              </a:rPr>
              <a:t>Выберите верные суждения о социальных конфликтах и запишите цифры, под которыми они указаны.</a:t>
            </a:r>
            <a:endParaRPr lang="ru-RU" sz="2800" dirty="0">
              <a:solidFill>
                <a:srgbClr val="FF0000"/>
              </a:solidFill>
              <a:effectLst/>
              <a:latin typeface="Times New Roman" panose="02020603050405020304" pitchFamily="18" charset="0"/>
              <a:ea typeface="Times New Roman" panose="02020603050405020304" pitchFamily="18" charset="0"/>
            </a:endParaRPr>
          </a:p>
          <a:p>
            <a:r>
              <a:rPr lang="ru-RU" sz="2800" dirty="0">
                <a:solidFill>
                  <a:srgbClr val="000000"/>
                </a:solidFill>
                <a:latin typeface="Times New Roman" panose="02020603050405020304" pitchFamily="18" charset="0"/>
                <a:ea typeface="Times New Roman" panose="02020603050405020304" pitchFamily="18" charset="0"/>
              </a:rPr>
              <a:t>1) Социальные конфликты могут быть скрытыми или явными.</a:t>
            </a:r>
            <a:endParaRPr lang="ru-RU" sz="2800" dirty="0">
              <a:effectLst/>
              <a:latin typeface="Times New Roman" panose="02020603050405020304" pitchFamily="18" charset="0"/>
              <a:ea typeface="Times New Roman" panose="02020603050405020304" pitchFamily="18" charset="0"/>
            </a:endParaRPr>
          </a:p>
          <a:p>
            <a:r>
              <a:rPr lang="ru-RU" sz="2800" dirty="0">
                <a:solidFill>
                  <a:srgbClr val="000000"/>
                </a:solidFill>
                <a:latin typeface="Times New Roman" panose="02020603050405020304" pitchFamily="18" charset="0"/>
                <a:ea typeface="Times New Roman" panose="02020603050405020304" pitchFamily="18" charset="0"/>
              </a:rPr>
              <a:t>2) В основе социальных конфликтов всегда лежит отсутствие согласия между двумя и более сторонами.</a:t>
            </a:r>
            <a:endParaRPr lang="ru-RU" sz="2800" dirty="0">
              <a:effectLst/>
              <a:latin typeface="Times New Roman" panose="02020603050405020304" pitchFamily="18" charset="0"/>
              <a:ea typeface="Times New Roman" panose="02020603050405020304" pitchFamily="18" charset="0"/>
            </a:endParaRPr>
          </a:p>
          <a:p>
            <a:r>
              <a:rPr lang="ru-RU" sz="2800" dirty="0">
                <a:solidFill>
                  <a:srgbClr val="000000"/>
                </a:solidFill>
                <a:latin typeface="Times New Roman" panose="02020603050405020304" pitchFamily="18" charset="0"/>
                <a:ea typeface="Times New Roman" panose="02020603050405020304" pitchFamily="18" charset="0"/>
              </a:rPr>
              <a:t>3) Социальные конфликты охватывают всю совокупность социальных отношений только в политической сфере общества.</a:t>
            </a:r>
            <a:endParaRPr lang="ru-RU" sz="2800" dirty="0">
              <a:effectLst/>
              <a:latin typeface="Times New Roman" panose="02020603050405020304" pitchFamily="18" charset="0"/>
              <a:ea typeface="Times New Roman" panose="02020603050405020304" pitchFamily="18" charset="0"/>
            </a:endParaRPr>
          </a:p>
          <a:p>
            <a:r>
              <a:rPr lang="ru-RU" sz="2800" dirty="0">
                <a:solidFill>
                  <a:srgbClr val="000000"/>
                </a:solidFill>
                <a:latin typeface="Times New Roman" panose="02020603050405020304" pitchFamily="18" charset="0"/>
                <a:ea typeface="Times New Roman" panose="02020603050405020304" pitchFamily="18" charset="0"/>
              </a:rPr>
              <a:t>4) Социальный конфликт предполагает противоборство сторон, то есть действия субъектов, направленные друг против друга.</a:t>
            </a:r>
            <a:endParaRPr lang="ru-RU" sz="2800" dirty="0">
              <a:effectLst/>
              <a:latin typeface="Times New Roman" panose="02020603050405020304" pitchFamily="18" charset="0"/>
              <a:ea typeface="Times New Roman" panose="02020603050405020304" pitchFamily="18" charset="0"/>
            </a:endParaRPr>
          </a:p>
          <a:p>
            <a:r>
              <a:rPr lang="ru-RU" sz="2800" dirty="0">
                <a:solidFill>
                  <a:srgbClr val="000000"/>
                </a:solidFill>
                <a:latin typeface="Times New Roman" panose="02020603050405020304" pitchFamily="18" charset="0"/>
                <a:ea typeface="Times New Roman" panose="02020603050405020304" pitchFamily="18" charset="0"/>
              </a:rPr>
              <a:t>5) Субъектами и участниками социального конфликта выступают большие и малые социальные группы, организации.</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068553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4" name="Picture 4"/>
          <p:cNvPicPr>
            <a:picLocks noChangeAspect="1"/>
          </p:cNvPicPr>
          <p:nvPr/>
        </p:nvPicPr>
        <p:blipFill>
          <a:blip r:embed="rId3"/>
          <a:srcRect/>
          <a:stretch>
            <a:fillRect/>
          </a:stretch>
        </p:blipFill>
        <p:spPr>
          <a:xfrm rot="8743774">
            <a:off x="9783917" y="-1362232"/>
            <a:ext cx="3787163" cy="3787163"/>
          </a:xfrm>
          <a:prstGeom prst="rect">
            <a:avLst/>
          </a:prstGeom>
        </p:spPr>
      </p:pic>
      <p:sp>
        <p:nvSpPr>
          <p:cNvPr id="3" name="Прямоугольник 2">
            <a:extLst>
              <a:ext uri="{FF2B5EF4-FFF2-40B4-BE49-F238E27FC236}">
                <a16:creationId xmlns:a16="http://schemas.microsoft.com/office/drawing/2014/main" id="{7A7D8777-9B08-4B44-A601-12A4F16E2953}"/>
              </a:ext>
            </a:extLst>
          </p:cNvPr>
          <p:cNvSpPr/>
          <p:nvPr/>
        </p:nvSpPr>
        <p:spPr>
          <a:xfrm>
            <a:off x="692727" y="531349"/>
            <a:ext cx="10806546" cy="4832092"/>
          </a:xfrm>
          <a:prstGeom prst="rect">
            <a:avLst/>
          </a:prstGeom>
        </p:spPr>
        <p:txBody>
          <a:bodyPr wrap="square">
            <a:spAutoFit/>
          </a:bodyPr>
          <a:lstStyle/>
          <a:p>
            <a:r>
              <a:rPr lang="ru-RU" sz="2800" dirty="0">
                <a:solidFill>
                  <a:srgbClr val="FF0000"/>
                </a:solidFill>
                <a:effectLst/>
                <a:latin typeface="Helvetica Neue" panose="02000503000000020004" pitchFamily="2" charset="0"/>
              </a:rPr>
              <a:t>Выберите верные суждения социальных конфликтах запишите цифры под которыми они указаны. </a:t>
            </a:r>
          </a:p>
          <a:p>
            <a:pPr marL="342900" indent="-342900">
              <a:buAutoNum type="arabicParenR"/>
            </a:pPr>
            <a:r>
              <a:rPr lang="ru-RU" sz="2800" dirty="0">
                <a:effectLst/>
                <a:latin typeface="Helvetica Neue" panose="02000503000000020004" pitchFamily="2" charset="0"/>
              </a:rPr>
              <a:t>Социальные конфликты происходит только в социальной сфере общественной жизни. </a:t>
            </a:r>
          </a:p>
          <a:p>
            <a:pPr marL="342900" indent="-342900">
              <a:buAutoNum type="arabicParenR"/>
            </a:pPr>
            <a:r>
              <a:rPr lang="ru-RU" sz="2800" dirty="0">
                <a:effectLst/>
                <a:latin typeface="Helvetica Neue" panose="02000503000000020004" pitchFamily="2" charset="0"/>
              </a:rPr>
              <a:t>Социальный конфликт отражает противоречие интересов различных социальных групп.</a:t>
            </a:r>
          </a:p>
          <a:p>
            <a:pPr marL="342900" indent="-342900">
              <a:buAutoNum type="arabicParenR"/>
            </a:pPr>
            <a:r>
              <a:rPr lang="ru-RU" sz="2800" dirty="0">
                <a:effectLst/>
                <a:latin typeface="Helvetica Neue" panose="02000503000000020004" pitchFamily="2" charset="0"/>
              </a:rPr>
              <a:t>Государство может выступить в роли арбитра для сторон социального конфликта. </a:t>
            </a:r>
          </a:p>
          <a:p>
            <a:pPr marL="342900" indent="-342900">
              <a:buAutoNum type="arabicParenR"/>
            </a:pPr>
            <a:r>
              <a:rPr lang="ru-RU" sz="2800" dirty="0">
                <a:effectLst/>
                <a:latin typeface="Helvetica Neue" panose="02000503000000020004" pitchFamily="2" charset="0"/>
              </a:rPr>
              <a:t>Социальные конфликты могут быть спровоцированы политикой государства.</a:t>
            </a:r>
          </a:p>
          <a:p>
            <a:pPr marL="342900" indent="-342900">
              <a:buAutoNum type="arabicParenR"/>
            </a:pPr>
            <a:r>
              <a:rPr lang="ru-RU" sz="2800" dirty="0">
                <a:effectLst/>
                <a:latin typeface="Helvetica Neue" panose="02000503000000020004" pitchFamily="2" charset="0"/>
              </a:rPr>
              <a:t> Все социальные конфликты протекают в явной форме.</a:t>
            </a:r>
          </a:p>
        </p:txBody>
      </p:sp>
    </p:spTree>
    <p:extLst>
      <p:ext uri="{BB962C8B-B14F-4D97-AF65-F5344CB8AC3E}">
        <p14:creationId xmlns:p14="http://schemas.microsoft.com/office/powerpoint/2010/main" val="8098792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3" name="Picture 3"/>
          <p:cNvPicPr>
            <a:picLocks noChangeAspect="1"/>
          </p:cNvPicPr>
          <p:nvPr/>
        </p:nvPicPr>
        <p:blipFill>
          <a:blip r:embed="rId3"/>
          <a:srcRect/>
          <a:stretch>
            <a:fillRect/>
          </a:stretch>
        </p:blipFill>
        <p:spPr>
          <a:xfrm rot="-499357">
            <a:off x="456838" y="286479"/>
            <a:ext cx="4153970" cy="2688751"/>
          </a:xfrm>
          <a:prstGeom prst="rect">
            <a:avLst/>
          </a:prstGeom>
        </p:spPr>
      </p:pic>
      <p:pic>
        <p:nvPicPr>
          <p:cNvPr id="4" name="Picture 4"/>
          <p:cNvPicPr>
            <a:picLocks noChangeAspect="1"/>
          </p:cNvPicPr>
          <p:nvPr/>
        </p:nvPicPr>
        <p:blipFill>
          <a:blip r:embed="rId2"/>
          <a:srcRect/>
          <a:stretch>
            <a:fillRect/>
          </a:stretch>
        </p:blipFill>
        <p:spPr>
          <a:xfrm rot="8743774">
            <a:off x="9783917" y="-1362232"/>
            <a:ext cx="3787163" cy="3787163"/>
          </a:xfrm>
          <a:prstGeom prst="rect">
            <a:avLst/>
          </a:prstGeom>
        </p:spPr>
      </p:pic>
      <p:sp>
        <p:nvSpPr>
          <p:cNvPr id="6" name="Прямоугольник 5">
            <a:extLst>
              <a:ext uri="{FF2B5EF4-FFF2-40B4-BE49-F238E27FC236}">
                <a16:creationId xmlns:a16="http://schemas.microsoft.com/office/drawing/2014/main" id="{6F8027A2-1919-2643-82A5-25E152C0B289}"/>
              </a:ext>
            </a:extLst>
          </p:cNvPr>
          <p:cNvSpPr/>
          <p:nvPr/>
        </p:nvSpPr>
        <p:spPr>
          <a:xfrm>
            <a:off x="526473" y="267417"/>
            <a:ext cx="11139054" cy="6555641"/>
          </a:xfrm>
          <a:prstGeom prst="rect">
            <a:avLst/>
          </a:prstGeom>
        </p:spPr>
        <p:txBody>
          <a:bodyPr wrap="square">
            <a:spAutoFit/>
          </a:bodyPr>
          <a:lstStyle/>
          <a:p>
            <a:r>
              <a:rPr lang="ru-RU" sz="2800" dirty="0">
                <a:solidFill>
                  <a:srgbClr val="FF0000"/>
                </a:solidFill>
                <a:effectLst/>
                <a:latin typeface="Helvetica Neue" panose="02000503000000020004" pitchFamily="2" charset="0"/>
              </a:rPr>
              <a:t>Выберите верные суждения социальной структуре общества запишите цифры, под которыми они указаны. </a:t>
            </a:r>
          </a:p>
          <a:p>
            <a:pPr marL="342900" indent="-342900">
              <a:buAutoNum type="arabicParenR"/>
            </a:pPr>
            <a:r>
              <a:rPr lang="ru-RU" sz="2800" dirty="0">
                <a:effectLst/>
                <a:latin typeface="Helvetica Neue" panose="02000503000000020004" pitchFamily="2" charset="0"/>
              </a:rPr>
              <a:t>Социальные группы различного по характеру, масштабу, роли, которые они играют в обществе.</a:t>
            </a:r>
          </a:p>
          <a:p>
            <a:pPr marL="342900" indent="-342900">
              <a:buAutoNum type="arabicParenR"/>
            </a:pPr>
            <a:r>
              <a:rPr lang="ru-RU" sz="2800" dirty="0">
                <a:effectLst/>
                <a:latin typeface="Helvetica Neue" panose="02000503000000020004" pitchFamily="2" charset="0"/>
              </a:rPr>
              <a:t> Взаимосвязанные социальные группы образуют социальную структуру общества. </a:t>
            </a:r>
            <a:endParaRPr lang="ru-RU" sz="2800" dirty="0">
              <a:latin typeface="Helvetica Neue" panose="02000503000000020004" pitchFamily="2" charset="0"/>
            </a:endParaRPr>
          </a:p>
          <a:p>
            <a:pPr marL="342900" indent="-342900">
              <a:buAutoNum type="arabicParenR"/>
            </a:pPr>
            <a:r>
              <a:rPr lang="ru-RU" sz="2800" dirty="0">
                <a:effectLst/>
                <a:latin typeface="Helvetica Neue" panose="02000503000000020004" pitchFamily="2" charset="0"/>
              </a:rPr>
              <a:t>Признаком, свидетельствующим о переходе индивида в маргинальное состояние, является разрыв экономических, социальных и культурных связей с прежней социальной общностью и попытки установить их с новой. </a:t>
            </a:r>
          </a:p>
          <a:p>
            <a:pPr marL="342900" indent="-342900">
              <a:buAutoNum type="arabicParenR"/>
            </a:pPr>
            <a:r>
              <a:rPr lang="ru-RU" sz="2800" dirty="0">
                <a:effectLst/>
                <a:latin typeface="Helvetica Neue" panose="02000503000000020004" pitchFamily="2" charset="0"/>
              </a:rPr>
              <a:t>Человек современном обществе принадлежит, как правило, одной социальной группе. </a:t>
            </a:r>
          </a:p>
          <a:p>
            <a:pPr marL="342900" indent="-342900">
              <a:buAutoNum type="arabicParenR"/>
            </a:pPr>
            <a:r>
              <a:rPr lang="ru-RU" sz="2800" dirty="0">
                <a:effectLst/>
                <a:latin typeface="Helvetica Neue" panose="02000503000000020004" pitchFamily="2" charset="0"/>
              </a:rPr>
              <a:t>Только с политической деятельностью связывают существование слоев населения, различающихся по уровню доходов.</a:t>
            </a:r>
          </a:p>
        </p:txBody>
      </p:sp>
    </p:spTree>
    <p:extLst>
      <p:ext uri="{BB962C8B-B14F-4D97-AF65-F5344CB8AC3E}">
        <p14:creationId xmlns:p14="http://schemas.microsoft.com/office/powerpoint/2010/main" val="38517800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821069" y="-4741440"/>
            <a:ext cx="9967994" cy="6596999"/>
          </a:xfrm>
          <a:prstGeom prst="rect">
            <a:avLst/>
          </a:prstGeom>
        </p:spPr>
      </p:pic>
      <p:sp>
        <p:nvSpPr>
          <p:cNvPr id="6" name="Прямоугольник 5">
            <a:extLst>
              <a:ext uri="{FF2B5EF4-FFF2-40B4-BE49-F238E27FC236}">
                <a16:creationId xmlns:a16="http://schemas.microsoft.com/office/drawing/2014/main" id="{86E8ADC5-BE75-0C4D-88A1-A24C9E55986B}"/>
              </a:ext>
            </a:extLst>
          </p:cNvPr>
          <p:cNvSpPr/>
          <p:nvPr/>
        </p:nvSpPr>
        <p:spPr>
          <a:xfrm>
            <a:off x="325433" y="252305"/>
            <a:ext cx="11235735" cy="5693866"/>
          </a:xfrm>
          <a:prstGeom prst="rect">
            <a:avLst/>
          </a:prstGeom>
        </p:spPr>
        <p:txBody>
          <a:bodyPr wrap="square">
            <a:spAutoFit/>
          </a:bodyPr>
          <a:lstStyle/>
          <a:p>
            <a:r>
              <a:rPr lang="ru-RU" sz="2800" dirty="0">
                <a:solidFill>
                  <a:srgbClr val="FF0000"/>
                </a:solidFill>
                <a:effectLst/>
                <a:latin typeface="Helvetica Neue" panose="02000503000000020004" pitchFamily="2" charset="0"/>
              </a:rPr>
              <a:t>Выберите верные суждения о социальных конфликтах и запишите цифры, под которыми они указаны. </a:t>
            </a:r>
          </a:p>
          <a:p>
            <a:pPr marL="342900" indent="-342900">
              <a:buAutoNum type="arabicParenR"/>
            </a:pPr>
            <a:r>
              <a:rPr lang="ru-RU" sz="2800" dirty="0">
                <a:effectLst/>
                <a:latin typeface="Helvetica Neue" panose="02000503000000020004" pitchFamily="2" charset="0"/>
              </a:rPr>
              <a:t>Конфликтная ситуация объективно содержит явные предпосылки для конфликта, провоцирует начало противостояние. </a:t>
            </a:r>
          </a:p>
          <a:p>
            <a:pPr marL="342900" indent="-342900">
              <a:buAutoNum type="arabicParenR"/>
            </a:pPr>
            <a:r>
              <a:rPr lang="ru-RU" sz="2800" dirty="0">
                <a:effectLst/>
                <a:latin typeface="Helvetica Neue" panose="02000503000000020004" pitchFamily="2" charset="0"/>
              </a:rPr>
              <a:t>Следствием любого социального конфликта является смена государственной власти. </a:t>
            </a:r>
          </a:p>
          <a:p>
            <a:pPr marL="342900" indent="-342900">
              <a:buAutoNum type="arabicParenR"/>
            </a:pPr>
            <a:r>
              <a:rPr lang="ru-RU" sz="2800" dirty="0">
                <a:effectLst/>
                <a:latin typeface="Helvetica Neue" panose="02000503000000020004" pitchFamily="2" charset="0"/>
              </a:rPr>
              <a:t>Причины социального конфликта связаны с интересами противоборствующих социальных групп, организаций. </a:t>
            </a:r>
          </a:p>
          <a:p>
            <a:pPr marL="342900" indent="-342900">
              <a:buAutoNum type="arabicParenR"/>
            </a:pPr>
            <a:r>
              <a:rPr lang="ru-RU" sz="2800" dirty="0">
                <a:effectLst/>
                <a:latin typeface="Helvetica Neue" panose="02000503000000020004" pitchFamily="2" charset="0"/>
              </a:rPr>
              <a:t>Одним из эффективных путей разрешения социального конфликта является продолжением конфронтации сторон. </a:t>
            </a:r>
          </a:p>
          <a:p>
            <a:pPr marL="342900" indent="-342900">
              <a:buAutoNum type="arabicParenR"/>
            </a:pPr>
            <a:r>
              <a:rPr lang="ru-RU" sz="2800" dirty="0">
                <a:effectLst/>
                <a:latin typeface="Helvetica Neue" panose="02000503000000020004" pitchFamily="2" charset="0"/>
              </a:rPr>
              <a:t>Социальный конфликт всегда порождён экономическим неравенством противоборствующих сторон</a:t>
            </a:r>
          </a:p>
        </p:txBody>
      </p:sp>
    </p:spTree>
    <p:extLst>
      <p:ext uri="{BB962C8B-B14F-4D97-AF65-F5344CB8AC3E}">
        <p14:creationId xmlns:p14="http://schemas.microsoft.com/office/powerpoint/2010/main" val="1734192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l="34201" r="34201"/>
          <a:stretch>
            <a:fillRect/>
          </a:stretch>
        </p:blipFill>
        <p:spPr>
          <a:xfrm>
            <a:off x="0" y="0"/>
            <a:ext cx="3248747" cy="6858000"/>
          </a:xfrm>
          <a:prstGeom prst="rect">
            <a:avLst/>
          </a:prstGeom>
        </p:spPr>
      </p:pic>
      <p:sp>
        <p:nvSpPr>
          <p:cNvPr id="4" name="Прямоугольник 3">
            <a:extLst>
              <a:ext uri="{FF2B5EF4-FFF2-40B4-BE49-F238E27FC236}">
                <a16:creationId xmlns:a16="http://schemas.microsoft.com/office/drawing/2014/main" id="{F0A93B3E-63F2-8B45-89D7-2D0829FDE1C4}"/>
              </a:ext>
            </a:extLst>
          </p:cNvPr>
          <p:cNvSpPr/>
          <p:nvPr/>
        </p:nvSpPr>
        <p:spPr>
          <a:xfrm>
            <a:off x="3248748" y="284064"/>
            <a:ext cx="8943252" cy="5632311"/>
          </a:xfrm>
          <a:prstGeom prst="rect">
            <a:avLst/>
          </a:prstGeom>
        </p:spPr>
        <p:txBody>
          <a:bodyPr wrap="square">
            <a:spAutoFit/>
          </a:bodyPr>
          <a:lstStyle/>
          <a:p>
            <a:r>
              <a:rPr lang="ru-RU" sz="2400" dirty="0">
                <a:solidFill>
                  <a:srgbClr val="FF0000"/>
                </a:solidFill>
                <a:effectLst/>
                <a:latin typeface="Helvetica Neue" panose="02000503000000020004" pitchFamily="2" charset="0"/>
              </a:rPr>
              <a:t>Выберите верные суждения социальном конфликте и запишите цифры, под которыми они указаны.</a:t>
            </a:r>
          </a:p>
          <a:p>
            <a:pPr marL="342900" indent="-342900">
              <a:buAutoNum type="arabicParenR"/>
            </a:pPr>
            <a:r>
              <a:rPr lang="ru-RU" sz="2400" dirty="0">
                <a:effectLst/>
                <a:latin typeface="Helvetica Neue" panose="02000503000000020004" pitchFamily="2" charset="0"/>
              </a:rPr>
              <a:t>Институциональной конфликте запрещены во всех обществах. </a:t>
            </a:r>
          </a:p>
          <a:p>
            <a:pPr marL="342900" indent="-342900">
              <a:buAutoNum type="arabicParenR"/>
            </a:pPr>
            <a:r>
              <a:rPr lang="ru-RU" sz="2400" dirty="0">
                <a:effectLst/>
                <a:latin typeface="Helvetica Neue" panose="02000503000000020004" pitchFamily="2" charset="0"/>
              </a:rPr>
              <a:t>Социальный конфликт это наивысшая стадия развития противоречий в отношениях между людьми, социальными группами, общества в целом. </a:t>
            </a:r>
          </a:p>
          <a:p>
            <a:pPr marL="342900" indent="-342900">
              <a:buAutoNum type="arabicParenR"/>
            </a:pPr>
            <a:r>
              <a:rPr lang="ru-RU" sz="2400" dirty="0">
                <a:effectLst/>
                <a:latin typeface="Helvetica Neue" panose="02000503000000020004" pitchFamily="2" charset="0"/>
              </a:rPr>
              <a:t>Легитимные и противоправные конфликты различаются в зависимости от масштабов социальных потрясений. </a:t>
            </a:r>
          </a:p>
          <a:p>
            <a:pPr marL="342900" indent="-342900">
              <a:buAutoNum type="arabicParenR"/>
            </a:pPr>
            <a:r>
              <a:rPr lang="ru-RU" sz="2400" dirty="0">
                <a:effectLst/>
                <a:latin typeface="Helvetica Neue" panose="02000503000000020004" pitchFamily="2" charset="0"/>
              </a:rPr>
              <a:t>Социальный конфликт характеризуется столкновением противоположно направленных интересов, целей, позиций субъектов взаимодействия. </a:t>
            </a:r>
          </a:p>
          <a:p>
            <a:pPr marL="342900" indent="-342900">
              <a:buAutoNum type="arabicParenR"/>
            </a:pPr>
            <a:r>
              <a:rPr lang="ru-RU" sz="2400" dirty="0">
                <a:effectLst/>
                <a:latin typeface="Helvetica Neue" panose="02000503000000020004" pitchFamily="2" charset="0"/>
              </a:rPr>
              <a:t>Конфликтное взаимодействие может проявляться в таких формах как спор, ультиматум, демонстрация силы, вооруженные столкновения и тому подобное.</a:t>
            </a:r>
          </a:p>
        </p:txBody>
      </p:sp>
    </p:spTree>
    <p:extLst>
      <p:ext uri="{BB962C8B-B14F-4D97-AF65-F5344CB8AC3E}">
        <p14:creationId xmlns:p14="http://schemas.microsoft.com/office/powerpoint/2010/main" val="2870088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573864"/>
            <a:ext cx="12192000" cy="605876"/>
          </a:xfrm>
          <a:prstGeom prst="rect">
            <a:avLst/>
          </a:prstGeom>
          <a:solidFill>
            <a:srgbClr val="FDCF60"/>
          </a:solidFill>
        </p:spPr>
      </p:sp>
      <p:pic>
        <p:nvPicPr>
          <p:cNvPr id="5" name="Picture 5"/>
          <p:cNvPicPr>
            <a:picLocks noChangeAspect="1"/>
          </p:cNvPicPr>
          <p:nvPr/>
        </p:nvPicPr>
        <p:blipFill>
          <a:blip r:embed="rId2"/>
          <a:srcRect/>
          <a:stretch>
            <a:fillRect/>
          </a:stretch>
        </p:blipFill>
        <p:spPr>
          <a:xfrm>
            <a:off x="8376885" y="941553"/>
            <a:ext cx="4551715" cy="5505303"/>
          </a:xfrm>
          <a:prstGeom prst="rect">
            <a:avLst/>
          </a:prstGeom>
        </p:spPr>
      </p:pic>
      <p:sp>
        <p:nvSpPr>
          <p:cNvPr id="6" name="Прямоугольник 5">
            <a:extLst>
              <a:ext uri="{FF2B5EF4-FFF2-40B4-BE49-F238E27FC236}">
                <a16:creationId xmlns:a16="http://schemas.microsoft.com/office/drawing/2014/main" id="{A5F1EC27-A9DD-DB4A-916B-BEA0CBEBE35C}"/>
              </a:ext>
            </a:extLst>
          </p:cNvPr>
          <p:cNvSpPr/>
          <p:nvPr/>
        </p:nvSpPr>
        <p:spPr>
          <a:xfrm>
            <a:off x="130629" y="557197"/>
            <a:ext cx="8087096" cy="5632311"/>
          </a:xfrm>
          <a:prstGeom prst="rect">
            <a:avLst/>
          </a:prstGeom>
        </p:spPr>
        <p:txBody>
          <a:bodyPr wrap="square">
            <a:spAutoFit/>
          </a:bodyPr>
          <a:lstStyle/>
          <a:p>
            <a:r>
              <a:rPr lang="ru-RU" sz="2400" dirty="0">
                <a:effectLst/>
                <a:latin typeface="Helvetica Neue" panose="02000503000000020004" pitchFamily="2" charset="0"/>
              </a:rPr>
              <a:t>Социологическая служба страны </a:t>
            </a:r>
            <a:r>
              <a:rPr lang="en" sz="2400" dirty="0">
                <a:effectLst/>
                <a:latin typeface="Helvetica Neue" panose="02000503000000020004" pitchFamily="2" charset="0"/>
              </a:rPr>
              <a:t>Z </a:t>
            </a:r>
            <a:r>
              <a:rPr lang="ru-RU" sz="2400" dirty="0">
                <a:effectLst/>
                <a:latin typeface="Helvetica Neue" panose="02000503000000020004" pitchFamily="2" charset="0"/>
              </a:rPr>
              <a:t>проводила опрос молодых граждан о проблемах, с которыми им приходится сталкиваться. 72 % опрошенных считают, что молодым трудно добиться успеха в жизни, реализовать себя в первую очередь из-за безработицы и бедности. 15 % называют в этой связи собственную инертность и отсутствие целеустремлённостью. </a:t>
            </a:r>
          </a:p>
          <a:p>
            <a:r>
              <a:rPr lang="ru-RU" sz="2400" dirty="0">
                <a:effectLst/>
                <a:latin typeface="Helvetica Neue" panose="02000503000000020004" pitchFamily="2" charset="0"/>
              </a:rPr>
              <a:t>По какому критерию выделяется такая социальная общность как молодёжь? Какие общие черты характерны для представителей молодёжи? Укажите любые три черты. Как вы думаете, опрошенные объясняют свои проблемы прежде всего объективными или субъективными обстоятельствами. Поясните свой ответ. Что такое безработица?</a:t>
            </a:r>
          </a:p>
        </p:txBody>
      </p:sp>
    </p:spTree>
    <p:extLst>
      <p:ext uri="{BB962C8B-B14F-4D97-AF65-F5344CB8AC3E}">
        <p14:creationId xmlns:p14="http://schemas.microsoft.com/office/powerpoint/2010/main" val="14480980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a:extLst>
              <a:ext uri="{FF2B5EF4-FFF2-40B4-BE49-F238E27FC236}">
                <a16:creationId xmlns:a16="http://schemas.microsoft.com/office/drawing/2014/main" id="{A552EE39-391D-814C-BB47-FABEB0B3AC1C}"/>
              </a:ext>
            </a:extLst>
          </p:cNvPr>
          <p:cNvSpPr/>
          <p:nvPr/>
        </p:nvSpPr>
        <p:spPr>
          <a:xfrm>
            <a:off x="0" y="6573864"/>
            <a:ext cx="12192000" cy="605876"/>
          </a:xfrm>
          <a:prstGeom prst="rect">
            <a:avLst/>
          </a:prstGeom>
          <a:solidFill>
            <a:srgbClr val="FDCF60"/>
          </a:solidFill>
        </p:spPr>
      </p:sp>
    </p:spTree>
    <p:extLst>
      <p:ext uri="{BB962C8B-B14F-4D97-AF65-F5344CB8AC3E}">
        <p14:creationId xmlns:p14="http://schemas.microsoft.com/office/powerpoint/2010/main" val="31221221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469383" y="2935494"/>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2912267" y="-4372644"/>
            <a:ext cx="6931309" cy="6931309"/>
          </a:xfrm>
          <a:prstGeom prst="rect">
            <a:avLst/>
          </a:prstGeom>
        </p:spPr>
      </p:pic>
    </p:spTree>
    <p:extLst>
      <p:ext uri="{BB962C8B-B14F-4D97-AF65-F5344CB8AC3E}">
        <p14:creationId xmlns:p14="http://schemas.microsoft.com/office/powerpoint/2010/main" val="35016099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grpSp>
        <p:nvGrpSpPr>
          <p:cNvPr id="3" name="Group 3"/>
          <p:cNvGrpSpPr/>
          <p:nvPr/>
        </p:nvGrpSpPr>
        <p:grpSpPr>
          <a:xfrm>
            <a:off x="672233" y="5761777"/>
            <a:ext cx="10847535" cy="153245"/>
            <a:chOff x="0" y="0"/>
            <a:chExt cx="40453856" cy="571500"/>
          </a:xfrm>
        </p:grpSpPr>
        <p:sp>
          <p:nvSpPr>
            <p:cNvPr id="4" name="Freeform 4"/>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7" name="Picture 7"/>
          <p:cNvPicPr>
            <a:picLocks noChangeAspect="1"/>
          </p:cNvPicPr>
          <p:nvPr/>
        </p:nvPicPr>
        <p:blipFill>
          <a:blip r:embed="rId3"/>
          <a:srcRect/>
          <a:stretch>
            <a:fillRect/>
          </a:stretch>
        </p:blipFill>
        <p:spPr>
          <a:xfrm>
            <a:off x="7277405" y="415025"/>
            <a:ext cx="4228795" cy="5346753"/>
          </a:xfrm>
          <a:prstGeom prst="rect">
            <a:avLst/>
          </a:prstGeom>
        </p:spPr>
      </p:pic>
    </p:spTree>
    <p:extLst>
      <p:ext uri="{BB962C8B-B14F-4D97-AF65-F5344CB8AC3E}">
        <p14:creationId xmlns:p14="http://schemas.microsoft.com/office/powerpoint/2010/main" val="34661650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72233" y="5761777"/>
            <a:ext cx="10847535" cy="153245"/>
            <a:chOff x="0" y="0"/>
            <a:chExt cx="40453856" cy="571500"/>
          </a:xfrm>
        </p:grpSpPr>
        <p:sp>
          <p:nvSpPr>
            <p:cNvPr id="3" name="Freeform 3"/>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8016790" y="1441447"/>
            <a:ext cx="4481868" cy="4156518"/>
          </a:xfrm>
          <a:prstGeom prst="rect">
            <a:avLst/>
          </a:prstGeom>
        </p:spPr>
      </p:pic>
    </p:spTree>
    <p:extLst>
      <p:ext uri="{BB962C8B-B14F-4D97-AF65-F5344CB8AC3E}">
        <p14:creationId xmlns:p14="http://schemas.microsoft.com/office/powerpoint/2010/main" val="31000645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751781" y="3100402"/>
            <a:ext cx="3754419" cy="3071798"/>
          </a:xfrm>
          <a:prstGeom prst="rect">
            <a:avLst/>
          </a:prstGeom>
        </p:spPr>
      </p:pic>
    </p:spTree>
    <p:extLst>
      <p:ext uri="{BB962C8B-B14F-4D97-AF65-F5344CB8AC3E}">
        <p14:creationId xmlns:p14="http://schemas.microsoft.com/office/powerpoint/2010/main" val="6569369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grpSp>
        <p:nvGrpSpPr>
          <p:cNvPr id="5" name="Group 5"/>
          <p:cNvGrpSpPr/>
          <p:nvPr/>
        </p:nvGrpSpPr>
        <p:grpSpPr>
          <a:xfrm>
            <a:off x="672233" y="5761777"/>
            <a:ext cx="10847535" cy="153245"/>
            <a:chOff x="0" y="0"/>
            <a:chExt cx="40453856" cy="571500"/>
          </a:xfrm>
        </p:grpSpPr>
        <p:sp>
          <p:nvSpPr>
            <p:cNvPr id="6" name="Freeform 6"/>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8" name="Picture 8"/>
          <p:cNvPicPr>
            <a:picLocks noChangeAspect="1"/>
          </p:cNvPicPr>
          <p:nvPr/>
        </p:nvPicPr>
        <p:blipFill>
          <a:blip r:embed="rId4"/>
          <a:srcRect/>
          <a:stretch>
            <a:fillRect/>
          </a:stretch>
        </p:blipFill>
        <p:spPr>
          <a:xfrm>
            <a:off x="7900862" y="3795408"/>
            <a:ext cx="4696359" cy="2743200"/>
          </a:xfrm>
          <a:prstGeom prst="rect">
            <a:avLst/>
          </a:prstGeom>
        </p:spPr>
      </p:pic>
    </p:spTree>
    <p:extLst>
      <p:ext uri="{BB962C8B-B14F-4D97-AF65-F5344CB8AC3E}">
        <p14:creationId xmlns:p14="http://schemas.microsoft.com/office/powerpoint/2010/main" val="8737009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EB4210-327E-C745-9901-D961BA987BE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4" name="Picture 5">
            <a:extLst>
              <a:ext uri="{FF2B5EF4-FFF2-40B4-BE49-F238E27FC236}">
                <a16:creationId xmlns:a16="http://schemas.microsoft.com/office/drawing/2014/main" id="{1BD490CE-1A3F-7A42-8CAD-7C390A4EF75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751781" y="3100402"/>
            <a:ext cx="3754419" cy="3071798"/>
          </a:xfrm>
          <a:prstGeom prst="rect">
            <a:avLst/>
          </a:prstGeom>
        </p:spPr>
      </p:pic>
    </p:spTree>
    <p:extLst>
      <p:ext uri="{BB962C8B-B14F-4D97-AF65-F5344CB8AC3E}">
        <p14:creationId xmlns:p14="http://schemas.microsoft.com/office/powerpoint/2010/main" val="36511867"/>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963</TotalTime>
  <Words>1970</Words>
  <Application>Microsoft Macintosh PowerPoint</Application>
  <PresentationFormat>Широкоэкранный</PresentationFormat>
  <Paragraphs>141</Paragraphs>
  <Slides>29</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29</vt:i4>
      </vt:variant>
    </vt:vector>
  </HeadingPairs>
  <TitlesOfParts>
    <vt:vector size="39" baseType="lpstr">
      <vt:lpstr>.Ã˛</vt:lpstr>
      <vt:lpstr>Arial</vt:lpstr>
      <vt:lpstr>Calibri</vt:lpstr>
      <vt:lpstr>Calibri Light</vt:lpstr>
      <vt:lpstr>Helvetica Neue</vt:lpstr>
      <vt:lpstr>Montserrat Medium</vt:lpstr>
      <vt:lpstr>Montserrat Semi-Bold</vt:lpstr>
      <vt:lpstr>Times New Roman</vt:lpstr>
      <vt:lpstr>Verdana</vt:lpstr>
      <vt:lpstr>Тема Office</vt:lpstr>
      <vt:lpstr>Социальный конфликт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Социальный конфликт </dc:title>
  <dc:creator>Microsoft Office User</dc:creator>
  <cp:lastModifiedBy>Microsoft Office User</cp:lastModifiedBy>
  <cp:revision>4</cp:revision>
  <dcterms:created xsi:type="dcterms:W3CDTF">2021-11-24T20:52:19Z</dcterms:created>
  <dcterms:modified xsi:type="dcterms:W3CDTF">2022-11-18T12:50:35Z</dcterms:modified>
</cp:coreProperties>
</file>