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17" r:id="rId2"/>
    <p:sldId id="272" r:id="rId3"/>
    <p:sldId id="309" r:id="rId4"/>
    <p:sldId id="311" r:id="rId5"/>
    <p:sldId id="282" r:id="rId6"/>
    <p:sldId id="291" r:id="rId7"/>
    <p:sldId id="288" r:id="rId8"/>
    <p:sldId id="262" r:id="rId9"/>
    <p:sldId id="281" r:id="rId10"/>
    <p:sldId id="261" r:id="rId11"/>
    <p:sldId id="265" r:id="rId12"/>
    <p:sldId id="256" r:id="rId13"/>
    <p:sldId id="302" r:id="rId14"/>
    <p:sldId id="259" r:id="rId15"/>
    <p:sldId id="274" r:id="rId16"/>
    <p:sldId id="313" r:id="rId17"/>
    <p:sldId id="318" r:id="rId18"/>
    <p:sldId id="319" r:id="rId19"/>
    <p:sldId id="320" r:id="rId20"/>
    <p:sldId id="323" r:id="rId21"/>
    <p:sldId id="321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665"/>
  </p:normalViewPr>
  <p:slideViewPr>
    <p:cSldViewPr snapToGrid="0" snapToObjects="1">
      <p:cViewPr varScale="1">
        <p:scale>
          <a:sx n="113" d="100"/>
          <a:sy n="113" d="100"/>
        </p:scale>
        <p:origin x="52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3FFDE0-945A-9242-80E0-D5CDCC69E5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776AF58-5C79-164A-A850-19931A9BB8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DCB3A12-313E-714F-92E4-CFC3C952B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91E67-E0CF-AB41-9BA6-B8C658E2270A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2272762-8FDE-FB49-B16D-1B00C2696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625B028-92F9-E745-8D67-0275C498D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D55E-D62E-F545-ABDB-B8DDD4AC1B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5607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E7EB30-C625-A24F-83FE-73701B3AD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EF21567-6C09-BE45-BC9F-2CF125C46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764CD5C-DDD9-DD46-BF99-37B6C1785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91E67-E0CF-AB41-9BA6-B8C658E2270A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C693B3E-C244-1A41-AB77-98A6DF81E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7F70F32-3B8E-A749-AA8C-FF9755675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D55E-D62E-F545-ABDB-B8DDD4AC1B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796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35F0F1-1C9A-6D45-816C-4AE100B51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E909189-4DD8-FA4A-A08D-0D7F76A52A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F0B769C-AF74-E44B-BBA9-B39FB9041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91E67-E0CF-AB41-9BA6-B8C658E2270A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1B7526-F5C9-AF45-936C-F529AD585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974DE2C-89C8-B64C-B66A-2EB48411A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D55E-D62E-F545-ABDB-B8DDD4AC1B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7345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D55D50-FEBB-6F40-BB5E-A16D74856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2D58C50-3A8E-BD4D-9963-891C31EDC6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C3B2FEF-66C8-9C42-8559-2B046C453A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96F4959-DCA6-F949-86FE-1FFF9D76F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91E67-E0CF-AB41-9BA6-B8C658E2270A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BD9A07F-DAC2-1646-8C80-540C08491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9A0B572-CD43-CE45-A953-7F38E97D3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D55E-D62E-F545-ABDB-B8DDD4AC1B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1922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564B0A-8E7B-0041-8C29-C641E6ACF5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72D86D8-C62C-FD49-994F-26418B9C81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C6880BC-CAD7-EC4A-B028-C588046AEC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75B099D-3F01-6346-B46B-023A898D74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5C759B0-D309-2840-8C1F-DEEAA9DDAD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446A260-D5B5-EB47-889A-3B4B480EC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91E67-E0CF-AB41-9BA6-B8C658E2270A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4AA6529-E8FA-3841-BA3D-A1172DFAF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637CB670-7146-7943-87C9-5E974F172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D55E-D62E-F545-ABDB-B8DDD4AC1B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992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2D852C-391C-AC4B-A0FB-EEA7A4C1F8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56B680A-C5E3-C548-BB7F-DFE25ABD3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91E67-E0CF-AB41-9BA6-B8C658E2270A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3E5054F-A780-A641-96A3-08A0DE434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46C1DF8-6A65-4F4F-B6B7-F3D9AFA15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D55E-D62E-F545-ABDB-B8DDD4AC1B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3085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DBA2CE1-188D-7A41-8D87-85D294B9F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91E67-E0CF-AB41-9BA6-B8C658E2270A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83056AC-BB5E-924A-B1A5-27001EF3E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64C20DB-6AEF-034E-9F92-7ACDBE0C3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D55E-D62E-F545-ABDB-B8DDD4AC1B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2858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5404E8-5235-6F4B-9B35-EC12CC711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98905B-3712-C144-87D0-754B2F92EE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E8CCA02-7E06-0144-B791-05013467DE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537BF6C-E576-6C41-84C2-24DCB2FA1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91E67-E0CF-AB41-9BA6-B8C658E2270A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14921F8-EF26-D249-8CF6-0ECA052BB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E680DE3-6A5C-0349-9FB7-C0FD93114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D55E-D62E-F545-ABDB-B8DDD4AC1B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103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6FE9DF-9B30-644C-B91A-651521C3A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99AA640-83DA-CA48-9001-4F2AE0458B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0F4AD79-9B40-674E-BFFA-2D75D6B54C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0F23631-D752-7B46-841E-019464BCD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91E67-E0CF-AB41-9BA6-B8C658E2270A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7A1E5A9-6940-564E-A91A-788379F64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9368660-36EA-D443-9866-EF9D5E399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D55E-D62E-F545-ABDB-B8DDD4AC1B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5031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FAF4AF-D4A0-5340-99EE-EA95DA830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91F8565-8D60-FC45-BF04-450847AB6D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EF58421-CE69-A543-8F81-A4520FA8F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91E67-E0CF-AB41-9BA6-B8C658E2270A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3B857D1-7D18-3A4C-9D2E-175C20420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077363-ACB2-9A43-9C8C-EC489D929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D55E-D62E-F545-ABDB-B8DDD4AC1B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741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1A92048-3E0B-1F49-B0FE-4EE9D2C1B4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8714672-4C4D-2D41-A92A-8120ACEF25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950635-CC3D-8149-96F3-0FBE88317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91E67-E0CF-AB41-9BA6-B8C658E2270A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4AF0C1A-628E-A04F-B95D-9E09A4B20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60E0867-247F-454F-B314-02259199E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D55E-D62E-F545-ABDB-B8DDD4AC1B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1736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A9AA98-D967-B04C-B692-3E3DC1EBA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7A0A77F-1960-6141-8C13-FFC9AE5137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36E44A9-1027-0B48-B73F-501D8763A9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591E67-E0CF-AB41-9BA6-B8C658E2270A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00942BB-2748-4E4F-A676-3C76720600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DD06475-FA61-DB48-8248-50374B1515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21D55E-D62E-F545-ABDB-B8DDD4AC1B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7041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sv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sv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sv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C7CD11BE-2DFD-F049-A2E5-EAAACF34FFB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-9117212" y="-2854258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0FF96F-2A72-A24C-9076-F07EB017D2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901153" y="-387865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C2E0A64-CCEC-E94F-AB52-298CE672FD29}"/>
              </a:ext>
            </a:extLst>
          </p:cNvPr>
          <p:cNvSpPr/>
          <p:nvPr/>
        </p:nvSpPr>
        <p:spPr>
          <a:xfrm>
            <a:off x="2905764" y="216550"/>
            <a:ext cx="9053689" cy="6424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межнациональных отношениях?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Объективной тенденцией развития межнациональных отношений в современном мире является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 стремление к сохранению национального своеобразия.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 расширение взаимосвязей во всех сферах общественной жизни.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Ответ: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15815048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8415000" y="-3024145"/>
            <a:ext cx="12873449" cy="851988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74C51FB-51DF-0643-A7B2-9F45AC164DBC}"/>
              </a:ext>
            </a:extLst>
          </p:cNvPr>
          <p:cNvSpPr/>
          <p:nvPr/>
        </p:nvSpPr>
        <p:spPr>
          <a:xfrm>
            <a:off x="508001" y="383822"/>
            <a:ext cx="11537243" cy="5725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Выберите верные суждения о межнациональных отношениях и запишите </a:t>
            </a:r>
            <a:r>
              <a:rPr lang="ru-RU" sz="24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цифры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под которыми они указаны.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Любые межнациональные отношения законодательно регламентированы.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Одним из способов предотвращения межнациональных конфликтов </a:t>
            </a:r>
            <a:b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демократическом обществе является соблюдение прав и свобод каждой народности и нации.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Этносоциальный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конфликт характеризуется состоянием взаимных претензий, противостоянием племён, народов и наций друг другу.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Одной из причин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этносоциальных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конфликтов является существующее между этносами неравенство в уровне жизни, различное представительство в престижных профессиях, социальных слоях, органах власти.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Толерантность представляет собой конфликт между представителями разных наций и народностей.</a:t>
            </a:r>
          </a:p>
        </p:txBody>
      </p:sp>
    </p:spTree>
    <p:extLst>
      <p:ext uri="{BB962C8B-B14F-4D97-AF65-F5344CB8AC3E}">
        <p14:creationId xmlns:p14="http://schemas.microsoft.com/office/powerpoint/2010/main" val="3524966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F43EFF1-5CCE-954E-90A6-A40E7F3C5E1D}"/>
              </a:ext>
            </a:extLst>
          </p:cNvPr>
          <p:cNvSpPr/>
          <p:nvPr/>
        </p:nvSpPr>
        <p:spPr>
          <a:xfrm>
            <a:off x="778933" y="266179"/>
            <a:ext cx="11232445" cy="6120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Выберите верные суждения о межнациональных отношениях и запишите </a:t>
            </a:r>
            <a:r>
              <a:rPr lang="ru-RU" sz="24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цифры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под которыми они указаны.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Межнациональные отношения могут проявляться в форме сотрудничества или конфликта.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Одним из способов предотвращения межнациональных конфликтов </a:t>
            </a:r>
            <a:b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демократическом обществе является соблюдение прав и свобод каждой народности и нации.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Этнической ассимиляцией называют конфликт между представителями разных наций и народностей.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Этническое смешивание подразумевает обособление этнических групп под воздействием фактора силы.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Межнациональная интеграция – это процесс постепенного объединения </a:t>
            </a:r>
            <a:b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 углубления взаимодействия между различными этносами, народами </a:t>
            </a:r>
            <a:b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 нациями.</a:t>
            </a:r>
          </a:p>
        </p:txBody>
      </p:sp>
    </p:spTree>
    <p:extLst>
      <p:ext uri="{BB962C8B-B14F-4D97-AF65-F5344CB8AC3E}">
        <p14:creationId xmlns:p14="http://schemas.microsoft.com/office/powerpoint/2010/main" val="2364959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8584334" y="-2888678"/>
            <a:ext cx="12873449" cy="851988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471A007-50F3-F34B-821C-AAE5414B3CFB}"/>
              </a:ext>
            </a:extLst>
          </p:cNvPr>
          <p:cNvSpPr/>
          <p:nvPr/>
        </p:nvSpPr>
        <p:spPr>
          <a:xfrm>
            <a:off x="778935" y="647268"/>
            <a:ext cx="10905066" cy="5725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Выберите верные суждения о межнациональных отношениях и запишите </a:t>
            </a:r>
            <a:r>
              <a:rPr lang="ru-RU" sz="24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цифры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под которыми они указаны.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Господство единой идеологии всегда способствует укреплению межнациональных отношений.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Тенденция интеграции в межнациональных отношениях ведёт </a:t>
            </a:r>
            <a:b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 культурному диалогу и объединению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этносоциальных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групп.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Одной из причин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этносоциальных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конфликтов является существующее между этносами неравенство в уровне жизни, различное представительство в престижных профессиях, социальных слоях, органах власти.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Межнациональные отношения и их регулирование утратили актуальность </a:t>
            </a:r>
            <a:b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современном обществе.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Условием преодоления межнациональных конфликтов является гарантия предоставления прав и свобод человека и гражданина.</a:t>
            </a:r>
          </a:p>
        </p:txBody>
      </p:sp>
    </p:spTree>
    <p:extLst>
      <p:ext uri="{BB962C8B-B14F-4D97-AF65-F5344CB8AC3E}">
        <p14:creationId xmlns:p14="http://schemas.microsoft.com/office/powerpoint/2010/main" val="906142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82846" y="4890202"/>
            <a:ext cx="13557692" cy="4075297"/>
            <a:chOff x="0" y="0"/>
            <a:chExt cx="6350000" cy="1908742"/>
          </a:xfrm>
        </p:grpSpPr>
        <p:sp>
          <p:nvSpPr>
            <p:cNvPr id="3" name="Freeform 3"/>
            <p:cNvSpPr/>
            <p:nvPr/>
          </p:nvSpPr>
          <p:spPr>
            <a:xfrm>
              <a:off x="0" y="-55880"/>
              <a:ext cx="6350000" cy="1964622"/>
            </a:xfrm>
            <a:custGeom>
              <a:avLst/>
              <a:gdLst/>
              <a:ahLst/>
              <a:cxnLst/>
              <a:rect l="l" t="t" r="r" b="b"/>
              <a:pathLst>
                <a:path w="6350000" h="1964622">
                  <a:moveTo>
                    <a:pt x="5628640" y="177800"/>
                  </a:moveTo>
                  <a:cubicBezTo>
                    <a:pt x="5184140" y="96520"/>
                    <a:pt x="4733290" y="29210"/>
                    <a:pt x="4279900" y="67310"/>
                  </a:cubicBezTo>
                  <a:cubicBezTo>
                    <a:pt x="3841750" y="104140"/>
                    <a:pt x="3437890" y="316230"/>
                    <a:pt x="2997200" y="331470"/>
                  </a:cubicBezTo>
                  <a:cubicBezTo>
                    <a:pt x="2550160" y="346710"/>
                    <a:pt x="2101850" y="267970"/>
                    <a:pt x="1668780" y="167640"/>
                  </a:cubicBezTo>
                  <a:cubicBezTo>
                    <a:pt x="941070" y="0"/>
                    <a:pt x="364490" y="205740"/>
                    <a:pt x="0" y="417830"/>
                  </a:cubicBezTo>
                  <a:lnTo>
                    <a:pt x="0" y="1964622"/>
                  </a:lnTo>
                  <a:lnTo>
                    <a:pt x="6350000" y="1964622"/>
                  </a:lnTo>
                  <a:lnTo>
                    <a:pt x="6350000" y="327660"/>
                  </a:lnTo>
                  <a:cubicBezTo>
                    <a:pt x="6112510" y="265430"/>
                    <a:pt x="5867400" y="220980"/>
                    <a:pt x="5628640" y="177800"/>
                  </a:cubicBezTo>
                  <a:close/>
                </a:path>
              </a:pathLst>
            </a:custGeom>
            <a:solidFill>
              <a:srgbClr val="EC7A50"/>
            </a:solidFill>
          </p:spPr>
        </p:sp>
      </p:grp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0900FC7-EBE1-544E-893E-B2D577FB8392}"/>
              </a:ext>
            </a:extLst>
          </p:cNvPr>
          <p:cNvSpPr/>
          <p:nvPr/>
        </p:nvSpPr>
        <p:spPr>
          <a:xfrm>
            <a:off x="1072444" y="1443335"/>
            <a:ext cx="1004711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 три признака, определяющие этническую принадлежность индивида, и проиллюстрируйте каждый из них примером.</a:t>
            </a:r>
            <a:r>
              <a:rPr lang="ru-RU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58110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F8EE46B-7501-5A46-8964-414B377027C3}"/>
              </a:ext>
            </a:extLst>
          </p:cNvPr>
          <p:cNvSpPr/>
          <p:nvPr/>
        </p:nvSpPr>
        <p:spPr>
          <a:xfrm>
            <a:off x="462845" y="267846"/>
            <a:ext cx="11616266" cy="6322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сути гуманистического подхода к решению национальных проблем?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 Суть гуманистического подхода к решению национальных проблем проявляется в отказе от насилия во всех его формах.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 Суть гуманистического подхода к решению национальных проблем проявляется во всестороннем развитии демократии, правовых начал в жизни общества.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Ответ: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275176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-499357">
            <a:off x="456838" y="286479"/>
            <a:ext cx="4153970" cy="268875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B45E848-447A-4343-B9EC-68746615F6C3}"/>
              </a:ext>
            </a:extLst>
          </p:cNvPr>
          <p:cNvSpPr/>
          <p:nvPr/>
        </p:nvSpPr>
        <p:spPr>
          <a:xfrm>
            <a:off x="367836" y="538465"/>
            <a:ext cx="11456327" cy="5781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1920"/>
              </a:lnSpc>
              <a:spcAft>
                <a:spcPts val="1200"/>
              </a:spcAft>
            </a:pPr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Выберите верные суждения об основных принципах национальной политики в России</a:t>
            </a:r>
          </a:p>
          <a:p>
            <a:pPr marL="457200" indent="-457200" fontAlgn="base">
              <a:spcAft>
                <a:spcPts val="1200"/>
              </a:spcAft>
              <a:buFont typeface="+mj-lt"/>
              <a:buAutoNum type="arabicPeriod"/>
            </a:pPr>
            <a:r>
              <a:rPr lang="ru-RU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Равенство прав и свобод человека и гражданина незави­симо от его пола, расы, национальности, языка, отношения к религии, принадлежности к социальным группам и обще­ственным объединениям.</a:t>
            </a:r>
            <a:endParaRPr lang="ru-RU" sz="2400" dirty="0">
              <a:ea typeface="Times New Roman" panose="02020603050405020304" pitchFamily="18" charset="0"/>
            </a:endParaRPr>
          </a:p>
          <a:p>
            <a:pPr marL="457200" indent="-457200" fontAlgn="base">
              <a:spcAft>
                <a:spcPts val="1200"/>
              </a:spcAft>
              <a:buFont typeface="+mj-lt"/>
              <a:buAutoNum type="arabicPeriod"/>
            </a:pPr>
            <a:r>
              <a:rPr lang="ru-RU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Разрешение любых форм ограничения прав граждан по признакам социальной, расовой, национальной, языковой или религиозной принадлежности.</a:t>
            </a:r>
            <a:endParaRPr lang="ru-RU" sz="2400" dirty="0">
              <a:ea typeface="Times New Roman" panose="02020603050405020304" pitchFamily="18" charset="0"/>
            </a:endParaRPr>
          </a:p>
          <a:p>
            <a:pPr marL="457200" indent="-457200" fontAlgn="base">
              <a:spcAft>
                <a:spcPts val="1200"/>
              </a:spcAft>
              <a:buFont typeface="+mj-lt"/>
              <a:buAutoNum type="arabicPeriod"/>
            </a:pPr>
            <a:r>
              <a:rPr lang="ru-RU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Сохранение целостности и неприкосновенности террито­рии Российской Федерации.</a:t>
            </a:r>
            <a:endParaRPr lang="ru-RU" sz="2400" dirty="0">
              <a:ea typeface="Times New Roman" panose="02020603050405020304" pitchFamily="18" charset="0"/>
            </a:endParaRPr>
          </a:p>
          <a:p>
            <a:pPr marL="457200" indent="-457200" fontAlgn="base">
              <a:spcAft>
                <a:spcPts val="1200"/>
              </a:spcAft>
              <a:buFont typeface="+mj-lt"/>
              <a:buAutoNum type="arabicPeriod"/>
            </a:pPr>
            <a:r>
              <a:rPr lang="ru-RU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Равноправие всех субъектов Российской Федерации во взаимоотношениях с федеральными органами государствен­ной власти.</a:t>
            </a:r>
            <a:endParaRPr lang="ru-RU" sz="2400" dirty="0">
              <a:ea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srgbClr val="333333"/>
                </a:solidFill>
                <a:ea typeface="Calibri" panose="020F0502020204030204" pitchFamily="34" charset="0"/>
              </a:rPr>
              <a:t>Гарантия прав коренных малочисленных народов в соот­ветствии с Конституцией РФ, общепризнанными принципа­ми и нормами международного права и международными до­говорами Российской Федерации.</a:t>
            </a:r>
            <a:r>
              <a:rPr lang="ru-RU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779272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491822" y="-4269166"/>
            <a:ext cx="9967994" cy="6596999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D3DE218-DAEF-C047-8F64-EE3D6C0A867A}"/>
              </a:ext>
            </a:extLst>
          </p:cNvPr>
          <p:cNvSpPr/>
          <p:nvPr/>
        </p:nvSpPr>
        <p:spPr>
          <a:xfrm>
            <a:off x="1099791" y="486976"/>
            <a:ext cx="10622844" cy="5663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Выберите верные суждения об основных принципах национальной политики в России</a:t>
            </a:r>
          </a:p>
          <a:p>
            <a:pPr marL="457200" indent="-457200" algn="just" fontAlgn="base">
              <a:spcAft>
                <a:spcPts val="1200"/>
              </a:spcAft>
              <a:buFont typeface="+mj-lt"/>
              <a:buAutoNum type="arabicPeriod"/>
            </a:pPr>
            <a:r>
              <a:rPr lang="ru-RU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Гарантия прав коренных малочисленных народов в соот­ветствии с Конституцией РФ, общепризнанными принципа­ми и нормами международного права и международными до­говорами Российской Федерации.</a:t>
            </a:r>
            <a:endParaRPr lang="ru-RU" sz="2400" dirty="0">
              <a:ea typeface="Times New Roman" panose="02020603050405020304" pitchFamily="18" charset="0"/>
            </a:endParaRPr>
          </a:p>
          <a:p>
            <a:pPr marL="457200" indent="-457200" algn="just" fontAlgn="base">
              <a:spcAft>
                <a:spcPts val="1200"/>
              </a:spcAft>
              <a:buFont typeface="+mj-lt"/>
              <a:buAutoNum type="arabicPeriod"/>
            </a:pPr>
            <a:r>
              <a:rPr lang="ru-RU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Гражданин не имеет права определять и указывать свою национальную принадлежность.</a:t>
            </a:r>
            <a:endParaRPr lang="ru-RU" sz="2400" dirty="0">
              <a:ea typeface="Times New Roman" panose="02020603050405020304" pitchFamily="18" charset="0"/>
            </a:endParaRPr>
          </a:p>
          <a:p>
            <a:pPr marL="457200" indent="-457200" algn="just" fontAlgn="base">
              <a:spcAft>
                <a:spcPts val="1200"/>
              </a:spcAft>
              <a:buFont typeface="+mj-lt"/>
              <a:buAutoNum type="arabicPeriod"/>
            </a:pPr>
            <a:r>
              <a:rPr lang="ru-RU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Содействие развитию национальных культур и языков народов России.</a:t>
            </a:r>
            <a:endParaRPr lang="ru-RU" sz="2400" dirty="0">
              <a:ea typeface="Times New Roman" panose="02020603050405020304" pitchFamily="18" charset="0"/>
            </a:endParaRPr>
          </a:p>
          <a:p>
            <a:pPr marL="457200" indent="-457200" algn="just" fontAlgn="base">
              <a:spcAft>
                <a:spcPts val="1200"/>
              </a:spcAft>
              <a:buFont typeface="+mj-lt"/>
              <a:buAutoNum type="arabicPeriod"/>
            </a:pPr>
            <a:r>
              <a:rPr lang="ru-RU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Своевременное и мирное разрешение противоречий и конфликтов.</a:t>
            </a:r>
            <a:endParaRPr lang="ru-RU" sz="2400" dirty="0">
              <a:ea typeface="Times New Roman" panose="02020603050405020304" pitchFamily="18" charset="0"/>
            </a:endParaRPr>
          </a:p>
          <a:p>
            <a:pPr marL="457200" indent="-457200" algn="just" fontAlgn="base">
              <a:spcAft>
                <a:spcPts val="1200"/>
              </a:spcAft>
              <a:buFont typeface="+mj-lt"/>
              <a:buAutoNum type="arabicPeriod"/>
            </a:pPr>
            <a:r>
              <a:rPr lang="ru-RU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Запрещение деятельности, направленной на подрыв бе­зопасности государства, возбуждение социальной, расовой, национальной и религиозной розни, ненависти либо вражды.</a:t>
            </a:r>
            <a:endParaRPr lang="ru-RU" sz="24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3719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34201" r="34201"/>
          <a:stretch>
            <a:fillRect/>
          </a:stretch>
        </p:blipFill>
        <p:spPr>
          <a:xfrm>
            <a:off x="0" y="0"/>
            <a:ext cx="3248747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7E627D5-03C1-4B42-A5D2-EC19CB284F75}"/>
              </a:ext>
            </a:extLst>
          </p:cNvPr>
          <p:cNvSpPr txBox="1"/>
          <p:nvPr/>
        </p:nvSpPr>
        <p:spPr>
          <a:xfrm>
            <a:off x="3451947" y="305068"/>
            <a:ext cx="9031111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Нации и межнациональные отношения (Нации и межнациональные отношения в</a:t>
            </a:r>
            <a:endParaRPr lang="ru-RU" sz="16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современном мире, этнические общности)</a:t>
            </a:r>
            <a:endParaRPr lang="ru-RU" sz="16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1. Понятие нация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как этническая группа;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как общегражданская общность.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2. Признаки этноса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наличие территории проживания;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общность языка, традиций, обычаев;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общность исторического и социокультурного опыта;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сходные черты внешнего облика, характера и ментальности и т.д.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3. Разновидности этнических групп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род;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племя;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народность;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нация.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4. Основные тенденции в развитии межнациональных отношений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межнациональная интеграция;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межнациональная дифференциация.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5. Демократические принципы межэтнических отношений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равноправие представителей разных наций во всех сферах жизни общества;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свободный доступ к изучению национальных языков, обычаев и традиций;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право граждан на определение своей национальной принадлежности;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развитие толерантности и поликультурного диалога в обществе;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д) создание в обществе нетерпимого отношения к ксенофобии, шовинизму, пропаганде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национальной исключительности.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608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252124"/>
            <a:ext cx="12192000" cy="605876"/>
          </a:xfrm>
          <a:prstGeom prst="rect">
            <a:avLst/>
          </a:prstGeom>
          <a:solidFill>
            <a:srgbClr val="FDCF60"/>
          </a:solidFill>
        </p:spPr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954485" y="666897"/>
            <a:ext cx="4551715" cy="550530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5407C3D-8825-824C-95E3-DD1D9378CC7C}"/>
              </a:ext>
            </a:extLst>
          </p:cNvPr>
          <p:cNvSpPr txBox="1"/>
          <p:nvPr/>
        </p:nvSpPr>
        <p:spPr>
          <a:xfrm>
            <a:off x="270934" y="342814"/>
            <a:ext cx="8805333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Конституционные принципы (основы) национальной политики в Российской</a:t>
            </a:r>
            <a:endParaRPr lang="ru-RU" sz="1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Федерации</a:t>
            </a:r>
            <a:endParaRPr lang="ru-RU" sz="1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1. Основные направления национальной политики РФ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улучшение жизни всех народов России;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укрепление межнациональной дружбы;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сохранение целостности территории страны.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2. Конституционные принципы национальной политики РФ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принцип равноправия и самоопределения народов России;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право человека на национальное самоопределение;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запрет дискриминации по национальному признаку;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запрет разжигания национальной розни;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д) гарантия прав национальных меньшинств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е) сохранение и развитие языков и культур народов РФ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3. Крупнейшие этносы России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русские;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татары;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украинцы;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башкиры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4. Русский язык как государственный язык РФ.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5. Право республик в составе РФ на свой государственный язык.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6. Меры государства по воспитанию толерантности и уважения к другим этносам.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8918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8974868">
            <a:off x="9469383" y="2935494"/>
            <a:ext cx="6058947" cy="605894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4922467">
            <a:off x="-2912267" y="-4372644"/>
            <a:ext cx="6931309" cy="693130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557025" y="4049959"/>
            <a:ext cx="2634975" cy="212224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6528BA5-7576-044D-A89F-7D26D77D1A7F}"/>
              </a:ext>
            </a:extLst>
          </p:cNvPr>
          <p:cNvSpPr txBox="1"/>
          <p:nvPr/>
        </p:nvSpPr>
        <p:spPr>
          <a:xfrm>
            <a:off x="866912" y="801934"/>
            <a:ext cx="1000760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Межнациональные конфликты и пути их разрешения (</a:t>
            </a:r>
            <a:r>
              <a:rPr lang="ru-RU" sz="1800" dirty="0" err="1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Этносоциальные</a:t>
            </a:r>
            <a:endParaRPr lang="ru-RU" sz="1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конфликты, пути их разрешения)</a:t>
            </a:r>
            <a:endParaRPr lang="ru-RU" sz="1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1. Причины межнациональных конфликтов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социально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экономические (снижение уровня жизни, рост неравенства);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территориальные (несовпадение государственных и этнических границ);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конфессиональные (религиозные);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исторические (память о прошлых обидах)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2. Основные пути разрешения межнациональных конфликтов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запрет деятельности, возбуждающей национальную рознь;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гарантии прав и свобод человека независимо от национальной принадлежности;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содействие развитию национальной культуры и языков;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создание эффективно действующих международных организаций;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д) достижение соглашения на основе взаимных уступок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3. Демократические принципы межэтнических отношений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равноправие представителей разных наций во всех сферах жизни общества;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свободный доступ к изучению национальных языков, обычаев и традиций;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право граждан на определение своей национальной принадлежности;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развитие толерантности и поликультурного диалога в обществе;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д) создание в обществе нетерпимого отношения к ксенофобии, шовинизму, пропаганде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национальной исключительности.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07998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85358E7-DB80-734C-AEA3-A468DDCB91FE}"/>
              </a:ext>
            </a:extLst>
          </p:cNvPr>
          <p:cNvSpPr/>
          <p:nvPr/>
        </p:nvSpPr>
        <p:spPr>
          <a:xfrm>
            <a:off x="424434" y="0"/>
            <a:ext cx="8437344" cy="6563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76860">
              <a:spcBef>
                <a:spcPts val="1870"/>
              </a:spcBef>
            </a:pPr>
            <a:r>
              <a:rPr lang="ru-RU" sz="24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Выберите верные суждения об этносах межнациональных отношениях. Запишите </a:t>
            </a:r>
            <a:r>
              <a:rPr lang="ru-RU" sz="2400" b="1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цифры, </a:t>
            </a:r>
            <a:r>
              <a:rPr lang="ru-RU" sz="24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под которыми они указаны. 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275590">
              <a:spcBef>
                <a:spcPts val="530"/>
              </a:spcBef>
            </a:pP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1) Этнос — это естественно сложившаяся общность людей со своими стереотипами поведения, особенностями культуры, психики, осознающая своё единство. 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275590">
              <a:spcBef>
                <a:spcPts val="530"/>
              </a:spcBef>
            </a:pP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2) Исторически первыми типами этнических общностей были роды нации. 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275590">
              <a:spcBef>
                <a:spcPts val="530"/>
              </a:spcBef>
            </a:pP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3) Межэтническая интеграция — процесс взаимодействия народов, не связанных родством.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287020"/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4) Народности складываются на основе различных племенных союзов, проживающих на определённой территории.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5) Все межнациональные отношения регулируются правовыми нормами.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4666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53480" y="6564552"/>
            <a:ext cx="10847535" cy="153245"/>
            <a:chOff x="0" y="0"/>
            <a:chExt cx="40453856" cy="571500"/>
          </a:xfrm>
        </p:grpSpPr>
        <p:sp>
          <p:nvSpPr>
            <p:cNvPr id="3" name="Freeform 3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1087153">
            <a:off x="9883894" y="-1805177"/>
            <a:ext cx="3754585" cy="389076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834651">
            <a:off x="10282780" y="-1170681"/>
            <a:ext cx="3754585" cy="389076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482663">
            <a:off x="10322152" y="-463804"/>
            <a:ext cx="2368097" cy="2299207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8060082" y="2476483"/>
            <a:ext cx="4481868" cy="4156518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B3B7936-8D05-AF4F-9AEB-7996CDCC542A}"/>
              </a:ext>
            </a:extLst>
          </p:cNvPr>
          <p:cNvSpPr/>
          <p:nvPr/>
        </p:nvSpPr>
        <p:spPr>
          <a:xfrm>
            <a:off x="994112" y="140203"/>
            <a:ext cx="6096000" cy="58785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Выберите верные суждения об этнических группах и межнациональных </a:t>
            </a:r>
            <a:b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отношениях запишите </a:t>
            </a:r>
            <a:r>
              <a:rPr lang="ru-RU" b="1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цифры, </a:t>
            </a:r>
            <a: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 которыми они указаны </a:t>
            </a:r>
            <a:br>
              <a:rPr lang="ru-RU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Историческими формами этноса учёные называют племена, народности, нации.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Один из способов предотвращения межнациональных конфликтов демократическом обществе — компактное расселение людей одной национальности пределах многонационального государства.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54610"/>
            <a:r>
              <a:rPr lang="ru-RU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Одним из способов гармонизации межнациональных отношений является развитие культурных связей между народами.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20"/>
              </a:spcBef>
            </a:pPr>
            <a:r>
              <a:rPr lang="ru-RU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 Все этнические общности имеют свою государственность.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51435"/>
            <a:r>
              <a:rPr lang="ru-RU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5) Один из способов предотвращения межнациональных конфликтов демократическом обществе — обеспечение равноправия всех граждан.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5343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535763" y="-190082"/>
            <a:ext cx="12873449" cy="851988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751781" y="3100402"/>
            <a:ext cx="3754419" cy="307179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B6F2345-65D6-6747-966E-78B2D8E46A89}"/>
              </a:ext>
            </a:extLst>
          </p:cNvPr>
          <p:cNvSpPr/>
          <p:nvPr/>
        </p:nvSpPr>
        <p:spPr>
          <a:xfrm>
            <a:off x="435428" y="474345"/>
            <a:ext cx="6096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38125" algn="just"/>
            <a: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Выберите верные суждения об этнических группах и межнациональных отношениях и запишите цифры, под которыми они указаны.</a:t>
            </a:r>
            <a:endParaRPr lang="ru-RU" sz="16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Montserrat Medium" pitchFamily="2" charset="0"/>
                <a:ea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dirty="0">
                <a:latin typeface="Montserrat Medium" pitchFamily="2" charset="0"/>
                <a:ea typeface="Times New Roman" panose="02020603050405020304" pitchFamily="18" charset="0"/>
              </a:rPr>
              <a:t>1) Один из способов предотвращения межнациональных конфликтов в демократическом обществе — компактное расселение людей одной национальности в пределах многонационального государства.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dirty="0">
                <a:latin typeface="Montserrat Medium" pitchFamily="2" charset="0"/>
                <a:ea typeface="Times New Roman" panose="02020603050405020304" pitchFamily="18" charset="0"/>
              </a:rPr>
              <a:t>2) Этническими общностями являются племена, народности, нации.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dirty="0">
                <a:latin typeface="Montserrat Medium" pitchFamily="2" charset="0"/>
                <a:ea typeface="Times New Roman" panose="02020603050405020304" pitchFamily="18" charset="0"/>
              </a:rPr>
              <a:t>3) Одним из способов гармонизации межнациональных отношений является развитие культурных связей между народами.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dirty="0">
                <a:latin typeface="Montserrat Medium" pitchFamily="2" charset="0"/>
                <a:ea typeface="Times New Roman" panose="02020603050405020304" pitchFamily="18" charset="0"/>
              </a:rPr>
              <a:t>4) Все этнические общности обязательно имеют свою государственность.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dirty="0">
                <a:latin typeface="Montserrat Medium" pitchFamily="2" charset="0"/>
                <a:ea typeface="Times New Roman" panose="02020603050405020304" pitchFamily="18" charset="0"/>
              </a:rPr>
              <a:t>5) Один из способов предотвращения межнациональных конфликтов в демократическом обществе — обеспечение прав и свобод всех граждан независимо от их национальной принадлежности.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83202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3321519">
            <a:off x="8897292" y="3615186"/>
            <a:ext cx="5033565" cy="4271359"/>
            <a:chOff x="0" y="0"/>
            <a:chExt cx="10067131" cy="8542718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alphaModFix amt="19999"/>
            </a:blip>
            <a:srcRect/>
            <a:stretch>
              <a:fillRect/>
            </a:stretch>
          </p:blipFill>
          <p:spPr>
            <a:xfrm rot="-4570884">
              <a:off x="828856" y="918308"/>
              <a:ext cx="6762713" cy="7007993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3">
              <a:alphaModFix amt="19999"/>
            </a:blip>
            <a:srcRect/>
            <a:stretch>
              <a:fillRect/>
            </a:stretch>
          </p:blipFill>
          <p:spPr>
            <a:xfrm rot="-4570884">
              <a:off x="2475562" y="616418"/>
              <a:ext cx="6762713" cy="7007993"/>
            </a:xfrm>
            <a:prstGeom prst="rect">
              <a:avLst/>
            </a:prstGeom>
          </p:spPr>
        </p:pic>
      </p:grpSp>
      <p:grpSp>
        <p:nvGrpSpPr>
          <p:cNvPr id="5" name="Group 5"/>
          <p:cNvGrpSpPr/>
          <p:nvPr/>
        </p:nvGrpSpPr>
        <p:grpSpPr>
          <a:xfrm>
            <a:off x="672233" y="5761777"/>
            <a:ext cx="10847535" cy="153245"/>
            <a:chOff x="0" y="0"/>
            <a:chExt cx="40453856" cy="571500"/>
          </a:xfrm>
        </p:grpSpPr>
        <p:sp>
          <p:nvSpPr>
            <p:cNvPr id="6" name="Freeform 6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900862" y="3795408"/>
            <a:ext cx="4696359" cy="2743200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ABA5C20C-B1EF-5B40-85B7-22431D416D30}"/>
              </a:ext>
            </a:extLst>
          </p:cNvPr>
          <p:cNvSpPr/>
          <p:nvPr/>
        </p:nvSpPr>
        <p:spPr>
          <a:xfrm>
            <a:off x="509788" y="471622"/>
            <a:ext cx="8471767" cy="51431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Анализ современных тенденций мирового развития показывает, что транснациональные корпорации с их многонациональным персоналом, международные профессиональные сообщества, неправительственные организации, группы в социальных сетях играют возрастающую роль в мировой политике и экономике. В различных сферах деятельности появляются многочисленные формальные и неформальные объединения «граждан мира». О каком явлении идёт речь? Приведите три признака этого явления.</a:t>
            </a:r>
          </a:p>
        </p:txBody>
      </p:sp>
    </p:spTree>
    <p:extLst>
      <p:ext uri="{BB962C8B-B14F-4D97-AF65-F5344CB8AC3E}">
        <p14:creationId xmlns:p14="http://schemas.microsoft.com/office/powerpoint/2010/main" val="25667310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EB4210-327E-C745-9901-D961BA987BE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535763" y="-190082"/>
            <a:ext cx="12873449" cy="8519883"/>
          </a:xfrm>
          <a:prstGeom prst="rect">
            <a:avLst/>
          </a:prstGeom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1BD490CE-1A3F-7A42-8CAD-7C390A4EF7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751781" y="3100402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917C525-444E-6E4A-9C55-5DC877C5C5D4}"/>
              </a:ext>
            </a:extLst>
          </p:cNvPr>
          <p:cNvSpPr/>
          <p:nvPr/>
        </p:nvSpPr>
        <p:spPr>
          <a:xfrm>
            <a:off x="803563" y="547716"/>
            <a:ext cx="8001769" cy="4323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Сикхи в Индии, тамилы в Шри-Ланке, баски в Испании вы ступают за создание собственных государств, и межнациональный конфликт в этих странах вылился в многолетнее кровавое вооружённое противостояние. Что явилось причиной межнациональных конфликтов в этих странах? Назовите любые две иные причины межнациональных конфликтов.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691648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252124"/>
            <a:ext cx="12192000" cy="605876"/>
          </a:xfrm>
          <a:prstGeom prst="rect">
            <a:avLst/>
          </a:prstGeom>
          <a:solidFill>
            <a:srgbClr val="FDCF60"/>
          </a:solidFill>
        </p:spPr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954485" y="666897"/>
            <a:ext cx="4551715" cy="550530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92728BE-70DB-9D48-B341-C41633420C0D}"/>
              </a:ext>
            </a:extLst>
          </p:cNvPr>
          <p:cNvSpPr txBox="1"/>
          <p:nvPr/>
        </p:nvSpPr>
        <p:spPr>
          <a:xfrm>
            <a:off x="237507" y="1116280"/>
            <a:ext cx="40634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Дайте определение понятию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2BEB13E-5D85-6844-8F9D-97EBE6295C39}"/>
              </a:ext>
            </a:extLst>
          </p:cNvPr>
          <p:cNvSpPr/>
          <p:nvPr/>
        </p:nvSpPr>
        <p:spPr>
          <a:xfrm>
            <a:off x="1781082" y="2128054"/>
            <a:ext cx="53014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/>
              <a:t>национальное самосознание</a:t>
            </a:r>
          </a:p>
        </p:txBody>
      </p:sp>
    </p:spTree>
    <p:extLst>
      <p:ext uri="{BB962C8B-B14F-4D97-AF65-F5344CB8AC3E}">
        <p14:creationId xmlns:p14="http://schemas.microsoft.com/office/powerpoint/2010/main" val="14891824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8974868">
            <a:off x="9469383" y="2935494"/>
            <a:ext cx="6058947" cy="605894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4922467">
            <a:off x="-2912267" y="-4372644"/>
            <a:ext cx="6931309" cy="693130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557025" y="4049959"/>
            <a:ext cx="2634975" cy="212224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1400C4F-3E4F-5E40-AAA3-7A0804F5B62D}"/>
              </a:ext>
            </a:extLst>
          </p:cNvPr>
          <p:cNvSpPr txBox="1"/>
          <p:nvPr/>
        </p:nvSpPr>
        <p:spPr>
          <a:xfrm>
            <a:off x="953398" y="2057134"/>
            <a:ext cx="99211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/>
              <a:t>Объясните как соотносятся понятия «этнос» и «нация»?</a:t>
            </a:r>
          </a:p>
        </p:txBody>
      </p:sp>
    </p:spTree>
    <p:extLst>
      <p:ext uri="{BB962C8B-B14F-4D97-AF65-F5344CB8AC3E}">
        <p14:creationId xmlns:p14="http://schemas.microsoft.com/office/powerpoint/2010/main" val="9545195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535763" y="-190082"/>
            <a:ext cx="12873449" cy="851988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751781" y="3100402"/>
            <a:ext cx="3754419" cy="307179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F7DFF6-E0C2-9941-9855-9AB882210D5E}"/>
              </a:ext>
            </a:extLst>
          </p:cNvPr>
          <p:cNvSpPr txBox="1"/>
          <p:nvPr/>
        </p:nvSpPr>
        <p:spPr>
          <a:xfrm>
            <a:off x="878775" y="1104406"/>
            <a:ext cx="811510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/>
              <a:t>Как в законодательстве РФ определены </a:t>
            </a:r>
          </a:p>
          <a:p>
            <a:endParaRPr lang="ru-RU" sz="3600" dirty="0"/>
          </a:p>
          <a:p>
            <a:r>
              <a:rPr lang="ru-RU" sz="3600" dirty="0"/>
              <a:t>основы национальной политики?</a:t>
            </a:r>
          </a:p>
        </p:txBody>
      </p:sp>
    </p:spTree>
    <p:extLst>
      <p:ext uri="{BB962C8B-B14F-4D97-AF65-F5344CB8AC3E}">
        <p14:creationId xmlns:p14="http://schemas.microsoft.com/office/powerpoint/2010/main" val="34753124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97A5961-65D7-B446-95B6-E7FAC38610B0}"/>
              </a:ext>
            </a:extLst>
          </p:cNvPr>
          <p:cNvSpPr/>
          <p:nvPr/>
        </p:nvSpPr>
        <p:spPr>
          <a:xfrm>
            <a:off x="95002" y="166254"/>
            <a:ext cx="11792197" cy="6325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Каждый из нас несёт в себе черты своего народа, которые называются этническими. «Этнос» по-древнегречески — народ. По мнению ряда исследователей, к главным признакам этноса относится общность территории проживания, языка, исторической судьбы. Огромное значение имеет также осознание людьми своей принадлежности к данному народу (этническое самосознание).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Географическая (природная) среда — важнейшее условие возникновения и развития этноса. Она влияет, прежде всего, на материальную культуру народа, начиная с орудий труда и заканчивая предметами быта. Так, климат определяет особенности одежды и жилища, виды возделываемых сельскохозяйственных культур.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Характерные особенности географической среды оказывают так же определённое влияние на отдельные стороны духовной культуры. Это воздействие выражается, прежде всего, в специфических привычках, обычаях, обрядах, в которых проявляются черты быта народов, связанные с условиями его обитания.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Находит отражение географическая среда и в этническом само сознании народа. Картины окружающей природы запечатлеваются в сознании людей в виде представлений о «родной земле». Некоторые элементы ландшафта в виде зрительных образов (например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Цветущая сакура у японцев) или географических названий (река Волга у русских) становятся своего рода символами этнической принадлежности.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Учёные спорят о степени влияния природной среды на развитие этносов. Одни считают это влияние очень значимым и во многом определяющим. Другие доказывают, что влияние этого фактора, Включая и материальную сторону жизни, экономику, сейчас сравнительно невелико,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Ю.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Бромлей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Р.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Подольный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72676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3321519">
            <a:off x="8493532" y="3828943"/>
            <a:ext cx="5033565" cy="4271359"/>
            <a:chOff x="0" y="0"/>
            <a:chExt cx="10067131" cy="8542718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alphaModFix amt="19999"/>
            </a:blip>
            <a:srcRect/>
            <a:stretch>
              <a:fillRect/>
            </a:stretch>
          </p:blipFill>
          <p:spPr>
            <a:xfrm rot="-4570884">
              <a:off x="828856" y="918308"/>
              <a:ext cx="6762713" cy="7007993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3">
              <a:alphaModFix amt="19999"/>
            </a:blip>
            <a:srcRect/>
            <a:stretch>
              <a:fillRect/>
            </a:stretch>
          </p:blipFill>
          <p:spPr>
            <a:xfrm rot="-4570884">
              <a:off x="2475562" y="616418"/>
              <a:ext cx="6762713" cy="7007993"/>
            </a:xfrm>
            <a:prstGeom prst="rect">
              <a:avLst/>
            </a:prstGeom>
          </p:spPr>
        </p:pic>
      </p:grpSp>
      <p:grpSp>
        <p:nvGrpSpPr>
          <p:cNvPr id="5" name="Group 5"/>
          <p:cNvGrpSpPr/>
          <p:nvPr/>
        </p:nvGrpSpPr>
        <p:grpSpPr>
          <a:xfrm>
            <a:off x="672233" y="5761777"/>
            <a:ext cx="10847535" cy="153245"/>
            <a:chOff x="0" y="0"/>
            <a:chExt cx="40453856" cy="571500"/>
          </a:xfrm>
        </p:grpSpPr>
        <p:sp>
          <p:nvSpPr>
            <p:cNvPr id="6" name="Freeform 6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9698EA72-9361-B848-860C-13C88CB398A7}"/>
              </a:ext>
            </a:extLst>
          </p:cNvPr>
          <p:cNvSpPr/>
          <p:nvPr/>
        </p:nvSpPr>
        <p:spPr>
          <a:xfrm>
            <a:off x="277272" y="265267"/>
            <a:ext cx="10964883" cy="5124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17. На какие стороны жизни народа, по мнению авторов текста, влияет природная среда? Укажите три стороны.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18. Дайте определение понятия «нация»?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19. Конкретными примерами проиллюстрируйте любые три приведённых в тексте признака этноса.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Известно, что у народов тропического пояса нет обрядовых праздников, связанных с сезонными циклами земледельческих работ. В то же время народы умеренных широт издревле отмечали начало весеннего сева, осенний праздник урожая и т. П. Чем это можно объяснить? В тексте приводятся две точки зрения о роли природы в развитии этноса. Выберите ту из них, которую считаете более убедительной. С опорой на текст и обществоведческие знания приведите два аргумента в защиту своей позиции.</a:t>
            </a:r>
          </a:p>
        </p:txBody>
      </p:sp>
    </p:spTree>
    <p:extLst>
      <p:ext uri="{BB962C8B-B14F-4D97-AF65-F5344CB8AC3E}">
        <p14:creationId xmlns:p14="http://schemas.microsoft.com/office/powerpoint/2010/main" val="221664516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1941</Words>
  <Application>Microsoft Macintosh PowerPoint</Application>
  <PresentationFormat>Широкоэкранный</PresentationFormat>
  <Paragraphs>153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.Ã˛</vt:lpstr>
      <vt:lpstr>Arial</vt:lpstr>
      <vt:lpstr>Calibri</vt:lpstr>
      <vt:lpstr>Calibri Light</vt:lpstr>
      <vt:lpstr>Montserrat Medium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Microsoft Office User</cp:lastModifiedBy>
  <cp:revision>3</cp:revision>
  <dcterms:created xsi:type="dcterms:W3CDTF">2021-11-23T11:40:23Z</dcterms:created>
  <dcterms:modified xsi:type="dcterms:W3CDTF">2022-11-15T12:48:12Z</dcterms:modified>
</cp:coreProperties>
</file>