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34" r:id="rId2"/>
    <p:sldId id="292" r:id="rId3"/>
    <p:sldId id="267" r:id="rId4"/>
    <p:sldId id="338" r:id="rId5"/>
    <p:sldId id="315" r:id="rId6"/>
    <p:sldId id="272" r:id="rId7"/>
    <p:sldId id="320" r:id="rId8"/>
    <p:sldId id="321" r:id="rId9"/>
    <p:sldId id="282" r:id="rId10"/>
    <p:sldId id="288" r:id="rId11"/>
    <p:sldId id="262" r:id="rId12"/>
    <p:sldId id="281" r:id="rId13"/>
    <p:sldId id="341" r:id="rId14"/>
    <p:sldId id="324" r:id="rId15"/>
    <p:sldId id="325" r:id="rId16"/>
    <p:sldId id="326" r:id="rId17"/>
    <p:sldId id="340" r:id="rId18"/>
    <p:sldId id="329" r:id="rId19"/>
    <p:sldId id="330" r:id="rId20"/>
    <p:sldId id="335" r:id="rId21"/>
    <p:sldId id="336" r:id="rId22"/>
    <p:sldId id="337" r:id="rId23"/>
    <p:sldId id="331" r:id="rId24"/>
    <p:sldId id="332" r:id="rId25"/>
    <p:sldId id="333" r:id="rId26"/>
    <p:sldId id="265" r:id="rId27"/>
    <p:sldId id="299" r:id="rId28"/>
    <p:sldId id="302" r:id="rId29"/>
    <p:sldId id="259" r:id="rId30"/>
    <p:sldId id="274" r:id="rId31"/>
    <p:sldId id="313" r:id="rId3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48"/>
  </p:normalViewPr>
  <p:slideViewPr>
    <p:cSldViewPr snapToGrid="0" snapToObjects="1">
      <p:cViewPr varScale="1">
        <p:scale>
          <a:sx n="113" d="100"/>
          <a:sy n="113" d="100"/>
        </p:scale>
        <p:origin x="52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372BD49-F7EE-2149-89C5-9980002B9CC0}"/>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0C475A71-2432-A64F-B917-36253A6774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E89FEDF4-FFDA-6246-94AB-D1D79F6081CF}"/>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9D5A462E-52E7-2C46-B2C3-A2FD8F5FF02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8B4D2E2-C0D1-BE46-88FD-07626E89C9B2}"/>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2414575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123107-2B41-6346-BAC5-C54E70AFE66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60AC6BD4-E2D5-B442-9EE6-39C28B9C6A59}"/>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EF0DED4-4118-5247-89D2-CFDB7BE9A3B8}"/>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BBA0A230-56B3-AC47-90E1-B48BB708370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920D895-EEC1-9348-A5FE-EF51AA390D11}"/>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790644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97DBF5-1BE5-4446-BC2C-0AEC95DAC44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0B2309A-6DFC-F947-8D1D-B41E219F8E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AE4252D9-597F-5E44-9CE1-AF99033A5228}"/>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910FCF79-72E4-7643-A07A-FA0B215608B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7AB850D-603E-C448-A363-74B88361327F}"/>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440929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17C4A7D-F93C-5948-AC23-724A6A9E89C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EF7E1BC-CFA2-3A46-BEC7-84A9C79154B4}"/>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23FC9CDD-CBBC-2749-BD18-A39DF79BF1D8}"/>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DE53EFDB-C4C1-0047-B0C8-6893DFCC49E5}"/>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6" name="Нижний колонтитул 5">
            <a:extLst>
              <a:ext uri="{FF2B5EF4-FFF2-40B4-BE49-F238E27FC236}">
                <a16:creationId xmlns:a16="http://schemas.microsoft.com/office/drawing/2014/main" id="{0E195D8A-DBBA-3C47-B426-14730E2D5E3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F7C18A5-7836-5441-B60A-9B90B4479FB9}"/>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92254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CE7D35C-0FDD-C245-8906-541F33280023}"/>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D3029489-1987-604F-8140-ED55F1551C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4330740E-44BA-114C-B11D-494192AC9624}"/>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9444F285-43C9-FC47-BC37-FFEC27D1E5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8A22B7AD-AD9F-454C-9B32-BE692F01AFEB}"/>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6ECC8009-BECE-7444-AAB4-26D545EF2FB8}"/>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8" name="Нижний колонтитул 7">
            <a:extLst>
              <a:ext uri="{FF2B5EF4-FFF2-40B4-BE49-F238E27FC236}">
                <a16:creationId xmlns:a16="http://schemas.microsoft.com/office/drawing/2014/main" id="{1A934EB7-1FB5-4A42-A7D1-3F1BA0C3887E}"/>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870231AA-613C-1347-8375-2686ABE91EAB}"/>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361765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77D01D7-C91C-1747-8476-5D67BB647F9F}"/>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7CE1C594-9972-E746-AE3E-800745B1C63C}"/>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4" name="Нижний колонтитул 3">
            <a:extLst>
              <a:ext uri="{FF2B5EF4-FFF2-40B4-BE49-F238E27FC236}">
                <a16:creationId xmlns:a16="http://schemas.microsoft.com/office/drawing/2014/main" id="{A5758F9E-90C2-8748-8995-F41371E35480}"/>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36733B47-0A0B-F14B-A019-C0B31CE529A2}"/>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483904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93725A7F-65C2-7E4F-9474-C20875333BF3}"/>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3" name="Нижний колонтитул 2">
            <a:extLst>
              <a:ext uri="{FF2B5EF4-FFF2-40B4-BE49-F238E27FC236}">
                <a16:creationId xmlns:a16="http://schemas.microsoft.com/office/drawing/2014/main" id="{C7DEE0CB-F36B-DE4D-A67C-1476BF56C3D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7327CBA6-8505-2A4E-809C-ADD1EB7BE2F6}"/>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3182343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9AF475-512F-604A-B491-5C915F6F085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F372E891-3CA9-864B-970E-256C6FA9D7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8F37E4F3-E61E-0540-A080-3B75FE961B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766D065-CCFA-A54F-B010-8C0CEBB13EEC}"/>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6" name="Нижний колонтитул 5">
            <a:extLst>
              <a:ext uri="{FF2B5EF4-FFF2-40B4-BE49-F238E27FC236}">
                <a16:creationId xmlns:a16="http://schemas.microsoft.com/office/drawing/2014/main" id="{AEE0499A-1221-B042-B93B-F948BBFADDB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253073A-43CB-524D-9F4E-76A5847169CD}"/>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1108784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A6AF01F-ADC0-9D42-A9E3-58728A9E289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A1AED90C-5D0B-8548-A041-2E13D25853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1532705D-C0C0-A44D-B2D6-C8DE9A2FBB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4A7D0410-BD47-364F-BC8B-A60073D0B605}"/>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6" name="Нижний колонтитул 5">
            <a:extLst>
              <a:ext uri="{FF2B5EF4-FFF2-40B4-BE49-F238E27FC236}">
                <a16:creationId xmlns:a16="http://schemas.microsoft.com/office/drawing/2014/main" id="{0212F3A2-9168-F143-9904-8F8765646217}"/>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CC88EFC-34EF-FE4D-A19F-D29B99C58ADD}"/>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4180204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49FA38-66E8-9A44-A7A1-3D2036D90339}"/>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4243788D-A499-3645-BDEA-198EB92FECA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6DF4DB4-7EDC-494F-9EF8-B3A3F928F99C}"/>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90EB8119-3C4F-6848-B563-9B579BA455C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594E54B-8076-B940-AA87-B0A406D1BC3F}"/>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2600319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108304A-DF0A-0D43-96C7-F412D07AEBD3}"/>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726E5AD9-C531-604C-B81E-62160682153B}"/>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9A88796-4B3C-0347-B10C-59E5011A756E}"/>
              </a:ext>
            </a:extLst>
          </p:cNvPr>
          <p:cNvSpPr>
            <a:spLocks noGrp="1"/>
          </p:cNvSpPr>
          <p:nvPr>
            <p:ph type="dt" sz="half" idx="10"/>
          </p:nvPr>
        </p:nvSpPr>
        <p:spPr/>
        <p:txBody>
          <a:bodyPr/>
          <a:lstStyle/>
          <a:p>
            <a:fld id="{BB0139F8-1142-B04B-88D4-801AA8A3A97F}"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8A657111-8F7F-484E-842F-3CB5667B297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707A528-FAFA-644E-AD96-065121CB6E1A}"/>
              </a:ext>
            </a:extLst>
          </p:cNvPr>
          <p:cNvSpPr>
            <a:spLocks noGrp="1"/>
          </p:cNvSpPr>
          <p:nvPr>
            <p:ph type="sldNum" sz="quarter" idx="12"/>
          </p:nvPr>
        </p:nvSpPr>
        <p:spPr/>
        <p:txBody>
          <a:bodyPr/>
          <a:lstStyle/>
          <a:p>
            <a:fld id="{62DC4A50-C400-4E4F-BCF3-AD71AB01E768}" type="slidenum">
              <a:rPr lang="ru-RU" smtClean="0"/>
              <a:t>‹#›</a:t>
            </a:fld>
            <a:endParaRPr lang="ru-RU"/>
          </a:p>
        </p:txBody>
      </p:sp>
    </p:spTree>
    <p:extLst>
      <p:ext uri="{BB962C8B-B14F-4D97-AF65-F5344CB8AC3E}">
        <p14:creationId xmlns:p14="http://schemas.microsoft.com/office/powerpoint/2010/main" val="2943474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E8FA57-6383-BA42-9C7F-34B0887723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8AB7DC98-0D0A-EE49-8718-654F3E1327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8962EA-9FCF-3342-BB11-736209A9D1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0139F8-1142-B04B-88D4-801AA8A3A97F}" type="datetimeFigureOut">
              <a:rPr lang="ru-RU" smtClean="0"/>
              <a:t>07.10.2022</a:t>
            </a:fld>
            <a:endParaRPr lang="ru-RU"/>
          </a:p>
        </p:txBody>
      </p:sp>
      <p:sp>
        <p:nvSpPr>
          <p:cNvPr id="5" name="Нижний колонтитул 4">
            <a:extLst>
              <a:ext uri="{FF2B5EF4-FFF2-40B4-BE49-F238E27FC236}">
                <a16:creationId xmlns:a16="http://schemas.microsoft.com/office/drawing/2014/main" id="{2D65FCF0-80A7-E240-B8C4-A19767ADC0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2B018BEB-44A6-2D48-816C-28311C3748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DC4A50-C400-4E4F-BCF3-AD71AB01E768}" type="slidenum">
              <a:rPr lang="ru-RU" smtClean="0"/>
              <a:t>‹#›</a:t>
            </a:fld>
            <a:endParaRPr lang="ru-RU"/>
          </a:p>
        </p:txBody>
      </p:sp>
    </p:spTree>
    <p:extLst>
      <p:ext uri="{BB962C8B-B14F-4D97-AF65-F5344CB8AC3E}">
        <p14:creationId xmlns:p14="http://schemas.microsoft.com/office/powerpoint/2010/main" val="1910583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tiff"/><Relationship Id="rId5" Type="http://schemas.openxmlformats.org/officeDocument/2006/relationships/image" Target="../media/image16.svg"/><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sv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12217" y="1049868"/>
            <a:ext cx="7672039" cy="4027516"/>
          </a:xfrm>
        </p:spPr>
        <p:txBody>
          <a:bodyPr>
            <a:normAutofit/>
          </a:bodyPr>
          <a:lstStyle/>
          <a:p>
            <a:r>
              <a:rPr lang="ru-RU" dirty="0"/>
              <a:t>Виды, причины и последствия инфляции </a:t>
            </a:r>
            <a:br>
              <a:rPr lang="ru-RU" dirty="0"/>
            </a:br>
            <a:r>
              <a:rPr lang="ru-RU" sz="7200" dirty="0"/>
              <a:t> </a:t>
            </a:r>
            <a:endParaRPr lang="ru-RU" sz="9600"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1635651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5001956" y="2191656"/>
            <a:ext cx="9967994" cy="6596999"/>
          </a:xfrm>
          <a:prstGeom prst="rect">
            <a:avLst/>
          </a:prstGeom>
        </p:spPr>
      </p:pic>
      <p:sp>
        <p:nvSpPr>
          <p:cNvPr id="4" name="Прямоугольник 3">
            <a:extLst>
              <a:ext uri="{FF2B5EF4-FFF2-40B4-BE49-F238E27FC236}">
                <a16:creationId xmlns:a16="http://schemas.microsoft.com/office/drawing/2014/main" id="{4E7D0A6A-D24E-2D45-AEDC-681E1AC2B9F3}"/>
              </a:ext>
            </a:extLst>
          </p:cNvPr>
          <p:cNvSpPr/>
          <p:nvPr/>
        </p:nvSpPr>
        <p:spPr>
          <a:xfrm>
            <a:off x="925689" y="165253"/>
            <a:ext cx="10588977" cy="540026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последствиях инфляции?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От инфляции страдают вкладчики банков, если уровень инфляции превышает процент по депозитам.</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Инфляция усиливает риск, связанный с инновациями и долгосрочными инвестициями.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1504809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615017" y="4193036"/>
            <a:ext cx="9967994" cy="6596999"/>
          </a:xfrm>
          <a:prstGeom prst="rect">
            <a:avLst/>
          </a:prstGeom>
        </p:spPr>
      </p:pic>
      <p:sp>
        <p:nvSpPr>
          <p:cNvPr id="4" name="Прямоугольник 3">
            <a:extLst>
              <a:ext uri="{FF2B5EF4-FFF2-40B4-BE49-F238E27FC236}">
                <a16:creationId xmlns:a16="http://schemas.microsoft.com/office/drawing/2014/main" id="{09238777-7960-144D-B5E1-370DC39F2533}"/>
              </a:ext>
            </a:extLst>
          </p:cNvPr>
          <p:cNvSpPr/>
          <p:nvPr/>
        </p:nvSpPr>
        <p:spPr>
          <a:xfrm>
            <a:off x="302418" y="214312"/>
            <a:ext cx="11587163" cy="5637634"/>
          </a:xfrm>
          <a:prstGeom prst="rect">
            <a:avLst/>
          </a:prstGeom>
        </p:spPr>
        <p:txBody>
          <a:bodyPr wrap="square">
            <a:spAutoFit/>
          </a:bodyPr>
          <a:lstStyle/>
          <a:p>
            <a:pPr>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об инфляции и запишите цифры, под которыми они указаны.</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1  Опасность инфляции состоит в том, что обесцениваются сбережения, снижается</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уровень жизни населения.</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2 Инфляцией называют социально-экономическое явление, связанное с преобладанием</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спроса на рабочую силу над её предложением.</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3 Инфляция спроса является результатом чрезмерного роста расходов государства,</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потребителей.</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4 В зависимости от причин различают инфляцию спроса и инфляцию затрат (издержек).</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5 Эмиссия денег является наиболее эффективным методом сдерживания инфляции.</a:t>
            </a:r>
          </a:p>
        </p:txBody>
      </p:sp>
    </p:spTree>
    <p:extLst>
      <p:ext uri="{BB962C8B-B14F-4D97-AF65-F5344CB8AC3E}">
        <p14:creationId xmlns:p14="http://schemas.microsoft.com/office/powerpoint/2010/main" val="3409744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F1EFB424-D21F-4B49-87FF-FF1AF397489A}"/>
              </a:ext>
            </a:extLst>
          </p:cNvPr>
          <p:cNvGraphicFramePr>
            <a:graphicFrameLocks noGrp="1"/>
          </p:cNvGraphicFramePr>
          <p:nvPr>
            <p:extLst>
              <p:ext uri="{D42A27DB-BD31-4B8C-83A1-F6EECF244321}">
                <p14:modId xmlns:p14="http://schemas.microsoft.com/office/powerpoint/2010/main" val="2137177801"/>
              </p:ext>
            </p:extLst>
          </p:nvPr>
        </p:nvGraphicFramePr>
        <p:xfrm>
          <a:off x="417689" y="281010"/>
          <a:ext cx="11592260" cy="6385309"/>
        </p:xfrm>
        <a:graphic>
          <a:graphicData uri="http://schemas.openxmlformats.org/drawingml/2006/table">
            <a:tbl>
              <a:tblPr firstRow="1" firstCol="1" bandRow="1"/>
              <a:tblGrid>
                <a:gridCol w="541876">
                  <a:extLst>
                    <a:ext uri="{9D8B030D-6E8A-4147-A177-3AD203B41FA5}">
                      <a16:colId xmlns:a16="http://schemas.microsoft.com/office/drawing/2014/main" val="2805591799"/>
                    </a:ext>
                  </a:extLst>
                </a:gridCol>
                <a:gridCol w="3970198">
                  <a:extLst>
                    <a:ext uri="{9D8B030D-6E8A-4147-A177-3AD203B41FA5}">
                      <a16:colId xmlns:a16="http://schemas.microsoft.com/office/drawing/2014/main" val="1429670348"/>
                    </a:ext>
                  </a:extLst>
                </a:gridCol>
                <a:gridCol w="592377">
                  <a:extLst>
                    <a:ext uri="{9D8B030D-6E8A-4147-A177-3AD203B41FA5}">
                      <a16:colId xmlns:a16="http://schemas.microsoft.com/office/drawing/2014/main" val="3624719531"/>
                    </a:ext>
                  </a:extLst>
                </a:gridCol>
                <a:gridCol w="6487809">
                  <a:extLst>
                    <a:ext uri="{9D8B030D-6E8A-4147-A177-3AD203B41FA5}">
                      <a16:colId xmlns:a16="http://schemas.microsoft.com/office/drawing/2014/main" val="3989142321"/>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ФОРМЫ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ЮРИДИЧЕСКИХ ЛИЦ</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97132723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коммандитное товарищество</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коммерческое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218302285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общество с ограниченной ответственностью</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некоммерческое</a:t>
                      </a:r>
                    </a:p>
                  </a:txBody>
                  <a:tcPr marL="47625" marR="47625" marT="47625" marB="47625" anchor="ctr">
                    <a:lnL>
                      <a:noFill/>
                    </a:lnL>
                    <a:lnR>
                      <a:noFill/>
                    </a:lnR>
                    <a:lnT>
                      <a:noFill/>
                    </a:lnT>
                    <a:lnB>
                      <a:noFill/>
                    </a:lnB>
                  </a:tcPr>
                </a:tc>
                <a:extLst>
                  <a:ext uri="{0D108BD9-81ED-4DB2-BD59-A6C34878D82A}">
                    <a16:rowId xmlns:a16="http://schemas.microsoft.com/office/drawing/2014/main" val="89073217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потребительский кооператив</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03761382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общественное объединение</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64972246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хозяйственное общество</a:t>
                      </a:r>
                      <a:r>
                        <a:rPr lang="en-US" sz="2800" b="1" dirty="0">
                          <a:effectLst/>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br>
                        <a:rPr lang="ru-RU" sz="2800" dirty="0">
                          <a:effectLst/>
                          <a:latin typeface="Calibri" panose="020F0502020204030204" pitchFamily="34" charset="0"/>
                          <a:ea typeface="Calibri" panose="020F0502020204030204" pitchFamily="34" charset="0"/>
                          <a:cs typeface="Times New Roman" panose="02020603050405020304" pitchFamily="18" charset="0"/>
                        </a:rPr>
                      </a:b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2041831701"/>
                  </a:ext>
                </a:extLst>
              </a:tr>
            </a:tbl>
          </a:graphicData>
        </a:graphic>
      </p:graphicFrame>
    </p:spTree>
    <p:extLst>
      <p:ext uri="{BB962C8B-B14F-4D97-AF65-F5344CB8AC3E}">
        <p14:creationId xmlns:p14="http://schemas.microsoft.com/office/powerpoint/2010/main" val="1963081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228539B-6939-F242-A576-AAF6F6C7A65B}"/>
              </a:ext>
            </a:extLst>
          </p:cNvPr>
          <p:cNvSpPr/>
          <p:nvPr/>
        </p:nvSpPr>
        <p:spPr>
          <a:xfrm>
            <a:off x="327377" y="93991"/>
            <a:ext cx="11537245" cy="6219716"/>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об инфляции и запишите цифры, под которыми они указаны.</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1. В зависимости от темпов роста инфляцию условно подразделяют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на умеренную, галопирующую и гиперинфляцию.</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2. Инфляция усиливает риски, связанные с инновациями, долгосрочными капиталовложениями.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3. Инфляция – это долговременное устойчивое повышение общего уровня цен.</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4. Главной причиной инфляции всегда является повышение объёма производства.</a:t>
            </a:r>
          </a:p>
          <a:p>
            <a:pPr>
              <a:lnSpc>
                <a:spcPct val="107000"/>
              </a:lnSpc>
              <a:spcAft>
                <a:spcPts val="800"/>
              </a:spcAft>
            </a:pPr>
            <a:r>
              <a:rPr lang="ru-RU" sz="2800">
                <a:latin typeface="Calibri" panose="020F0502020204030204" pitchFamily="34" charset="0"/>
                <a:ea typeface="Calibri" panose="020F0502020204030204" pitchFamily="34" charset="0"/>
                <a:cs typeface="Times New Roman" panose="02020603050405020304" pitchFamily="18" charset="0"/>
              </a:rPr>
              <a:t>5. От </a:t>
            </a:r>
            <a:r>
              <a:rPr lang="ru-RU" sz="2800" dirty="0">
                <a:latin typeface="Calibri" panose="020F0502020204030204" pitchFamily="34" charset="0"/>
                <a:ea typeface="Calibri" panose="020F0502020204030204" pitchFamily="34" charset="0"/>
                <a:cs typeface="Times New Roman" panose="02020603050405020304" pitchFamily="18" charset="0"/>
              </a:rPr>
              <a:t>гиперинфляции выигрывают группы населения, получающие фиксированные доходы.</a:t>
            </a:r>
          </a:p>
        </p:txBody>
      </p:sp>
    </p:spTree>
    <p:extLst>
      <p:ext uri="{BB962C8B-B14F-4D97-AF65-F5344CB8AC3E}">
        <p14:creationId xmlns:p14="http://schemas.microsoft.com/office/powerpoint/2010/main" val="2746661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73AC4B40-FDC9-7846-A5DF-D4282D82CA62}"/>
              </a:ext>
            </a:extLst>
          </p:cNvPr>
          <p:cNvSpPr/>
          <p:nvPr/>
        </p:nvSpPr>
        <p:spPr>
          <a:xfrm>
            <a:off x="1794933" y="1106899"/>
            <a:ext cx="9877778" cy="1092222"/>
          </a:xfrm>
          <a:prstGeom prst="rect">
            <a:avLst/>
          </a:prstGeom>
        </p:spPr>
        <p:txBody>
          <a:bodyPr wrap="square">
            <a:spAutoFit/>
          </a:bodyPr>
          <a:lstStyle/>
          <a:p>
            <a:pPr indent="238125" algn="just">
              <a:lnSpc>
                <a:spcPct val="107000"/>
              </a:lnSpc>
              <a:spcAft>
                <a:spcPts val="800"/>
              </a:spcAft>
            </a:pPr>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Используя обществоведческие знания,</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1) раскройте смысл понятия «инфляция»</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3739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8CF975A-25E7-3145-BC70-FE88E24DC3B4}"/>
              </a:ext>
            </a:extLst>
          </p:cNvPr>
          <p:cNvSpPr/>
          <p:nvPr/>
        </p:nvSpPr>
        <p:spPr>
          <a:xfrm>
            <a:off x="299155" y="178911"/>
            <a:ext cx="11593689" cy="6500177"/>
          </a:xfrm>
          <a:prstGeom prst="rect">
            <a:avLst/>
          </a:prstGeom>
        </p:spPr>
        <p:txBody>
          <a:bodyPr wrap="square">
            <a:spAutoFit/>
          </a:bodyPr>
          <a:lstStyle/>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Деньги, и это самое главное, являются средством обмена. Они сокращают издержки обмена, поскольку представляют собой тот общий знаменатель, к которому приведены все товары и услуги. Деньги позволяют людям вступать в отношения обмена, получать доход и оплачивать покупки через определённое время. Деньги являются также единицей измерения, позволяющей проводить расчёты будущих доходов и издержек. </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Однако экономическое значение денег напрямую связано с их стабильностью. В этом отношении деньги для экономики — то же самое, что язык для общения. Не существует слов, смысл которых понятен как для говорящего, так и для слушателя — общение между ними было бы невозможно. То же самое и с деньгами. Если они не имеют стабильной и предсказуемой ценности, то для должников и кредиторов ведение обмена окажется накладным делом: сбережения, инвестиции и сделки, растянутые во времени (например, оплата в рассрочку купленного дома или автомобиля), будут связаны с дополнительным риском. При нестабильной ценности денег обмен становится затруднительным, а выигрыш от специализации крупно масштабного производства и общественной кооперации снижается. </a:t>
            </a:r>
          </a:p>
        </p:txBody>
      </p:sp>
    </p:spTree>
    <p:extLst>
      <p:ext uri="{BB962C8B-B14F-4D97-AF65-F5344CB8AC3E}">
        <p14:creationId xmlns:p14="http://schemas.microsoft.com/office/powerpoint/2010/main" val="4125267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6423BC4-20DF-EE49-BF60-666E1F23CAEF}"/>
              </a:ext>
            </a:extLst>
          </p:cNvPr>
          <p:cNvSpPr/>
          <p:nvPr/>
        </p:nvSpPr>
        <p:spPr>
          <a:xfrm>
            <a:off x="603955" y="474134"/>
            <a:ext cx="10984089" cy="5325304"/>
          </a:xfrm>
          <a:prstGeom prst="rect">
            <a:avLst/>
          </a:prstGeom>
        </p:spPr>
        <p:txBody>
          <a:bodyPr wrap="square">
            <a:spAutoFit/>
          </a:bodyPr>
          <a:lstStyle/>
          <a:p>
            <a:pPr algn="just">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Причины денежной нестабильности ясны и понятны. Ценность денег, так же как и других товаров, определяется спросом и предложением. При постоянном или медленном устойчивом росте предложения денег их покупательная способность будет относительно стабильной. И напротив, если предложение денег растёт быстро и непредсказуемо относительно предложения товаров и услуг, цены повышаются и покупательная способность денег падает. Так нередко происходит, если правительство, для того чтобы платить по своим счетам, печатает деньги или одалживают их у центрального банка. </a:t>
            </a:r>
          </a:p>
          <a:p>
            <a:pPr algn="just">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Политики часто возлагают вину за инфляцию на алчных предпринимателей, могущественные профсоюзы, крупные нефтяные компании, иностранцев. Однако подобные уловки не более чем средство отвлечь общественное мнение от истинных причин инфляции. И экономическая теория, и исторический опыт показывают, что инфляция возникает в силу всего лишь одной-единственной причины — быстрого роста денежной массы. &lt;...&gt; </a:t>
            </a:r>
          </a:p>
          <a:p>
            <a:pPr algn="just">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Инфляция разрушает экономику страны. &lt;...&gt; Но, наверное, самое разрушительное последствие инфляции — это подрыв веры граждан в своё правительство. </a:t>
            </a:r>
          </a:p>
          <a:p>
            <a:pPr algn="just">
              <a:lnSpc>
                <a:spcPct val="107000"/>
              </a:lnSpc>
              <a:spcAft>
                <a:spcPts val="800"/>
              </a:spcAft>
            </a:pPr>
            <a:r>
              <a:rPr lang="ru-RU" sz="2000" dirty="0">
                <a:latin typeface="Calibri" panose="020F0502020204030204" pitchFamily="34" charset="0"/>
                <a:ea typeface="Calibri" panose="020F0502020204030204" pitchFamily="34" charset="0"/>
                <a:cs typeface="Times New Roman" panose="02020603050405020304" pitchFamily="18" charset="0"/>
              </a:rPr>
              <a:t>Р. </a:t>
            </a:r>
            <a:r>
              <a:rPr lang="ru-RU" sz="2000" dirty="0" err="1">
                <a:latin typeface="Calibri" panose="020F0502020204030204" pitchFamily="34" charset="0"/>
                <a:ea typeface="Calibri" panose="020F0502020204030204" pitchFamily="34" charset="0"/>
                <a:cs typeface="Times New Roman" panose="02020603050405020304" pitchFamily="18" charset="0"/>
              </a:rPr>
              <a:t>Строуп</a:t>
            </a:r>
            <a:r>
              <a:rPr lang="ru-RU" sz="2000" dirty="0">
                <a:latin typeface="Calibri" panose="020F0502020204030204" pitchFamily="34" charset="0"/>
                <a:ea typeface="Calibri" panose="020F0502020204030204" pitchFamily="34" charset="0"/>
                <a:cs typeface="Times New Roman" panose="02020603050405020304" pitchFamily="18" charset="0"/>
              </a:rPr>
              <a:t>, Дж. </a:t>
            </a:r>
            <a:r>
              <a:rPr lang="ru-RU" sz="2000" dirty="0" err="1">
                <a:latin typeface="Calibri" panose="020F0502020204030204" pitchFamily="34" charset="0"/>
                <a:ea typeface="Calibri" panose="020F0502020204030204" pitchFamily="34" charset="0"/>
                <a:cs typeface="Times New Roman" panose="02020603050405020304" pitchFamily="18" charset="0"/>
              </a:rPr>
              <a:t>Гвартни</a:t>
            </a:r>
            <a:r>
              <a:rPr lang="ru-RU" sz="20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202615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38609C56-341F-2E4F-9394-1FD3C574129A}"/>
              </a:ext>
            </a:extLst>
          </p:cNvPr>
          <p:cNvSpPr/>
          <p:nvPr/>
        </p:nvSpPr>
        <p:spPr>
          <a:xfrm>
            <a:off x="778933" y="361761"/>
            <a:ext cx="10634133" cy="5227265"/>
          </a:xfrm>
          <a:prstGeom prst="rect">
            <a:avLst/>
          </a:prstGeom>
        </p:spPr>
        <p:txBody>
          <a:bodyPr wrap="square">
            <a:spAutoFit/>
          </a:bodyPr>
          <a:lstStyle/>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17. Почему, по мнению авторов, нестабильность денег вредна для экономики? Какая причина нестабильности денег названа в тексте? Какие три функции денег отмечены авторами? </a:t>
            </a:r>
          </a:p>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18. Приведите три признака понятия «деньги».</a:t>
            </a:r>
          </a:p>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19. Авторы полагают, что инфляция разрушает экономику страны. Используя содержание текста, обществоведческие знания и факты общественной жизни, приведите три пояснения этого тезиса. </a:t>
            </a:r>
          </a:p>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20. В тексте высказано мнение, что «самое разрушительное последствие инфляции – это подрыв веры граждан в своё правительство». Используя содержание текста, обществоведческие знания и личный социальный опыт, приведите три аргумента в обоснование этого мнения.</a:t>
            </a:r>
          </a:p>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153267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DFDB982F-80B7-9241-AC57-7FD23E1D8FD4}"/>
              </a:ext>
            </a:extLst>
          </p:cNvPr>
          <p:cNvSpPr/>
          <p:nvPr/>
        </p:nvSpPr>
        <p:spPr>
          <a:xfrm>
            <a:off x="2727923" y="134870"/>
            <a:ext cx="6075061" cy="523220"/>
          </a:xfrm>
          <a:prstGeom prst="rect">
            <a:avLst/>
          </a:prstGeom>
        </p:spPr>
        <p:txBody>
          <a:bodyPr wrap="none">
            <a:spAutoFit/>
          </a:bodyPr>
          <a:lstStyle/>
          <a:p>
            <a:r>
              <a:rPr lang="ru-RU" sz="2800" dirty="0">
                <a:solidFill>
                  <a:srgbClr val="FF0000"/>
                </a:solidFill>
                <a:ea typeface="Times New Roman" panose="02020603050405020304" pitchFamily="18" charset="0"/>
                <a:cs typeface="Times New Roman" panose="02020603050405020304" pitchFamily="18" charset="0"/>
              </a:rPr>
              <a:t>Инфляция и её влияние на экономику</a:t>
            </a:r>
            <a:r>
              <a:rPr lang="ru-RU" sz="2800" dirty="0">
                <a:solidFill>
                  <a:srgbClr val="FF0000"/>
                </a:solidFill>
              </a:rPr>
              <a:t> </a:t>
            </a:r>
          </a:p>
        </p:txBody>
      </p:sp>
      <p:sp>
        <p:nvSpPr>
          <p:cNvPr id="7" name="Прямоугольник 6">
            <a:extLst>
              <a:ext uri="{FF2B5EF4-FFF2-40B4-BE49-F238E27FC236}">
                <a16:creationId xmlns:a16="http://schemas.microsoft.com/office/drawing/2014/main" id="{BFF181F7-38EA-554F-AC87-CC968DD25B7F}"/>
              </a:ext>
            </a:extLst>
          </p:cNvPr>
          <p:cNvSpPr/>
          <p:nvPr/>
        </p:nvSpPr>
        <p:spPr>
          <a:xfrm>
            <a:off x="1035410" y="792959"/>
            <a:ext cx="9460089" cy="6124754"/>
          </a:xfrm>
          <a:prstGeom prst="rect">
            <a:avLst/>
          </a:prstGeom>
        </p:spPr>
        <p:txBody>
          <a:bodyPr wrap="square">
            <a:spAutoFit/>
          </a:bodyPr>
          <a:lstStyle/>
          <a:p>
            <a:r>
              <a:rPr lang="ru-RU" sz="2800" dirty="0">
                <a:latin typeface="Calibri" panose="020F0502020204030204" pitchFamily="34" charset="0"/>
                <a:ea typeface="Calibri" panose="020F0502020204030204" pitchFamily="34" charset="0"/>
                <a:cs typeface="Times New Roman" panose="02020603050405020304" pitchFamily="18" charset="0"/>
              </a:rPr>
              <a:t>1. Понятие об инфляции в экономике. </a:t>
            </a:r>
          </a:p>
          <a:p>
            <a:r>
              <a:rPr lang="ru-RU" sz="2800" dirty="0">
                <a:latin typeface="Calibri" panose="020F0502020204030204" pitchFamily="34" charset="0"/>
                <a:ea typeface="Calibri" panose="020F0502020204030204" pitchFamily="34" charset="0"/>
                <a:cs typeface="Times New Roman" panose="02020603050405020304" pitchFamily="18" charset="0"/>
              </a:rPr>
              <a:t>2. Причины возникновения:</a:t>
            </a:r>
          </a:p>
          <a:p>
            <a:r>
              <a:rPr lang="ru-RU" sz="2800" dirty="0">
                <a:latin typeface="Calibri" panose="020F0502020204030204" pitchFamily="34" charset="0"/>
                <a:ea typeface="Calibri" panose="020F0502020204030204" pitchFamily="34" charset="0"/>
                <a:cs typeface="Times New Roman" panose="02020603050405020304" pitchFamily="18" charset="0"/>
              </a:rPr>
              <a:t>а) возрастание ……………. государства;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б) увеличение цен на ……………. и …………….;</a:t>
            </a:r>
          </a:p>
          <a:p>
            <a:r>
              <a:rPr lang="ru-RU" sz="2800" dirty="0">
                <a:latin typeface="Calibri" panose="020F0502020204030204" pitchFamily="34" charset="0"/>
                <a:ea typeface="Calibri" panose="020F0502020204030204" pitchFamily="34" charset="0"/>
                <a:cs typeface="Times New Roman" panose="02020603050405020304" pitchFamily="18" charset="0"/>
              </a:rPr>
              <a:t>в) уменьшение ……………. производства в государстве;</a:t>
            </a:r>
          </a:p>
          <a:p>
            <a:r>
              <a:rPr lang="ru-RU" sz="2800" dirty="0">
                <a:latin typeface="Calibri" panose="020F0502020204030204" pitchFamily="34" charset="0"/>
                <a:ea typeface="Calibri" panose="020F0502020204030204" pitchFamily="34" charset="0"/>
                <a:cs typeface="Times New Roman" panose="02020603050405020304" pitchFamily="18" charset="0"/>
              </a:rPr>
              <a:t>г) повышение ЗП работникам по инициативе …………….;</a:t>
            </a:r>
          </a:p>
          <a:p>
            <a:r>
              <a:rPr lang="ru-RU" sz="2800" dirty="0">
                <a:latin typeface="Calibri" panose="020F0502020204030204" pitchFamily="34" charset="0"/>
                <a:ea typeface="Calibri" panose="020F0502020204030204" pitchFamily="34" charset="0"/>
                <a:cs typeface="Times New Roman" panose="02020603050405020304" pitchFamily="18" charset="0"/>
              </a:rPr>
              <a:t>д) рост …………….. </a:t>
            </a:r>
          </a:p>
          <a:p>
            <a:r>
              <a:rPr lang="ru-RU" sz="2800" dirty="0">
                <a:latin typeface="Calibri" panose="020F0502020204030204" pitchFamily="34" charset="0"/>
                <a:ea typeface="Calibri" panose="020F0502020204030204" pitchFamily="34" charset="0"/>
                <a:cs typeface="Times New Roman" panose="02020603050405020304" pitchFamily="18" charset="0"/>
              </a:rPr>
              <a:t>3. Виды инфляции:</a:t>
            </a:r>
          </a:p>
          <a:p>
            <a:r>
              <a:rPr lang="ru-RU" sz="2800" dirty="0">
                <a:latin typeface="Calibri" panose="020F0502020204030204" pitchFamily="34" charset="0"/>
                <a:ea typeface="Calibri" panose="020F0502020204030204" pitchFamily="34" charset="0"/>
                <a:cs typeface="Times New Roman" panose="02020603050405020304" pitchFamily="18" charset="0"/>
              </a:rPr>
              <a:t>а) инфляция …………….;</a:t>
            </a:r>
          </a:p>
          <a:p>
            <a:r>
              <a:rPr lang="ru-RU" sz="2800" dirty="0">
                <a:latin typeface="Calibri" panose="020F0502020204030204" pitchFamily="34" charset="0"/>
                <a:ea typeface="Calibri" panose="020F0502020204030204" pitchFamily="34" charset="0"/>
                <a:cs typeface="Times New Roman" panose="02020603050405020304" pitchFamily="18" charset="0"/>
              </a:rPr>
              <a:t>б) инфляция ……………. (издержек);</a:t>
            </a:r>
          </a:p>
          <a:p>
            <a:r>
              <a:rPr lang="ru-RU" sz="2800" dirty="0">
                <a:latin typeface="Calibri" panose="020F0502020204030204" pitchFamily="34" charset="0"/>
                <a:ea typeface="Calibri" panose="020F0502020204030204" pitchFamily="34" charset="0"/>
                <a:cs typeface="Times New Roman" panose="02020603050405020304" pitchFamily="18" charset="0"/>
              </a:rPr>
              <a:t>4. Инфляция по темпу роста цен:</a:t>
            </a:r>
          </a:p>
          <a:p>
            <a:r>
              <a:rPr lang="ru-RU" sz="2800" dirty="0">
                <a:latin typeface="Calibri" panose="020F0502020204030204" pitchFamily="34" charset="0"/>
                <a:ea typeface="Calibri" panose="020F0502020204030204" pitchFamily="34" charset="0"/>
                <a:cs typeface="Times New Roman" panose="02020603050405020304" pitchFamily="18" charset="0"/>
              </a:rPr>
              <a:t>а) …………….;</a:t>
            </a:r>
          </a:p>
          <a:p>
            <a:r>
              <a:rPr lang="ru-RU" sz="2800" dirty="0">
                <a:latin typeface="Calibri" panose="020F0502020204030204" pitchFamily="34" charset="0"/>
                <a:ea typeface="Calibri" panose="020F0502020204030204" pitchFamily="34" charset="0"/>
                <a:cs typeface="Times New Roman" panose="02020603050405020304" pitchFamily="18" charset="0"/>
              </a:rPr>
              <a:t>б) …………….;</a:t>
            </a:r>
          </a:p>
          <a:p>
            <a:r>
              <a:rPr lang="ru-RU" sz="2800" dirty="0">
                <a:latin typeface="Calibri" panose="020F0502020204030204" pitchFamily="34" charset="0"/>
                <a:ea typeface="Calibri" panose="020F0502020204030204" pitchFamily="34" charset="0"/>
                <a:cs typeface="Times New Roman" panose="02020603050405020304" pitchFamily="18" charset="0"/>
              </a:rPr>
              <a:t>в) …………….. </a:t>
            </a:r>
          </a:p>
        </p:txBody>
      </p:sp>
    </p:spTree>
    <p:extLst>
      <p:ext uri="{BB962C8B-B14F-4D97-AF65-F5344CB8AC3E}">
        <p14:creationId xmlns:p14="http://schemas.microsoft.com/office/powerpoint/2010/main" val="1554482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21026604">
            <a:off x="4369954" y="3277279"/>
            <a:ext cx="9967994" cy="6596999"/>
          </a:xfrm>
          <a:prstGeom prst="rect">
            <a:avLst/>
          </a:prstGeom>
        </p:spPr>
      </p:pic>
      <p:sp>
        <p:nvSpPr>
          <p:cNvPr id="4" name="Прямоугольник 3">
            <a:extLst>
              <a:ext uri="{FF2B5EF4-FFF2-40B4-BE49-F238E27FC236}">
                <a16:creationId xmlns:a16="http://schemas.microsoft.com/office/drawing/2014/main" id="{FF5CD435-F687-F94C-9DD8-8DD4BB8BDA87}"/>
              </a:ext>
            </a:extLst>
          </p:cNvPr>
          <p:cNvSpPr/>
          <p:nvPr/>
        </p:nvSpPr>
        <p:spPr>
          <a:xfrm>
            <a:off x="654755" y="366623"/>
            <a:ext cx="10679289" cy="6124754"/>
          </a:xfrm>
          <a:prstGeom prst="rect">
            <a:avLst/>
          </a:prstGeom>
        </p:spPr>
        <p:txBody>
          <a:bodyPr wrap="square">
            <a:spAutoFit/>
          </a:bodyPr>
          <a:lstStyle/>
          <a:p>
            <a:r>
              <a:rPr lang="ru-RU" sz="2800" dirty="0">
                <a:latin typeface="Calibri" panose="020F0502020204030204" pitchFamily="34" charset="0"/>
                <a:ea typeface="Calibri" panose="020F0502020204030204" pitchFamily="34" charset="0"/>
                <a:cs typeface="Times New Roman" panose="02020603050405020304" pitchFamily="18" charset="0"/>
              </a:rPr>
              <a:t>5. Негативные последствия инфляции:</a:t>
            </a:r>
          </a:p>
          <a:p>
            <a:r>
              <a:rPr lang="ru-RU" sz="2800" dirty="0">
                <a:latin typeface="Calibri" panose="020F0502020204030204" pitchFamily="34" charset="0"/>
                <a:ea typeface="Calibri" panose="020F0502020204030204" pitchFamily="34" charset="0"/>
                <a:cs typeface="Times New Roman" panose="02020603050405020304" pitchFamily="18" charset="0"/>
              </a:rPr>
              <a:t>а) падение ……………. населения;</a:t>
            </a:r>
          </a:p>
          <a:p>
            <a:r>
              <a:rPr lang="ru-RU" sz="2800" dirty="0">
                <a:latin typeface="Calibri" panose="020F0502020204030204" pitchFamily="34" charset="0"/>
                <a:ea typeface="Calibri" panose="020F0502020204030204" pitchFamily="34" charset="0"/>
                <a:cs typeface="Times New Roman" panose="02020603050405020304" pitchFamily="18" charset="0"/>
              </a:rPr>
              <a:t>б) обесценивание ……………., ……………., …………….;</a:t>
            </a:r>
          </a:p>
          <a:p>
            <a:r>
              <a:rPr lang="ru-RU" sz="2800" dirty="0">
                <a:latin typeface="Calibri" panose="020F0502020204030204" pitchFamily="34" charset="0"/>
                <a:ea typeface="Calibri" panose="020F0502020204030204" pitchFamily="34" charset="0"/>
                <a:cs typeface="Times New Roman" panose="02020603050405020304" pitchFamily="18" charset="0"/>
              </a:rPr>
              <a:t>в) обострение …………….;</a:t>
            </a:r>
          </a:p>
          <a:p>
            <a:r>
              <a:rPr lang="ru-RU" sz="2800" dirty="0">
                <a:latin typeface="Calibri" panose="020F0502020204030204" pitchFamily="34" charset="0"/>
                <a:ea typeface="Calibri" panose="020F0502020204030204" pitchFamily="34" charset="0"/>
                <a:cs typeface="Times New Roman" panose="02020603050405020304" pitchFamily="18" charset="0"/>
              </a:rPr>
              <a:t>г) снижение ……………. на товары и услуги из-за сокращения готовности потребителей приобретать;</a:t>
            </a:r>
          </a:p>
          <a:p>
            <a:r>
              <a:rPr lang="ru-RU" sz="2800" dirty="0">
                <a:latin typeface="Calibri" panose="020F0502020204030204" pitchFamily="34" charset="0"/>
                <a:ea typeface="Calibri" panose="020F0502020204030204" pitchFamily="34" charset="0"/>
                <a:cs typeface="Times New Roman" panose="02020603050405020304" pitchFamily="18" charset="0"/>
              </a:rPr>
              <a:t>д) ухудшение ……………. жизни;</a:t>
            </a:r>
          </a:p>
          <a:p>
            <a:r>
              <a:rPr lang="ru-RU" sz="2800" dirty="0">
                <a:latin typeface="Calibri" panose="020F0502020204030204" pitchFamily="34" charset="0"/>
                <a:ea typeface="Calibri" panose="020F0502020204030204" pitchFamily="34" charset="0"/>
                <a:cs typeface="Times New Roman" panose="02020603050405020304" pitchFamily="18" charset="0"/>
              </a:rPr>
              <a:t>е) нарушение установления цен и прекращение выполнения денежных функций. </a:t>
            </a:r>
          </a:p>
          <a:p>
            <a:r>
              <a:rPr lang="ru-RU" sz="2800" dirty="0">
                <a:latin typeface="Calibri" panose="020F0502020204030204" pitchFamily="34" charset="0"/>
                <a:ea typeface="Calibri" panose="020F0502020204030204" pitchFamily="34" charset="0"/>
                <a:cs typeface="Times New Roman" panose="02020603050405020304" pitchFamily="18" charset="0"/>
              </a:rPr>
              <a:t>6. Позитивные последствия инфляции:</a:t>
            </a:r>
          </a:p>
          <a:p>
            <a:r>
              <a:rPr lang="ru-RU" sz="2800" dirty="0">
                <a:latin typeface="Calibri" panose="020F0502020204030204" pitchFamily="34" charset="0"/>
                <a:ea typeface="Calibri" panose="020F0502020204030204" pitchFamily="34" charset="0"/>
                <a:cs typeface="Times New Roman" panose="02020603050405020304" pitchFamily="18" charset="0"/>
              </a:rPr>
              <a:t>а) способствует росту ……………. доходов государства, что означает уменьшение гос. задолженности в случае её наличия;</a:t>
            </a:r>
          </a:p>
          <a:p>
            <a:r>
              <a:rPr lang="ru-RU" sz="2800" dirty="0">
                <a:latin typeface="Calibri" panose="020F0502020204030204" pitchFamily="34" charset="0"/>
                <a:ea typeface="Calibri" panose="020F0502020204030204" pitchFamily="34" charset="0"/>
                <a:cs typeface="Times New Roman" panose="02020603050405020304" pitchFamily="18" charset="0"/>
              </a:rPr>
              <a:t>б) стимулирование ……………. активности в экономической деятельности, что содействует возможному экономическому росту. </a:t>
            </a:r>
          </a:p>
        </p:txBody>
      </p:sp>
    </p:spTree>
    <p:extLst>
      <p:ext uri="{BB962C8B-B14F-4D97-AF65-F5344CB8AC3E}">
        <p14:creationId xmlns:p14="http://schemas.microsoft.com/office/powerpoint/2010/main" val="3430531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544CCB8E-7D62-DA4E-8316-64B274FC8441}"/>
              </a:ext>
            </a:extLst>
          </p:cNvPr>
          <p:cNvSpPr/>
          <p:nvPr/>
        </p:nvSpPr>
        <p:spPr>
          <a:xfrm>
            <a:off x="3342099" y="0"/>
            <a:ext cx="8602133" cy="7171194"/>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7. Антиинфляционная политика государства:</a:t>
            </a:r>
          </a:p>
          <a:p>
            <a:r>
              <a:rPr lang="ru-RU" sz="2400" dirty="0">
                <a:latin typeface="Calibri" panose="020F0502020204030204" pitchFamily="34" charset="0"/>
                <a:ea typeface="Calibri" panose="020F0502020204030204" pitchFamily="34" charset="0"/>
                <a:cs typeface="Times New Roman" panose="02020603050405020304" pitchFamily="18" charset="0"/>
              </a:rPr>
              <a:t>а) …………….;</a:t>
            </a:r>
          </a:p>
          <a:p>
            <a:r>
              <a:rPr lang="ru-RU" sz="2400" dirty="0">
                <a:latin typeface="Calibri" panose="020F0502020204030204" pitchFamily="34" charset="0"/>
                <a:ea typeface="Calibri" panose="020F0502020204030204" pitchFamily="34" charset="0"/>
                <a:cs typeface="Times New Roman" panose="02020603050405020304" pitchFamily="18" charset="0"/>
              </a:rPr>
              <a:t>б) …………….. </a:t>
            </a:r>
          </a:p>
          <a:p>
            <a:r>
              <a:rPr lang="ru-RU" sz="2400" dirty="0">
                <a:latin typeface="Calibri" panose="020F0502020204030204" pitchFamily="34" charset="0"/>
                <a:ea typeface="Calibri" panose="020F0502020204030204" pitchFamily="34" charset="0"/>
                <a:cs typeface="Times New Roman" panose="02020603050405020304" pitchFamily="18" charset="0"/>
              </a:rPr>
              <a:t>8. Приспособление:</a:t>
            </a:r>
          </a:p>
          <a:p>
            <a:r>
              <a:rPr lang="ru-RU" sz="2400" dirty="0">
                <a:latin typeface="Calibri" panose="020F0502020204030204" pitchFamily="34" charset="0"/>
                <a:ea typeface="Calibri" panose="020F0502020204030204" pitchFamily="34" charset="0"/>
                <a:cs typeface="Times New Roman" panose="02020603050405020304" pitchFamily="18" charset="0"/>
              </a:rPr>
              <a:t>а) ……………. роста цен;</a:t>
            </a:r>
          </a:p>
          <a:p>
            <a:r>
              <a:rPr lang="ru-RU" sz="2400" dirty="0">
                <a:latin typeface="Calibri" panose="020F0502020204030204" pitchFamily="34" charset="0"/>
                <a:ea typeface="Calibri" panose="020F0502020204030204" pitchFamily="34" charset="0"/>
                <a:cs typeface="Times New Roman" panose="02020603050405020304" pitchFamily="18" charset="0"/>
              </a:rPr>
              <a:t>б) повышение доходов населения пропорционально инфляции (индексация). </a:t>
            </a:r>
          </a:p>
          <a:p>
            <a:r>
              <a:rPr lang="ru-RU" sz="2400" dirty="0">
                <a:latin typeface="Calibri" panose="020F0502020204030204" pitchFamily="34" charset="0"/>
                <a:ea typeface="Calibri" panose="020F0502020204030204" pitchFamily="34" charset="0"/>
                <a:cs typeface="Times New Roman" panose="02020603050405020304" pitchFamily="18" charset="0"/>
              </a:rPr>
              <a:t>9. Принятие мер по ликвидации:</a:t>
            </a:r>
          </a:p>
          <a:p>
            <a:r>
              <a:rPr lang="ru-RU" sz="2400" dirty="0">
                <a:latin typeface="Calibri" panose="020F0502020204030204" pitchFamily="34" charset="0"/>
                <a:ea typeface="Calibri" panose="020F0502020204030204" pitchFamily="34" charset="0"/>
                <a:cs typeface="Times New Roman" panose="02020603050405020304" pitchFamily="18" charset="0"/>
              </a:rPr>
              <a:t>а) повышение …………….;</a:t>
            </a:r>
          </a:p>
          <a:p>
            <a:r>
              <a:rPr lang="ru-RU" sz="2400" dirty="0">
                <a:latin typeface="Calibri" panose="020F0502020204030204" pitchFamily="34" charset="0"/>
                <a:ea typeface="Calibri" panose="020F0502020204030204" pitchFamily="34" charset="0"/>
                <a:cs typeface="Times New Roman" panose="02020603050405020304" pitchFamily="18" charset="0"/>
              </a:rPr>
              <a:t>б) уменьшение денежной ……………. путем ……………. политики;</a:t>
            </a:r>
          </a:p>
          <a:p>
            <a:r>
              <a:rPr lang="ru-RU" sz="2400" dirty="0">
                <a:latin typeface="Calibri" panose="020F0502020204030204" pitchFamily="34" charset="0"/>
                <a:ea typeface="Calibri" panose="020F0502020204030204" pitchFamily="34" charset="0"/>
                <a:cs typeface="Times New Roman" panose="02020603050405020304" pitchFamily="18" charset="0"/>
              </a:rPr>
              <a:t>в) уменьшение госрасходов и проведение ……………. реформы. </a:t>
            </a:r>
          </a:p>
          <a:p>
            <a:r>
              <a:rPr lang="ru-RU" sz="2400" dirty="0">
                <a:latin typeface="Calibri" panose="020F0502020204030204" pitchFamily="34" charset="0"/>
                <a:ea typeface="Calibri" panose="020F0502020204030204" pitchFamily="34" charset="0"/>
                <a:cs typeface="Times New Roman" panose="02020603050405020304" pitchFamily="18" charset="0"/>
              </a:rPr>
              <a:t>10. Способы монетарной политики:</a:t>
            </a:r>
          </a:p>
          <a:p>
            <a:r>
              <a:rPr lang="ru-RU" sz="2400" dirty="0">
                <a:latin typeface="Calibri" panose="020F0502020204030204" pitchFamily="34" charset="0"/>
                <a:ea typeface="Calibri" panose="020F0502020204030204" pitchFamily="34" charset="0"/>
                <a:cs typeface="Times New Roman" panose="02020603050405020304" pitchFamily="18" charset="0"/>
              </a:rPr>
              <a:t>а) увеличение процента учетной ставки (ключевой ставки);</a:t>
            </a:r>
          </a:p>
          <a:p>
            <a:r>
              <a:rPr lang="ru-RU" sz="2400" dirty="0">
                <a:latin typeface="Calibri" panose="020F0502020204030204" pitchFamily="34" charset="0"/>
                <a:ea typeface="Calibri" panose="020F0502020204030204" pitchFamily="34" charset="0"/>
                <a:cs typeface="Times New Roman" panose="02020603050405020304" pitchFamily="18" charset="0"/>
              </a:rPr>
              <a:t>б) увеличение нормы обязательного резервирования. </a:t>
            </a:r>
          </a:p>
          <a:p>
            <a:r>
              <a:rPr lang="ru-RU" sz="2400" dirty="0">
                <a:latin typeface="Calibri" panose="020F0502020204030204" pitchFamily="34" charset="0"/>
                <a:ea typeface="Calibri" panose="020F0502020204030204" pitchFamily="34" charset="0"/>
                <a:cs typeface="Times New Roman" panose="02020603050405020304" pitchFamily="18" charset="0"/>
              </a:rPr>
              <a:t>11. Виды денежной реформы:</a:t>
            </a:r>
          </a:p>
          <a:p>
            <a:r>
              <a:rPr lang="ru-RU" sz="2400" dirty="0">
                <a:latin typeface="Calibri" panose="020F0502020204030204" pitchFamily="34" charset="0"/>
                <a:ea typeface="Calibri" panose="020F0502020204030204" pitchFamily="34" charset="0"/>
                <a:cs typeface="Times New Roman" panose="02020603050405020304" pitchFamily="18" charset="0"/>
              </a:rPr>
              <a:t>а) девальвация; в) деноминация;</a:t>
            </a:r>
          </a:p>
          <a:p>
            <a:r>
              <a:rPr lang="ru-RU" sz="2400" dirty="0">
                <a:latin typeface="Calibri" panose="020F0502020204030204" pitchFamily="34" charset="0"/>
                <a:ea typeface="Calibri" panose="020F0502020204030204" pitchFamily="34" charset="0"/>
                <a:cs typeface="Times New Roman" panose="02020603050405020304" pitchFamily="18" charset="0"/>
              </a:rPr>
              <a:t>б) ревальвация; г) дефляция;</a:t>
            </a:r>
          </a:p>
          <a:p>
            <a:r>
              <a:rPr lang="ru-RU" sz="2400" dirty="0">
                <a:latin typeface="Calibri" panose="020F0502020204030204" pitchFamily="34" charset="0"/>
                <a:ea typeface="Calibri" panose="020F0502020204030204" pitchFamily="34" charset="0"/>
                <a:cs typeface="Times New Roman" panose="02020603050405020304" pitchFamily="18" charset="0"/>
              </a:rPr>
              <a:t>д) </a:t>
            </a:r>
            <a:r>
              <a:rPr lang="ru-RU" sz="2400" dirty="0" err="1">
                <a:latin typeface="Calibri" panose="020F0502020204030204" pitchFamily="34" charset="0"/>
                <a:ea typeface="Calibri" panose="020F0502020204030204" pitchFamily="34" charset="0"/>
                <a:cs typeface="Times New Roman" panose="02020603050405020304" pitchFamily="18" charset="0"/>
              </a:rPr>
              <a:t>нулификация</a:t>
            </a:r>
            <a:r>
              <a:rPr lang="ru-RU" sz="2400" dirty="0">
                <a:latin typeface="Calibri" panose="020F0502020204030204" pitchFamily="34" charset="0"/>
                <a:ea typeface="Calibri" panose="020F0502020204030204" pitchFamily="34" charset="0"/>
                <a:cs typeface="Times New Roman" panose="02020603050405020304" pitchFamily="18" charset="0"/>
              </a:rPr>
              <a:t>. </a:t>
            </a:r>
          </a:p>
          <a:p>
            <a:r>
              <a:rPr lang="ru-RU" sz="2400" dirty="0">
                <a:latin typeface="Calibri" panose="020F0502020204030204" pitchFamily="34" charset="0"/>
                <a:ea typeface="Calibri" panose="020F0502020204030204" pitchFamily="34" charset="0"/>
                <a:cs typeface="Times New Roman" panose="02020603050405020304" pitchFamily="18" charset="0"/>
              </a:rPr>
              <a:t>12. Уровень инфляции в различных странах.</a:t>
            </a:r>
          </a:p>
        </p:txBody>
      </p:sp>
    </p:spTree>
    <p:extLst>
      <p:ext uri="{BB962C8B-B14F-4D97-AF65-F5344CB8AC3E}">
        <p14:creationId xmlns:p14="http://schemas.microsoft.com/office/powerpoint/2010/main" val="493485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CAE97E9-EEDF-D046-8049-13E0512220A3}"/>
              </a:ext>
            </a:extLst>
          </p:cNvPr>
          <p:cNvSpPr/>
          <p:nvPr/>
        </p:nvSpPr>
        <p:spPr>
          <a:xfrm>
            <a:off x="1467555" y="387067"/>
            <a:ext cx="6096000" cy="6186309"/>
          </a:xfrm>
          <a:prstGeom prst="rect">
            <a:avLst/>
          </a:prstGeom>
        </p:spPr>
        <p:txBody>
          <a:bodyPr>
            <a:spAutoFit/>
          </a:bodyPr>
          <a:lstStyle/>
          <a:p>
            <a:r>
              <a:rPr lang="ru-RU" sz="2400" dirty="0">
                <a:solidFill>
                  <a:srgbClr val="FF0000"/>
                </a:solidFill>
                <a:latin typeface=".Ã˛"/>
                <a:ea typeface="Calibri" panose="020F0502020204030204" pitchFamily="34" charset="0"/>
                <a:cs typeface=".Ã˛"/>
              </a:rPr>
              <a:t>Деньги и проблемы денежного обращения (Деньги и их </a:t>
            </a:r>
            <a:r>
              <a:rPr lang="ru-RU" sz="2400">
                <a:solidFill>
                  <a:srgbClr val="FF0000"/>
                </a:solidFill>
                <a:latin typeface=".Ã˛"/>
                <a:ea typeface="Calibri" panose="020F0502020204030204" pitchFamily="34" charset="0"/>
                <a:cs typeface=".Ã˛"/>
              </a:rPr>
              <a:t>функции)</a:t>
            </a:r>
          </a:p>
          <a:p>
            <a:endPar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1. Основные функции денег</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мера стоимости;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средство платежа;</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средство обращения;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г) средство накопления.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2. Структура денежной массы</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наличные;</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безналичные деньги;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электронные деньги как вид безналичных денег.</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3. Виды инфляции: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инфляция спроса и инфляция издержек;</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ползучая, галопирующая, гиперинфляция;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скрытая и открытая инфляция.</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4. Причины инфляции:</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а) рост государственных расходов;</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б) чрезмерное расширение денежной массы;</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в) сокращение объёмов производства и т.д.</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Ã˛"/>
                <a:ea typeface="Calibri" panose="020F0502020204030204" pitchFamily="34" charset="0"/>
                <a:cs typeface=".Ã˛"/>
              </a:rPr>
              <a:t>5. Мировые деньги и валютный рынок.</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514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615017" y="4193036"/>
            <a:ext cx="9967994" cy="6596999"/>
          </a:xfrm>
          <a:prstGeom prst="rect">
            <a:avLst/>
          </a:prstGeom>
        </p:spPr>
      </p:pic>
      <p:sp>
        <p:nvSpPr>
          <p:cNvPr id="3" name="Прямоугольник 2">
            <a:extLst>
              <a:ext uri="{FF2B5EF4-FFF2-40B4-BE49-F238E27FC236}">
                <a16:creationId xmlns:a16="http://schemas.microsoft.com/office/drawing/2014/main" id="{9DB52F3C-7F0F-F34F-AF62-5751F7DF1621}"/>
              </a:ext>
            </a:extLst>
          </p:cNvPr>
          <p:cNvSpPr/>
          <p:nvPr/>
        </p:nvSpPr>
        <p:spPr>
          <a:xfrm>
            <a:off x="475012" y="133137"/>
            <a:ext cx="10889673" cy="923330"/>
          </a:xfrm>
          <a:prstGeom prst="rect">
            <a:avLst/>
          </a:prstGeom>
        </p:spPr>
        <p:txBody>
          <a:bodyPr wrap="square">
            <a:spAutoFit/>
          </a:bodyPr>
          <a:lstStyle/>
          <a:p>
            <a:pPr>
              <a:spcBef>
                <a:spcPts val="960"/>
              </a:spcBef>
            </a:pPr>
            <a:r>
              <a:rPr lang="ru-RU" dirty="0">
                <a:solidFill>
                  <a:srgbClr val="FF0000"/>
                </a:solidFill>
                <a:latin typeface="Montserrat Medium" pitchFamily="2" charset="0"/>
                <a:ea typeface="Times New Roman" panose="02020603050405020304" pitchFamily="18" charset="0"/>
              </a:rPr>
              <a:t>На рисунке отражено изменение предложения шоколада на соответствующем рынке: линия- предложения , </a:t>
            </a:r>
            <a:r>
              <a:rPr lang="ru-RU" dirty="0" err="1">
                <a:solidFill>
                  <a:srgbClr val="FF0000"/>
                </a:solidFill>
                <a:latin typeface="Montserrat Medium" pitchFamily="2" charset="0"/>
                <a:ea typeface="Times New Roman" panose="02020603050405020304" pitchFamily="18" charset="0"/>
              </a:rPr>
              <a:t>S</a:t>
            </a:r>
            <a:r>
              <a:rPr lang="ru-RU" dirty="0">
                <a:solidFill>
                  <a:srgbClr val="FF0000"/>
                </a:solidFill>
                <a:latin typeface="Montserrat Medium" pitchFamily="2" charset="0"/>
                <a:ea typeface="Times New Roman" panose="02020603050405020304" pitchFamily="18" charset="0"/>
              </a:rPr>
              <a:t> переместилась новое положение — S1 (Р — цена; </a:t>
            </a:r>
            <a:r>
              <a:rPr lang="ru-RU" dirty="0" err="1">
                <a:solidFill>
                  <a:srgbClr val="FF0000"/>
                </a:solidFill>
                <a:latin typeface="Montserrat Medium" pitchFamily="2" charset="0"/>
                <a:ea typeface="Times New Roman" panose="02020603050405020304" pitchFamily="18" charset="0"/>
              </a:rPr>
              <a:t>Q</a:t>
            </a:r>
            <a:r>
              <a:rPr lang="ru-RU" dirty="0">
                <a:solidFill>
                  <a:srgbClr val="FF0000"/>
                </a:solidFill>
                <a:latin typeface="Montserrat Medium" pitchFamily="2" charset="0"/>
                <a:ea typeface="Times New Roman" panose="02020603050405020304" pitchFamily="18" charset="0"/>
              </a:rPr>
              <a:t> — количество.) </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pic>
        <p:nvPicPr>
          <p:cNvPr id="5" name="Рисунок 4">
            <a:extLst>
              <a:ext uri="{FF2B5EF4-FFF2-40B4-BE49-F238E27FC236}">
                <a16:creationId xmlns:a16="http://schemas.microsoft.com/office/drawing/2014/main" id="{1670C139-B8DF-884D-80BE-F46F74BD167A}"/>
              </a:ext>
            </a:extLst>
          </p:cNvPr>
          <p:cNvPicPr/>
          <p:nvPr/>
        </p:nvPicPr>
        <p:blipFill>
          <a:blip r:embed="rId3"/>
          <a:stretch>
            <a:fillRect/>
          </a:stretch>
        </p:blipFill>
        <p:spPr>
          <a:xfrm>
            <a:off x="558139" y="1353786"/>
            <a:ext cx="3641396" cy="3396343"/>
          </a:xfrm>
          <a:prstGeom prst="rect">
            <a:avLst/>
          </a:prstGeom>
        </p:spPr>
      </p:pic>
      <p:cxnSp>
        <p:nvCxnSpPr>
          <p:cNvPr id="7" name="Прямая соединительная линия 6">
            <a:extLst>
              <a:ext uri="{FF2B5EF4-FFF2-40B4-BE49-F238E27FC236}">
                <a16:creationId xmlns:a16="http://schemas.microsoft.com/office/drawing/2014/main" id="{86B8C9B7-BCC4-5442-A3B6-EBC4FCE6CE43}"/>
              </a:ext>
            </a:extLst>
          </p:cNvPr>
          <p:cNvCxnSpPr/>
          <p:nvPr/>
        </p:nvCxnSpPr>
        <p:spPr>
          <a:xfrm>
            <a:off x="1555668" y="1947553"/>
            <a:ext cx="1828800" cy="1852551"/>
          </a:xfrm>
          <a:prstGeom prst="line">
            <a:avLst/>
          </a:prstGeom>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4B2D553A-42A7-D845-B83C-28063128870C}"/>
              </a:ext>
            </a:extLst>
          </p:cNvPr>
          <p:cNvSpPr txBox="1"/>
          <p:nvPr/>
        </p:nvSpPr>
        <p:spPr>
          <a:xfrm>
            <a:off x="2838203" y="3656839"/>
            <a:ext cx="405880" cy="523220"/>
          </a:xfrm>
          <a:prstGeom prst="rect">
            <a:avLst/>
          </a:prstGeom>
          <a:noFill/>
        </p:spPr>
        <p:txBody>
          <a:bodyPr wrap="none" rtlCol="0">
            <a:spAutoFit/>
          </a:bodyPr>
          <a:lstStyle/>
          <a:p>
            <a:r>
              <a:rPr lang="en-US" sz="2800" dirty="0"/>
              <a:t>D</a:t>
            </a:r>
            <a:endParaRPr lang="ru-RU" sz="2800" dirty="0"/>
          </a:p>
        </p:txBody>
      </p:sp>
      <p:sp>
        <p:nvSpPr>
          <p:cNvPr id="9" name="Прямоугольник 8">
            <a:extLst>
              <a:ext uri="{FF2B5EF4-FFF2-40B4-BE49-F238E27FC236}">
                <a16:creationId xmlns:a16="http://schemas.microsoft.com/office/drawing/2014/main" id="{F538642A-A01B-E94E-9A25-353A693ED333}"/>
              </a:ext>
            </a:extLst>
          </p:cNvPr>
          <p:cNvSpPr/>
          <p:nvPr/>
        </p:nvSpPr>
        <p:spPr>
          <a:xfrm>
            <a:off x="4199535" y="1353786"/>
            <a:ext cx="7877670" cy="3904339"/>
          </a:xfrm>
          <a:prstGeom prst="rect">
            <a:avLst/>
          </a:prstGeom>
        </p:spPr>
        <p:txBody>
          <a:bodyPr wrap="square">
            <a:spAutoFit/>
          </a:bodyPr>
          <a:lstStyle/>
          <a:p>
            <a:pPr marL="612140" marR="1395095" algn="just">
              <a:lnSpc>
                <a:spcPct val="101000"/>
              </a:lnSpc>
              <a:spcBef>
                <a:spcPts val="430"/>
              </a:spcBef>
              <a:spcAft>
                <a:spcPts val="0"/>
              </a:spcAft>
            </a:pPr>
            <a:r>
              <a:rPr lang="ru-RU" sz="2400" dirty="0"/>
              <a:t>Как изменилась равновесная цена? </a:t>
            </a:r>
            <a:endParaRPr lang="ru-RU" sz="2400" dirty="0">
              <a:latin typeface="Times New Roman" panose="02020603050405020304" pitchFamily="18" charset="0"/>
              <a:ea typeface="Times New Roman" panose="02020603050405020304" pitchFamily="18" charset="0"/>
            </a:endParaRPr>
          </a:p>
          <a:p>
            <a:pPr marL="612140" marR="1395095" algn="just">
              <a:lnSpc>
                <a:spcPct val="101000"/>
              </a:lnSpc>
              <a:spcBef>
                <a:spcPts val="430"/>
              </a:spcBef>
              <a:spcAft>
                <a:spcPts val="0"/>
              </a:spcAft>
            </a:pPr>
            <a:r>
              <a:rPr lang="ru-RU" sz="2400" dirty="0">
                <a:latin typeface="Times New Roman" panose="02020603050405020304" pitchFamily="18" charset="0"/>
                <a:ea typeface="Times New Roman" panose="02020603050405020304" pitchFamily="18" charset="0"/>
              </a:rPr>
              <a:t>Что могло</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вызвать</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изменение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предложения?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Укажите</a:t>
            </a:r>
            <a:r>
              <a:rPr lang="ru-RU" sz="2400" spc="43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любое  </a:t>
            </a:r>
            <a:r>
              <a:rPr lang="ru-RU" sz="2400" spc="19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одно  </a:t>
            </a:r>
            <a:r>
              <a:rPr lang="ru-RU" sz="2400" spc="19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обстоятельство  </a:t>
            </a:r>
            <a:r>
              <a:rPr lang="ru-RU" sz="2400" spc="19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(фактор)</a:t>
            </a:r>
            <a:r>
              <a:rPr lang="ru-RU" sz="2400" spc="-23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объясните</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его</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влияние</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предложение.</a:t>
            </a:r>
          </a:p>
          <a:p>
            <a:pPr marL="612140" marR="26670" indent="-635" algn="just">
              <a:lnSpc>
                <a:spcPct val="101000"/>
              </a:lnSpc>
              <a:spcAft>
                <a:spcPts val="0"/>
              </a:spcAft>
            </a:pPr>
            <a:r>
              <a:rPr lang="ru-RU" sz="2400" i="1" dirty="0">
                <a:latin typeface="Times New Roman" panose="02020603050405020304" pitchFamily="18" charset="0"/>
                <a:ea typeface="Times New Roman" panose="02020603050405020304" pitchFamily="18" charset="0"/>
              </a:rPr>
              <a:t>(Объяснение</a:t>
            </a:r>
            <a:r>
              <a:rPr lang="ru-RU" sz="2400" i="1" spc="24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должно   быть   дано   </a:t>
            </a:r>
            <a:r>
              <a:rPr lang="ru-RU" sz="2400" b="1" i="1" u="sng" dirty="0">
                <a:latin typeface="Times New Roman" panose="02020603050405020304" pitchFamily="18" charset="0"/>
                <a:ea typeface="Times New Roman" panose="02020603050405020304" pitchFamily="18" charset="0"/>
              </a:rPr>
              <a:t>применительно   к   рынку,   указанному</a:t>
            </a:r>
            <a:r>
              <a:rPr lang="ru-RU" sz="2400" b="1" i="1" spc="-230"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в тексте</a:t>
            </a:r>
            <a:r>
              <a:rPr lang="ru-RU" sz="2400" b="1" i="1" u="sng" spc="5"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задания</a:t>
            </a:r>
            <a:r>
              <a:rPr lang="ru-RU" sz="2400" i="1"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612140" marR="27305" algn="just">
              <a:lnSpc>
                <a:spcPct val="101000"/>
              </a:lnSpc>
              <a:spcBef>
                <a:spcPts val="400"/>
              </a:spcBef>
              <a:spcAft>
                <a:spcPts val="0"/>
              </a:spcAft>
            </a:pPr>
            <a:r>
              <a:rPr lang="ru-RU" sz="2400" dirty="0">
                <a:latin typeface="Times New Roman" panose="02020603050405020304" pitchFamily="18" charset="0"/>
                <a:ea typeface="Times New Roman" panose="02020603050405020304" pitchFamily="18" charset="0"/>
              </a:rPr>
              <a:t>Как</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изменятся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спрос</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равновесная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цена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данном</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рынке,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если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вырастут</a:t>
            </a:r>
            <a:r>
              <a:rPr lang="ru-RU" sz="2400" spc="-22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доходы населения</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прочих</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равных</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условиях?</a:t>
            </a:r>
          </a:p>
        </p:txBody>
      </p:sp>
    </p:spTree>
    <p:extLst>
      <p:ext uri="{BB962C8B-B14F-4D97-AF65-F5344CB8AC3E}">
        <p14:creationId xmlns:p14="http://schemas.microsoft.com/office/powerpoint/2010/main" val="3107760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6EF10CA0-D61F-AF4F-A3F5-9E37E279904F}"/>
              </a:ext>
            </a:extLst>
          </p:cNvPr>
          <p:cNvSpPr/>
          <p:nvPr/>
        </p:nvSpPr>
        <p:spPr>
          <a:xfrm>
            <a:off x="300841" y="269991"/>
            <a:ext cx="11590317" cy="5315109"/>
          </a:xfrm>
          <a:prstGeom prst="rect">
            <a:avLst/>
          </a:prstGeom>
        </p:spPr>
        <p:txBody>
          <a:bodyPr wrap="square">
            <a:spAutoFit/>
          </a:bodyPr>
          <a:lstStyle/>
          <a:p>
            <a:pPr marR="196850">
              <a:spcBef>
                <a:spcPts val="1380"/>
              </a:spcBef>
            </a:pPr>
            <a:r>
              <a:rPr lang="ru-RU" sz="2400" dirty="0">
                <a:solidFill>
                  <a:srgbClr val="FF0000"/>
                </a:solidFill>
                <a:latin typeface="Montserrat Medium" pitchFamily="2" charset="0"/>
                <a:ea typeface="Times New Roman" panose="02020603050405020304" pitchFamily="18" charset="0"/>
              </a:rPr>
              <a:t>Представьте, что Вы помогаете учителю оформить презентацию уроку обществознания по теме «Инфляция». Один из слайдов называется «Меры, способствующие снижению инфляции». Что из перечисленного следует включить этот слайд?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указаны эти меры.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L="570230">
              <a:lnSpc>
                <a:spcPct val="150000"/>
              </a:lnSpc>
              <a:spcBef>
                <a:spcPts val="865"/>
              </a:spcBef>
            </a:pPr>
            <a:r>
              <a:rPr lang="ru-RU" sz="2400" dirty="0">
                <a:latin typeface="Montserrat Medium" pitchFamily="2" charset="0"/>
                <a:ea typeface="Times New Roman" panose="02020603050405020304" pitchFamily="18" charset="0"/>
              </a:rPr>
              <a:t>1) увеличение расходов государства на социальные нужды </a:t>
            </a:r>
            <a:endParaRPr lang="ru-RU" sz="2400" dirty="0">
              <a:effectLst/>
              <a:latin typeface="Times New Roman" panose="02020603050405020304" pitchFamily="18" charset="0"/>
              <a:ea typeface="Times New Roman" panose="02020603050405020304" pitchFamily="18" charset="0"/>
            </a:endParaRPr>
          </a:p>
          <a:p>
            <a:pPr marL="556260">
              <a:lnSpc>
                <a:spcPct val="150000"/>
              </a:lnSpc>
            </a:pPr>
            <a:r>
              <a:rPr lang="ru-RU" sz="2400" dirty="0">
                <a:latin typeface="Montserrat Medium" pitchFamily="2" charset="0"/>
                <a:ea typeface="Times New Roman" panose="02020603050405020304" pitchFamily="18" charset="0"/>
              </a:rPr>
              <a:t>2) девальвация национальной валюты </a:t>
            </a:r>
            <a:endParaRPr lang="ru-RU" sz="2400" dirty="0">
              <a:effectLst/>
              <a:latin typeface="Times New Roman" panose="02020603050405020304" pitchFamily="18" charset="0"/>
              <a:ea typeface="Times New Roman" panose="02020603050405020304" pitchFamily="18" charset="0"/>
            </a:endParaRPr>
          </a:p>
          <a:p>
            <a:pPr marL="554990">
              <a:lnSpc>
                <a:spcPct val="150000"/>
              </a:lnSpc>
            </a:pPr>
            <a:r>
              <a:rPr lang="ru-RU" sz="2400" dirty="0">
                <a:latin typeface="Montserrat Medium" pitchFamily="2" charset="0"/>
                <a:ea typeface="Times New Roman" panose="02020603050405020304" pitchFamily="18" charset="0"/>
              </a:rPr>
              <a:t>3) изъятие «лишних» денег центральным банком </a:t>
            </a:r>
            <a:endParaRPr lang="ru-RU" sz="2400" dirty="0">
              <a:effectLst/>
              <a:latin typeface="Times New Roman" panose="02020603050405020304" pitchFamily="18" charset="0"/>
              <a:ea typeface="Times New Roman" panose="02020603050405020304" pitchFamily="18" charset="0"/>
            </a:endParaRPr>
          </a:p>
          <a:p>
            <a:pPr marL="550545">
              <a:lnSpc>
                <a:spcPct val="150000"/>
              </a:lnSpc>
            </a:pPr>
            <a:r>
              <a:rPr lang="ru-RU" sz="2400" dirty="0">
                <a:latin typeface="Montserrat Medium" pitchFamily="2" charset="0"/>
                <a:ea typeface="Times New Roman" panose="02020603050405020304" pitchFamily="18" charset="0"/>
              </a:rPr>
              <a:t>4) отказ от повышения заработной платы, пенсий </a:t>
            </a:r>
            <a:endParaRPr lang="ru-RU" sz="2400" dirty="0">
              <a:effectLst/>
              <a:latin typeface="Times New Roman" panose="02020603050405020304" pitchFamily="18" charset="0"/>
              <a:ea typeface="Times New Roman" panose="02020603050405020304" pitchFamily="18" charset="0"/>
            </a:endParaRPr>
          </a:p>
          <a:p>
            <a:pPr marL="556260">
              <a:lnSpc>
                <a:spcPct val="150000"/>
              </a:lnSpc>
            </a:pPr>
            <a:r>
              <a:rPr lang="ru-RU" sz="2400" dirty="0">
                <a:latin typeface="Montserrat Medium" pitchFamily="2" charset="0"/>
                <a:ea typeface="Times New Roman" panose="02020603050405020304" pitchFamily="18" charset="0"/>
              </a:rPr>
              <a:t>5) переход на натуральный обмен </a:t>
            </a:r>
            <a:endParaRPr lang="ru-RU" sz="2400" dirty="0">
              <a:effectLst/>
              <a:latin typeface="Times New Roman" panose="02020603050405020304" pitchFamily="18" charset="0"/>
              <a:ea typeface="Times New Roman" panose="02020603050405020304" pitchFamily="18" charset="0"/>
            </a:endParaRPr>
          </a:p>
          <a:p>
            <a:pPr marL="554990">
              <a:lnSpc>
                <a:spcPct val="150000"/>
              </a:lnSpc>
            </a:pPr>
            <a:r>
              <a:rPr lang="ru-RU" sz="2400" dirty="0">
                <a:latin typeface="Montserrat Medium" pitchFamily="2" charset="0"/>
                <a:ea typeface="Times New Roman" panose="02020603050405020304" pitchFamily="18" charset="0"/>
              </a:rPr>
              <a:t>6) эмиссия денег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88606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4" name="Прямоугольник 3">
            <a:extLst>
              <a:ext uri="{FF2B5EF4-FFF2-40B4-BE49-F238E27FC236}">
                <a16:creationId xmlns:a16="http://schemas.microsoft.com/office/drawing/2014/main" id="{202796B9-06C8-8348-9495-122FCA1F6302}"/>
              </a:ext>
            </a:extLst>
          </p:cNvPr>
          <p:cNvSpPr/>
          <p:nvPr/>
        </p:nvSpPr>
        <p:spPr>
          <a:xfrm>
            <a:off x="475012" y="352469"/>
            <a:ext cx="11471564" cy="5835508"/>
          </a:xfrm>
          <a:prstGeom prst="rect">
            <a:avLst/>
          </a:prstGeom>
        </p:spPr>
        <p:txBody>
          <a:bodyPr wrap="square">
            <a:spAutoFit/>
          </a:bodyPr>
          <a:lstStyle/>
          <a:p>
            <a:pPr marR="73025">
              <a:spcBef>
                <a:spcPts val="745"/>
              </a:spcBef>
            </a:pPr>
            <a:r>
              <a:rPr lang="ru-RU" sz="2400" dirty="0">
                <a:solidFill>
                  <a:srgbClr val="FF0000"/>
                </a:solidFill>
                <a:latin typeface="Montserrat Medium" pitchFamily="2" charset="0"/>
                <a:ea typeface="Times New Roman" panose="02020603050405020304" pitchFamily="18" charset="0"/>
              </a:rPr>
              <a:t>Выберите верные суждения об инфляции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72390">
              <a:lnSpc>
                <a:spcPct val="150000"/>
              </a:lnSpc>
              <a:spcBef>
                <a:spcPts val="640"/>
              </a:spcBef>
            </a:pPr>
            <a:r>
              <a:rPr lang="ru-RU" sz="2400" dirty="0">
                <a:latin typeface="Montserrat Medium" pitchFamily="2" charset="0"/>
                <a:ea typeface="Times New Roman" panose="02020603050405020304" pitchFamily="18" charset="0"/>
              </a:rPr>
              <a:t>1) Инфляцией называют процесс долговременного устойчивого повышения общего уровня цен в стране. </a:t>
            </a:r>
            <a:endParaRPr lang="ru-RU" sz="2400" dirty="0">
              <a:effectLst/>
              <a:latin typeface="Times New Roman" panose="02020603050405020304" pitchFamily="18" charset="0"/>
              <a:ea typeface="Times New Roman" panose="02020603050405020304" pitchFamily="18" charset="0"/>
            </a:endParaRPr>
          </a:p>
          <a:p>
            <a:pPr marR="76200">
              <a:lnSpc>
                <a:spcPct val="150000"/>
              </a:lnSpc>
              <a:spcBef>
                <a:spcPts val="15"/>
              </a:spcBef>
            </a:pPr>
            <a:r>
              <a:rPr lang="ru-RU" sz="2400" dirty="0">
                <a:latin typeface="Montserrat Medium" pitchFamily="2" charset="0"/>
                <a:ea typeface="Times New Roman" panose="02020603050405020304" pitchFamily="18" charset="0"/>
              </a:rPr>
              <a:t>2) В период высокой инфляции повышается покупательная способность национальной валюты. </a:t>
            </a:r>
            <a:endParaRPr lang="ru-RU" sz="2400" dirty="0">
              <a:effectLst/>
              <a:latin typeface="Times New Roman" panose="02020603050405020304" pitchFamily="18" charset="0"/>
              <a:ea typeface="Times New Roman" panose="02020603050405020304" pitchFamily="18" charset="0"/>
            </a:endParaRPr>
          </a:p>
          <a:p>
            <a:pPr marR="76200">
              <a:lnSpc>
                <a:spcPct val="150000"/>
              </a:lnSpc>
              <a:spcBef>
                <a:spcPts val="15"/>
              </a:spcBef>
            </a:pPr>
            <a:r>
              <a:rPr lang="ru-RU" sz="2400" dirty="0">
                <a:latin typeface="Montserrat Medium" pitchFamily="2" charset="0"/>
                <a:ea typeface="Times New Roman" panose="02020603050405020304" pitchFamily="18" charset="0"/>
              </a:rPr>
              <a:t>3) Инфляция бывает фрикционной и циклической. </a:t>
            </a:r>
            <a:endParaRPr lang="ru-RU" sz="2400" dirty="0">
              <a:effectLst/>
              <a:latin typeface="Times New Roman" panose="02020603050405020304" pitchFamily="18" charset="0"/>
              <a:ea typeface="Times New Roman" panose="02020603050405020304" pitchFamily="18" charset="0"/>
            </a:endParaRPr>
          </a:p>
          <a:p>
            <a:pPr marR="79375">
              <a:lnSpc>
                <a:spcPct val="150000"/>
              </a:lnSpc>
            </a:pPr>
            <a:r>
              <a:rPr lang="ru-RU" sz="2400" dirty="0">
                <a:latin typeface="Montserrat Medium" pitchFamily="2" charset="0"/>
                <a:ea typeface="Times New Roman" panose="02020603050405020304" pitchFamily="18" charset="0"/>
              </a:rPr>
              <a:t>4) Высокая инфляция усиливает риск, связанный с инновациями и долгосрочными инвестициями. </a:t>
            </a:r>
            <a:endParaRPr lang="ru-RU" sz="2400" dirty="0">
              <a:effectLst/>
              <a:latin typeface="Times New Roman" panose="02020603050405020304" pitchFamily="18" charset="0"/>
              <a:ea typeface="Times New Roman" panose="02020603050405020304" pitchFamily="18" charset="0"/>
            </a:endParaRPr>
          </a:p>
          <a:p>
            <a:pPr>
              <a:lnSpc>
                <a:spcPct val="150000"/>
              </a:lnSpc>
            </a:pPr>
            <a:r>
              <a:rPr lang="ru-RU" sz="2400" dirty="0">
                <a:latin typeface="Montserrat Medium" pitchFamily="2" charset="0"/>
                <a:ea typeface="Calibri" panose="020F0502020204030204" pitchFamily="34" charset="0"/>
                <a:cs typeface="Times New Roman" panose="02020603050405020304" pitchFamily="18" charset="0"/>
              </a:rPr>
              <a:t>5) Высокая инфляция сопровождается снижением реальных доходов населения.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34810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E4234F6D-96A6-8B49-B33A-E2132D6ACEC4}"/>
              </a:ext>
            </a:extLst>
          </p:cNvPr>
          <p:cNvSpPr/>
          <p:nvPr/>
        </p:nvSpPr>
        <p:spPr>
          <a:xfrm>
            <a:off x="248356" y="185629"/>
            <a:ext cx="11616266" cy="1259191"/>
          </a:xfrm>
          <a:prstGeom prst="rect">
            <a:avLst/>
          </a:prstGeom>
        </p:spPr>
        <p:txBody>
          <a:bodyPr wrap="square">
            <a:spAutoFit/>
          </a:bodyPr>
          <a:lstStyle/>
          <a:p>
            <a:pPr algn="just">
              <a:lnSpc>
                <a:spcPct val="107000"/>
              </a:lnSpc>
              <a:spcAft>
                <a:spcPts val="800"/>
              </a:spcAft>
            </a:pPr>
            <a:r>
              <a:rPr lang="ru-RU" sz="2400" dirty="0">
                <a:solidFill>
                  <a:srgbClr val="FF0000"/>
                </a:solidFill>
                <a:latin typeface="Montserrat Medium" pitchFamily="2" charset="0"/>
                <a:ea typeface="Calibri" panose="020F0502020204030204" pitchFamily="34" charset="0"/>
                <a:cs typeface="Times New Roman" panose="02020603050405020304" pitchFamily="18" charset="0"/>
              </a:rPr>
              <a:t>Установите соответствие между источниками видами источников финансирования бизнеса: каждому элементу, данному первом столбце, подберите соответствующий элемент из второго столбца.</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D93188C9-2B5E-1A49-9525-0363A595C839}"/>
              </a:ext>
            </a:extLst>
          </p:cNvPr>
          <p:cNvSpPr/>
          <p:nvPr/>
        </p:nvSpPr>
        <p:spPr>
          <a:xfrm>
            <a:off x="248356" y="1896991"/>
            <a:ext cx="6096000" cy="3714991"/>
          </a:xfrm>
          <a:prstGeom prst="rect">
            <a:avLst/>
          </a:prstGeom>
        </p:spPr>
        <p:txBody>
          <a:bodyPr>
            <a:spAutoFit/>
          </a:bodyPr>
          <a:lstStyle/>
          <a:p>
            <a:pPr>
              <a:lnSpc>
                <a:spcPct val="107000"/>
              </a:lnSpc>
              <a:spcBef>
                <a:spcPts val="1385"/>
              </a:spcBef>
              <a:spcAft>
                <a:spcPts val="800"/>
              </a:spcAft>
            </a:pP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ИСТОЧНИКИ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err="1">
                <a:solidFill>
                  <a:srgbClr val="404040"/>
                </a:solidFill>
                <a:latin typeface="Montserrat Medium" pitchFamily="2" charset="0"/>
                <a:ea typeface="Times New Roman" panose="02020603050405020304" pitchFamily="18" charset="0"/>
                <a:cs typeface="Times New Roman" panose="02020603050405020304" pitchFamily="18" charset="0"/>
              </a:rPr>
              <a:t>A</a:t>
            </a: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 прибыль фирмы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Б) целевые банковские кредиты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err="1">
                <a:solidFill>
                  <a:srgbClr val="404040"/>
                </a:solidFill>
                <a:latin typeface="Montserrat Medium" pitchFamily="2" charset="0"/>
                <a:ea typeface="Times New Roman" panose="02020603050405020304" pitchFamily="18" charset="0"/>
                <a:cs typeface="Times New Roman" panose="02020603050405020304" pitchFamily="18" charset="0"/>
              </a:rPr>
              <a:t>B</a:t>
            </a: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 средства из государственного бюджета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a:solidFill>
                  <a:srgbClr val="404040"/>
                </a:solidFill>
                <a:latin typeface="Montserrat Medium" pitchFamily="2" charset="0"/>
                <a:ea typeface="Times New Roman" panose="02020603050405020304" pitchFamily="18" charset="0"/>
                <a:cs typeface="Times New Roman" panose="02020603050405020304" pitchFamily="18" charset="0"/>
              </a:rPr>
              <a:t>Г) амортизационные отчисления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Д) средства от эмиссии акций фирмы </a:t>
            </a:r>
            <a:endParaRPr lang="ru-RU" sz="2400" dirty="0">
              <a:effectLst/>
              <a:latin typeface="Times New Roman" panose="02020603050405020304" pitchFamily="18" charset="0"/>
              <a:ea typeface="Times New Roman" panose="02020603050405020304" pitchFamily="18" charset="0"/>
            </a:endParaRPr>
          </a:p>
        </p:txBody>
      </p:sp>
      <p:sp>
        <p:nvSpPr>
          <p:cNvPr id="9" name="Прямоугольник 8">
            <a:extLst>
              <a:ext uri="{FF2B5EF4-FFF2-40B4-BE49-F238E27FC236}">
                <a16:creationId xmlns:a16="http://schemas.microsoft.com/office/drawing/2014/main" id="{1C936037-21D5-9D42-83ED-D84EA7A6CC8B}"/>
              </a:ext>
            </a:extLst>
          </p:cNvPr>
          <p:cNvSpPr/>
          <p:nvPr/>
        </p:nvSpPr>
        <p:spPr>
          <a:xfrm>
            <a:off x="7134578" y="1836631"/>
            <a:ext cx="4515556" cy="1938992"/>
          </a:xfrm>
          <a:prstGeom prst="rect">
            <a:avLst/>
          </a:prstGeom>
        </p:spPr>
        <p:txBody>
          <a:bodyPr wrap="square">
            <a:spAutoFit/>
          </a:bodyPr>
          <a:lstStyle/>
          <a:p>
            <a:r>
              <a:rPr lang="ru-RU" sz="2400" dirty="0">
                <a:solidFill>
                  <a:srgbClr val="404040"/>
                </a:solidFill>
                <a:latin typeface="Montserrat Medium" pitchFamily="2" charset="0"/>
                <a:ea typeface="Times New Roman" panose="02020603050405020304" pitchFamily="18" charset="0"/>
              </a:rPr>
              <a:t>ВИДЫ ИСТОЧНИКОВ ФИНАНСИРОВАНИЯ БИЗНЕСА</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1) внутренние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2) внешние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86821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4" name="Прямоугольник 3">
            <a:extLst>
              <a:ext uri="{FF2B5EF4-FFF2-40B4-BE49-F238E27FC236}">
                <a16:creationId xmlns:a16="http://schemas.microsoft.com/office/drawing/2014/main" id="{C11CF538-A39E-3B4E-A4BC-5977466C3B8D}"/>
              </a:ext>
            </a:extLst>
          </p:cNvPr>
          <p:cNvSpPr/>
          <p:nvPr/>
        </p:nvSpPr>
        <p:spPr>
          <a:xfrm>
            <a:off x="510639" y="273996"/>
            <a:ext cx="11400311" cy="4639732"/>
          </a:xfrm>
          <a:prstGeom prst="rect">
            <a:avLst/>
          </a:prstGeom>
        </p:spPr>
        <p:txBody>
          <a:bodyPr wrap="square">
            <a:spAutoFit/>
          </a:bodyPr>
          <a:lstStyle/>
          <a:p>
            <a:pPr marR="288290">
              <a:spcBef>
                <a:spcPts val="935"/>
              </a:spcBef>
            </a:pPr>
            <a:r>
              <a:rPr lang="ru-RU" sz="2400" dirty="0">
                <a:solidFill>
                  <a:srgbClr val="FF0000"/>
                </a:solidFill>
                <a:latin typeface="Montserrat Medium" pitchFamily="2" charset="0"/>
                <a:ea typeface="Times New Roman" panose="02020603050405020304" pitchFamily="18" charset="0"/>
              </a:rPr>
              <a:t>Выберите верные суждения об инфляции её последствиях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effectLst/>
              <a:latin typeface="Times New Roman" panose="02020603050405020304" pitchFamily="18" charset="0"/>
              <a:ea typeface="Times New Roman" panose="02020603050405020304" pitchFamily="18" charset="0"/>
            </a:endParaRPr>
          </a:p>
          <a:p>
            <a:pPr marR="283845">
              <a:spcBef>
                <a:spcPts val="860"/>
              </a:spcBef>
            </a:pPr>
            <a:r>
              <a:rPr lang="ru-RU" sz="2400" dirty="0">
                <a:latin typeface="Montserrat Medium" pitchFamily="2" charset="0"/>
                <a:ea typeface="Times New Roman" panose="02020603050405020304" pitchFamily="18" charset="0"/>
              </a:rPr>
              <a:t>1) Инфляцией называют процесс долговременного, устойчивого повышения общего уровня цен в стране. </a:t>
            </a:r>
            <a:endParaRPr lang="ru-RU" sz="2400" dirty="0">
              <a:effectLst/>
              <a:latin typeface="Times New Roman" panose="02020603050405020304" pitchFamily="18" charset="0"/>
              <a:ea typeface="Times New Roman" panose="02020603050405020304" pitchFamily="18" charset="0"/>
            </a:endParaRPr>
          </a:p>
          <a:p>
            <a:pPr marR="284480"/>
            <a:r>
              <a:rPr lang="ru-RU" sz="2400" dirty="0">
                <a:latin typeface="Montserrat Medium" pitchFamily="2" charset="0"/>
                <a:ea typeface="Times New Roman" panose="02020603050405020304" pitchFamily="18" charset="0"/>
              </a:rPr>
              <a:t>2) В  период высокой инфляции покупательная способность национальной валюты снижается. </a:t>
            </a:r>
            <a:endParaRPr lang="ru-RU" sz="2400" dirty="0">
              <a:effectLst/>
              <a:latin typeface="Times New Roman" panose="02020603050405020304" pitchFamily="18" charset="0"/>
              <a:ea typeface="Times New Roman" panose="02020603050405020304" pitchFamily="18" charset="0"/>
            </a:endParaRPr>
          </a:p>
          <a:p>
            <a:pPr marR="285750"/>
            <a:r>
              <a:rPr lang="ru-RU" sz="2400" dirty="0">
                <a:latin typeface="Montserrat Medium" pitchFamily="2" charset="0"/>
                <a:ea typeface="Times New Roman" panose="02020603050405020304" pitchFamily="18" charset="0"/>
              </a:rPr>
              <a:t>3) От инфляции страдают вкладчики банков, если уровень инфляции превышает процент по депозитам. </a:t>
            </a:r>
            <a:endParaRPr lang="ru-RU" sz="2400" dirty="0">
              <a:effectLst/>
              <a:latin typeface="Times New Roman" panose="02020603050405020304" pitchFamily="18" charset="0"/>
              <a:ea typeface="Times New Roman" panose="02020603050405020304" pitchFamily="18" charset="0"/>
            </a:endParaRPr>
          </a:p>
          <a:p>
            <a:pPr marR="284480"/>
            <a:r>
              <a:rPr lang="ru-RU" sz="2400" dirty="0">
                <a:latin typeface="Montserrat Medium" pitchFamily="2" charset="0"/>
                <a:ea typeface="Times New Roman" panose="02020603050405020304" pitchFamily="18" charset="0"/>
              </a:rPr>
              <a:t>4) В период высокой инфляции возрастает объём инвестиций в долгосрочные инновационные проекты. </a:t>
            </a:r>
            <a:endParaRPr lang="ru-RU" sz="2400" dirty="0">
              <a:effectLst/>
              <a:latin typeface="Times New Roman" panose="02020603050405020304" pitchFamily="18" charset="0"/>
              <a:ea typeface="Times New Roman" panose="02020603050405020304" pitchFamily="18" charset="0"/>
            </a:endParaRPr>
          </a:p>
          <a:p>
            <a:pPr marR="280670"/>
            <a:r>
              <a:rPr lang="ru-RU" sz="2400" dirty="0">
                <a:latin typeface="Montserrat Medium" pitchFamily="2" charset="0"/>
                <a:ea typeface="Times New Roman" panose="02020603050405020304" pitchFamily="18" charset="0"/>
              </a:rPr>
              <a:t>5) Экономисты рассматривают дефицит, государственного бюджета как одну из возможных причин инфляции.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93365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6" name="Прямоугольник 5">
            <a:extLst>
              <a:ext uri="{FF2B5EF4-FFF2-40B4-BE49-F238E27FC236}">
                <a16:creationId xmlns:a16="http://schemas.microsoft.com/office/drawing/2014/main" id="{523F0BBB-B235-4845-89C1-DA686A50B4B8}"/>
              </a:ext>
            </a:extLst>
          </p:cNvPr>
          <p:cNvSpPr/>
          <p:nvPr/>
        </p:nvSpPr>
        <p:spPr>
          <a:xfrm>
            <a:off x="724395" y="153526"/>
            <a:ext cx="8110847" cy="923330"/>
          </a:xfrm>
          <a:prstGeom prst="rect">
            <a:avLst/>
          </a:prstGeom>
        </p:spPr>
        <p:txBody>
          <a:bodyPr wrap="square">
            <a:spAutoFit/>
          </a:bodyPr>
          <a:lstStyle/>
          <a:p>
            <a:pPr algn="just"/>
            <a:r>
              <a:rPr lang="ru-RU" dirty="0">
                <a:solidFill>
                  <a:srgbClr val="FF0000"/>
                </a:solidFill>
                <a:latin typeface="Montserrat Medium" pitchFamily="2" charset="0"/>
                <a:ea typeface="Times New Roman" panose="02020603050405020304" pitchFamily="18" charset="0"/>
              </a:rPr>
              <a:t>Установите соответствие между характеристиками и факторами производства: к каждой позиции, данной в первом столбце, подберите соответствующую позицию из второго столбца.</a:t>
            </a:r>
            <a:endParaRPr lang="ru-RU" sz="1600" dirty="0">
              <a:solidFill>
                <a:srgbClr val="FF0000"/>
              </a:solidFill>
              <a:effectLst/>
              <a:latin typeface="Times New Roman" panose="02020603050405020304" pitchFamily="18" charset="0"/>
              <a:ea typeface="Times New Roman" panose="02020603050405020304" pitchFamily="18" charset="0"/>
            </a:endParaRPr>
          </a:p>
        </p:txBody>
      </p:sp>
      <p:graphicFrame>
        <p:nvGraphicFramePr>
          <p:cNvPr id="9" name="Таблица 8">
            <a:extLst>
              <a:ext uri="{FF2B5EF4-FFF2-40B4-BE49-F238E27FC236}">
                <a16:creationId xmlns:a16="http://schemas.microsoft.com/office/drawing/2014/main" id="{7F8DFFED-73E4-5647-BAEA-5165C0A0BF3C}"/>
              </a:ext>
            </a:extLst>
          </p:cNvPr>
          <p:cNvGraphicFramePr>
            <a:graphicFrameLocks noGrp="1"/>
          </p:cNvGraphicFramePr>
          <p:nvPr>
            <p:extLst>
              <p:ext uri="{D42A27DB-BD31-4B8C-83A1-F6EECF244321}">
                <p14:modId xmlns:p14="http://schemas.microsoft.com/office/powerpoint/2010/main" val="4061669165"/>
              </p:ext>
            </p:extLst>
          </p:nvPr>
        </p:nvGraphicFramePr>
        <p:xfrm>
          <a:off x="197923" y="1244147"/>
          <a:ext cx="11994077" cy="4389120"/>
        </p:xfrm>
        <a:graphic>
          <a:graphicData uri="http://schemas.openxmlformats.org/drawingml/2006/table">
            <a:tbl>
              <a:tblPr firstRow="1" firstCol="1" bandRow="1"/>
              <a:tblGrid>
                <a:gridCol w="7596707">
                  <a:extLst>
                    <a:ext uri="{9D8B030D-6E8A-4147-A177-3AD203B41FA5}">
                      <a16:colId xmlns:a16="http://schemas.microsoft.com/office/drawing/2014/main" val="3050916470"/>
                    </a:ext>
                  </a:extLst>
                </a:gridCol>
                <a:gridCol w="4397370">
                  <a:extLst>
                    <a:ext uri="{9D8B030D-6E8A-4147-A177-3AD203B41FA5}">
                      <a16:colId xmlns:a16="http://schemas.microsoft.com/office/drawing/2014/main" val="1210369600"/>
                    </a:ext>
                  </a:extLst>
                </a:gridCol>
              </a:tblGrid>
              <a:tr h="0">
                <a:tc>
                  <a:txBody>
                    <a:bodyPr/>
                    <a:lstStyle/>
                    <a:p>
                      <a:r>
                        <a:rPr lang="ru-RU" sz="2400">
                          <a:solidFill>
                            <a:srgbClr val="404040"/>
                          </a:solidFill>
                          <a:effectLst/>
                          <a:latin typeface="Montserrat Medium" pitchFamily="2" charset="0"/>
                          <a:ea typeface="Times New Roman" panose="02020603050405020304" pitchFamily="18" charset="0"/>
                          <a:cs typeface="Times New Roman" panose="02020603050405020304" pitchFamily="18" charset="0"/>
                        </a:rPr>
                        <a:t>ХАРАКТЕРИСТИКИ</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p>
                      <a:r>
                        <a:rPr lang="ru-RU" sz="2400">
                          <a:solidFill>
                            <a:srgbClr val="404040"/>
                          </a:solidFill>
                          <a:effectLst/>
                          <a:latin typeface="Montserrat Medium" pitchFamily="2" charset="0"/>
                          <a:ea typeface="Times New Roman" panose="02020603050405020304" pitchFamily="18" charset="0"/>
                          <a:cs typeface="Times New Roman" panose="02020603050405020304" pitchFamily="18" charset="0"/>
                        </a:rPr>
                        <a:t>A) все виды ресурсов, имеющихся на планете и пригодных для производства экономических благ</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p>
                      <a:r>
                        <a:rPr lang="ru-RU" sz="2400">
                          <a:solidFill>
                            <a:srgbClr val="404040"/>
                          </a:solidFill>
                          <a:effectLst/>
                          <a:latin typeface="Montserrat Medium" pitchFamily="2" charset="0"/>
                          <a:ea typeface="Times New Roman" panose="02020603050405020304" pitchFamily="18" charset="0"/>
                          <a:cs typeface="Times New Roman" panose="02020603050405020304" pitchFamily="18" charset="0"/>
                        </a:rPr>
                        <a:t>Б) факторный доход — рента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p>
                      <a:r>
                        <a:rPr lang="ru-RU" sz="2400">
                          <a:solidFill>
                            <a:srgbClr val="404040"/>
                          </a:solidFill>
                          <a:effectLst/>
                          <a:latin typeface="Montserrat Medium" pitchFamily="2" charset="0"/>
                          <a:ea typeface="Times New Roman" panose="02020603050405020304" pitchFamily="18" charset="0"/>
                          <a:cs typeface="Times New Roman" panose="02020603050405020304" pitchFamily="18" charset="0"/>
                        </a:rPr>
                        <a:t>B) факторный доход — процент</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p>
                      <a:r>
                        <a:rPr lang="ru-RU" sz="2400">
                          <a:solidFill>
                            <a:srgbClr val="404040"/>
                          </a:solidFill>
                          <a:effectLst/>
                          <a:latin typeface="Montserrat Medium" pitchFamily="2" charset="0"/>
                          <a:ea typeface="Times New Roman" panose="02020603050405020304" pitchFamily="18" charset="0"/>
                          <a:cs typeface="Times New Roman" panose="02020603050405020304" pitchFamily="18" charset="0"/>
                        </a:rPr>
                        <a:t>Г) примеры — здания и сооружения, оборудование, инфраструктура и др.</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p>
                      <a:r>
                        <a:rPr lang="ru-RU" sz="2400">
                          <a:solidFill>
                            <a:srgbClr val="404040"/>
                          </a:solidFill>
                          <a:effectLst/>
                          <a:latin typeface="Montserrat Medium" pitchFamily="2" charset="0"/>
                          <a:ea typeface="Times New Roman" panose="02020603050405020304" pitchFamily="18" charset="0"/>
                          <a:cs typeface="Times New Roman" panose="02020603050405020304" pitchFamily="18" charset="0"/>
                        </a:rPr>
                        <a:t>Д) услуги, которые оказывают люди, способные скоординировать использование факторов производства и принять на себя риск потери капитала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ru-RU" sz="2400" dirty="0">
                          <a:solidFill>
                            <a:srgbClr val="404040"/>
                          </a:solidFill>
                          <a:effectLst/>
                          <a:latin typeface="Montserrat Medium" pitchFamily="2" charset="0"/>
                          <a:ea typeface="Times New Roman" panose="02020603050405020304" pitchFamily="18" charset="0"/>
                          <a:cs typeface="Times New Roman" panose="02020603050405020304" pitchFamily="18" charset="0"/>
                        </a:rPr>
                        <a:t>ФАКТОРЫ ПРОИЗВОДСТВА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r>
                        <a:rPr lang="ru-RU" sz="2400" dirty="0">
                          <a:solidFill>
                            <a:srgbClr val="404040"/>
                          </a:solidFill>
                          <a:effectLst/>
                          <a:latin typeface="Montserrat Medium" pitchFamily="2" charset="0"/>
                          <a:ea typeface="Times New Roman" panose="02020603050405020304" pitchFamily="18" charset="0"/>
                          <a:cs typeface="Times New Roman" panose="02020603050405020304" pitchFamily="18" charset="0"/>
                        </a:rPr>
                        <a:t>1) капитал</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r>
                        <a:rPr lang="ru-RU" sz="2400" dirty="0">
                          <a:solidFill>
                            <a:srgbClr val="404040"/>
                          </a:solidFill>
                          <a:effectLst/>
                          <a:latin typeface="Montserrat Medium" pitchFamily="2" charset="0"/>
                          <a:ea typeface="Times New Roman" panose="02020603050405020304" pitchFamily="18" charset="0"/>
                          <a:cs typeface="Times New Roman" panose="02020603050405020304" pitchFamily="18" charset="0"/>
                        </a:rPr>
                        <a:t>2) земля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r>
                        <a:rPr lang="ru-RU" sz="2400" dirty="0">
                          <a:solidFill>
                            <a:srgbClr val="404040"/>
                          </a:solidFill>
                          <a:effectLst/>
                          <a:latin typeface="Montserrat Medium" pitchFamily="2" charset="0"/>
                          <a:ea typeface="Times New Roman" panose="02020603050405020304" pitchFamily="18" charset="0"/>
                          <a:cs typeface="Times New Roman" panose="02020603050405020304" pitchFamily="18" charset="0"/>
                        </a:rPr>
                        <a:t>3) предпринимательство</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2497202"/>
                  </a:ext>
                </a:extLst>
              </a:tr>
            </a:tbl>
          </a:graphicData>
        </a:graphic>
      </p:graphicFrame>
    </p:spTree>
    <p:extLst>
      <p:ext uri="{BB962C8B-B14F-4D97-AF65-F5344CB8AC3E}">
        <p14:creationId xmlns:p14="http://schemas.microsoft.com/office/powerpoint/2010/main" val="2230249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EF3AB88-0496-EA42-B444-77E783775344}"/>
              </a:ext>
            </a:extLst>
          </p:cNvPr>
          <p:cNvSpPr/>
          <p:nvPr/>
        </p:nvSpPr>
        <p:spPr>
          <a:xfrm>
            <a:off x="419595" y="324222"/>
            <a:ext cx="11352810" cy="5401479"/>
          </a:xfrm>
          <a:prstGeom prst="rect">
            <a:avLst/>
          </a:prstGeom>
        </p:spPr>
        <p:txBody>
          <a:bodyPr wrap="square">
            <a:spAutoFit/>
          </a:bodyPr>
          <a:lstStyle/>
          <a:p>
            <a:pPr algn="just">
              <a:spcBef>
                <a:spcPts val="300"/>
              </a:spcBef>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Источником инфляции может быть высокий уровень монополизма в экономике, а также рыночная власть государства, реализующаяся в административном повышении цен. При анализе причин возникновения инфляции следует иметь в виду и такой фактор, как инфляционные ожидания. Они могут порождать инфляцию или обусловливать её сохранение даже в том случае, когда объективные причины инфляции (рост денежной массы, падение производства) перестают действовать.</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spcBef>
                <a:spcPts val="300"/>
              </a:spcBef>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Для каждой социальной группы существует своя критическая точка инфляции. Первыми её достигают пенсионеры и студенты, за ними идут служащие и наёмные работники, мелкие производители и, наконец, крупные предприниматели. Существует критическая точка и для государства: обесцениваются налоги, уменьшается прибыльность каждой новой эмиссии, что в конечном счёте подрывает основы национальной экономики.</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spcBef>
                <a:spcPts val="300"/>
              </a:spcBef>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Негативные последствия инфляции очевидны каждому взрослому человеку. Она снижает покупательную способность заработной платы, уничтожает сбережения физических и юридических лиц, препятствует долгосрочным инвестициям и экономическому росту. При прогнозируемой инфляции все экономические субъекты будут учитывать тот или иной темп роста цен в своих планах. При непрогнозируемой инфляции главным её последствием является рост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перераспределительных</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процессов, в результате чего одни группы населения резко богатеют, другие столь же стремительно нищают.</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9397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3EC673B-F7FF-3F44-8451-52630E8B1C9D}"/>
              </a:ext>
            </a:extLst>
          </p:cNvPr>
          <p:cNvSpPr/>
          <p:nvPr/>
        </p:nvSpPr>
        <p:spPr>
          <a:xfrm>
            <a:off x="463137" y="208393"/>
            <a:ext cx="11400311" cy="4093428"/>
          </a:xfrm>
          <a:prstGeom prst="rect">
            <a:avLst/>
          </a:prstGeom>
        </p:spPr>
        <p:txBody>
          <a:bodyPr wrap="square">
            <a:spAutoFit/>
          </a:bodyPr>
          <a:lstStyle/>
          <a:p>
            <a:pPr algn="just"/>
            <a:r>
              <a:rPr lang="ru-RU" sz="2000" dirty="0">
                <a:latin typeface="Times New Roman" panose="02020603050405020304" pitchFamily="18" charset="0"/>
                <a:ea typeface="Times New Roman" panose="02020603050405020304" pitchFamily="18" charset="0"/>
                <a:cs typeface="Times New Roman" panose="02020603050405020304" pitchFamily="18" charset="0"/>
              </a:rPr>
              <a:t>В отношениях между кредиторами и заёмщиками в условиях инфляции существенную выгоду получают последние, так как взятые ими займы обесцениваются. Кредиторы же теряют ровно столько богатства, на сколько произошло непредвиденное повышение цен. Однако, если </a:t>
            </a:r>
            <a:r>
              <a:rPr lang="ru-RU" sz="2000" dirty="0">
                <a:latin typeface="Times New Roman" panose="02020603050405020304" pitchFamily="18" charset="0"/>
                <a:cs typeface="Times New Roman" panose="02020603050405020304" pitchFamily="18" charset="0"/>
              </a:rPr>
              <a:t>кредитор будет вынужден уплатить налог на свой номинальный доход, его потери станут ещё больше.</a:t>
            </a:r>
          </a:p>
          <a:p>
            <a:pPr algn="just"/>
            <a:r>
              <a:rPr lang="ru-RU" sz="2000" dirty="0">
                <a:latin typeface="Times New Roman" panose="02020603050405020304" pitchFamily="18" charset="0"/>
                <a:cs typeface="Times New Roman" panose="02020603050405020304" pitchFamily="18" charset="0"/>
              </a:rPr>
              <a:t>Продавцы товаров и ресурсов, занимающие монопольное положение на рынке, могут увеличить свой доход. Чаще всего в условиях инфляции возрастает богатство и у владельцев реальных активов (недвижимость, антиквариат, драгоценности, произведения искусства и т.п.). Всё это</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в конечном счёте ведёт к глубокому имущественному неравенству. &lt;…&gt;</a:t>
            </a:r>
          </a:p>
          <a:p>
            <a:pPr algn="just"/>
            <a:r>
              <a:rPr lang="ru-RU" sz="2000" dirty="0">
                <a:latin typeface="Times New Roman" panose="02020603050405020304" pitchFamily="18" charset="0"/>
                <a:cs typeface="Times New Roman" panose="02020603050405020304" pitchFamily="18" charset="0"/>
              </a:rPr>
              <a:t>Таким образом, непрогнозируемая инфляция существенно деформирует механизм распределения номинального дохода и имущества в стране и тем самым снижает эффективность их использования. Длительная инфляция таит в себе опасность </a:t>
            </a:r>
            <a:r>
              <a:rPr lang="ru-RU" sz="2000" dirty="0" err="1">
                <a:latin typeface="Times New Roman" panose="02020603050405020304" pitchFamily="18" charset="0"/>
                <a:cs typeface="Times New Roman" panose="02020603050405020304" pitchFamily="18" charset="0"/>
              </a:rPr>
              <a:t>самоускорения</a:t>
            </a:r>
            <a:r>
              <a:rPr lang="ru-RU" sz="2000" dirty="0">
                <a:latin typeface="Times New Roman" panose="02020603050405020304" pitchFamily="18" charset="0"/>
                <a:cs typeface="Times New Roman" panose="02020603050405020304" pitchFamily="18" charset="0"/>
              </a:rPr>
              <a:t>, грозящую крахом всей финансово-экономической системы. Вот почему предотвращение инфляции – одна из главных макроэкономических задач государства.</a:t>
            </a:r>
            <a:r>
              <a:rPr lang="ru-RU" sz="2000" dirty="0">
                <a:effectLst/>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0026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B17EFDB-25FF-D34C-BFF3-BA2ED1F8C107}"/>
              </a:ext>
            </a:extLst>
          </p:cNvPr>
          <p:cNvSpPr/>
          <p:nvPr/>
        </p:nvSpPr>
        <p:spPr>
          <a:xfrm>
            <a:off x="791687" y="252030"/>
            <a:ext cx="10905507" cy="5909310"/>
          </a:xfrm>
          <a:prstGeom prst="rect">
            <a:avLst/>
          </a:prstGeom>
        </p:spPr>
        <p:txBody>
          <a:bodyPr wrap="square">
            <a:spAutoFit/>
          </a:bodyPr>
          <a:lstStyle/>
          <a:p>
            <a:r>
              <a:rPr lang="en-US" dirty="0">
                <a:latin typeface="Times New Roman" panose="02020603050405020304" pitchFamily="18" charset="0"/>
                <a:ea typeface="Times New Roman" panose="02020603050405020304" pitchFamily="18" charset="0"/>
                <a:cs typeface="Times New Roman" panose="02020603050405020304" pitchFamily="18" charset="0"/>
              </a:rPr>
              <a:t>17. </a:t>
            </a:r>
            <a:r>
              <a:rPr lang="ru-RU" dirty="0">
                <a:latin typeface="Times New Roman" panose="02020603050405020304" pitchFamily="18" charset="0"/>
                <a:ea typeface="Times New Roman" panose="02020603050405020304" pitchFamily="18" charset="0"/>
                <a:cs typeface="Times New Roman" panose="02020603050405020304" pitchFamily="18" charset="0"/>
              </a:rPr>
              <a:t>Какие причины (источники) инфляции перечисляет автор? (Назовите две любые причины из текста.) Почему, по его мнению, предотвращение инфляции является одной из основных макроэкономических задач государства? Какие категории населения могут получить выгоду в условиях инфляции? (Укажите три подобные категории населения, упомянутые в тексте.)</a:t>
            </a:r>
            <a:r>
              <a:rPr lang="ru-RU" dirty="0">
                <a:effectLst/>
                <a:latin typeface="Times New Roman" panose="02020603050405020304" pitchFamily="18" charset="0"/>
                <a:cs typeface="Times New Roman" panose="02020603050405020304" pitchFamily="18" charset="0"/>
              </a:rPr>
              <a:t> </a:t>
            </a:r>
            <a:endParaRPr lang="en-US" dirty="0">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18. </a:t>
            </a:r>
            <a:r>
              <a:rPr lang="ru-RU" dirty="0">
                <a:latin typeface="Times New Roman" panose="02020603050405020304" pitchFamily="18" charset="0"/>
                <a:cs typeface="Times New Roman" panose="02020603050405020304" pitchFamily="18" charset="0"/>
              </a:rPr>
              <a:t>Используя обществоведческие знания, объясните смысл понятия «заработная плата». В чём автор видит различие между прогнозируемой и непрогнозируемой инфляцией? Какие две группы населения, по мнению автора, первыми достигают критической точки инфляции?</a:t>
            </a:r>
            <a:r>
              <a:rPr lang="ru-RU" dirty="0">
                <a:effectLst/>
                <a:latin typeface="Times New Roman" panose="02020603050405020304" pitchFamily="18" charset="0"/>
                <a:cs typeface="Times New Roman" panose="02020603050405020304" pitchFamily="18" charset="0"/>
              </a:rPr>
              <a:t> </a:t>
            </a:r>
            <a:endParaRPr lang="en-US" dirty="0">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19. </a:t>
            </a:r>
            <a:r>
              <a:rPr lang="ru-RU" dirty="0">
                <a:latin typeface="Times New Roman" panose="02020603050405020304" pitchFamily="18" charset="0"/>
                <a:cs typeface="Times New Roman" panose="02020603050405020304" pitchFamily="18" charset="0"/>
              </a:rPr>
              <a:t>Используя обществоведческие знания, приведите по одному примеру, иллюстрирующему следующие негативные последствия инфляции: снижение покупательной способности заработной платы; уничтожение сбережений физических/юридических лиц; препятствие долгосрочным инвестициям / экономическому росту. (В каждом случае сначала укажите негативное последствие, затем приведите соответствующий пример. Каждый пример должен быть сформулирован развёрнуто.)</a:t>
            </a:r>
            <a:r>
              <a:rPr lang="ru-RU" dirty="0">
                <a:effectLst/>
                <a:latin typeface="Times New Roman" panose="02020603050405020304" pitchFamily="18" charset="0"/>
                <a:cs typeface="Times New Roman" panose="02020603050405020304" pitchFamily="18" charset="0"/>
              </a:rPr>
              <a:t> </a:t>
            </a:r>
            <a:endParaRPr lang="en-US" dirty="0">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effectLst/>
                <a:latin typeface="Times New Roman" panose="02020603050405020304" pitchFamily="18" charset="0"/>
                <a:cs typeface="Times New Roman" panose="02020603050405020304" pitchFamily="18" charset="0"/>
              </a:rPr>
              <a:t>20. </a:t>
            </a:r>
            <a:r>
              <a:rPr lang="ru-RU" dirty="0">
                <a:latin typeface="Times New Roman" panose="02020603050405020304" pitchFamily="18" charset="0"/>
                <a:cs typeface="Times New Roman" panose="02020603050405020304" pitchFamily="18" charset="0"/>
              </a:rPr>
              <a:t>Автор связывает рост инфляции с углублением имущественного неравенства. Используя обществоведческие знания, приведите три аргумента, подтверждающих негативное влияние глубокого имущественного неравенства на общественную жизнь. (Каждый аргумент должен быть сформулирован как распространённое предложение.)</a:t>
            </a:r>
            <a:r>
              <a:rPr lang="ru-RU" dirty="0">
                <a:effectLst/>
                <a:latin typeface="Times New Roman" panose="02020603050405020304" pitchFamily="18" charset="0"/>
                <a:cs typeface="Times New Roman" panose="02020603050405020304" pitchFamily="18" charset="0"/>
              </a:rPr>
              <a:t> </a:t>
            </a:r>
            <a:endParaRPr lang="en-US" dirty="0">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9498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21026604">
            <a:off x="4369954" y="3277279"/>
            <a:ext cx="9967994" cy="6596999"/>
          </a:xfrm>
          <a:prstGeom prst="rect">
            <a:avLst/>
          </a:prstGeom>
        </p:spPr>
      </p:pic>
      <p:sp>
        <p:nvSpPr>
          <p:cNvPr id="5" name="Прямоугольник 4">
            <a:extLst>
              <a:ext uri="{FF2B5EF4-FFF2-40B4-BE49-F238E27FC236}">
                <a16:creationId xmlns:a16="http://schemas.microsoft.com/office/drawing/2014/main" id="{CFF64FBD-7FBC-414A-BF97-8535E3319141}"/>
              </a:ext>
            </a:extLst>
          </p:cNvPr>
          <p:cNvSpPr/>
          <p:nvPr/>
        </p:nvSpPr>
        <p:spPr>
          <a:xfrm>
            <a:off x="423584" y="444850"/>
            <a:ext cx="8720416" cy="5339923"/>
          </a:xfrm>
          <a:prstGeom prst="rect">
            <a:avLst/>
          </a:prstGeom>
        </p:spPr>
        <p:txBody>
          <a:bodyPr wrap="square">
            <a:spAutoFit/>
          </a:bodyPr>
          <a:lstStyle/>
          <a:p>
            <a:pPr marR="308610" algn="just">
              <a:spcBef>
                <a:spcPts val="2205"/>
              </a:spcBef>
            </a:pPr>
            <a:r>
              <a:rPr lang="ru-RU" sz="2400" dirty="0">
                <a:solidFill>
                  <a:srgbClr val="FF0000"/>
                </a:solidFill>
                <a:latin typeface="Montserrat Medium" pitchFamily="2" charset="0"/>
                <a:ea typeface="Times New Roman" panose="02020603050405020304" pitchFamily="18" charset="0"/>
              </a:rPr>
              <a:t>Фирма «Красавица» производит трикотажные изделия. Найдите в приведённом ниже списке примеры переменных издержек этой фирмы в краткосрочном периоде запишите </a:t>
            </a:r>
            <a:r>
              <a:rPr lang="ru-RU" sz="2400" b="1" dirty="0">
                <a:solidFill>
                  <a:srgbClr val="FF0000"/>
                </a:solidFill>
                <a:latin typeface="Montserrat Medium" pitchFamily="2" charset="0"/>
                <a:ea typeface="Times New Roman" panose="02020603050405020304" pitchFamily="18" charset="0"/>
              </a:rPr>
              <a:t>цифры, </a:t>
            </a:r>
            <a:r>
              <a:rPr lang="ru-RU" sz="2400" dirty="0">
                <a:solidFill>
                  <a:srgbClr val="FF0000"/>
                </a:solidFill>
                <a:latin typeface="Montserrat Medium" pitchFamily="2" charset="0"/>
                <a:ea typeface="Times New Roman" panose="02020603050405020304" pitchFamily="18" charset="0"/>
              </a:rPr>
              <a:t>под которыми они указаны. </a:t>
            </a:r>
            <a:endParaRPr lang="ru-RU" sz="2400" dirty="0">
              <a:solidFill>
                <a:srgbClr val="FF0000"/>
              </a:solidFill>
              <a:latin typeface="Times New Roman" panose="02020603050405020304" pitchFamily="18" charset="0"/>
              <a:ea typeface="Times New Roman" panose="02020603050405020304" pitchFamily="18" charset="0"/>
            </a:endParaRPr>
          </a:p>
          <a:p>
            <a:pPr>
              <a:spcBef>
                <a:spcPts val="585"/>
              </a:spcBef>
            </a:pPr>
            <a:r>
              <a:rPr lang="ru-RU" sz="2400" dirty="0">
                <a:solidFill>
                  <a:srgbClr val="404040"/>
                </a:solidFill>
                <a:latin typeface="Montserrat Medium" pitchFamily="2" charset="0"/>
                <a:ea typeface="Times New Roman" panose="02020603050405020304" pitchFamily="18" charset="0"/>
              </a:rPr>
              <a:t>1) издержки на приобретение сырья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2) арендная плата за офис фирмы </a:t>
            </a:r>
            <a:endParaRPr lang="ru-RU" sz="2400" dirty="0">
              <a:latin typeface="Times New Roman" panose="02020603050405020304" pitchFamily="18" charset="0"/>
              <a:ea typeface="Times New Roman" panose="02020603050405020304" pitchFamily="18" charset="0"/>
            </a:endParaRPr>
          </a:p>
          <a:p>
            <a:r>
              <a:rPr lang="ru-RU" sz="2400" dirty="0">
                <a:solidFill>
                  <a:srgbClr val="404040"/>
                </a:solidFill>
                <a:latin typeface="Montserrat Medium" pitchFamily="2" charset="0"/>
                <a:ea typeface="Times New Roman" panose="02020603050405020304" pitchFamily="18" charset="0"/>
              </a:rPr>
              <a:t>3) издержки на выплату окладов сотрудникам администрации </a:t>
            </a:r>
            <a:endParaRPr lang="ru-RU" sz="2400" dirty="0">
              <a:latin typeface="Times New Roman" panose="02020603050405020304" pitchFamily="18" charset="0"/>
              <a:ea typeface="Times New Roman" panose="02020603050405020304" pitchFamily="18" charset="0"/>
            </a:endParaRPr>
          </a:p>
          <a:p>
            <a:pPr marR="1623060" algn="just"/>
            <a:r>
              <a:rPr lang="ru-RU" sz="2400" dirty="0">
                <a:solidFill>
                  <a:srgbClr val="404040"/>
                </a:solidFill>
                <a:latin typeface="Montserrat Medium" pitchFamily="2" charset="0"/>
                <a:ea typeface="Times New Roman" panose="02020603050405020304" pitchFamily="18" charset="0"/>
              </a:rPr>
              <a:t>4) издержки на погашение процентов по ранее взятому кредиту </a:t>
            </a:r>
            <a:endParaRPr lang="ru-RU" sz="2400" dirty="0">
              <a:latin typeface="Times New Roman" panose="02020603050405020304" pitchFamily="18" charset="0"/>
              <a:ea typeface="Times New Roman" panose="02020603050405020304" pitchFamily="18" charset="0"/>
            </a:endParaRPr>
          </a:p>
          <a:p>
            <a:pPr marR="1623060" algn="just"/>
            <a:r>
              <a:rPr lang="ru-RU" sz="2400" dirty="0">
                <a:solidFill>
                  <a:srgbClr val="404040"/>
                </a:solidFill>
                <a:latin typeface="Montserrat Medium" pitchFamily="2" charset="0"/>
                <a:ea typeface="Times New Roman" panose="02020603050405020304" pitchFamily="18" charset="0"/>
              </a:rPr>
              <a:t>5) издержки на выплату сдельной заработной платы работников </a:t>
            </a:r>
            <a:endParaRPr lang="ru-RU" sz="2400" dirty="0">
              <a:latin typeface="Times New Roman" panose="02020603050405020304" pitchFamily="18" charset="0"/>
              <a:ea typeface="Times New Roman" panose="02020603050405020304" pitchFamily="18" charset="0"/>
            </a:endParaRPr>
          </a:p>
          <a:p>
            <a:pPr marR="1623060" algn="just"/>
            <a:r>
              <a:rPr lang="ru-RU" sz="2400" dirty="0">
                <a:solidFill>
                  <a:srgbClr val="404040"/>
                </a:solidFill>
                <a:latin typeface="Montserrat Medium" pitchFamily="2" charset="0"/>
                <a:ea typeface="Times New Roman" panose="02020603050405020304" pitchFamily="18" charset="0"/>
              </a:rPr>
              <a:t>6) оплата потреблённой электроэнергии </a:t>
            </a:r>
            <a:endParaRPr lang="ru-RU"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78445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pic>
        <p:nvPicPr>
          <p:cNvPr id="2" name="Рисунок 1">
            <a:extLst>
              <a:ext uri="{FF2B5EF4-FFF2-40B4-BE49-F238E27FC236}">
                <a16:creationId xmlns:a16="http://schemas.microsoft.com/office/drawing/2014/main" id="{DFA5434E-67B5-8845-84B9-F18C0CB272AB}"/>
              </a:ext>
            </a:extLst>
          </p:cNvPr>
          <p:cNvPicPr>
            <a:picLocks noChangeAspect="1"/>
          </p:cNvPicPr>
          <p:nvPr/>
        </p:nvPicPr>
        <p:blipFill>
          <a:blip r:embed="rId3"/>
          <a:stretch>
            <a:fillRect/>
          </a:stretch>
        </p:blipFill>
        <p:spPr>
          <a:xfrm>
            <a:off x="0" y="1600618"/>
            <a:ext cx="12192000" cy="3656763"/>
          </a:xfrm>
          <a:prstGeom prst="rect">
            <a:avLst/>
          </a:prstGeom>
        </p:spPr>
      </p:pic>
    </p:spTree>
    <p:extLst>
      <p:ext uri="{BB962C8B-B14F-4D97-AF65-F5344CB8AC3E}">
        <p14:creationId xmlns:p14="http://schemas.microsoft.com/office/powerpoint/2010/main" val="4044406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7653866" y="0"/>
            <a:ext cx="4551715" cy="5505303"/>
          </a:xfrm>
          <a:prstGeom prst="rect">
            <a:avLst/>
          </a:prstGeom>
        </p:spPr>
      </p:pic>
      <p:pic>
        <p:nvPicPr>
          <p:cNvPr id="3" name="Рисунок 2">
            <a:extLst>
              <a:ext uri="{FF2B5EF4-FFF2-40B4-BE49-F238E27FC236}">
                <a16:creationId xmlns:a16="http://schemas.microsoft.com/office/drawing/2014/main" id="{CD9E2E23-93DF-BD49-B71F-E163D323F40E}"/>
              </a:ext>
            </a:extLst>
          </p:cNvPr>
          <p:cNvPicPr>
            <a:picLocks noChangeAspect="1"/>
          </p:cNvPicPr>
          <p:nvPr/>
        </p:nvPicPr>
        <p:blipFill>
          <a:blip r:embed="rId3"/>
          <a:stretch>
            <a:fillRect/>
          </a:stretch>
        </p:blipFill>
        <p:spPr>
          <a:xfrm>
            <a:off x="0" y="1634090"/>
            <a:ext cx="12192000" cy="3589820"/>
          </a:xfrm>
          <a:prstGeom prst="rect">
            <a:avLst/>
          </a:prstGeom>
        </p:spPr>
      </p:pic>
    </p:spTree>
    <p:extLst>
      <p:ext uri="{BB962C8B-B14F-4D97-AF65-F5344CB8AC3E}">
        <p14:creationId xmlns:p14="http://schemas.microsoft.com/office/powerpoint/2010/main" val="22273236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pic>
        <p:nvPicPr>
          <p:cNvPr id="4" name="Рисунок 3">
            <a:extLst>
              <a:ext uri="{FF2B5EF4-FFF2-40B4-BE49-F238E27FC236}">
                <a16:creationId xmlns:a16="http://schemas.microsoft.com/office/drawing/2014/main" id="{C37C4292-116D-AF45-B5AE-4EEBF0432A7A}"/>
              </a:ext>
            </a:extLst>
          </p:cNvPr>
          <p:cNvPicPr>
            <a:picLocks noChangeAspect="1"/>
          </p:cNvPicPr>
          <p:nvPr/>
        </p:nvPicPr>
        <p:blipFill>
          <a:blip r:embed="rId6"/>
          <a:stretch>
            <a:fillRect/>
          </a:stretch>
        </p:blipFill>
        <p:spPr>
          <a:xfrm>
            <a:off x="0" y="1660914"/>
            <a:ext cx="12192000" cy="3536172"/>
          </a:xfrm>
          <a:prstGeom prst="rect">
            <a:avLst/>
          </a:prstGeom>
        </p:spPr>
      </p:pic>
    </p:spTree>
    <p:extLst>
      <p:ext uri="{BB962C8B-B14F-4D97-AF65-F5344CB8AC3E}">
        <p14:creationId xmlns:p14="http://schemas.microsoft.com/office/powerpoint/2010/main" val="20256524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Tree>
    <p:extLst>
      <p:ext uri="{BB962C8B-B14F-4D97-AF65-F5344CB8AC3E}">
        <p14:creationId xmlns:p14="http://schemas.microsoft.com/office/powerpoint/2010/main" val="32140696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16790" y="1441447"/>
            <a:ext cx="4481868" cy="4156518"/>
          </a:xfrm>
          <a:prstGeom prst="rect">
            <a:avLst/>
          </a:prstGeom>
        </p:spPr>
      </p:pic>
    </p:spTree>
    <p:extLst>
      <p:ext uri="{BB962C8B-B14F-4D97-AF65-F5344CB8AC3E}">
        <p14:creationId xmlns:p14="http://schemas.microsoft.com/office/powerpoint/2010/main" val="41040631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2980192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00862" y="3795408"/>
            <a:ext cx="4696359" cy="2743200"/>
          </a:xfrm>
          <a:prstGeom prst="rect">
            <a:avLst/>
          </a:prstGeom>
        </p:spPr>
      </p:pic>
    </p:spTree>
    <p:extLst>
      <p:ext uri="{BB962C8B-B14F-4D97-AF65-F5344CB8AC3E}">
        <p14:creationId xmlns:p14="http://schemas.microsoft.com/office/powerpoint/2010/main" val="3318751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395238617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26126</TotalTime>
  <Words>2265</Words>
  <Application>Microsoft Macintosh PowerPoint</Application>
  <PresentationFormat>Широкоэкранный</PresentationFormat>
  <Paragraphs>184</Paragraphs>
  <Slides>31</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31</vt:i4>
      </vt:variant>
    </vt:vector>
  </HeadingPairs>
  <TitlesOfParts>
    <vt:vector size="39" baseType="lpstr">
      <vt:lpstr>.Ã˛</vt:lpstr>
      <vt:lpstr>Arial</vt:lpstr>
      <vt:lpstr>Calibri</vt:lpstr>
      <vt:lpstr>Calibri Light</vt:lpstr>
      <vt:lpstr>Montserrat Medium</vt:lpstr>
      <vt:lpstr>Times New Roman</vt:lpstr>
      <vt:lpstr>Verdana</vt:lpstr>
      <vt:lpstr>Тема Office</vt:lpstr>
      <vt:lpstr>Виды, причины и последствия инфляции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Виды, причины и последствия инфляции   </dc:title>
  <dc:creator>Microsoft Office User</dc:creator>
  <cp:lastModifiedBy>Microsoft Office User</cp:lastModifiedBy>
  <cp:revision>8</cp:revision>
  <dcterms:created xsi:type="dcterms:W3CDTF">2021-10-14T11:34:59Z</dcterms:created>
  <dcterms:modified xsi:type="dcterms:W3CDTF">2022-10-07T13:01:05Z</dcterms:modified>
</cp:coreProperties>
</file>