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4" r:id="rId2"/>
    <p:sldId id="325" r:id="rId3"/>
    <p:sldId id="342" r:id="rId4"/>
    <p:sldId id="326" r:id="rId5"/>
    <p:sldId id="327" r:id="rId6"/>
    <p:sldId id="328" r:id="rId7"/>
    <p:sldId id="329" r:id="rId8"/>
    <p:sldId id="330" r:id="rId9"/>
    <p:sldId id="331" r:id="rId10"/>
    <p:sldId id="332" r:id="rId11"/>
    <p:sldId id="333" r:id="rId12"/>
    <p:sldId id="334" r:id="rId13"/>
    <p:sldId id="335" r:id="rId14"/>
    <p:sldId id="336" r:id="rId15"/>
    <p:sldId id="316" r:id="rId16"/>
    <p:sldId id="317" r:id="rId17"/>
    <p:sldId id="272" r:id="rId18"/>
    <p:sldId id="311" r:id="rId19"/>
    <p:sldId id="282" r:id="rId20"/>
    <p:sldId id="291" r:id="rId21"/>
    <p:sldId id="288" r:id="rId22"/>
    <p:sldId id="262" r:id="rId23"/>
    <p:sldId id="281" r:id="rId24"/>
    <p:sldId id="319" r:id="rId25"/>
    <p:sldId id="337" r:id="rId26"/>
    <p:sldId id="261" r:id="rId27"/>
    <p:sldId id="343" r:id="rId28"/>
    <p:sldId id="344" r:id="rId29"/>
    <p:sldId id="265" r:id="rId30"/>
    <p:sldId id="299" r:id="rId31"/>
    <p:sldId id="338" r:id="rId32"/>
    <p:sldId id="259" r:id="rId33"/>
    <p:sldId id="280" r:id="rId34"/>
    <p:sldId id="279" r:id="rId35"/>
    <p:sldId id="266" r:id="rId36"/>
    <p:sldId id="304" r:id="rId37"/>
    <p:sldId id="296" r:id="rId38"/>
    <p:sldId id="295" r:id="rId39"/>
    <p:sldId id="305" r:id="rId40"/>
    <p:sldId id="318" r:id="rId41"/>
    <p:sldId id="294" r:id="rId42"/>
    <p:sldId id="293" r:id="rId43"/>
    <p:sldId id="292" r:id="rId44"/>
    <p:sldId id="267" r:id="rId45"/>
    <p:sldId id="315" r:id="rId46"/>
    <p:sldId id="320" r:id="rId47"/>
    <p:sldId id="321" r:id="rId48"/>
    <p:sldId id="322" r:id="rId49"/>
    <p:sldId id="323" r:id="rId50"/>
    <p:sldId id="339" r:id="rId51"/>
    <p:sldId id="340" r:id="rId52"/>
    <p:sldId id="341" r:id="rId5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37"/>
    <p:restoredTop sz="94648"/>
  </p:normalViewPr>
  <p:slideViewPr>
    <p:cSldViewPr snapToGrid="0" snapToObjects="1">
      <p:cViewPr varScale="1">
        <p:scale>
          <a:sx n="118" d="100"/>
          <a:sy n="118" d="100"/>
        </p:scale>
        <p:origin x="4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F1D464-027D-4645-A299-34FC96E9AD7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006213AC-BB06-9A4E-9565-5DBE15993E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4B18D199-5FE8-EC43-BE39-6F5F47DD6847}"/>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5" name="Нижний колонтитул 4">
            <a:extLst>
              <a:ext uri="{FF2B5EF4-FFF2-40B4-BE49-F238E27FC236}">
                <a16:creationId xmlns:a16="http://schemas.microsoft.com/office/drawing/2014/main" id="{C62D615E-6B67-4E46-8936-055753B2358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D9425CF-8EC2-0244-92C6-13D91C5B2093}"/>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225907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748356-6789-854E-AB4C-1A07FFB7740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C03B965-19D6-F94F-81B9-1E040D0AC259}"/>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3E8220F-FB4A-794C-B0B0-7DCEF11E6FFA}"/>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5" name="Нижний колонтитул 4">
            <a:extLst>
              <a:ext uri="{FF2B5EF4-FFF2-40B4-BE49-F238E27FC236}">
                <a16:creationId xmlns:a16="http://schemas.microsoft.com/office/drawing/2014/main" id="{E0166B20-5C63-D146-B0A9-C59F0B03F8C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08AF394-940F-754C-BA8B-5324FEFFE038}"/>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2385195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5D555B-941D-0F4E-A996-248536DD8FD8}"/>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6AD8C67F-396A-094C-ADCE-F6323F0B1E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8C26A5A1-E1CD-9B40-9AC3-51553D7105C9}"/>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5" name="Нижний колонтитул 4">
            <a:extLst>
              <a:ext uri="{FF2B5EF4-FFF2-40B4-BE49-F238E27FC236}">
                <a16:creationId xmlns:a16="http://schemas.microsoft.com/office/drawing/2014/main" id="{2CADB78E-0309-BD44-AD6C-32DA774A89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64C780D-0AA0-3D4D-8C89-073681FD2383}"/>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236927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00AEC0-230E-304A-AE0E-BDEF9599B826}"/>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E4BF745-C7E8-B148-AC47-F89336B54D14}"/>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42B86A4E-7271-A14B-941F-D9CD9A48715C}"/>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3763447-1B7C-B749-93F3-32128563F1F9}"/>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6" name="Нижний колонтитул 5">
            <a:extLst>
              <a:ext uri="{FF2B5EF4-FFF2-40B4-BE49-F238E27FC236}">
                <a16:creationId xmlns:a16="http://schemas.microsoft.com/office/drawing/2014/main" id="{822389BF-1694-E84F-9D15-7B79915AD29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1548908-585E-9D42-81EE-6D360E66F8FC}"/>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1755012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92FC91-984B-F345-BF7B-53F0EB90D5FD}"/>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3A532B6-D6F2-BC48-A2A1-6924D4CA8C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E117F48-5498-574D-864B-1E8F7726830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5D06391E-83A1-0F40-9E45-7B62F97925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0C3ADCE-DDC1-1C4B-B086-45EE4DC6F2B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030DC0A-4CF7-4E45-8156-775A258D6460}"/>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8" name="Нижний колонтитул 7">
            <a:extLst>
              <a:ext uri="{FF2B5EF4-FFF2-40B4-BE49-F238E27FC236}">
                <a16:creationId xmlns:a16="http://schemas.microsoft.com/office/drawing/2014/main" id="{02C535EC-57A0-D647-99EF-7E05E512D2F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4AD42F0-859C-3B4D-8C99-9B3345F1F93C}"/>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2722098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82B15C0-8A0F-2749-9D0E-609F5B6324F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4A16EF12-5747-0649-9C8C-0E0B6A1576B0}"/>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4" name="Нижний колонтитул 3">
            <a:extLst>
              <a:ext uri="{FF2B5EF4-FFF2-40B4-BE49-F238E27FC236}">
                <a16:creationId xmlns:a16="http://schemas.microsoft.com/office/drawing/2014/main" id="{C5059D33-ACD6-354D-AC94-6DB080783E9D}"/>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8706F9A9-95BB-FC43-86EB-FFB6F6962449}"/>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3187084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CF738D72-EE97-F744-98D5-6A036C7C977A}"/>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3" name="Нижний колонтитул 2">
            <a:extLst>
              <a:ext uri="{FF2B5EF4-FFF2-40B4-BE49-F238E27FC236}">
                <a16:creationId xmlns:a16="http://schemas.microsoft.com/office/drawing/2014/main" id="{5BE578D1-0E70-5741-A044-D3339E43781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B9791BCF-B087-F547-9295-777290377FAD}"/>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1737017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F3A731-486E-E844-8D32-C0F0F81ECA6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5802214-B9B4-6849-ABBA-423A5F8E57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499026F-B46B-0A4C-B5D9-C6E0F51922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C0FEA21A-19C4-8044-B31D-D3FDBE496FF8}"/>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6" name="Нижний колонтитул 5">
            <a:extLst>
              <a:ext uri="{FF2B5EF4-FFF2-40B4-BE49-F238E27FC236}">
                <a16:creationId xmlns:a16="http://schemas.microsoft.com/office/drawing/2014/main" id="{597B2B9F-5D2D-F541-ABEF-DCAD631039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4F5CCF8-A541-DF4B-A575-EDC281EDB7D5}"/>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4143584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6D9CF5-516C-D742-B5F9-297DBC081C4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B3259E1B-42E5-E743-8570-4B0DDED6C3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0B49CEA-085F-D94E-8675-28EF18BD4D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8098A7A-0D04-C44B-A954-95629A1ABF85}"/>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6" name="Нижний колонтитул 5">
            <a:extLst>
              <a:ext uri="{FF2B5EF4-FFF2-40B4-BE49-F238E27FC236}">
                <a16:creationId xmlns:a16="http://schemas.microsoft.com/office/drawing/2014/main" id="{8795AE0D-2F0B-F242-B44F-BF5719378A7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4290DEF-6605-914E-9E81-9671D4267764}"/>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2007927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33BA83-85FC-A745-A14B-2C2BFD54ACC1}"/>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D4961B4A-0C06-3B4C-B186-0732BCCD7E7C}"/>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7A89763-C337-1F41-91D2-574117C0D6F3}"/>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5" name="Нижний колонтитул 4">
            <a:extLst>
              <a:ext uri="{FF2B5EF4-FFF2-40B4-BE49-F238E27FC236}">
                <a16:creationId xmlns:a16="http://schemas.microsoft.com/office/drawing/2014/main" id="{AFEDB305-1915-1445-9CB4-FFB67B2B9C7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14C4CCA-3486-5043-8BD0-0FF291848FD5}"/>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3864558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5F0214-3E61-654A-B095-7441313E9D15}"/>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36F6EF9-1EEF-C248-880B-54E3D9F658A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C4C5E46-A980-F24E-BBFA-749808AA6FDA}"/>
              </a:ext>
            </a:extLst>
          </p:cNvPr>
          <p:cNvSpPr>
            <a:spLocks noGrp="1"/>
          </p:cNvSpPr>
          <p:nvPr>
            <p:ph type="dt" sz="half" idx="10"/>
          </p:nvPr>
        </p:nvSpPr>
        <p:spPr/>
        <p:txBody>
          <a:bodyPr/>
          <a:lstStyle/>
          <a:p>
            <a:fld id="{98FCA091-174F-7442-9B64-7DBD008A3569}" type="datetimeFigureOut">
              <a:rPr lang="ru-RU" smtClean="0"/>
              <a:t>09.05.2023</a:t>
            </a:fld>
            <a:endParaRPr lang="ru-RU"/>
          </a:p>
        </p:txBody>
      </p:sp>
      <p:sp>
        <p:nvSpPr>
          <p:cNvPr id="5" name="Нижний колонтитул 4">
            <a:extLst>
              <a:ext uri="{FF2B5EF4-FFF2-40B4-BE49-F238E27FC236}">
                <a16:creationId xmlns:a16="http://schemas.microsoft.com/office/drawing/2014/main" id="{01F50437-3BF9-8C4F-B6DE-B093C44DA66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6C67BCB-6810-6C47-A19D-31CC63FE1E37}"/>
              </a:ext>
            </a:extLst>
          </p:cNvPr>
          <p:cNvSpPr>
            <a:spLocks noGrp="1"/>
          </p:cNvSpPr>
          <p:nvPr>
            <p:ph type="sldNum" sz="quarter" idx="12"/>
          </p:nvPr>
        </p:nvSpPr>
        <p:spPr/>
        <p:txBody>
          <a:bodyPr/>
          <a:lstStyle/>
          <a:p>
            <a:fld id="{2B90E600-97FB-5841-8F5A-90676BA18CC7}" type="slidenum">
              <a:rPr lang="ru-RU" smtClean="0"/>
              <a:t>‹#›</a:t>
            </a:fld>
            <a:endParaRPr lang="ru-RU"/>
          </a:p>
        </p:txBody>
      </p:sp>
    </p:spTree>
    <p:extLst>
      <p:ext uri="{BB962C8B-B14F-4D97-AF65-F5344CB8AC3E}">
        <p14:creationId xmlns:p14="http://schemas.microsoft.com/office/powerpoint/2010/main" val="3160141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C14CC3-01E0-C840-A6E8-2444B372BD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D725D2B6-8E27-F344-945B-4098BE54E4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42036A4-D8B9-7F44-972A-B70165DFF9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FCA091-174F-7442-9B64-7DBD008A3569}" type="datetimeFigureOut">
              <a:rPr lang="ru-RU" smtClean="0"/>
              <a:t>09.05.2023</a:t>
            </a:fld>
            <a:endParaRPr lang="ru-RU"/>
          </a:p>
        </p:txBody>
      </p:sp>
      <p:sp>
        <p:nvSpPr>
          <p:cNvPr id="5" name="Нижний колонтитул 4">
            <a:extLst>
              <a:ext uri="{FF2B5EF4-FFF2-40B4-BE49-F238E27FC236}">
                <a16:creationId xmlns:a16="http://schemas.microsoft.com/office/drawing/2014/main" id="{D9582690-E6EA-CC46-A561-62C8536AD6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D1650C0-107B-914C-8ECF-40EC66BE67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90E600-97FB-5841-8F5A-90676BA18CC7}" type="slidenum">
              <a:rPr lang="ru-RU" smtClean="0"/>
              <a:t>‹#›</a:t>
            </a:fld>
            <a:endParaRPr lang="ru-RU"/>
          </a:p>
        </p:txBody>
      </p:sp>
    </p:spTree>
    <p:extLst>
      <p:ext uri="{BB962C8B-B14F-4D97-AF65-F5344CB8AC3E}">
        <p14:creationId xmlns:p14="http://schemas.microsoft.com/office/powerpoint/2010/main" val="909781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7.tif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23504" y="774527"/>
            <a:ext cx="7672039" cy="3661510"/>
          </a:xfrm>
        </p:spPr>
        <p:txBody>
          <a:bodyPr>
            <a:normAutofit/>
          </a:bodyPr>
          <a:lstStyle/>
          <a:p>
            <a:r>
              <a:rPr lang="ru-RU" dirty="0"/>
              <a:t>Налоги и государственный бюджет. Мировая экономика</a:t>
            </a:r>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77991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78658644-A6DF-0344-B245-7200875FECF3}"/>
              </a:ext>
            </a:extLst>
          </p:cNvPr>
          <p:cNvSpPr/>
          <p:nvPr/>
        </p:nvSpPr>
        <p:spPr>
          <a:xfrm>
            <a:off x="2099733" y="1180658"/>
            <a:ext cx="8331200" cy="4031873"/>
          </a:xfrm>
          <a:prstGeom prst="rect">
            <a:avLst/>
          </a:prstGeom>
        </p:spPr>
        <p:txBody>
          <a:bodyPr wrap="square">
            <a:spAutoFit/>
          </a:bodyPr>
          <a:lstStyle/>
          <a:p>
            <a:pPr algn="just"/>
            <a:r>
              <a:rPr lang="ru-RU"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Три признака  понятия налога как законно установленного платежа физических и юридических лиц? </a:t>
            </a:r>
          </a:p>
          <a:p>
            <a:pPr algn="just"/>
            <a:r>
              <a:rPr lang="ru-RU" sz="3200" dirty="0">
                <a:latin typeface="Calibri" panose="020F0502020204030204" pitchFamily="34" charset="0"/>
                <a:ea typeface="Calibri" panose="020F0502020204030204" pitchFamily="34" charset="0"/>
                <a:cs typeface="Times New Roman" panose="02020603050405020304" pitchFamily="18" charset="0"/>
              </a:rPr>
              <a:t>Привлекая знания обществоведческого курса, составьте два предложения, </a:t>
            </a:r>
          </a:p>
          <a:p>
            <a:pPr algn="just"/>
            <a:r>
              <a:rPr lang="ru-RU" sz="3200" dirty="0">
                <a:latin typeface="Calibri" panose="020F0502020204030204" pitchFamily="34" charset="0"/>
                <a:ea typeface="Calibri" panose="020F0502020204030204" pitchFamily="34" charset="0"/>
                <a:cs typeface="Times New Roman" panose="02020603050405020304" pitchFamily="18" charset="0"/>
              </a:rPr>
              <a:t>одно предложение о видах налогов, </a:t>
            </a:r>
          </a:p>
          <a:p>
            <a:pPr algn="just"/>
            <a:r>
              <a:rPr lang="ru-RU" sz="3200" dirty="0">
                <a:latin typeface="Calibri" panose="020F0502020204030204" pitchFamily="34" charset="0"/>
                <a:ea typeface="Calibri" panose="020F0502020204030204" pitchFamily="34" charset="0"/>
                <a:cs typeface="Times New Roman" panose="02020603050405020304" pitchFamily="18" charset="0"/>
              </a:rPr>
              <a:t>одно предложение о четырех функциях налоговой системы.</a:t>
            </a:r>
            <a:r>
              <a:rPr lang="ru-RU" sz="3200" dirty="0"/>
              <a:t> </a:t>
            </a:r>
          </a:p>
        </p:txBody>
      </p:sp>
    </p:spTree>
    <p:extLst>
      <p:ext uri="{BB962C8B-B14F-4D97-AF65-F5344CB8AC3E}">
        <p14:creationId xmlns:p14="http://schemas.microsoft.com/office/powerpoint/2010/main" val="3508588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0C3980-2924-96F7-26D7-9F998FB68D68}"/>
              </a:ext>
            </a:extLst>
          </p:cNvPr>
          <p:cNvSpPr txBox="1"/>
          <p:nvPr/>
        </p:nvSpPr>
        <p:spPr>
          <a:xfrm>
            <a:off x="3102429" y="1643743"/>
            <a:ext cx="7808548" cy="1938992"/>
          </a:xfrm>
          <a:prstGeom prst="rect">
            <a:avLst/>
          </a:prstGeom>
          <a:noFill/>
        </p:spPr>
        <p:txBody>
          <a:bodyPr wrap="none" rtlCol="0">
            <a:spAutoFit/>
          </a:bodyPr>
          <a:lstStyle/>
          <a:p>
            <a:pPr marL="285750" indent="-285750">
              <a:buFont typeface="Arial" panose="020B0604020202020204" pitchFamily="34" charset="0"/>
              <a:buChar char="•"/>
            </a:pPr>
            <a:r>
              <a:rPr lang="ru-RU" sz="2400" dirty="0">
                <a:effectLst/>
                <a:latin typeface="Times New Roman" panose="02020603050405020304" pitchFamily="18" charset="0"/>
              </a:rPr>
              <a:t>обязательность платежа</a:t>
            </a:r>
          </a:p>
          <a:p>
            <a:pPr marL="285750" indent="-285750">
              <a:buFont typeface="Arial" panose="020B0604020202020204" pitchFamily="34" charset="0"/>
              <a:buChar char="•"/>
            </a:pPr>
            <a:r>
              <a:rPr lang="ru-RU" sz="2400" dirty="0">
                <a:effectLst/>
                <a:latin typeface="Times New Roman" panose="02020603050405020304" pitchFamily="18" charset="0"/>
              </a:rPr>
              <a:t>индивидуальная безвозмездность платежа</a:t>
            </a:r>
          </a:p>
          <a:p>
            <a:pPr marL="285750" indent="-285750">
              <a:buFont typeface="Arial" panose="020B0604020202020204" pitchFamily="34" charset="0"/>
              <a:buChar char="•"/>
            </a:pPr>
            <a:r>
              <a:rPr lang="ru-RU" sz="2400" dirty="0">
                <a:effectLst/>
                <a:latin typeface="Times New Roman" panose="02020603050405020304" pitchFamily="18" charset="0"/>
              </a:rPr>
              <a:t>направленность на обеспечение государственных нужд </a:t>
            </a:r>
            <a:endParaRPr lang="ru-RU" sz="2400" dirty="0">
              <a:effectLst/>
              <a:latin typeface="Segoe UI Symbol" panose="020B0502040204020203" pitchFamily="34" charset="0"/>
            </a:endParaRPr>
          </a:p>
          <a:p>
            <a:br>
              <a:rPr lang="ru-RU" sz="2400" dirty="0">
                <a:effectLst/>
                <a:latin typeface="Times New Roman" panose="02020603050405020304" pitchFamily="18" charset="0"/>
              </a:rPr>
            </a:br>
            <a:endParaRPr lang="ru-RU" sz="2400" dirty="0"/>
          </a:p>
        </p:txBody>
      </p:sp>
      <p:sp>
        <p:nvSpPr>
          <p:cNvPr id="3" name="TextBox 2">
            <a:extLst>
              <a:ext uri="{FF2B5EF4-FFF2-40B4-BE49-F238E27FC236}">
                <a16:creationId xmlns:a16="http://schemas.microsoft.com/office/drawing/2014/main" id="{1F190259-87DF-BDD3-001D-D85A007C2DA1}"/>
              </a:ext>
            </a:extLst>
          </p:cNvPr>
          <p:cNvSpPr txBox="1"/>
          <p:nvPr/>
        </p:nvSpPr>
        <p:spPr>
          <a:xfrm>
            <a:off x="1382486" y="348343"/>
            <a:ext cx="1269899" cy="523220"/>
          </a:xfrm>
          <a:prstGeom prst="rect">
            <a:avLst/>
          </a:prstGeom>
          <a:noFill/>
        </p:spPr>
        <p:txBody>
          <a:bodyPr wrap="none" rtlCol="0">
            <a:spAutoFit/>
          </a:bodyPr>
          <a:lstStyle/>
          <a:p>
            <a:r>
              <a:rPr lang="ru-RU" sz="2800" dirty="0">
                <a:solidFill>
                  <a:srgbClr val="FF0000"/>
                </a:solidFill>
              </a:rPr>
              <a:t>Налоги</a:t>
            </a:r>
          </a:p>
        </p:txBody>
      </p:sp>
    </p:spTree>
    <p:extLst>
      <p:ext uri="{BB962C8B-B14F-4D97-AF65-F5344CB8AC3E}">
        <p14:creationId xmlns:p14="http://schemas.microsoft.com/office/powerpoint/2010/main" val="3250204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graphicFrame>
        <p:nvGraphicFramePr>
          <p:cNvPr id="7" name="Таблица 6">
            <a:extLst>
              <a:ext uri="{FF2B5EF4-FFF2-40B4-BE49-F238E27FC236}">
                <a16:creationId xmlns:a16="http://schemas.microsoft.com/office/drawing/2014/main" id="{FCE0C53A-2567-CA41-934D-8D18DB9A40BD}"/>
              </a:ext>
            </a:extLst>
          </p:cNvPr>
          <p:cNvGraphicFramePr>
            <a:graphicFrameLocks noGrp="1"/>
          </p:cNvGraphicFramePr>
          <p:nvPr/>
        </p:nvGraphicFramePr>
        <p:xfrm>
          <a:off x="541867" y="464369"/>
          <a:ext cx="11226549" cy="3645919"/>
        </p:xfrm>
        <a:graphic>
          <a:graphicData uri="http://schemas.openxmlformats.org/drawingml/2006/table">
            <a:tbl>
              <a:tblPr firstRow="1" firstCol="1" bandRow="1"/>
              <a:tblGrid>
                <a:gridCol w="683958">
                  <a:extLst>
                    <a:ext uri="{9D8B030D-6E8A-4147-A177-3AD203B41FA5}">
                      <a16:colId xmlns:a16="http://schemas.microsoft.com/office/drawing/2014/main" val="2078661507"/>
                    </a:ext>
                  </a:extLst>
                </a:gridCol>
                <a:gridCol w="3928991">
                  <a:extLst>
                    <a:ext uri="{9D8B030D-6E8A-4147-A177-3AD203B41FA5}">
                      <a16:colId xmlns:a16="http://schemas.microsoft.com/office/drawing/2014/main" val="3940284424"/>
                    </a:ext>
                  </a:extLst>
                </a:gridCol>
                <a:gridCol w="578501">
                  <a:extLst>
                    <a:ext uri="{9D8B030D-6E8A-4147-A177-3AD203B41FA5}">
                      <a16:colId xmlns:a16="http://schemas.microsoft.com/office/drawing/2014/main" val="977520159"/>
                    </a:ext>
                  </a:extLst>
                </a:gridCol>
                <a:gridCol w="6035099">
                  <a:extLst>
                    <a:ext uri="{9D8B030D-6E8A-4147-A177-3AD203B41FA5}">
                      <a16:colId xmlns:a16="http://schemas.microsoft.com/office/drawing/2014/main" val="3418036988"/>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ЭЛЕМЕНТЫ СТРУКТУРЫ НАЛОГА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496629657"/>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легковой автомобиль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субъект налога</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263306339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заработная плата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объект налога</a:t>
                      </a:r>
                    </a:p>
                  </a:txBody>
                  <a:tcPr marL="47625" marR="47625" marT="47625" marB="47625" anchor="ctr">
                    <a:lnL>
                      <a:noFill/>
                    </a:lnL>
                    <a:lnR>
                      <a:noFill/>
                    </a:lnR>
                    <a:lnT>
                      <a:noFill/>
                    </a:lnT>
                    <a:lnB>
                      <a:noFill/>
                    </a:lnB>
                  </a:tcPr>
                </a:tc>
                <a:extLst>
                  <a:ext uri="{0D108BD9-81ED-4DB2-BD59-A6C34878D82A}">
                    <a16:rowId xmlns:a16="http://schemas.microsoft.com/office/drawing/2014/main" val="11514833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1 см</a:t>
                      </a:r>
                      <a:r>
                        <a:rPr lang="ru-RU" sz="2800" b="1" baseline="30000" dirty="0">
                          <a:effectLst/>
                          <a:latin typeface="Calibri" panose="020F0502020204030204" pitchFamily="34" charset="0"/>
                          <a:ea typeface="Calibri" panose="020F0502020204030204" pitchFamily="34" charset="0"/>
                          <a:cs typeface="Times New Roman" panose="02020603050405020304" pitchFamily="18" charset="0"/>
                        </a:rPr>
                        <a:t>3 </a:t>
                      </a:r>
                      <a:r>
                        <a:rPr lang="ru-RU" sz="2800" b="1" dirty="0">
                          <a:effectLst/>
                          <a:latin typeface="Calibri" panose="020F0502020204030204" pitchFamily="34" charset="0"/>
                          <a:ea typeface="Calibri" panose="020F0502020204030204" pitchFamily="34" charset="0"/>
                          <a:cs typeface="Times New Roman" panose="02020603050405020304" pitchFamily="18" charset="0"/>
                        </a:rPr>
                        <a:t>рабочего объёма двигателя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единица налогообложения</a:t>
                      </a:r>
                    </a:p>
                  </a:txBody>
                  <a:tcPr marL="47625" marR="47625" marT="47625" marB="47625" anchor="ctr">
                    <a:lnL>
                      <a:noFill/>
                    </a:lnL>
                    <a:lnR>
                      <a:noFill/>
                    </a:lnR>
                    <a:lnT>
                      <a:noFill/>
                    </a:lnT>
                    <a:lnB>
                      <a:noFill/>
                    </a:lnB>
                  </a:tcPr>
                </a:tc>
                <a:extLst>
                  <a:ext uri="{0D108BD9-81ED-4DB2-BD59-A6C34878D82A}">
                    <a16:rowId xmlns:a16="http://schemas.microsoft.com/office/drawing/2014/main" val="73408234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Сергей Владимирович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4)</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источник уплаты налога</a:t>
                      </a:r>
                    </a:p>
                  </a:txBody>
                  <a:tcPr marL="47625" marR="47625" marT="47625" marB="47625" anchor="ctr">
                    <a:lnL>
                      <a:noFill/>
                    </a:lnL>
                    <a:lnR>
                      <a:noFill/>
                    </a:lnR>
                    <a:lnT>
                      <a:noFill/>
                    </a:lnT>
                    <a:lnB>
                      <a:noFill/>
                    </a:lnB>
                  </a:tcPr>
                </a:tc>
                <a:extLst>
                  <a:ext uri="{0D108BD9-81ED-4DB2-BD59-A6C34878D82A}">
                    <a16:rowId xmlns:a16="http://schemas.microsoft.com/office/drawing/2014/main" val="149623403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земельный участок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373008650"/>
                  </a:ext>
                </a:extLst>
              </a:tr>
            </a:tbl>
          </a:graphicData>
        </a:graphic>
      </p:graphicFrame>
    </p:spTree>
    <p:extLst>
      <p:ext uri="{BB962C8B-B14F-4D97-AF65-F5344CB8AC3E}">
        <p14:creationId xmlns:p14="http://schemas.microsoft.com/office/powerpoint/2010/main" val="3678686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graphicFrame>
        <p:nvGraphicFramePr>
          <p:cNvPr id="6" name="Таблица 5">
            <a:extLst>
              <a:ext uri="{FF2B5EF4-FFF2-40B4-BE49-F238E27FC236}">
                <a16:creationId xmlns:a16="http://schemas.microsoft.com/office/drawing/2014/main" id="{D2CB2CBC-8905-6C47-A9F7-7740BB2E9F23}"/>
              </a:ext>
            </a:extLst>
          </p:cNvPr>
          <p:cNvGraphicFramePr>
            <a:graphicFrameLocks noGrp="1"/>
          </p:cNvGraphicFramePr>
          <p:nvPr/>
        </p:nvGraphicFramePr>
        <p:xfrm>
          <a:off x="1796345" y="294188"/>
          <a:ext cx="8599310" cy="4559049"/>
        </p:xfrm>
        <a:graphic>
          <a:graphicData uri="http://schemas.openxmlformats.org/drawingml/2006/table">
            <a:tbl>
              <a:tblPr firstRow="1" firstCol="1" bandRow="1"/>
              <a:tblGrid>
                <a:gridCol w="505178">
                  <a:extLst>
                    <a:ext uri="{9D8B030D-6E8A-4147-A177-3AD203B41FA5}">
                      <a16:colId xmlns:a16="http://schemas.microsoft.com/office/drawing/2014/main" val="896948002"/>
                    </a:ext>
                  </a:extLst>
                </a:gridCol>
                <a:gridCol w="3737467">
                  <a:extLst>
                    <a:ext uri="{9D8B030D-6E8A-4147-A177-3AD203B41FA5}">
                      <a16:colId xmlns:a16="http://schemas.microsoft.com/office/drawing/2014/main" val="864533270"/>
                    </a:ext>
                  </a:extLst>
                </a:gridCol>
                <a:gridCol w="948266">
                  <a:extLst>
                    <a:ext uri="{9D8B030D-6E8A-4147-A177-3AD203B41FA5}">
                      <a16:colId xmlns:a16="http://schemas.microsoft.com/office/drawing/2014/main" val="3977393101"/>
                    </a:ext>
                  </a:extLst>
                </a:gridCol>
                <a:gridCol w="3408399">
                  <a:extLst>
                    <a:ext uri="{9D8B030D-6E8A-4147-A177-3AD203B41FA5}">
                      <a16:colId xmlns:a16="http://schemas.microsoft.com/office/drawing/2014/main" val="1029386453"/>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НАЛОГОВ И СБОРОВ В РФ</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48568313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налог на доходы физических лиц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федеральные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17754152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государственная пошлина</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региональные</a:t>
                      </a:r>
                    </a:p>
                  </a:txBody>
                  <a:tcPr marL="47625" marR="47625" marT="47625" marB="47625" anchor="ctr">
                    <a:lnL>
                      <a:noFill/>
                    </a:lnL>
                    <a:lnR>
                      <a:noFill/>
                    </a:lnR>
                    <a:lnT>
                      <a:noFill/>
                    </a:lnT>
                    <a:lnB>
                      <a:noFill/>
                    </a:lnB>
                  </a:tcPr>
                </a:tc>
                <a:extLst>
                  <a:ext uri="{0D108BD9-81ED-4DB2-BD59-A6C34878D82A}">
                    <a16:rowId xmlns:a16="http://schemas.microsoft.com/office/drawing/2014/main" val="275016903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акцизы</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местные</a:t>
                      </a:r>
                    </a:p>
                  </a:txBody>
                  <a:tcPr marL="47625" marR="47625" marT="47625" marB="47625" anchor="ctr">
                    <a:lnL>
                      <a:noFill/>
                    </a:lnL>
                    <a:lnR>
                      <a:noFill/>
                    </a:lnR>
                    <a:lnT>
                      <a:noFill/>
                    </a:lnT>
                    <a:lnB>
                      <a:noFill/>
                    </a:lnB>
                  </a:tcPr>
                </a:tc>
                <a:extLst>
                  <a:ext uri="{0D108BD9-81ED-4DB2-BD59-A6C34878D82A}">
                    <a16:rowId xmlns:a16="http://schemas.microsoft.com/office/drawing/2014/main" val="179409201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земельный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32115690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транспортный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344716794"/>
                  </a:ext>
                </a:extLst>
              </a:tr>
            </a:tbl>
          </a:graphicData>
        </a:graphic>
      </p:graphicFrame>
    </p:spTree>
    <p:extLst>
      <p:ext uri="{BB962C8B-B14F-4D97-AF65-F5344CB8AC3E}">
        <p14:creationId xmlns:p14="http://schemas.microsoft.com/office/powerpoint/2010/main" val="2606205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9E8DDA9B-6825-F145-B5A9-30C9BB5B9560}"/>
              </a:ext>
            </a:extLst>
          </p:cNvPr>
          <p:cNvSpPr/>
          <p:nvPr/>
        </p:nvSpPr>
        <p:spPr>
          <a:xfrm>
            <a:off x="496711" y="119062"/>
            <a:ext cx="11198578" cy="5656100"/>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налогах и системах налогообложения и запишите </a:t>
            </a:r>
            <a:r>
              <a:rPr lang="ru-RU" sz="28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8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При пропорциональной системе налогообложения ставки увеличиваются при возрастании объекта налога.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Налоги – обязательные платежи физических и юридических лиц государству в порядке и на условиях, определённых законодательством.</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Налоги бывают прямые и косвенные.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Фискальная функция налогов проявляется в наполнении государственного бюджета.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 прямым налогам относят налог на добавленную стоимость.</a:t>
            </a:r>
          </a:p>
        </p:txBody>
      </p:sp>
    </p:spTree>
    <p:extLst>
      <p:ext uri="{BB962C8B-B14F-4D97-AF65-F5344CB8AC3E}">
        <p14:creationId xmlns:p14="http://schemas.microsoft.com/office/powerpoint/2010/main" val="3572327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1CB693B2-6BBD-384A-A8F7-6C4CF297C2FF}"/>
              </a:ext>
            </a:extLst>
          </p:cNvPr>
          <p:cNvSpPr/>
          <p:nvPr/>
        </p:nvSpPr>
        <p:spPr>
          <a:xfrm>
            <a:off x="530577" y="186751"/>
            <a:ext cx="11300178" cy="5758692"/>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Представьте, что Вы помогаете учителю оформить презентацию к уроку обществознания по теме «Налоговая система РФ». Один из слайдов называется «Федеральные налоги и сборы». Что из перечисленного Вы включили бы в этот слайд?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указаны федеральные налоги и сборы.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водный налог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земельный налог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государственная пошлина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налог на имущество организаций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налог на доходы физических лиц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транспортный налог</a:t>
            </a:r>
          </a:p>
        </p:txBody>
      </p:sp>
    </p:spTree>
    <p:extLst>
      <p:ext uri="{BB962C8B-B14F-4D97-AF65-F5344CB8AC3E}">
        <p14:creationId xmlns:p14="http://schemas.microsoft.com/office/powerpoint/2010/main" val="4233039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7796794" y="4583047"/>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graphicFrame>
        <p:nvGraphicFramePr>
          <p:cNvPr id="4" name="Таблица 3">
            <a:extLst>
              <a:ext uri="{FF2B5EF4-FFF2-40B4-BE49-F238E27FC236}">
                <a16:creationId xmlns:a16="http://schemas.microsoft.com/office/drawing/2014/main" id="{68A5CDBF-3472-4D41-AB25-98ECAF3BBE02}"/>
              </a:ext>
            </a:extLst>
          </p:cNvPr>
          <p:cNvGraphicFramePr>
            <a:graphicFrameLocks noGrp="1"/>
          </p:cNvGraphicFramePr>
          <p:nvPr/>
        </p:nvGraphicFramePr>
        <p:xfrm>
          <a:off x="2061633" y="452232"/>
          <a:ext cx="8068734" cy="4102484"/>
        </p:xfrm>
        <a:graphic>
          <a:graphicData uri="http://schemas.openxmlformats.org/drawingml/2006/table">
            <a:tbl>
              <a:tblPr firstRow="1" firstCol="1" bandRow="1"/>
              <a:tblGrid>
                <a:gridCol w="482912">
                  <a:extLst>
                    <a:ext uri="{9D8B030D-6E8A-4147-A177-3AD203B41FA5}">
                      <a16:colId xmlns:a16="http://schemas.microsoft.com/office/drawing/2014/main" val="483438995"/>
                    </a:ext>
                  </a:extLst>
                </a:gridCol>
                <a:gridCol w="3551455">
                  <a:extLst>
                    <a:ext uri="{9D8B030D-6E8A-4147-A177-3AD203B41FA5}">
                      <a16:colId xmlns:a16="http://schemas.microsoft.com/office/drawing/2014/main" val="1273554714"/>
                    </a:ext>
                  </a:extLst>
                </a:gridCol>
                <a:gridCol w="424443">
                  <a:extLst>
                    <a:ext uri="{9D8B030D-6E8A-4147-A177-3AD203B41FA5}">
                      <a16:colId xmlns:a16="http://schemas.microsoft.com/office/drawing/2014/main" val="1894058122"/>
                    </a:ext>
                  </a:extLst>
                </a:gridCol>
                <a:gridCol w="3609924">
                  <a:extLst>
                    <a:ext uri="{9D8B030D-6E8A-4147-A177-3AD203B41FA5}">
                      <a16:colId xmlns:a16="http://schemas.microsoft.com/office/drawing/2014/main" val="2226140020"/>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НАЛОГОВ И СБОРОВ В РФ</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55625668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транспортный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федеральные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61725057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налог на имущество организаций</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региональные</a:t>
                      </a:r>
                    </a:p>
                  </a:txBody>
                  <a:tcPr marL="47625" marR="47625" marT="47625" marB="47625" anchor="ctr">
                    <a:lnL>
                      <a:noFill/>
                    </a:lnL>
                    <a:lnR>
                      <a:noFill/>
                    </a:lnR>
                    <a:lnT>
                      <a:noFill/>
                    </a:lnT>
                    <a:lnB>
                      <a:noFill/>
                    </a:lnB>
                  </a:tcPr>
                </a:tc>
                <a:extLst>
                  <a:ext uri="{0D108BD9-81ED-4DB2-BD59-A6C34878D82A}">
                    <a16:rowId xmlns:a16="http://schemas.microsoft.com/office/drawing/2014/main" val="353738549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акциз</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местные</a:t>
                      </a:r>
                    </a:p>
                  </a:txBody>
                  <a:tcPr marL="47625" marR="47625" marT="47625" marB="47625" anchor="ctr">
                    <a:lnL>
                      <a:noFill/>
                    </a:lnL>
                    <a:lnR>
                      <a:noFill/>
                    </a:lnR>
                    <a:lnT>
                      <a:noFill/>
                    </a:lnT>
                    <a:lnB>
                      <a:noFill/>
                    </a:lnB>
                  </a:tcPr>
                </a:tc>
                <a:extLst>
                  <a:ext uri="{0D108BD9-81ED-4DB2-BD59-A6C34878D82A}">
                    <a16:rowId xmlns:a16="http://schemas.microsoft.com/office/drawing/2014/main" val="4014691526"/>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водный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387681277"/>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торговый сбор</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43248775"/>
                  </a:ext>
                </a:extLst>
              </a:tr>
            </a:tbl>
          </a:graphicData>
        </a:graphic>
      </p:graphicFrame>
    </p:spTree>
    <p:extLst>
      <p:ext uri="{BB962C8B-B14F-4D97-AF65-F5344CB8AC3E}">
        <p14:creationId xmlns:p14="http://schemas.microsoft.com/office/powerpoint/2010/main" val="3155301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565465" y="1395605"/>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8739564" y="3429000"/>
            <a:ext cx="3653667" cy="3408272"/>
          </a:xfrm>
          <a:prstGeom prst="rect">
            <a:avLst/>
          </a:prstGeom>
        </p:spPr>
      </p:pic>
      <p:graphicFrame>
        <p:nvGraphicFramePr>
          <p:cNvPr id="6" name="Таблица 5">
            <a:extLst>
              <a:ext uri="{FF2B5EF4-FFF2-40B4-BE49-F238E27FC236}">
                <a16:creationId xmlns:a16="http://schemas.microsoft.com/office/drawing/2014/main" id="{1E14C85E-4EFE-094F-98EF-F31CDC966F91}"/>
              </a:ext>
            </a:extLst>
          </p:cNvPr>
          <p:cNvGraphicFramePr>
            <a:graphicFrameLocks noGrp="1"/>
          </p:cNvGraphicFramePr>
          <p:nvPr/>
        </p:nvGraphicFramePr>
        <p:xfrm>
          <a:off x="395110" y="203277"/>
          <a:ext cx="10171287" cy="3645919"/>
        </p:xfrm>
        <a:graphic>
          <a:graphicData uri="http://schemas.openxmlformats.org/drawingml/2006/table">
            <a:tbl>
              <a:tblPr firstRow="1" firstCol="1" bandRow="1"/>
              <a:tblGrid>
                <a:gridCol w="666045">
                  <a:extLst>
                    <a:ext uri="{9D8B030D-6E8A-4147-A177-3AD203B41FA5}">
                      <a16:colId xmlns:a16="http://schemas.microsoft.com/office/drawing/2014/main" val="2446033471"/>
                    </a:ext>
                  </a:extLst>
                </a:gridCol>
                <a:gridCol w="5593730">
                  <a:extLst>
                    <a:ext uri="{9D8B030D-6E8A-4147-A177-3AD203B41FA5}">
                      <a16:colId xmlns:a16="http://schemas.microsoft.com/office/drawing/2014/main" val="1923768171"/>
                    </a:ext>
                  </a:extLst>
                </a:gridCol>
                <a:gridCol w="753793">
                  <a:extLst>
                    <a:ext uri="{9D8B030D-6E8A-4147-A177-3AD203B41FA5}">
                      <a16:colId xmlns:a16="http://schemas.microsoft.com/office/drawing/2014/main" val="1277952051"/>
                    </a:ext>
                  </a:extLst>
                </a:gridCol>
                <a:gridCol w="3157719">
                  <a:extLst>
                    <a:ext uri="{9D8B030D-6E8A-4147-A177-3AD203B41FA5}">
                      <a16:colId xmlns:a16="http://schemas.microsoft.com/office/drawing/2014/main" val="1535476445"/>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НАЛОГОВ И СБОРОВ В РФ</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316497703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налог на имущество организаций</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федеральные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27748877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налог на доходы физических лиц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2)</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региональные</a:t>
                      </a:r>
                    </a:p>
                  </a:txBody>
                  <a:tcPr marL="47625" marR="47625" marT="47625" marB="47625" anchor="ctr">
                    <a:lnL>
                      <a:noFill/>
                    </a:lnL>
                    <a:lnR>
                      <a:noFill/>
                    </a:lnR>
                    <a:lnT>
                      <a:noFill/>
                    </a:lnT>
                    <a:lnB>
                      <a:noFill/>
                    </a:lnB>
                  </a:tcPr>
                </a:tc>
                <a:extLst>
                  <a:ext uri="{0D108BD9-81ED-4DB2-BD59-A6C34878D82A}">
                    <a16:rowId xmlns:a16="http://schemas.microsoft.com/office/drawing/2014/main" val="298445210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водный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3)</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местные</a:t>
                      </a:r>
                    </a:p>
                  </a:txBody>
                  <a:tcPr marL="47625" marR="47625" marT="47625" marB="47625" anchor="ctr">
                    <a:lnL>
                      <a:noFill/>
                    </a:lnL>
                    <a:lnR>
                      <a:noFill/>
                    </a:lnR>
                    <a:lnT>
                      <a:noFill/>
                    </a:lnT>
                    <a:lnB>
                      <a:noFill/>
                    </a:lnB>
                  </a:tcPr>
                </a:tc>
                <a:extLst>
                  <a:ext uri="{0D108BD9-81ED-4DB2-BD59-A6C34878D82A}">
                    <a16:rowId xmlns:a16="http://schemas.microsoft.com/office/drawing/2014/main" val="293495465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земельный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648460377"/>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транспортный налог</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0965612"/>
                  </a:ext>
                </a:extLst>
              </a:tr>
            </a:tbl>
          </a:graphicData>
        </a:graphic>
      </p:graphicFrame>
    </p:spTree>
    <p:extLst>
      <p:ext uri="{BB962C8B-B14F-4D97-AF65-F5344CB8AC3E}">
        <p14:creationId xmlns:p14="http://schemas.microsoft.com/office/powerpoint/2010/main" val="440206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930371" y="1647998"/>
            <a:ext cx="7882581" cy="5216836"/>
          </a:xfrm>
          <a:prstGeom prst="rect">
            <a:avLst/>
          </a:prstGeom>
        </p:spPr>
      </p:pic>
      <p:pic>
        <p:nvPicPr>
          <p:cNvPr id="5" name="Picture 5"/>
          <p:cNvPicPr>
            <a:picLocks noChangeAspect="1"/>
          </p:cNvPicPr>
          <p:nvPr/>
        </p:nvPicPr>
        <p:blipFill>
          <a:blip r:embed="rId3"/>
          <a:srcRect/>
          <a:stretch>
            <a:fillRect/>
          </a:stretch>
        </p:blipFill>
        <p:spPr>
          <a:xfrm>
            <a:off x="-323037" y="2872106"/>
            <a:ext cx="3800211" cy="3675841"/>
          </a:xfrm>
          <a:prstGeom prst="rect">
            <a:avLst/>
          </a:prstGeom>
        </p:spPr>
      </p:pic>
      <p:sp>
        <p:nvSpPr>
          <p:cNvPr id="2" name="Прямоугольник 1">
            <a:extLst>
              <a:ext uri="{FF2B5EF4-FFF2-40B4-BE49-F238E27FC236}">
                <a16:creationId xmlns:a16="http://schemas.microsoft.com/office/drawing/2014/main" id="{0EBC092E-2A9C-BF46-86FA-2EF4CE0D2F83}"/>
              </a:ext>
            </a:extLst>
          </p:cNvPr>
          <p:cNvSpPr/>
          <p:nvPr/>
        </p:nvSpPr>
        <p:spPr>
          <a:xfrm>
            <a:off x="3149599" y="203818"/>
            <a:ext cx="8952089" cy="586128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дефиците государственного бюджета?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Дефицит государственного бюджета может быть покрыт за счёт иностранных займов и кредитов.</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Для устранения дефицита своего бюджета государство снижает таможенные пошлины на ввозимые товары.</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607099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3" name="Прямоугольник 2">
            <a:extLst>
              <a:ext uri="{FF2B5EF4-FFF2-40B4-BE49-F238E27FC236}">
                <a16:creationId xmlns:a16="http://schemas.microsoft.com/office/drawing/2014/main" id="{6C20AADD-6742-D142-BFC9-8021F81B9DD1}"/>
              </a:ext>
            </a:extLst>
          </p:cNvPr>
          <p:cNvSpPr/>
          <p:nvPr/>
        </p:nvSpPr>
        <p:spPr>
          <a:xfrm>
            <a:off x="406400" y="1623817"/>
            <a:ext cx="8703733" cy="4273029"/>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 дефицит государственного бюджета влияет на экономику, выберите верные суждения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уменьшает неравенство в доходах населения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увеличивает государственный долг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снижает мотивацию к труду</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может увеличить зависимость государства от иностранных правительств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приводит к введению льготного налогообложения</a:t>
            </a:r>
          </a:p>
        </p:txBody>
      </p:sp>
    </p:spTree>
    <p:extLst>
      <p:ext uri="{BB962C8B-B14F-4D97-AF65-F5344CB8AC3E}">
        <p14:creationId xmlns:p14="http://schemas.microsoft.com/office/powerpoint/2010/main" val="2841594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BC1BADF3-1E80-3C47-96A8-F3FBC23C7504}"/>
              </a:ext>
            </a:extLst>
          </p:cNvPr>
          <p:cNvSpPr/>
          <p:nvPr/>
        </p:nvSpPr>
        <p:spPr>
          <a:xfrm>
            <a:off x="0" y="264068"/>
            <a:ext cx="9307356" cy="523220"/>
          </a:xfrm>
          <a:prstGeom prst="rect">
            <a:avLst/>
          </a:prstGeom>
        </p:spPr>
        <p:txBody>
          <a:bodyPr wrap="none">
            <a:spAutoFit/>
          </a:bodyPr>
          <a:lstStyle/>
          <a:p>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План на тему «Налоги и налоговая система РФ»</a:t>
            </a:r>
            <a:r>
              <a:rPr lang="ru-RU" sz="2800" dirty="0">
                <a:solidFill>
                  <a:srgbClr val="FF0000"/>
                </a:solidFill>
              </a:rPr>
              <a:t> </a:t>
            </a:r>
          </a:p>
        </p:txBody>
      </p:sp>
      <p:sp>
        <p:nvSpPr>
          <p:cNvPr id="4" name="Прямоугольник 3">
            <a:extLst>
              <a:ext uri="{FF2B5EF4-FFF2-40B4-BE49-F238E27FC236}">
                <a16:creationId xmlns:a16="http://schemas.microsoft.com/office/drawing/2014/main" id="{22F2F400-3CC5-AA4D-AAAA-07D2B656CED3}"/>
              </a:ext>
            </a:extLst>
          </p:cNvPr>
          <p:cNvSpPr/>
          <p:nvPr/>
        </p:nvSpPr>
        <p:spPr>
          <a:xfrm>
            <a:off x="166243" y="798045"/>
            <a:ext cx="8305986" cy="5262979"/>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 Понятие о налогах. </a:t>
            </a:r>
          </a:p>
          <a:p>
            <a:r>
              <a:rPr lang="ru-RU" sz="2400" dirty="0">
                <a:latin typeface="Calibri" panose="020F0502020204030204" pitchFamily="34" charset="0"/>
                <a:ea typeface="Calibri" panose="020F0502020204030204" pitchFamily="34" charset="0"/>
                <a:cs typeface="Times New Roman" panose="02020603050405020304" pitchFamily="18" charset="0"/>
              </a:rPr>
              <a:t>2. Функции налогов:</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a:p>
            <a:r>
              <a:rPr lang="ru-RU" sz="2400" dirty="0">
                <a:latin typeface="Calibri" panose="020F0502020204030204" pitchFamily="34" charset="0"/>
                <a:ea typeface="Calibri" panose="020F0502020204030204" pitchFamily="34" charset="0"/>
                <a:cs typeface="Times New Roman" panose="02020603050405020304" pitchFamily="18" charset="0"/>
              </a:rPr>
              <a:t>г) …………………..;</a:t>
            </a:r>
          </a:p>
          <a:p>
            <a:r>
              <a:rPr lang="ru-RU" sz="2400" dirty="0">
                <a:latin typeface="Calibri" panose="020F0502020204030204" pitchFamily="34" charset="0"/>
                <a:ea typeface="Calibri" panose="020F0502020204030204" pitchFamily="34" charset="0"/>
                <a:cs typeface="Times New Roman" panose="02020603050405020304" pitchFamily="18" charset="0"/>
              </a:rPr>
              <a:t>д) …………………... </a:t>
            </a:r>
          </a:p>
          <a:p>
            <a:r>
              <a:rPr lang="ru-RU" sz="2400" dirty="0">
                <a:latin typeface="Calibri" panose="020F0502020204030204" pitchFamily="34" charset="0"/>
                <a:ea typeface="Calibri" panose="020F0502020204030204" pitchFamily="34" charset="0"/>
                <a:cs typeface="Times New Roman" panose="02020603050405020304" pitchFamily="18" charset="0"/>
              </a:rPr>
              <a:t>3. Налоги по способу платежа:</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 </a:t>
            </a:r>
          </a:p>
          <a:p>
            <a:r>
              <a:rPr lang="ru-RU" sz="2400" dirty="0">
                <a:latin typeface="Calibri" panose="020F0502020204030204" pitchFamily="34" charset="0"/>
                <a:ea typeface="Calibri" panose="020F0502020204030204" pitchFamily="34" charset="0"/>
                <a:cs typeface="Times New Roman" panose="02020603050405020304" pitchFamily="18" charset="0"/>
              </a:rPr>
              <a:t>4. Виды налогов и сборов:</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a:t>
            </a:r>
          </a:p>
          <a:p>
            <a:r>
              <a:rPr lang="ru-RU" sz="2400" dirty="0">
                <a:latin typeface="Calibri" panose="020F0502020204030204" pitchFamily="34" charset="0"/>
                <a:ea typeface="Calibri" panose="020F0502020204030204" pitchFamily="34" charset="0"/>
                <a:cs typeface="Times New Roman" panose="02020603050405020304" pitchFamily="18" charset="0"/>
              </a:rPr>
              <a:t>в) …………………... </a:t>
            </a:r>
          </a:p>
        </p:txBody>
      </p:sp>
      <p:sp>
        <p:nvSpPr>
          <p:cNvPr id="5" name="Прямоугольник 4">
            <a:extLst>
              <a:ext uri="{FF2B5EF4-FFF2-40B4-BE49-F238E27FC236}">
                <a16:creationId xmlns:a16="http://schemas.microsoft.com/office/drawing/2014/main" id="{F2DCD645-C54A-B340-9380-DFB84259577F}"/>
              </a:ext>
            </a:extLst>
          </p:cNvPr>
          <p:cNvSpPr/>
          <p:nvPr/>
        </p:nvSpPr>
        <p:spPr>
          <a:xfrm>
            <a:off x="4312356" y="796976"/>
            <a:ext cx="6096000" cy="6063198"/>
          </a:xfrm>
          <a:prstGeom prst="rect">
            <a:avLst/>
          </a:prstGeom>
        </p:spPr>
        <p:txBody>
          <a:bodyPr>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5. Федеральные налоги:</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a:p>
            <a:r>
              <a:rPr lang="ru-RU" sz="2400" dirty="0">
                <a:latin typeface="Calibri" panose="020F0502020204030204" pitchFamily="34" charset="0"/>
                <a:ea typeface="Calibri" panose="020F0502020204030204" pitchFamily="34" charset="0"/>
                <a:cs typeface="Times New Roman" panose="02020603050405020304" pitchFamily="18" charset="0"/>
              </a:rPr>
              <a:t>г) …………………..;</a:t>
            </a:r>
          </a:p>
          <a:p>
            <a:r>
              <a:rPr lang="ru-RU" sz="2400" dirty="0">
                <a:latin typeface="Calibri" panose="020F0502020204030204" pitchFamily="34" charset="0"/>
                <a:ea typeface="Calibri" panose="020F0502020204030204" pitchFamily="34" charset="0"/>
                <a:cs typeface="Times New Roman" panose="02020603050405020304" pitchFamily="18" charset="0"/>
              </a:rPr>
              <a:t>д) …………………..;</a:t>
            </a:r>
          </a:p>
          <a:p>
            <a:r>
              <a:rPr lang="ru-RU" sz="2400" dirty="0">
                <a:latin typeface="Calibri" panose="020F0502020204030204" pitchFamily="34" charset="0"/>
                <a:ea typeface="Calibri" panose="020F0502020204030204" pitchFamily="34" charset="0"/>
                <a:cs typeface="Times New Roman" panose="02020603050405020304" pitchFamily="18" charset="0"/>
              </a:rPr>
              <a:t>е) …………………..;</a:t>
            </a:r>
          </a:p>
          <a:p>
            <a:r>
              <a:rPr lang="ru-RU" sz="2400" dirty="0">
                <a:latin typeface="Calibri" panose="020F0502020204030204" pitchFamily="34" charset="0"/>
                <a:ea typeface="Calibri" panose="020F0502020204030204" pitchFamily="34" charset="0"/>
                <a:cs typeface="Times New Roman" panose="02020603050405020304" pitchFamily="18" charset="0"/>
              </a:rPr>
              <a:t>ж) …………………... </a:t>
            </a:r>
          </a:p>
          <a:p>
            <a:r>
              <a:rPr lang="ru-RU" sz="2400" dirty="0">
                <a:latin typeface="Calibri" panose="020F0502020204030204" pitchFamily="34" charset="0"/>
                <a:ea typeface="Calibri" panose="020F0502020204030204" pitchFamily="34" charset="0"/>
                <a:cs typeface="Times New Roman" panose="02020603050405020304" pitchFamily="18" charset="0"/>
              </a:rPr>
              <a:t>6. Региональные налоги:</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г) …………………... </a:t>
            </a:r>
          </a:p>
          <a:p>
            <a:r>
              <a:rPr lang="ru-RU" sz="2400" dirty="0">
                <a:latin typeface="Calibri" panose="020F0502020204030204" pitchFamily="34" charset="0"/>
                <a:ea typeface="Calibri" panose="020F0502020204030204" pitchFamily="34" charset="0"/>
                <a:cs typeface="Times New Roman" panose="02020603050405020304" pitchFamily="18" charset="0"/>
              </a:rPr>
              <a:t>7. Местные налоги:</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 </a:t>
            </a:r>
          </a:p>
        </p:txBody>
      </p:sp>
      <p:sp>
        <p:nvSpPr>
          <p:cNvPr id="6" name="Прямоугольник 5">
            <a:extLst>
              <a:ext uri="{FF2B5EF4-FFF2-40B4-BE49-F238E27FC236}">
                <a16:creationId xmlns:a16="http://schemas.microsoft.com/office/drawing/2014/main" id="{514A3A68-891B-E84E-9AA1-F97A7868657D}"/>
              </a:ext>
            </a:extLst>
          </p:cNvPr>
          <p:cNvSpPr/>
          <p:nvPr/>
        </p:nvSpPr>
        <p:spPr>
          <a:xfrm>
            <a:off x="7755467" y="961621"/>
            <a:ext cx="6096000" cy="5632311"/>
          </a:xfrm>
          <a:prstGeom prst="rect">
            <a:avLst/>
          </a:prstGeom>
        </p:spPr>
        <p:txBody>
          <a:bodyPr>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8. Системы налогообложения: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 </a:t>
            </a:r>
          </a:p>
          <a:p>
            <a:r>
              <a:rPr lang="ru-RU" sz="2400" dirty="0">
                <a:latin typeface="Calibri" panose="020F0502020204030204" pitchFamily="34" charset="0"/>
                <a:ea typeface="Calibri" panose="020F0502020204030204" pitchFamily="34" charset="0"/>
                <a:cs typeface="Times New Roman" panose="02020603050405020304" pitchFamily="18" charset="0"/>
              </a:rPr>
              <a:t>9. Структура налога:</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a:p>
            <a:r>
              <a:rPr lang="ru-RU" sz="2400" dirty="0">
                <a:latin typeface="Calibri" panose="020F0502020204030204" pitchFamily="34" charset="0"/>
                <a:ea typeface="Calibri" panose="020F0502020204030204" pitchFamily="34" charset="0"/>
                <a:cs typeface="Times New Roman" panose="02020603050405020304" pitchFamily="18" charset="0"/>
              </a:rPr>
              <a:t>г) …………………..;</a:t>
            </a:r>
          </a:p>
          <a:p>
            <a:r>
              <a:rPr lang="ru-RU" sz="2400" dirty="0">
                <a:latin typeface="Calibri" panose="020F0502020204030204" pitchFamily="34" charset="0"/>
                <a:ea typeface="Calibri" panose="020F0502020204030204" pitchFamily="34" charset="0"/>
                <a:cs typeface="Times New Roman" panose="02020603050405020304" pitchFamily="18" charset="0"/>
              </a:rPr>
              <a:t>д) …………………... </a:t>
            </a:r>
          </a:p>
          <a:p>
            <a:r>
              <a:rPr lang="ru-RU" sz="2400" dirty="0">
                <a:latin typeface="Calibri" panose="020F0502020204030204" pitchFamily="34" charset="0"/>
                <a:ea typeface="Calibri" panose="020F0502020204030204" pitchFamily="34" charset="0"/>
                <a:cs typeface="Times New Roman" panose="02020603050405020304" pitchFamily="18" charset="0"/>
              </a:rPr>
              <a:t>10. Принципы налогообложения: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a:p>
            <a:r>
              <a:rPr lang="ru-RU" sz="2400" dirty="0">
                <a:latin typeface="Calibri" panose="020F0502020204030204" pitchFamily="34" charset="0"/>
                <a:ea typeface="Calibri" panose="020F0502020204030204" pitchFamily="34" charset="0"/>
                <a:cs typeface="Times New Roman" panose="02020603050405020304" pitchFamily="18" charset="0"/>
              </a:rPr>
              <a:t>г) ………………….. </a:t>
            </a:r>
          </a:p>
        </p:txBody>
      </p:sp>
    </p:spTree>
    <p:extLst>
      <p:ext uri="{BB962C8B-B14F-4D97-AF65-F5344CB8AC3E}">
        <p14:creationId xmlns:p14="http://schemas.microsoft.com/office/powerpoint/2010/main" val="1971156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562630" y="4332383"/>
            <a:ext cx="9967994" cy="6596999"/>
          </a:xfrm>
          <a:prstGeom prst="rect">
            <a:avLst/>
          </a:prstGeom>
        </p:spPr>
      </p:pic>
      <p:sp>
        <p:nvSpPr>
          <p:cNvPr id="4" name="Прямоугольник 3">
            <a:extLst>
              <a:ext uri="{FF2B5EF4-FFF2-40B4-BE49-F238E27FC236}">
                <a16:creationId xmlns:a16="http://schemas.microsoft.com/office/drawing/2014/main" id="{4BCF5137-A365-3745-AE2F-2198130FA03B}"/>
              </a:ext>
            </a:extLst>
          </p:cNvPr>
          <p:cNvSpPr/>
          <p:nvPr/>
        </p:nvSpPr>
        <p:spPr>
          <a:xfrm>
            <a:off x="310444" y="163816"/>
            <a:ext cx="11571111" cy="1569660"/>
          </a:xfrm>
          <a:prstGeom prst="rect">
            <a:avLst/>
          </a:prstGeom>
        </p:spPr>
        <p:txBody>
          <a:bodyPr wrap="square">
            <a:spAutoFit/>
          </a:bodyPr>
          <a:lstStyle/>
          <a:p>
            <a:pPr marR="219710" algn="just">
              <a:spcBef>
                <a:spcPts val="2645"/>
              </a:spcBef>
            </a:pPr>
            <a:r>
              <a:rPr lang="ru-RU" sz="2400" dirty="0">
                <a:solidFill>
                  <a:srgbClr val="FF0000"/>
                </a:solidFill>
                <a:ea typeface="Times New Roman" panose="02020603050405020304" pitchFamily="18" charset="0"/>
              </a:rPr>
              <a:t>Представьте, что Вы помогаете учителю оформить презентацию к уроку обществознания по теме «Налоговая система РФ». Один из слайдов называется «Федеральные налоги». Что из перечисленного следует включить в этот слайд? Запишите </a:t>
            </a:r>
            <a:r>
              <a:rPr lang="ru-RU" sz="2400" b="1" dirty="0">
                <a:solidFill>
                  <a:srgbClr val="FF0000"/>
                </a:solidFill>
                <a:ea typeface="Times New Roman" panose="02020603050405020304" pitchFamily="18" charset="0"/>
              </a:rPr>
              <a:t>цифры, </a:t>
            </a:r>
            <a:r>
              <a:rPr lang="ru-RU" sz="2400" dirty="0">
                <a:solidFill>
                  <a:srgbClr val="FF0000"/>
                </a:solidFill>
                <a:ea typeface="Times New Roman" panose="02020603050405020304" pitchFamily="18" charset="0"/>
              </a:rPr>
              <a:t>под которыми указаны эти налоги. </a:t>
            </a:r>
            <a:endParaRPr lang="ru-RU" sz="2400" dirty="0">
              <a:solidFill>
                <a:srgbClr val="FF0000"/>
              </a:solidFill>
              <a:effectLst/>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17325D1C-F04F-B443-AF9B-F86A53E13A66}"/>
              </a:ext>
            </a:extLst>
          </p:cNvPr>
          <p:cNvSpPr/>
          <p:nvPr/>
        </p:nvSpPr>
        <p:spPr>
          <a:xfrm>
            <a:off x="1450627" y="2088992"/>
            <a:ext cx="6096000" cy="2308324"/>
          </a:xfrm>
          <a:prstGeom prst="rect">
            <a:avLst/>
          </a:prstGeom>
        </p:spPr>
        <p:txBody>
          <a:bodyPr>
            <a:spAutoFit/>
          </a:bodyPr>
          <a:lstStyle/>
          <a:p>
            <a:pPr>
              <a:spcBef>
                <a:spcPts val="835"/>
              </a:spcBef>
            </a:pPr>
            <a:r>
              <a:rPr lang="ru-RU" sz="2400" dirty="0">
                <a:ea typeface="Times New Roman" panose="02020603050405020304" pitchFamily="18" charset="0"/>
              </a:rPr>
              <a:t>1) акцизы </a:t>
            </a:r>
          </a:p>
          <a:p>
            <a:r>
              <a:rPr lang="ru-RU" sz="2400" dirty="0">
                <a:ea typeface="Times New Roman" panose="02020603050405020304" pitchFamily="18" charset="0"/>
              </a:rPr>
              <a:t>2) налог на добавленную стоимость </a:t>
            </a:r>
          </a:p>
          <a:p>
            <a:r>
              <a:rPr lang="ru-RU" sz="2400" dirty="0">
                <a:ea typeface="Times New Roman" panose="02020603050405020304" pitchFamily="18" charset="0"/>
              </a:rPr>
              <a:t>3) государственная пошлина </a:t>
            </a:r>
          </a:p>
          <a:p>
            <a:r>
              <a:rPr lang="ru-RU" sz="2400" dirty="0">
                <a:ea typeface="Times New Roman" panose="02020603050405020304" pitchFamily="18" charset="0"/>
              </a:rPr>
              <a:t>4) налог на доходы физических лиц </a:t>
            </a:r>
          </a:p>
          <a:p>
            <a:r>
              <a:rPr lang="ru-RU" sz="2400" dirty="0">
                <a:ea typeface="Times New Roman" panose="02020603050405020304" pitchFamily="18" charset="0"/>
              </a:rPr>
              <a:t>5) налог на игорный бизнес </a:t>
            </a:r>
          </a:p>
          <a:p>
            <a:r>
              <a:rPr lang="ru-RU" sz="2400" dirty="0">
                <a:ea typeface="Times New Roman" panose="02020603050405020304" pitchFamily="18" charset="0"/>
              </a:rPr>
              <a:t>6) транспортный налог </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2024994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3" name="Прямоугольник 2">
            <a:extLst>
              <a:ext uri="{FF2B5EF4-FFF2-40B4-BE49-F238E27FC236}">
                <a16:creationId xmlns:a16="http://schemas.microsoft.com/office/drawing/2014/main" id="{7A4D786D-7FDA-D24D-884F-228BA757F89A}"/>
              </a:ext>
            </a:extLst>
          </p:cNvPr>
          <p:cNvSpPr/>
          <p:nvPr/>
        </p:nvSpPr>
        <p:spPr>
          <a:xfrm>
            <a:off x="812799" y="1505002"/>
            <a:ext cx="8274756" cy="2554545"/>
          </a:xfrm>
          <a:prstGeom prst="rect">
            <a:avLst/>
          </a:prstGeom>
        </p:spPr>
        <p:txBody>
          <a:bodyPr wrap="square">
            <a:spAutoFit/>
          </a:bodyPr>
          <a:lstStyle/>
          <a:p>
            <a:pPr marL="176530" marR="901065" indent="-30480">
              <a:spcBef>
                <a:spcPts val="650"/>
              </a:spcBef>
            </a:pPr>
            <a:r>
              <a:rPr lang="ru-RU" sz="3200" dirty="0">
                <a:ea typeface="Times New Roman" panose="02020603050405020304" pitchFamily="18" charset="0"/>
              </a:rPr>
              <a:t>Раскройте и поясните на двух примерах значение налоговой системы для жизни государства и общества. (Каждый пример должен быть сформулирован развёрнуто.) </a:t>
            </a:r>
            <a:endParaRPr lang="ru-RU" sz="3200" dirty="0">
              <a:effectLst/>
              <a:ea typeface="Times New Roman" panose="02020603050405020304" pitchFamily="18" charset="0"/>
            </a:endParaRPr>
          </a:p>
        </p:txBody>
      </p:sp>
    </p:spTree>
    <p:extLst>
      <p:ext uri="{BB962C8B-B14F-4D97-AF65-F5344CB8AC3E}">
        <p14:creationId xmlns:p14="http://schemas.microsoft.com/office/powerpoint/2010/main" val="11157511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082175" y="1096850"/>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3" name="Прямоугольник 2">
            <a:extLst>
              <a:ext uri="{FF2B5EF4-FFF2-40B4-BE49-F238E27FC236}">
                <a16:creationId xmlns:a16="http://schemas.microsoft.com/office/drawing/2014/main" id="{1AA36799-BCEF-1448-A573-B89A18BC7E95}"/>
              </a:ext>
            </a:extLst>
          </p:cNvPr>
          <p:cNvSpPr/>
          <p:nvPr/>
        </p:nvSpPr>
        <p:spPr>
          <a:xfrm>
            <a:off x="474133" y="571743"/>
            <a:ext cx="8613422" cy="4524315"/>
          </a:xfrm>
          <a:prstGeom prst="rect">
            <a:avLst/>
          </a:prstGeom>
        </p:spPr>
        <p:txBody>
          <a:bodyPr wrap="square">
            <a:spAutoFit/>
          </a:bodyPr>
          <a:lstStyle/>
          <a:p>
            <a:pPr marL="121285" marR="165735" indent="-400050" algn="just">
              <a:spcBef>
                <a:spcPts val="2280"/>
              </a:spcBef>
            </a:pPr>
            <a:r>
              <a:rPr lang="ru-RU" sz="2400" dirty="0">
                <a:latin typeface="Montserrat Medium" pitchFamily="2" charset="0"/>
                <a:ea typeface="Times New Roman" panose="02020603050405020304" pitchFamily="18" charset="0"/>
              </a:rPr>
              <a:t>Гражданин РФ Лысенко Н. П. владеет на правах собственности пятикомнатной квартирой. Ежегодно в установленные сроки он уплачивает налог на имущество физических лиц. К какому виду налогов (в зависимости от того, в какой бюджет они поступают) относится этот налог? Назовите ещё два других налога/сбора этого вида (в соответствии Налоговым кодексом РФ). Какие ещё обязанности, кроме уплаты налогов, есть у налогоплательщика? (Назовите любые две обязанности налогоплательщика согласно Налоговому кодексу РФ.)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030862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sp>
        <p:nvSpPr>
          <p:cNvPr id="3" name="Прямоугольник 2">
            <a:extLst>
              <a:ext uri="{FF2B5EF4-FFF2-40B4-BE49-F238E27FC236}">
                <a16:creationId xmlns:a16="http://schemas.microsoft.com/office/drawing/2014/main" id="{DDB80CD8-8D4D-D549-AB3B-E2FBFCD2BF1C}"/>
              </a:ext>
            </a:extLst>
          </p:cNvPr>
          <p:cNvSpPr/>
          <p:nvPr/>
        </p:nvSpPr>
        <p:spPr>
          <a:xfrm>
            <a:off x="2544660" y="126917"/>
            <a:ext cx="9647340" cy="2308324"/>
          </a:xfrm>
          <a:prstGeom prst="rect">
            <a:avLst/>
          </a:prstGeom>
        </p:spPr>
        <p:txBody>
          <a:bodyPr wrap="square">
            <a:spAutoFit/>
          </a:bodyPr>
          <a:lstStyle/>
          <a:p>
            <a:pPr marR="140335"/>
            <a:r>
              <a:rPr lang="ru-RU" sz="2400" dirty="0">
                <a:solidFill>
                  <a:srgbClr val="FF0000"/>
                </a:solidFill>
                <a:ea typeface="Times New Roman" panose="02020603050405020304" pitchFamily="18" charset="0"/>
              </a:rPr>
              <a:t>Евгений Игоревич владеет легковым автомобилем и земельным участком, в установленном порядке уплачивает соответствующие налоги. </a:t>
            </a:r>
          </a:p>
          <a:p>
            <a:pPr marR="140970"/>
            <a:r>
              <a:rPr lang="ru-RU" sz="2400" dirty="0">
                <a:solidFill>
                  <a:srgbClr val="FF0000"/>
                </a:solidFill>
                <a:ea typeface="Times New Roman" panose="02020603050405020304" pitchFamily="18" charset="0"/>
              </a:rPr>
              <a:t>Установите соответствие между примерами и элементами структуры налога: каждой позиции, данной в первом столбце, подберите соответствующую позицию из второго столбца. </a:t>
            </a:r>
            <a:endParaRPr lang="ru-RU" sz="2400" dirty="0">
              <a:solidFill>
                <a:srgbClr val="FF0000"/>
              </a:solidFill>
              <a:effectLst/>
              <a:ea typeface="Times New Roman" panose="02020603050405020304" pitchFamily="18" charset="0"/>
            </a:endParaRPr>
          </a:p>
        </p:txBody>
      </p:sp>
      <p:sp>
        <p:nvSpPr>
          <p:cNvPr id="4" name="Прямоугольник 3">
            <a:extLst>
              <a:ext uri="{FF2B5EF4-FFF2-40B4-BE49-F238E27FC236}">
                <a16:creationId xmlns:a16="http://schemas.microsoft.com/office/drawing/2014/main" id="{99A39250-4482-294F-A2DE-CE2EBAB78B66}"/>
              </a:ext>
            </a:extLst>
          </p:cNvPr>
          <p:cNvSpPr/>
          <p:nvPr/>
        </p:nvSpPr>
        <p:spPr>
          <a:xfrm>
            <a:off x="733778" y="3245336"/>
            <a:ext cx="6096000" cy="2690480"/>
          </a:xfrm>
          <a:prstGeom prst="rect">
            <a:avLst/>
          </a:prstGeom>
        </p:spPr>
        <p:txBody>
          <a:bodyPr>
            <a:spAutoFit/>
          </a:bodyPr>
          <a:lstStyle/>
          <a:p>
            <a:pPr marL="3810">
              <a:spcBef>
                <a:spcPts val="1380"/>
              </a:spcBef>
            </a:pPr>
            <a:r>
              <a:rPr lang="ru-RU" sz="2400" dirty="0">
                <a:solidFill>
                  <a:srgbClr val="000000"/>
                </a:solidFill>
                <a:latin typeface="Montserrat Medium" pitchFamily="2" charset="0"/>
                <a:ea typeface="Times New Roman" panose="02020603050405020304" pitchFamily="18" charset="0"/>
              </a:rPr>
              <a:t>ПРИМЕРЫ </a:t>
            </a:r>
            <a:endParaRPr lang="ru-RU" sz="2400" dirty="0">
              <a:latin typeface="Times New Roman" panose="02020603050405020304" pitchFamily="18" charset="0"/>
              <a:ea typeface="Times New Roman" panose="02020603050405020304" pitchFamily="18" charset="0"/>
            </a:endParaRPr>
          </a:p>
          <a:p>
            <a:pPr>
              <a:spcBef>
                <a:spcPts val="60"/>
              </a:spcBef>
            </a:pPr>
            <a:r>
              <a:rPr lang="ru-RU" sz="2400" dirty="0" err="1">
                <a:solidFill>
                  <a:srgbClr val="000000"/>
                </a:solidFill>
                <a:latin typeface="Montserrat Medium" pitchFamily="2" charset="0"/>
                <a:ea typeface="Times New Roman" panose="02020603050405020304" pitchFamily="18" charset="0"/>
              </a:rPr>
              <a:t>A</a:t>
            </a:r>
            <a:r>
              <a:rPr lang="ru-RU" sz="2400" dirty="0">
                <a:solidFill>
                  <a:srgbClr val="000000"/>
                </a:solidFill>
                <a:latin typeface="Montserrat Medium" pitchFamily="2" charset="0"/>
                <a:ea typeface="Times New Roman" panose="02020603050405020304" pitchFamily="18" charset="0"/>
              </a:rPr>
              <a:t>) Евгений Игоревич </a:t>
            </a:r>
            <a:endParaRPr lang="ru-RU" sz="2400" dirty="0">
              <a:latin typeface="Times New Roman" panose="02020603050405020304" pitchFamily="18" charset="0"/>
              <a:ea typeface="Times New Roman" panose="02020603050405020304" pitchFamily="18" charset="0"/>
            </a:endParaRPr>
          </a:p>
          <a:p>
            <a:pPr marL="3810"/>
            <a:r>
              <a:rPr lang="ru-RU" sz="2400" dirty="0">
                <a:solidFill>
                  <a:srgbClr val="000000"/>
                </a:solidFill>
                <a:latin typeface="Montserrat Medium" pitchFamily="2" charset="0"/>
                <a:ea typeface="Times New Roman" panose="02020603050405020304" pitchFamily="18" charset="0"/>
              </a:rPr>
              <a:t>Б) легковой автомобиль </a:t>
            </a:r>
            <a:endParaRPr lang="ru-RU" sz="2400" dirty="0">
              <a:latin typeface="Times New Roman" panose="02020603050405020304" pitchFamily="18" charset="0"/>
              <a:ea typeface="Times New Roman" panose="02020603050405020304" pitchFamily="18" charset="0"/>
            </a:endParaRPr>
          </a:p>
          <a:p>
            <a:pPr marL="6350"/>
            <a:r>
              <a:rPr lang="ru-RU" sz="2400" dirty="0" err="1">
                <a:solidFill>
                  <a:srgbClr val="000000"/>
                </a:solidFill>
                <a:latin typeface="Montserrat Medium" pitchFamily="2" charset="0"/>
                <a:ea typeface="Times New Roman" panose="02020603050405020304" pitchFamily="18" charset="0"/>
              </a:rPr>
              <a:t>B</a:t>
            </a:r>
            <a:r>
              <a:rPr lang="ru-RU" sz="2400" dirty="0">
                <a:solidFill>
                  <a:srgbClr val="000000"/>
                </a:solidFill>
                <a:latin typeface="Montserrat Medium" pitchFamily="2" charset="0"/>
                <a:ea typeface="Times New Roman" panose="02020603050405020304" pitchFamily="18" charset="0"/>
              </a:rPr>
              <a:t>) заработная плата </a:t>
            </a:r>
            <a:endParaRPr lang="ru-RU" sz="2400" dirty="0">
              <a:latin typeface="Times New Roman" panose="02020603050405020304" pitchFamily="18" charset="0"/>
              <a:ea typeface="Times New Roman" panose="02020603050405020304" pitchFamily="18" charset="0"/>
            </a:endParaRPr>
          </a:p>
          <a:p>
            <a:pPr marL="3810"/>
            <a:r>
              <a:rPr lang="ru-RU" sz="2400" dirty="0">
                <a:solidFill>
                  <a:srgbClr val="000000"/>
                </a:solidFill>
                <a:latin typeface="Montserrat Medium" pitchFamily="2" charset="0"/>
                <a:ea typeface="Times New Roman" panose="02020603050405020304" pitchFamily="18" charset="0"/>
              </a:rPr>
              <a:t>Г) земельный участок </a:t>
            </a:r>
            <a:endParaRPr lang="ru-RU" sz="2400" dirty="0">
              <a:latin typeface="Times New Roman" panose="02020603050405020304" pitchFamily="18" charset="0"/>
              <a:ea typeface="Times New Roman" panose="02020603050405020304" pitchFamily="18" charset="0"/>
            </a:endParaRPr>
          </a:p>
          <a:p>
            <a:pPr marR="140335"/>
            <a:r>
              <a:rPr lang="ru-RU" sz="2400" dirty="0">
                <a:solidFill>
                  <a:srgbClr val="000000"/>
                </a:solidFill>
                <a:latin typeface="Montserrat Medium" pitchFamily="2" charset="0"/>
                <a:ea typeface="Times New Roman" panose="02020603050405020304" pitchFamily="18" charset="0"/>
              </a:rPr>
              <a:t>Д) 1 см3 рабочего объёма двигателя</a:t>
            </a:r>
            <a:endParaRPr lang="ru-RU" sz="2400" dirty="0">
              <a:effectLst/>
              <a:latin typeface="Times New Roman" panose="02020603050405020304" pitchFamily="18" charset="0"/>
              <a:ea typeface="Times New Roman" panose="02020603050405020304" pitchFamily="18" charset="0"/>
            </a:endParaRPr>
          </a:p>
        </p:txBody>
      </p:sp>
      <p:sp>
        <p:nvSpPr>
          <p:cNvPr id="6" name="Прямоугольник 5">
            <a:extLst>
              <a:ext uri="{FF2B5EF4-FFF2-40B4-BE49-F238E27FC236}">
                <a16:creationId xmlns:a16="http://schemas.microsoft.com/office/drawing/2014/main" id="{E41DCADB-8089-894B-933C-243F136658D1}"/>
              </a:ext>
            </a:extLst>
          </p:cNvPr>
          <p:cNvSpPr/>
          <p:nvPr/>
        </p:nvSpPr>
        <p:spPr>
          <a:xfrm>
            <a:off x="6175022" y="3245336"/>
            <a:ext cx="5723467" cy="1938992"/>
          </a:xfrm>
          <a:prstGeom prst="rect">
            <a:avLst/>
          </a:prstGeom>
        </p:spPr>
        <p:txBody>
          <a:bodyPr wrap="square">
            <a:spAutoFit/>
          </a:bodyPr>
          <a:lstStyle/>
          <a:p>
            <a:pPr marR="10160"/>
            <a:r>
              <a:rPr lang="ru-RU" sz="2400" dirty="0">
                <a:solidFill>
                  <a:srgbClr val="000000"/>
                </a:solidFill>
                <a:latin typeface="Montserrat Medium" pitchFamily="2" charset="0"/>
                <a:ea typeface="Times New Roman" panose="02020603050405020304" pitchFamily="18" charset="0"/>
              </a:rPr>
              <a:t>ЭЛЕМЕНТЫ СТРУКТУРЫ НАЛОГА </a:t>
            </a:r>
            <a:endParaRPr lang="ru-RU" sz="2400" dirty="0">
              <a:latin typeface="Times New Roman" panose="02020603050405020304" pitchFamily="18" charset="0"/>
              <a:ea typeface="Times New Roman" panose="02020603050405020304" pitchFamily="18" charset="0"/>
            </a:endParaRPr>
          </a:p>
          <a:p>
            <a:pPr marR="10160"/>
            <a:r>
              <a:rPr lang="ru-RU" sz="2400" dirty="0">
                <a:solidFill>
                  <a:srgbClr val="000000"/>
                </a:solidFill>
                <a:latin typeface="Montserrat Medium" pitchFamily="2" charset="0"/>
                <a:ea typeface="Times New Roman" panose="02020603050405020304" pitchFamily="18" charset="0"/>
              </a:rPr>
              <a:t>1) субъект налога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2) объект налога </a:t>
            </a:r>
            <a:endParaRPr lang="ru-RU" sz="2400" dirty="0">
              <a:latin typeface="Times New Roman" panose="02020603050405020304" pitchFamily="18" charset="0"/>
              <a:ea typeface="Times New Roman" panose="02020603050405020304" pitchFamily="18" charset="0"/>
            </a:endParaRPr>
          </a:p>
          <a:p>
            <a:pPr marR="535305"/>
            <a:r>
              <a:rPr lang="ru-RU" sz="2400" dirty="0">
                <a:solidFill>
                  <a:srgbClr val="000000"/>
                </a:solidFill>
                <a:latin typeface="Montserrat Medium" pitchFamily="2" charset="0"/>
                <a:ea typeface="Times New Roman" panose="02020603050405020304" pitchFamily="18" charset="0"/>
              </a:rPr>
              <a:t>3) источник уплаты налога </a:t>
            </a:r>
            <a:endParaRPr lang="ru-RU" sz="2400" dirty="0">
              <a:latin typeface="Times New Roman" panose="02020603050405020304" pitchFamily="18" charset="0"/>
              <a:ea typeface="Times New Roman" panose="02020603050405020304" pitchFamily="18" charset="0"/>
            </a:endParaRPr>
          </a:p>
          <a:p>
            <a:pPr marR="535305"/>
            <a:r>
              <a:rPr lang="ru-RU" sz="2400" dirty="0">
                <a:solidFill>
                  <a:srgbClr val="000000"/>
                </a:solidFill>
                <a:latin typeface="Montserrat Medium" pitchFamily="2" charset="0"/>
                <a:ea typeface="Times New Roman" panose="02020603050405020304" pitchFamily="18" charset="0"/>
              </a:rPr>
              <a:t>4) единица налогообложения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59184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911712" y="-3005214"/>
            <a:ext cx="12873449" cy="8519883"/>
          </a:xfrm>
          <a:prstGeom prst="rect">
            <a:avLst/>
          </a:prstGeom>
        </p:spPr>
      </p:pic>
      <p:sp>
        <p:nvSpPr>
          <p:cNvPr id="5" name="Прямоугольник 4">
            <a:extLst>
              <a:ext uri="{FF2B5EF4-FFF2-40B4-BE49-F238E27FC236}">
                <a16:creationId xmlns:a16="http://schemas.microsoft.com/office/drawing/2014/main" id="{2BC87A25-7C51-F444-8D78-3E2CDDEF2AED}"/>
              </a:ext>
            </a:extLst>
          </p:cNvPr>
          <p:cNvSpPr/>
          <p:nvPr/>
        </p:nvSpPr>
        <p:spPr>
          <a:xfrm>
            <a:off x="3081867" y="240647"/>
            <a:ext cx="8636000" cy="923330"/>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Установите соответствие между характеристиками системами налогообложения: каждой позиции, данной в первом столбце, подберите соответствующую позицию из второго столбца.</a:t>
            </a:r>
            <a:endParaRPr lang="ru-RU" sz="16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06AAA983-AEFC-8443-B6AB-DE2DD4468802}"/>
              </a:ext>
            </a:extLst>
          </p:cNvPr>
          <p:cNvSpPr/>
          <p:nvPr/>
        </p:nvSpPr>
        <p:spPr>
          <a:xfrm>
            <a:off x="508000" y="1660121"/>
            <a:ext cx="5588000" cy="4893647"/>
          </a:xfrm>
          <a:prstGeom prst="rect">
            <a:avLst/>
          </a:prstGeom>
        </p:spPr>
        <p:txBody>
          <a:bodyPr wrap="square">
            <a:spAutoFit/>
          </a:bodyPr>
          <a:lstStyle/>
          <a:p>
            <a:pPr>
              <a:spcBef>
                <a:spcPts val="1040"/>
              </a:spcBef>
            </a:pPr>
            <a:r>
              <a:rPr lang="ru-RU" sz="2400" dirty="0">
                <a:solidFill>
                  <a:srgbClr val="000000"/>
                </a:solidFill>
                <a:ea typeface="Times New Roman" panose="02020603050405020304" pitchFamily="18" charset="0"/>
                <a:cs typeface="Times New Roman" panose="02020603050405020304" pitchFamily="18" charset="0"/>
              </a:rPr>
              <a:t>ХАРАКТЕРИСТИКИ </a:t>
            </a:r>
            <a:endParaRPr lang="ru-RU" sz="2400" dirty="0">
              <a:ea typeface="Calibri" panose="020F0502020204030204" pitchFamily="34" charset="0"/>
              <a:cs typeface="Times New Roman" panose="02020603050405020304" pitchFamily="18" charset="0"/>
            </a:endParaRPr>
          </a:p>
          <a:p>
            <a:r>
              <a:rPr lang="ru-RU" sz="2400" dirty="0">
                <a:solidFill>
                  <a:srgbClr val="000000"/>
                </a:solidFill>
                <a:ea typeface="Times New Roman" panose="02020603050405020304" pitchFamily="18" charset="0"/>
                <a:cs typeface="Times New Roman" panose="02020603050405020304" pitchFamily="18" charset="0"/>
              </a:rPr>
              <a:t>А) ставка налогообложения остаётся неизменной независимо от размера дохода налогоплательщика </a:t>
            </a:r>
          </a:p>
          <a:p>
            <a:r>
              <a:rPr lang="ru-RU" sz="2400" dirty="0">
                <a:solidFill>
                  <a:srgbClr val="000000"/>
                </a:solidFill>
                <a:ea typeface="Times New Roman" panose="02020603050405020304" pitchFamily="18" charset="0"/>
                <a:cs typeface="Times New Roman" panose="02020603050405020304" pitchFamily="18" charset="0"/>
              </a:rPr>
              <a:t>Б) ставка налога повышается по мере роста получаемых доходов </a:t>
            </a:r>
            <a:endParaRPr lang="ru-RU" sz="2400" dirty="0">
              <a:ea typeface="Times New Roman" panose="02020603050405020304" pitchFamily="18" charset="0"/>
              <a:cs typeface="Times New Roman" panose="02020603050405020304" pitchFamily="18" charset="0"/>
            </a:endParaRPr>
          </a:p>
          <a:p>
            <a:r>
              <a:rPr lang="ru-RU" sz="2400" dirty="0" err="1">
                <a:solidFill>
                  <a:srgbClr val="000000"/>
                </a:solidFill>
                <a:ea typeface="Times New Roman" panose="02020603050405020304" pitchFamily="18" charset="0"/>
                <a:cs typeface="Times New Roman" panose="02020603050405020304" pitchFamily="18" charset="0"/>
              </a:rPr>
              <a:t>B</a:t>
            </a:r>
            <a:r>
              <a:rPr lang="ru-RU" sz="2400" dirty="0">
                <a:solidFill>
                  <a:srgbClr val="000000"/>
                </a:solidFill>
                <a:ea typeface="Times New Roman" panose="02020603050405020304" pitchFamily="18" charset="0"/>
                <a:cs typeface="Times New Roman" panose="02020603050405020304" pitchFamily="18" charset="0"/>
              </a:rPr>
              <a:t>) определённый законодательством страны механизм изъятия части доходов граждан и </a:t>
            </a:r>
            <a:r>
              <a:rPr lang="ru-RU" sz="2400" dirty="0">
                <a:solidFill>
                  <a:srgbClr val="000000"/>
                </a:solidFill>
                <a:ea typeface="Calibri" panose="020F0502020204030204" pitchFamily="34" charset="0"/>
                <a:cs typeface="Times New Roman" panose="02020603050405020304" pitchFamily="18" charset="0"/>
              </a:rPr>
              <a:t>фирм в пользу государства </a:t>
            </a:r>
            <a:endParaRPr lang="ru-RU" sz="2400" dirty="0">
              <a:ea typeface="Calibri" panose="020F0502020204030204" pitchFamily="34" charset="0"/>
              <a:cs typeface="Times New Roman" panose="02020603050405020304" pitchFamily="18" charset="0"/>
            </a:endParaRPr>
          </a:p>
          <a:p>
            <a:r>
              <a:rPr lang="ru-RU" sz="2400" dirty="0">
                <a:solidFill>
                  <a:srgbClr val="000000"/>
                </a:solidFill>
                <a:ea typeface="Times New Roman" panose="02020603050405020304" pitchFamily="18" charset="0"/>
              </a:rPr>
              <a:t>Г) единая фиксированная ставка налога </a:t>
            </a:r>
          </a:p>
          <a:p>
            <a:r>
              <a:rPr lang="ru-RU" sz="2400" dirty="0">
                <a:solidFill>
                  <a:srgbClr val="000000"/>
                </a:solidFill>
                <a:ea typeface="Times New Roman" panose="02020603050405020304" pitchFamily="18" charset="0"/>
              </a:rPr>
              <a:t>Д) налоги взимаются имущества, доходов, видов  деятельности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 </a:t>
            </a:r>
            <a:endParaRPr lang="ru-RU" sz="2400" dirty="0">
              <a:effectLst/>
              <a:ea typeface="Times New Roman" panose="02020603050405020304" pitchFamily="18" charset="0"/>
            </a:endParaRPr>
          </a:p>
        </p:txBody>
      </p:sp>
      <p:sp>
        <p:nvSpPr>
          <p:cNvPr id="7" name="Прямоугольник 6">
            <a:extLst>
              <a:ext uri="{FF2B5EF4-FFF2-40B4-BE49-F238E27FC236}">
                <a16:creationId xmlns:a16="http://schemas.microsoft.com/office/drawing/2014/main" id="{FCB14BB6-39AA-6640-A4E0-DFEBF0472347}"/>
              </a:ext>
            </a:extLst>
          </p:cNvPr>
          <p:cNvSpPr/>
          <p:nvPr/>
        </p:nvSpPr>
        <p:spPr>
          <a:xfrm>
            <a:off x="7399866" y="1660121"/>
            <a:ext cx="4442177" cy="2308324"/>
          </a:xfrm>
          <a:prstGeom prst="rect">
            <a:avLst/>
          </a:prstGeom>
        </p:spPr>
        <p:txBody>
          <a:bodyPr wrap="square">
            <a:spAutoFit/>
          </a:bodyPr>
          <a:lstStyle/>
          <a:p>
            <a:r>
              <a:rPr lang="ru-RU" sz="2400" dirty="0">
                <a:solidFill>
                  <a:srgbClr val="000000"/>
                </a:solidFill>
                <a:ea typeface="Times New Roman" panose="02020603050405020304" pitchFamily="18" charset="0"/>
              </a:rPr>
              <a:t>СИСТЕМЫ </a:t>
            </a:r>
            <a:endParaRPr lang="ru-RU" sz="2400" dirty="0">
              <a:ea typeface="Times New Roman" panose="02020603050405020304" pitchFamily="18" charset="0"/>
            </a:endParaRPr>
          </a:p>
          <a:p>
            <a:r>
              <a:rPr lang="ru-RU" sz="2400" dirty="0">
                <a:solidFill>
                  <a:srgbClr val="000000"/>
                </a:solidFill>
                <a:ea typeface="Calibri" panose="020F0502020204030204" pitchFamily="34" charset="0"/>
                <a:cs typeface="Times New Roman" panose="02020603050405020304" pitchFamily="18" charset="0"/>
              </a:rPr>
              <a:t>НАЛОГООБЛОЖЕНИЯ </a:t>
            </a:r>
            <a:endParaRPr lang="ru-RU" sz="2400" dirty="0">
              <a:ea typeface="Calibri" panose="020F0502020204030204" pitchFamily="34" charset="0"/>
              <a:cs typeface="Times New Roman" panose="02020603050405020304" pitchFamily="18" charset="0"/>
            </a:endParaRPr>
          </a:p>
          <a:p>
            <a:r>
              <a:rPr lang="ru-RU" sz="2400" dirty="0">
                <a:solidFill>
                  <a:srgbClr val="000000"/>
                </a:solidFill>
                <a:ea typeface="Calibri" panose="020F0502020204030204" pitchFamily="34" charset="0"/>
                <a:cs typeface="Times New Roman" panose="02020603050405020304" pitchFamily="18" charset="0"/>
              </a:rPr>
              <a:t>1) только пропорциональная </a:t>
            </a:r>
            <a:endParaRPr lang="ru-RU" sz="2400" dirty="0">
              <a:ea typeface="Calibri" panose="020F0502020204030204" pitchFamily="34" charset="0"/>
              <a:cs typeface="Times New Roman" panose="02020603050405020304" pitchFamily="18" charset="0"/>
            </a:endParaRPr>
          </a:p>
          <a:p>
            <a:r>
              <a:rPr lang="ru-RU" sz="2400" dirty="0">
                <a:solidFill>
                  <a:srgbClr val="000000"/>
                </a:solidFill>
                <a:ea typeface="Calibri" panose="020F0502020204030204" pitchFamily="34" charset="0"/>
                <a:cs typeface="Arial" panose="020B0604020202020204" pitchFamily="34" charset="0"/>
              </a:rPr>
              <a:t>2) </a:t>
            </a:r>
            <a:r>
              <a:rPr lang="ru-RU" sz="2400" dirty="0">
                <a:solidFill>
                  <a:srgbClr val="000000"/>
                </a:solidFill>
                <a:ea typeface="Calibri" panose="020F0502020204030204" pitchFamily="34" charset="0"/>
                <a:cs typeface="Times New Roman" panose="02020603050405020304" pitchFamily="18" charset="0"/>
              </a:rPr>
              <a:t>только прогрессивная </a:t>
            </a:r>
            <a:endParaRPr lang="ru-RU" sz="2400" dirty="0">
              <a:ea typeface="Calibri" panose="020F0502020204030204" pitchFamily="34" charset="0"/>
              <a:cs typeface="Times New Roman" panose="02020603050405020304" pitchFamily="18" charset="0"/>
            </a:endParaRPr>
          </a:p>
          <a:p>
            <a:r>
              <a:rPr lang="ru-RU" sz="2400" dirty="0">
                <a:solidFill>
                  <a:srgbClr val="000000"/>
                </a:solidFill>
                <a:ea typeface="Calibri" panose="020F0502020204030204" pitchFamily="34" charset="0"/>
                <a:cs typeface="Times New Roman" panose="02020603050405020304" pitchFamily="18" charset="0"/>
              </a:rPr>
              <a:t>3) пропорциональная, прогрессивная</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4167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945578" y="-2911254"/>
            <a:ext cx="12873449" cy="8519883"/>
          </a:xfrm>
          <a:prstGeom prst="rect">
            <a:avLst/>
          </a:prstGeom>
        </p:spPr>
      </p:pic>
      <p:sp>
        <p:nvSpPr>
          <p:cNvPr id="4" name="Прямоугольник 3">
            <a:extLst>
              <a:ext uri="{FF2B5EF4-FFF2-40B4-BE49-F238E27FC236}">
                <a16:creationId xmlns:a16="http://schemas.microsoft.com/office/drawing/2014/main" id="{8BA58F61-25FD-534B-A4A3-D4581503B434}"/>
              </a:ext>
            </a:extLst>
          </p:cNvPr>
          <p:cNvSpPr/>
          <p:nvPr/>
        </p:nvSpPr>
        <p:spPr>
          <a:xfrm>
            <a:off x="3206044" y="161625"/>
            <a:ext cx="8579556" cy="923330"/>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Установите соответствие между примерами и  видами налогов сборов согласно Налоговому кодексу РФ: каждой позиции, данной первом столбце, подберите соответствующую позицию из второго.</a:t>
            </a:r>
            <a:endParaRPr lang="ru-RU" sz="16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3CC9663-CD30-B14E-BE44-E79DA449B40B}"/>
              </a:ext>
            </a:extLst>
          </p:cNvPr>
          <p:cNvSpPr/>
          <p:nvPr/>
        </p:nvSpPr>
        <p:spPr>
          <a:xfrm>
            <a:off x="722489" y="2179304"/>
            <a:ext cx="6096000" cy="2308324"/>
          </a:xfrm>
          <a:prstGeom prst="rect">
            <a:avLst/>
          </a:prstGeom>
        </p:spPr>
        <p:txBody>
          <a:bodyPr>
            <a:spAutoFit/>
          </a:bodyPr>
          <a:lstStyle/>
          <a:p>
            <a:pPr>
              <a:spcBef>
                <a:spcPts val="590"/>
              </a:spcBef>
            </a:pPr>
            <a:r>
              <a:rPr lang="ru-RU" sz="2400" dirty="0">
                <a:ea typeface="Times New Roman" panose="02020603050405020304" pitchFamily="18" charset="0"/>
              </a:rPr>
              <a:t>ПРИМЕРЫ </a:t>
            </a:r>
          </a:p>
          <a:p>
            <a:r>
              <a:rPr lang="ru-RU" sz="2400" dirty="0" err="1">
                <a:ea typeface="Times New Roman" panose="02020603050405020304" pitchFamily="18" charset="0"/>
              </a:rPr>
              <a:t>A</a:t>
            </a:r>
            <a:r>
              <a:rPr lang="ru-RU" sz="2400" dirty="0">
                <a:ea typeface="Times New Roman" panose="02020603050405020304" pitchFamily="18" charset="0"/>
              </a:rPr>
              <a:t>) транспортный налог </a:t>
            </a:r>
          </a:p>
          <a:p>
            <a:r>
              <a:rPr lang="ru-RU" sz="2400" dirty="0">
                <a:ea typeface="Times New Roman" panose="02020603050405020304" pitchFamily="18" charset="0"/>
              </a:rPr>
              <a:t>Б) налог на доходы физических лиц </a:t>
            </a:r>
          </a:p>
          <a:p>
            <a:r>
              <a:rPr lang="ru-RU" sz="2400" dirty="0" err="1">
                <a:ea typeface="Times New Roman" panose="02020603050405020304" pitchFamily="18" charset="0"/>
              </a:rPr>
              <a:t>B</a:t>
            </a:r>
            <a:r>
              <a:rPr lang="ru-RU" sz="2400" dirty="0">
                <a:ea typeface="Times New Roman" panose="02020603050405020304" pitchFamily="18" charset="0"/>
              </a:rPr>
              <a:t>) торговый сбор </a:t>
            </a:r>
          </a:p>
          <a:p>
            <a:r>
              <a:rPr lang="ru-RU" sz="2400" dirty="0">
                <a:ea typeface="Times New Roman" panose="02020603050405020304" pitchFamily="18" charset="0"/>
              </a:rPr>
              <a:t>Г) налог на имущество организаций </a:t>
            </a:r>
          </a:p>
          <a:p>
            <a:r>
              <a:rPr lang="ru-RU" sz="2400" dirty="0">
                <a:ea typeface="Times New Roman" panose="02020603050405020304" pitchFamily="18" charset="0"/>
              </a:rPr>
              <a:t>Д) государственная пошлина </a:t>
            </a:r>
            <a:endParaRPr lang="ru-RU" sz="2400" dirty="0">
              <a:effectLst/>
              <a:ea typeface="Times New Roman" panose="02020603050405020304" pitchFamily="18" charset="0"/>
            </a:endParaRPr>
          </a:p>
        </p:txBody>
      </p:sp>
      <p:sp>
        <p:nvSpPr>
          <p:cNvPr id="6" name="Прямоугольник 5">
            <a:extLst>
              <a:ext uri="{FF2B5EF4-FFF2-40B4-BE49-F238E27FC236}">
                <a16:creationId xmlns:a16="http://schemas.microsoft.com/office/drawing/2014/main" id="{8C06065E-BB80-0C4F-888D-25151D41121E}"/>
              </a:ext>
            </a:extLst>
          </p:cNvPr>
          <p:cNvSpPr/>
          <p:nvPr/>
        </p:nvSpPr>
        <p:spPr>
          <a:xfrm>
            <a:off x="6987822" y="2179304"/>
            <a:ext cx="4043781" cy="1646605"/>
          </a:xfrm>
          <a:prstGeom prst="rect">
            <a:avLst/>
          </a:prstGeom>
        </p:spPr>
        <p:txBody>
          <a:bodyPr wrap="square">
            <a:spAutoFit/>
          </a:bodyPr>
          <a:lstStyle/>
          <a:p>
            <a:pPr>
              <a:spcBef>
                <a:spcPts val="585"/>
              </a:spcBef>
            </a:pPr>
            <a:r>
              <a:rPr lang="ru-RU" sz="2400" dirty="0">
                <a:ea typeface="Times New Roman" panose="02020603050405020304" pitchFamily="18" charset="0"/>
              </a:rPr>
              <a:t>ВИДЫ НАЛОГОВ СБОРОВ РФ </a:t>
            </a:r>
          </a:p>
          <a:p>
            <a:pPr>
              <a:spcBef>
                <a:spcPts val="585"/>
              </a:spcBef>
            </a:pPr>
            <a:r>
              <a:rPr lang="ru-RU" sz="2400" dirty="0">
                <a:ea typeface="Times New Roman" panose="02020603050405020304" pitchFamily="18" charset="0"/>
              </a:rPr>
              <a:t>1) федеральные </a:t>
            </a:r>
          </a:p>
          <a:p>
            <a:r>
              <a:rPr lang="ru-RU" sz="2400" dirty="0">
                <a:ea typeface="Times New Roman" panose="02020603050405020304" pitchFamily="18" charset="0"/>
              </a:rPr>
              <a:t>2) местные </a:t>
            </a:r>
          </a:p>
          <a:p>
            <a:r>
              <a:rPr lang="ru-RU" sz="2400" dirty="0">
                <a:ea typeface="Calibri" panose="020F0502020204030204" pitchFamily="34" charset="0"/>
                <a:cs typeface="Times New Roman" panose="02020603050405020304" pitchFamily="18" charset="0"/>
              </a:rPr>
              <a:t>3) региональные</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6429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50579" y="5877204"/>
            <a:ext cx="13557692" cy="4194605"/>
            <a:chOff x="-31724" y="462281"/>
            <a:chExt cx="6350000" cy="1964622"/>
          </a:xfrm>
        </p:grpSpPr>
        <p:sp>
          <p:nvSpPr>
            <p:cNvPr id="3" name="Freeform 3"/>
            <p:cNvSpPr/>
            <p:nvPr/>
          </p:nvSpPr>
          <p:spPr>
            <a:xfrm>
              <a:off x="-31724" y="462281"/>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graphicFrame>
        <p:nvGraphicFramePr>
          <p:cNvPr id="6" name="Таблица 5">
            <a:extLst>
              <a:ext uri="{FF2B5EF4-FFF2-40B4-BE49-F238E27FC236}">
                <a16:creationId xmlns:a16="http://schemas.microsoft.com/office/drawing/2014/main" id="{9EDD9C74-63FC-9D44-8EB0-C4A045588018}"/>
              </a:ext>
            </a:extLst>
          </p:cNvPr>
          <p:cNvGraphicFramePr>
            <a:graphicFrameLocks noGrp="1"/>
          </p:cNvGraphicFramePr>
          <p:nvPr/>
        </p:nvGraphicFramePr>
        <p:xfrm>
          <a:off x="316089" y="372533"/>
          <a:ext cx="11763022" cy="4978400"/>
        </p:xfrm>
        <a:graphic>
          <a:graphicData uri="http://schemas.openxmlformats.org/drawingml/2006/table">
            <a:tbl>
              <a:tblPr firstRow="1" firstCol="1" bandRow="1"/>
              <a:tblGrid>
                <a:gridCol w="5880897">
                  <a:extLst>
                    <a:ext uri="{9D8B030D-6E8A-4147-A177-3AD203B41FA5}">
                      <a16:colId xmlns:a16="http://schemas.microsoft.com/office/drawing/2014/main" val="4200826335"/>
                    </a:ext>
                  </a:extLst>
                </a:gridCol>
                <a:gridCol w="5882125">
                  <a:extLst>
                    <a:ext uri="{9D8B030D-6E8A-4147-A177-3AD203B41FA5}">
                      <a16:colId xmlns:a16="http://schemas.microsoft.com/office/drawing/2014/main" val="3882169816"/>
                    </a:ext>
                  </a:extLst>
                </a:gridCol>
              </a:tblGrid>
              <a:tr h="4978400">
                <a:tc>
                  <a:txBody>
                    <a:bodyPr/>
                    <a:lstStyle/>
                    <a:p>
                      <a:r>
                        <a:rPr lang="ru-RU" sz="3200" dirty="0">
                          <a:solidFill>
                            <a:schemeClr val="tx1"/>
                          </a:solidFill>
                          <a:effectLst/>
                          <a:latin typeface="+mn-lt"/>
                          <a:ea typeface="Times New Roman" panose="02020603050405020304" pitchFamily="18" charset="0"/>
                          <a:cs typeface="Times New Roman" panose="02020603050405020304" pitchFamily="18" charset="0"/>
                        </a:rPr>
                        <a:t>ПРИМЕРЫ</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err="1">
                          <a:solidFill>
                            <a:schemeClr val="tx1"/>
                          </a:solidFill>
                          <a:effectLst/>
                          <a:latin typeface="+mn-lt"/>
                          <a:ea typeface="Times New Roman" panose="02020603050405020304" pitchFamily="18" charset="0"/>
                          <a:cs typeface="Times New Roman" panose="02020603050405020304" pitchFamily="18" charset="0"/>
                        </a:rPr>
                        <a:t>A</a:t>
                      </a:r>
                      <a:r>
                        <a:rPr lang="ru-RU" sz="3200" dirty="0">
                          <a:solidFill>
                            <a:schemeClr val="tx1"/>
                          </a:solidFill>
                          <a:effectLst/>
                          <a:latin typeface="+mn-lt"/>
                          <a:ea typeface="Times New Roman" panose="02020603050405020304" pitchFamily="18" charset="0"/>
                          <a:cs typeface="Times New Roman" panose="02020603050405020304" pitchFamily="18" charset="0"/>
                        </a:rPr>
                        <a:t>) торговый сбор</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a:solidFill>
                            <a:schemeClr val="tx1"/>
                          </a:solidFill>
                          <a:effectLst/>
                          <a:latin typeface="+mn-lt"/>
                          <a:ea typeface="Times New Roman" panose="02020603050405020304" pitchFamily="18" charset="0"/>
                          <a:cs typeface="Times New Roman" panose="02020603050405020304" pitchFamily="18" charset="0"/>
                        </a:rPr>
                        <a:t>Б) акцизы</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err="1">
                          <a:solidFill>
                            <a:schemeClr val="tx1"/>
                          </a:solidFill>
                          <a:effectLst/>
                          <a:latin typeface="+mn-lt"/>
                          <a:ea typeface="Times New Roman" panose="02020603050405020304" pitchFamily="18" charset="0"/>
                          <a:cs typeface="Times New Roman" panose="02020603050405020304" pitchFamily="18" charset="0"/>
                        </a:rPr>
                        <a:t>B</a:t>
                      </a:r>
                      <a:r>
                        <a:rPr lang="ru-RU" sz="3200" dirty="0">
                          <a:solidFill>
                            <a:schemeClr val="tx1"/>
                          </a:solidFill>
                          <a:effectLst/>
                          <a:latin typeface="+mn-lt"/>
                          <a:ea typeface="Times New Roman" panose="02020603050405020304" pitchFamily="18" charset="0"/>
                          <a:cs typeface="Times New Roman" panose="02020603050405020304" pitchFamily="18" charset="0"/>
                        </a:rPr>
                        <a:t>) налог на добавленную стоимость</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a:solidFill>
                            <a:schemeClr val="tx1"/>
                          </a:solidFill>
                          <a:effectLst/>
                          <a:latin typeface="+mn-lt"/>
                          <a:ea typeface="Times New Roman" panose="02020603050405020304" pitchFamily="18" charset="0"/>
                          <a:cs typeface="Times New Roman" panose="02020603050405020304" pitchFamily="18" charset="0"/>
                        </a:rPr>
                        <a:t>Г) налог на имущество организаций</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a:solidFill>
                            <a:schemeClr val="tx1"/>
                          </a:solidFill>
                          <a:effectLst/>
                          <a:latin typeface="+mn-lt"/>
                          <a:ea typeface="Times New Roman" panose="02020603050405020304" pitchFamily="18" charset="0"/>
                          <a:cs typeface="Times New Roman" panose="02020603050405020304" pitchFamily="18" charset="0"/>
                        </a:rPr>
                        <a:t>Д) транспортный налог</a:t>
                      </a:r>
                      <a:endParaRPr lang="ru-RU" sz="32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ru-RU" sz="3200" dirty="0">
                          <a:solidFill>
                            <a:schemeClr val="tx1"/>
                          </a:solidFill>
                          <a:effectLst/>
                          <a:latin typeface="+mn-lt"/>
                          <a:ea typeface="Times New Roman" panose="02020603050405020304" pitchFamily="18" charset="0"/>
                          <a:cs typeface="Times New Roman" panose="02020603050405020304" pitchFamily="18" charset="0"/>
                        </a:rPr>
                        <a:t>ВИДЫ НАЛОГОВ И СБОРОВ В РФ</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a:solidFill>
                            <a:schemeClr val="tx1"/>
                          </a:solidFill>
                          <a:effectLst/>
                          <a:latin typeface="+mn-lt"/>
                          <a:ea typeface="Times New Roman" panose="02020603050405020304" pitchFamily="18" charset="0"/>
                          <a:cs typeface="Times New Roman" panose="02020603050405020304" pitchFamily="18" charset="0"/>
                        </a:rPr>
                        <a:t>1) федеральные</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a:solidFill>
                            <a:schemeClr val="tx1"/>
                          </a:solidFill>
                          <a:effectLst/>
                          <a:latin typeface="+mn-lt"/>
                          <a:ea typeface="Times New Roman" panose="02020603050405020304" pitchFamily="18" charset="0"/>
                          <a:cs typeface="Times New Roman" panose="02020603050405020304" pitchFamily="18" charset="0"/>
                        </a:rPr>
                        <a:t>2) региональные</a:t>
                      </a:r>
                      <a:endParaRPr lang="ru-RU" sz="3200" dirty="0">
                        <a:solidFill>
                          <a:schemeClr val="tx1"/>
                        </a:solidFill>
                        <a:effectLst/>
                        <a:latin typeface="+mn-lt"/>
                        <a:ea typeface="Calibri" panose="020F0502020204030204" pitchFamily="34" charset="0"/>
                        <a:cs typeface="Times New Roman" panose="02020603050405020304" pitchFamily="18" charset="0"/>
                      </a:endParaRPr>
                    </a:p>
                    <a:p>
                      <a:r>
                        <a:rPr lang="ru-RU" sz="3200" dirty="0">
                          <a:solidFill>
                            <a:schemeClr val="tx1"/>
                          </a:solidFill>
                          <a:effectLst/>
                          <a:latin typeface="+mn-lt"/>
                          <a:ea typeface="Times New Roman" panose="02020603050405020304" pitchFamily="18" charset="0"/>
                          <a:cs typeface="Times New Roman" panose="02020603050405020304" pitchFamily="18" charset="0"/>
                        </a:rPr>
                        <a:t>3) местные</a:t>
                      </a:r>
                      <a:endParaRPr lang="ru-RU" sz="32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7090935"/>
                  </a:ext>
                </a:extLst>
              </a:tr>
            </a:tbl>
          </a:graphicData>
        </a:graphic>
      </p:graphicFrame>
    </p:spTree>
    <p:extLst>
      <p:ext uri="{BB962C8B-B14F-4D97-AF65-F5344CB8AC3E}">
        <p14:creationId xmlns:p14="http://schemas.microsoft.com/office/powerpoint/2010/main" val="2071102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9EDA365F-415A-FD40-B238-C6BA06F77A1D}"/>
              </a:ext>
            </a:extLst>
          </p:cNvPr>
          <p:cNvPicPr>
            <a:picLocks noChangeAspect="1"/>
          </p:cNvPicPr>
          <p:nvPr/>
        </p:nvPicPr>
        <p:blipFill>
          <a:blip r:embed="rId2"/>
          <a:srcRect/>
          <a:stretch>
            <a:fillRect/>
          </a:stretch>
        </p:blipFill>
        <p:spPr>
          <a:xfrm rot="6036826">
            <a:off x="7988305" y="3016963"/>
            <a:ext cx="5676793" cy="5676793"/>
          </a:xfrm>
          <a:prstGeom prst="rect">
            <a:avLst/>
          </a:prstGeom>
        </p:spPr>
      </p:pic>
      <p:sp>
        <p:nvSpPr>
          <p:cNvPr id="2" name="Прямоугольник 1">
            <a:extLst>
              <a:ext uri="{FF2B5EF4-FFF2-40B4-BE49-F238E27FC236}">
                <a16:creationId xmlns:a16="http://schemas.microsoft.com/office/drawing/2014/main" id="{1CACE8CD-2F84-354F-86DB-BA5CEC4590C2}"/>
              </a:ext>
            </a:extLst>
          </p:cNvPr>
          <p:cNvSpPr/>
          <p:nvPr/>
        </p:nvSpPr>
        <p:spPr>
          <a:xfrm>
            <a:off x="570088" y="223294"/>
            <a:ext cx="11051823" cy="1200329"/>
          </a:xfrm>
          <a:prstGeom prst="rect">
            <a:avLst/>
          </a:prstGeom>
        </p:spPr>
        <p:txBody>
          <a:bodyPr wrap="square">
            <a:spAutoFit/>
          </a:bodyPr>
          <a:lstStyle/>
          <a:p>
            <a:pPr marR="281305" algn="just">
              <a:spcBef>
                <a:spcPts val="2650"/>
              </a:spcBef>
            </a:pPr>
            <a:r>
              <a:rPr lang="ru-RU" dirty="0">
                <a:solidFill>
                  <a:srgbClr val="FF0000"/>
                </a:solidFill>
                <a:latin typeface="Montserrat Medium" pitchFamily="2" charset="0"/>
                <a:ea typeface="Times New Roman" panose="02020603050405020304" pitchFamily="18" charset="0"/>
              </a:rPr>
              <a:t>Представьте, что Вы помогаете учителю оформить презентацию уроку обществознания по теме «Налоговая система РФ». Один из слайдов называется «Местные налоги». Что из перечисленного следует включить этот слайд? Запишите </a:t>
            </a:r>
            <a:r>
              <a:rPr lang="ru-RU" b="1" dirty="0">
                <a:solidFill>
                  <a:srgbClr val="FF0000"/>
                </a:solidFill>
                <a:latin typeface="Montserrat Medium" pitchFamily="2" charset="0"/>
                <a:ea typeface="Times New Roman" panose="02020603050405020304" pitchFamily="18" charset="0"/>
              </a:rPr>
              <a:t>цифры, </a:t>
            </a:r>
            <a:r>
              <a:rPr lang="ru-RU" dirty="0">
                <a:solidFill>
                  <a:srgbClr val="FF0000"/>
                </a:solidFill>
                <a:latin typeface="Montserrat Medium" pitchFamily="2" charset="0"/>
                <a:ea typeface="Times New Roman" panose="02020603050405020304" pitchFamily="18" charset="0"/>
              </a:rPr>
              <a:t>под которыми указаны эти признаки. </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ECBD20FA-73C7-8E40-9BCF-CA500D2FAE83}"/>
              </a:ext>
            </a:extLst>
          </p:cNvPr>
          <p:cNvSpPr/>
          <p:nvPr/>
        </p:nvSpPr>
        <p:spPr>
          <a:xfrm>
            <a:off x="812799" y="2021259"/>
            <a:ext cx="6701269" cy="2677656"/>
          </a:xfrm>
          <a:prstGeom prst="rect">
            <a:avLst/>
          </a:prstGeom>
        </p:spPr>
        <p:txBody>
          <a:bodyPr wrap="square">
            <a:spAutoFit/>
          </a:bodyPr>
          <a:lstStyle/>
          <a:p>
            <a:pPr>
              <a:spcBef>
                <a:spcPts val="615"/>
              </a:spcBef>
            </a:pPr>
            <a:r>
              <a:rPr lang="ru-RU" sz="2800" dirty="0">
                <a:ea typeface="Times New Roman" panose="02020603050405020304" pitchFamily="18" charset="0"/>
              </a:rPr>
              <a:t>1) торговый сбор </a:t>
            </a:r>
          </a:p>
          <a:p>
            <a:r>
              <a:rPr lang="ru-RU" sz="2800" dirty="0">
                <a:ea typeface="Times New Roman" panose="02020603050405020304" pitchFamily="18" charset="0"/>
              </a:rPr>
              <a:t>2) земельный налог </a:t>
            </a:r>
          </a:p>
          <a:p>
            <a:r>
              <a:rPr lang="ru-RU" sz="2800" dirty="0">
                <a:ea typeface="Times New Roman" panose="02020603050405020304" pitchFamily="18" charset="0"/>
              </a:rPr>
              <a:t>3) государственная пошлина </a:t>
            </a:r>
          </a:p>
          <a:p>
            <a:r>
              <a:rPr lang="ru-RU" sz="2800" dirty="0">
                <a:ea typeface="Times New Roman" panose="02020603050405020304" pitchFamily="18" charset="0"/>
              </a:rPr>
              <a:t>4) налог на имущество физических лиц </a:t>
            </a:r>
          </a:p>
          <a:p>
            <a:r>
              <a:rPr lang="ru-RU" sz="2800" dirty="0">
                <a:ea typeface="Times New Roman" panose="02020603050405020304" pitchFamily="18" charset="0"/>
              </a:rPr>
              <a:t>5) водный налог </a:t>
            </a:r>
          </a:p>
          <a:p>
            <a:r>
              <a:rPr lang="ru-RU" sz="2800" dirty="0">
                <a:ea typeface="Times New Roman" panose="02020603050405020304" pitchFamily="18" charset="0"/>
              </a:rPr>
              <a:t>6) транспортный налог </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4111298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6" name="Прямоугольник 5">
            <a:extLst>
              <a:ext uri="{FF2B5EF4-FFF2-40B4-BE49-F238E27FC236}">
                <a16:creationId xmlns:a16="http://schemas.microsoft.com/office/drawing/2014/main" id="{37D4DCC9-3E8B-4F44-8045-32FA2D62FB72}"/>
              </a:ext>
            </a:extLst>
          </p:cNvPr>
          <p:cNvSpPr/>
          <p:nvPr/>
        </p:nvSpPr>
        <p:spPr>
          <a:xfrm>
            <a:off x="146756" y="208183"/>
            <a:ext cx="9606844" cy="954107"/>
          </a:xfrm>
          <a:prstGeom prst="rect">
            <a:avLst/>
          </a:prstGeom>
        </p:spPr>
        <p:txBody>
          <a:bodyPr wrap="square">
            <a:spAutoFit/>
          </a:bodyPr>
          <a:lstStyle/>
          <a:p>
            <a:r>
              <a:rPr lang="ru-RU" sz="2800" dirty="0">
                <a:solidFill>
                  <a:srgbClr val="FF0000"/>
                </a:solidFill>
                <a:ea typeface="Times New Roman" panose="02020603050405020304" pitchFamily="18" charset="0"/>
              </a:rPr>
              <a:t>Выберите верные суждения о государственном бюджете и запишите цифры, под которыми они указаны.</a:t>
            </a:r>
            <a:endParaRPr lang="ru-RU" sz="2800" dirty="0">
              <a:solidFill>
                <a:srgbClr val="FF0000"/>
              </a:solidFill>
              <a:effectLst/>
              <a:ea typeface="Times New Roman" panose="02020603050405020304" pitchFamily="18" charset="0"/>
            </a:endParaRPr>
          </a:p>
        </p:txBody>
      </p:sp>
      <p:sp>
        <p:nvSpPr>
          <p:cNvPr id="7" name="Прямоугольник 6">
            <a:extLst>
              <a:ext uri="{FF2B5EF4-FFF2-40B4-BE49-F238E27FC236}">
                <a16:creationId xmlns:a16="http://schemas.microsoft.com/office/drawing/2014/main" id="{98BFCCEE-3C0F-2E4A-99DB-33363A99CD6D}"/>
              </a:ext>
            </a:extLst>
          </p:cNvPr>
          <p:cNvSpPr/>
          <p:nvPr/>
        </p:nvSpPr>
        <p:spPr>
          <a:xfrm>
            <a:off x="1330195" y="1414669"/>
            <a:ext cx="10071583" cy="4154984"/>
          </a:xfrm>
          <a:prstGeom prst="rect">
            <a:avLst/>
          </a:prstGeom>
        </p:spPr>
        <p:txBody>
          <a:bodyPr wrap="square">
            <a:spAutoFit/>
          </a:bodyPr>
          <a:lstStyle/>
          <a:p>
            <a:r>
              <a:rPr lang="ru-RU" sz="2400" dirty="0">
                <a:ea typeface="Times New Roman" panose="02020603050405020304" pitchFamily="18" charset="0"/>
              </a:rPr>
              <a:t>1) Государственный бюджет — это принятый высшим законодательным органом годовой финансовый план государства.</a:t>
            </a:r>
          </a:p>
          <a:p>
            <a:r>
              <a:rPr lang="ru-RU" sz="2400" dirty="0">
                <a:ea typeface="Times New Roman" panose="02020603050405020304" pitchFamily="18" charset="0"/>
              </a:rPr>
              <a:t>2) Государство перераспределяет через бюджет полученные доходы и направляет средства на обеспечение и проведения внутренней и внешней политики.</a:t>
            </a:r>
          </a:p>
          <a:p>
            <a:r>
              <a:rPr lang="ru-RU" sz="2400" dirty="0">
                <a:ea typeface="Times New Roman" panose="02020603050405020304" pitchFamily="18" charset="0"/>
              </a:rPr>
              <a:t>3) К доходам государственного бюджета относят таможенные пошлины и сборы.</a:t>
            </a:r>
          </a:p>
          <a:p>
            <a:r>
              <a:rPr lang="ru-RU" sz="2400" dirty="0">
                <a:ea typeface="Times New Roman" panose="02020603050405020304" pitchFamily="18" charset="0"/>
              </a:rPr>
              <a:t>4) Социальные выплаты — одна из статей доходов государственного бюджета.</a:t>
            </a:r>
          </a:p>
          <a:p>
            <a:r>
              <a:rPr lang="ru-RU" sz="2400" dirty="0">
                <a:ea typeface="Times New Roman" panose="02020603050405020304" pitchFamily="18" charset="0"/>
              </a:rPr>
              <a:t>5) Бюджет называют дефицитным, если доходы государства равны его планируемым расходам.</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29765528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706312" y="-3930500"/>
            <a:ext cx="9967994" cy="6596999"/>
          </a:xfrm>
          <a:prstGeom prst="rect">
            <a:avLst/>
          </a:prstGeom>
        </p:spPr>
      </p:pic>
      <p:sp>
        <p:nvSpPr>
          <p:cNvPr id="3" name="Прямоугольник 2">
            <a:extLst>
              <a:ext uri="{FF2B5EF4-FFF2-40B4-BE49-F238E27FC236}">
                <a16:creationId xmlns:a16="http://schemas.microsoft.com/office/drawing/2014/main" id="{A402B0FB-6857-D040-AA4B-3D8B7D187AF6}"/>
              </a:ext>
            </a:extLst>
          </p:cNvPr>
          <p:cNvSpPr/>
          <p:nvPr/>
        </p:nvSpPr>
        <p:spPr>
          <a:xfrm>
            <a:off x="5520267" y="125568"/>
            <a:ext cx="6096000" cy="646331"/>
          </a:xfrm>
          <a:prstGeom prst="rect">
            <a:avLst/>
          </a:prstGeom>
        </p:spPr>
        <p:txBody>
          <a:bodyPr>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налогах и запишите цифры, под которыми они указаны.</a:t>
            </a:r>
            <a:r>
              <a:rPr lang="ru-RU" dirty="0">
                <a:solidFill>
                  <a:srgbClr val="FF0000"/>
                </a:solidFill>
              </a:rPr>
              <a:t> </a:t>
            </a:r>
          </a:p>
        </p:txBody>
      </p:sp>
      <p:sp>
        <p:nvSpPr>
          <p:cNvPr id="5" name="Прямоугольник 4">
            <a:extLst>
              <a:ext uri="{FF2B5EF4-FFF2-40B4-BE49-F238E27FC236}">
                <a16:creationId xmlns:a16="http://schemas.microsoft.com/office/drawing/2014/main" id="{BEB7D72A-2A31-C94A-BA94-161C2852FDB0}"/>
              </a:ext>
            </a:extLst>
          </p:cNvPr>
          <p:cNvSpPr/>
          <p:nvPr/>
        </p:nvSpPr>
        <p:spPr>
          <a:xfrm>
            <a:off x="869243" y="1859340"/>
            <a:ext cx="10577689" cy="3970318"/>
          </a:xfrm>
          <a:prstGeom prst="rect">
            <a:avLst/>
          </a:prstGeom>
        </p:spPr>
        <p:txBody>
          <a:bodyPr wrap="square">
            <a:spAutoFit/>
          </a:bodyPr>
          <a:lstStyle/>
          <a:p>
            <a:r>
              <a:rPr lang="ru-RU" sz="2800" dirty="0">
                <a:ea typeface="Times New Roman" panose="02020603050405020304" pitchFamily="18" charset="0"/>
              </a:rPr>
              <a:t>1) Налоги наполняют государственный бюджет и позволяют оплачивать расходы государства.</a:t>
            </a:r>
          </a:p>
          <a:p>
            <a:r>
              <a:rPr lang="ru-RU" sz="2800" dirty="0">
                <a:ea typeface="Times New Roman" panose="02020603050405020304" pitchFamily="18" charset="0"/>
              </a:rPr>
              <a:t>2) К косвенным налогам относят налог на доходы физических лиц.</a:t>
            </a:r>
          </a:p>
          <a:p>
            <a:r>
              <a:rPr lang="ru-RU" sz="2800" dirty="0">
                <a:ea typeface="Times New Roman" panose="02020603050405020304" pitchFamily="18" charset="0"/>
              </a:rPr>
              <a:t>3) Налоги направляются на поддержку малообеспеченных слоёв общества за счёт частичного перераспределения средств.</a:t>
            </a:r>
          </a:p>
          <a:p>
            <a:r>
              <a:rPr lang="ru-RU" sz="2800" dirty="0">
                <a:ea typeface="Times New Roman" panose="02020603050405020304" pitchFamily="18" charset="0"/>
              </a:rPr>
              <a:t>4) Прямые налоги, в отличие от косвенных, носят обязательный характер.</a:t>
            </a:r>
          </a:p>
          <a:p>
            <a:r>
              <a:rPr lang="ru-RU" sz="2800" dirty="0">
                <a:ea typeface="Times New Roman" panose="02020603050405020304" pitchFamily="18" charset="0"/>
              </a:rPr>
              <a:t>5) Прямые налоги изымаются непосредственно из дохода налогоплательщика.</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1403769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4" name="Прямоугольник 3">
            <a:extLst>
              <a:ext uri="{FF2B5EF4-FFF2-40B4-BE49-F238E27FC236}">
                <a16:creationId xmlns:a16="http://schemas.microsoft.com/office/drawing/2014/main" id="{DD58E208-3940-3A4A-878D-7426F50A5824}"/>
              </a:ext>
            </a:extLst>
          </p:cNvPr>
          <p:cNvSpPr/>
          <p:nvPr/>
        </p:nvSpPr>
        <p:spPr>
          <a:xfrm>
            <a:off x="3397956" y="111246"/>
            <a:ext cx="8692444" cy="646331"/>
          </a:xfrm>
          <a:prstGeom prst="rect">
            <a:avLst/>
          </a:prstGeom>
        </p:spPr>
        <p:txBody>
          <a:bodyPr wrap="square">
            <a:spAutoFit/>
          </a:bodyPr>
          <a:lstStyle/>
          <a:p>
            <a:r>
              <a:rPr lang="ru-RU" dirty="0">
                <a:solidFill>
                  <a:srgbClr val="FF0000"/>
                </a:solidFill>
                <a:latin typeface="Montserrat Medium" pitchFamily="2" charset="0"/>
                <a:ea typeface="Times New Roman" panose="02020603050405020304" pitchFamily="18" charset="0"/>
              </a:rPr>
              <a:t>Выберите верные суждения о государственном бюджете и запишите цифры, под которыми они указаны.</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AD1D9423-1B38-604B-A6AC-615A93056531}"/>
              </a:ext>
            </a:extLst>
          </p:cNvPr>
          <p:cNvSpPr/>
          <p:nvPr/>
        </p:nvSpPr>
        <p:spPr>
          <a:xfrm>
            <a:off x="3296356" y="1008799"/>
            <a:ext cx="8692443" cy="5632311"/>
          </a:xfrm>
          <a:prstGeom prst="rect">
            <a:avLst/>
          </a:prstGeom>
        </p:spPr>
        <p:txBody>
          <a:bodyPr wrap="square">
            <a:spAutoFit/>
          </a:bodyPr>
          <a:lstStyle/>
          <a:p>
            <a:pPr marL="457200" indent="-457200">
              <a:buAutoNum type="arabicParenR"/>
            </a:pPr>
            <a:r>
              <a:rPr lang="ru-RU" sz="2400" dirty="0">
                <a:ea typeface="Times New Roman" panose="02020603050405020304" pitchFamily="18" charset="0"/>
              </a:rPr>
              <a:t>Профицит бюджета представляет собой ситуацию, когда доходы государства превышают его планируемые расходы.</a:t>
            </a:r>
          </a:p>
          <a:p>
            <a:pPr marL="457200" indent="-457200">
              <a:buAutoNum type="arabicParenR"/>
            </a:pPr>
            <a:endParaRPr lang="ru-RU" sz="2400" dirty="0">
              <a:ea typeface="Times New Roman" panose="02020603050405020304" pitchFamily="18" charset="0"/>
            </a:endParaRPr>
          </a:p>
          <a:p>
            <a:r>
              <a:rPr lang="ru-RU" sz="2400" dirty="0">
                <a:ea typeface="Times New Roman" panose="02020603050405020304" pitchFamily="18" charset="0"/>
              </a:rPr>
              <a:t>2) Государственный бюджет — это смета доходов и расходов государства на определённый период времени.</a:t>
            </a:r>
          </a:p>
          <a:p>
            <a:endParaRPr lang="ru-RU" sz="2400" dirty="0">
              <a:ea typeface="Times New Roman" panose="02020603050405020304" pitchFamily="18" charset="0"/>
            </a:endParaRPr>
          </a:p>
          <a:p>
            <a:r>
              <a:rPr lang="ru-RU" sz="2400" dirty="0">
                <a:ea typeface="Times New Roman" panose="02020603050405020304" pitchFamily="18" charset="0"/>
              </a:rPr>
              <a:t>3) Государственный бюджет составляется с указанием источников поступления государственных доходов и направлений расходования денег.</a:t>
            </a:r>
          </a:p>
          <a:p>
            <a:endParaRPr lang="ru-RU" sz="2400" dirty="0">
              <a:ea typeface="Times New Roman" panose="02020603050405020304" pitchFamily="18" charset="0"/>
            </a:endParaRPr>
          </a:p>
          <a:p>
            <a:r>
              <a:rPr lang="ru-RU" sz="2400" dirty="0">
                <a:ea typeface="Times New Roman" panose="02020603050405020304" pitchFamily="18" charset="0"/>
              </a:rPr>
              <a:t>4) Государственный бюджет в РФ разрабатывается и принимается Президентом РФ.</a:t>
            </a:r>
          </a:p>
          <a:p>
            <a:endParaRPr lang="ru-RU" sz="2400" dirty="0">
              <a:ea typeface="Times New Roman" panose="02020603050405020304" pitchFamily="18" charset="0"/>
            </a:endParaRPr>
          </a:p>
          <a:p>
            <a:r>
              <a:rPr lang="ru-RU" sz="2400" dirty="0">
                <a:ea typeface="Times New Roman" panose="02020603050405020304" pitchFamily="18" charset="0"/>
              </a:rPr>
              <a:t>5) Предоставление дотаций государственным предприятиям — одна из статей доходов государственного бюджета.</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2605973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877210" y="-1302265"/>
            <a:ext cx="3754419" cy="3071798"/>
          </a:xfrm>
          <a:prstGeom prst="rect">
            <a:avLst/>
          </a:prstGeom>
        </p:spPr>
      </p:pic>
      <p:sp>
        <p:nvSpPr>
          <p:cNvPr id="3" name="Прямоугольник 2">
            <a:extLst>
              <a:ext uri="{FF2B5EF4-FFF2-40B4-BE49-F238E27FC236}">
                <a16:creationId xmlns:a16="http://schemas.microsoft.com/office/drawing/2014/main" id="{456856E3-FCFC-5445-B725-7C45CB6FF6AD}"/>
              </a:ext>
            </a:extLst>
          </p:cNvPr>
          <p:cNvSpPr/>
          <p:nvPr/>
        </p:nvSpPr>
        <p:spPr>
          <a:xfrm>
            <a:off x="2878667" y="133824"/>
            <a:ext cx="8895644" cy="646331"/>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налогах и налогообложении и запишите цифры, под которыми они указаны</a:t>
            </a:r>
            <a:r>
              <a:rPr lang="ru-RU" dirty="0">
                <a:solidFill>
                  <a:srgbClr val="FF0000"/>
                </a:solidFill>
              </a:rPr>
              <a:t> </a:t>
            </a:r>
          </a:p>
        </p:txBody>
      </p:sp>
      <p:sp>
        <p:nvSpPr>
          <p:cNvPr id="4" name="Прямоугольник 3">
            <a:extLst>
              <a:ext uri="{FF2B5EF4-FFF2-40B4-BE49-F238E27FC236}">
                <a16:creationId xmlns:a16="http://schemas.microsoft.com/office/drawing/2014/main" id="{D8BA732F-8156-D24D-9756-7C93E5058661}"/>
              </a:ext>
            </a:extLst>
          </p:cNvPr>
          <p:cNvSpPr/>
          <p:nvPr/>
        </p:nvSpPr>
        <p:spPr>
          <a:xfrm>
            <a:off x="1738489" y="1443841"/>
            <a:ext cx="10318043" cy="4524315"/>
          </a:xfrm>
          <a:prstGeom prst="rect">
            <a:avLst/>
          </a:prstGeom>
        </p:spPr>
        <p:txBody>
          <a:bodyPr wrap="square">
            <a:spAutoFit/>
          </a:bodyPr>
          <a:lstStyle/>
          <a:p>
            <a:pPr marL="457200" indent="-457200">
              <a:buAutoNum type="arabicParenR"/>
            </a:pPr>
            <a:r>
              <a:rPr lang="ru-RU" sz="2400" dirty="0">
                <a:ea typeface="Times New Roman" panose="02020603050405020304" pitchFamily="18" charset="0"/>
              </a:rPr>
              <a:t>При пропорциональной системе налогообложения ставки увеличиваются при возрастании объекта налога.</a:t>
            </a:r>
          </a:p>
          <a:p>
            <a:pPr marL="457200" indent="-457200">
              <a:buAutoNum type="arabicParenR"/>
            </a:pPr>
            <a:endParaRPr lang="ru-RU" sz="2400" dirty="0">
              <a:ea typeface="Times New Roman" panose="02020603050405020304" pitchFamily="18" charset="0"/>
            </a:endParaRPr>
          </a:p>
          <a:p>
            <a:r>
              <a:rPr lang="ru-RU" sz="2400" dirty="0">
                <a:ea typeface="Times New Roman" panose="02020603050405020304" pitchFamily="18" charset="0"/>
              </a:rPr>
              <a:t>2) Налоги — обязательные платежи физических и юридических лиц в пользу государства в порядке и на условиях, определённых законодательством.</a:t>
            </a:r>
          </a:p>
          <a:p>
            <a:endParaRPr lang="ru-RU" sz="2400" dirty="0">
              <a:ea typeface="Times New Roman" panose="02020603050405020304" pitchFamily="18" charset="0"/>
            </a:endParaRPr>
          </a:p>
          <a:p>
            <a:r>
              <a:rPr lang="ru-RU" sz="2400" dirty="0">
                <a:ea typeface="Times New Roman" panose="02020603050405020304" pitchFamily="18" charset="0"/>
              </a:rPr>
              <a:t>3) Налоги устанавливаются законом и обязательны к уплате.</a:t>
            </a:r>
          </a:p>
          <a:p>
            <a:endParaRPr lang="ru-RU" sz="2400" dirty="0">
              <a:ea typeface="Times New Roman" panose="02020603050405020304" pitchFamily="18" charset="0"/>
            </a:endParaRPr>
          </a:p>
          <a:p>
            <a:r>
              <a:rPr lang="ru-RU" sz="2400" dirty="0">
                <a:ea typeface="Times New Roman" panose="02020603050405020304" pitchFamily="18" charset="0"/>
              </a:rPr>
              <a:t>4) Фискальная функция налогов проявляется в наполнении государственного бюджета и финансировании расходов государства.</a:t>
            </a:r>
          </a:p>
          <a:p>
            <a:endParaRPr lang="ru-RU" sz="2400" dirty="0">
              <a:ea typeface="Times New Roman" panose="02020603050405020304" pitchFamily="18" charset="0"/>
            </a:endParaRPr>
          </a:p>
          <a:p>
            <a:r>
              <a:rPr lang="ru-RU" sz="2400" dirty="0">
                <a:ea typeface="Calibri" panose="020F0502020204030204" pitchFamily="34" charset="0"/>
                <a:cs typeface="Times New Roman" panose="02020603050405020304" pitchFamily="18" charset="0"/>
              </a:rPr>
              <a:t>5) К прямым налогам относят налог на добавленную стоимость</a:t>
            </a:r>
            <a:endParaRPr lang="ru-RU" sz="2400" dirty="0"/>
          </a:p>
        </p:txBody>
      </p:sp>
    </p:spTree>
    <p:extLst>
      <p:ext uri="{BB962C8B-B14F-4D97-AF65-F5344CB8AC3E}">
        <p14:creationId xmlns:p14="http://schemas.microsoft.com/office/powerpoint/2010/main" val="28244941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837399" y="-1985568"/>
            <a:ext cx="12873449" cy="8519883"/>
          </a:xfrm>
          <a:prstGeom prst="rect">
            <a:avLst/>
          </a:prstGeom>
        </p:spPr>
      </p:pic>
      <p:pic>
        <p:nvPicPr>
          <p:cNvPr id="5" name="Picture 3">
            <a:extLst>
              <a:ext uri="{FF2B5EF4-FFF2-40B4-BE49-F238E27FC236}">
                <a16:creationId xmlns:a16="http://schemas.microsoft.com/office/drawing/2014/main" id="{866C55E2-3B3A-2941-8B72-0F9642B04F22}"/>
              </a:ext>
            </a:extLst>
          </p:cNvPr>
          <p:cNvPicPr>
            <a:picLocks noChangeAspect="1"/>
          </p:cNvPicPr>
          <p:nvPr/>
        </p:nvPicPr>
        <p:blipFill>
          <a:blip r:embed="rId2"/>
          <a:srcRect/>
          <a:stretch>
            <a:fillRect/>
          </a:stretch>
        </p:blipFill>
        <p:spPr>
          <a:xfrm rot="-909727">
            <a:off x="5583951" y="1677675"/>
            <a:ext cx="12873449" cy="8519883"/>
          </a:xfrm>
          <a:prstGeom prst="rect">
            <a:avLst/>
          </a:prstGeom>
        </p:spPr>
      </p:pic>
      <p:sp>
        <p:nvSpPr>
          <p:cNvPr id="4" name="Прямоугольник 3">
            <a:extLst>
              <a:ext uri="{FF2B5EF4-FFF2-40B4-BE49-F238E27FC236}">
                <a16:creationId xmlns:a16="http://schemas.microsoft.com/office/drawing/2014/main" id="{20995B44-AA49-704E-B939-2B17D2F2A52C}"/>
              </a:ext>
            </a:extLst>
          </p:cNvPr>
          <p:cNvSpPr/>
          <p:nvPr/>
        </p:nvSpPr>
        <p:spPr>
          <a:xfrm>
            <a:off x="2901243" y="142432"/>
            <a:ext cx="8715023" cy="646331"/>
          </a:xfrm>
          <a:prstGeom prst="rect">
            <a:avLst/>
          </a:prstGeom>
        </p:spPr>
        <p:txBody>
          <a:bodyPr wrap="square">
            <a:spAutoFit/>
          </a:bodyPr>
          <a:lstStyle/>
          <a:p>
            <a:r>
              <a:rPr lang="ru-RU" dirty="0">
                <a:solidFill>
                  <a:srgbClr val="FF0000"/>
                </a:solidFill>
                <a:latin typeface="Montserrat Medium" pitchFamily="2" charset="0"/>
                <a:ea typeface="Times New Roman" panose="02020603050405020304" pitchFamily="18" charset="0"/>
              </a:rPr>
              <a:t>Выберите верные суждения о государственном бюджете и запишите цифры, под которыми они указаны.</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sp>
        <p:nvSpPr>
          <p:cNvPr id="6" name="Прямоугольник 5">
            <a:extLst>
              <a:ext uri="{FF2B5EF4-FFF2-40B4-BE49-F238E27FC236}">
                <a16:creationId xmlns:a16="http://schemas.microsoft.com/office/drawing/2014/main" id="{D5DE2CF8-1D2F-1343-997F-9C06F0E4E692}"/>
              </a:ext>
            </a:extLst>
          </p:cNvPr>
          <p:cNvSpPr/>
          <p:nvPr/>
        </p:nvSpPr>
        <p:spPr>
          <a:xfrm>
            <a:off x="1377246" y="916297"/>
            <a:ext cx="9697154" cy="5262979"/>
          </a:xfrm>
          <a:prstGeom prst="rect">
            <a:avLst/>
          </a:prstGeom>
        </p:spPr>
        <p:txBody>
          <a:bodyPr wrap="square">
            <a:spAutoFit/>
          </a:bodyPr>
          <a:lstStyle/>
          <a:p>
            <a:pPr marL="457200" indent="-457200">
              <a:buAutoNum type="arabicParenR"/>
            </a:pPr>
            <a:r>
              <a:rPr lang="ru-RU" sz="2400" dirty="0">
                <a:ea typeface="Times New Roman" panose="02020603050405020304" pitchFamily="18" charset="0"/>
              </a:rPr>
              <a:t>Одна из статей доходов государственного бюджета — развитие инфраструктуры.</a:t>
            </a:r>
          </a:p>
          <a:p>
            <a:pPr marL="457200" indent="-457200">
              <a:buAutoNum type="arabicParenR"/>
            </a:pPr>
            <a:endParaRPr lang="ru-RU" sz="2400" dirty="0">
              <a:ea typeface="Times New Roman" panose="02020603050405020304" pitchFamily="18" charset="0"/>
            </a:endParaRPr>
          </a:p>
          <a:p>
            <a:r>
              <a:rPr lang="ru-RU" sz="2400" dirty="0">
                <a:ea typeface="Times New Roman" panose="02020603050405020304" pitchFamily="18" charset="0"/>
              </a:rPr>
              <a:t>2) К расходам бюджета относится обслуживание государственного долга.</a:t>
            </a:r>
          </a:p>
          <a:p>
            <a:endParaRPr lang="ru-RU" sz="2400" dirty="0">
              <a:ea typeface="Times New Roman" panose="02020603050405020304" pitchFamily="18" charset="0"/>
            </a:endParaRPr>
          </a:p>
          <a:p>
            <a:r>
              <a:rPr lang="ru-RU" sz="2400" dirty="0">
                <a:ea typeface="Times New Roman" panose="02020603050405020304" pitchFamily="18" charset="0"/>
              </a:rPr>
              <a:t>3) Государственный бюджет финансово обеспечивает проведение экономической политики государства.</a:t>
            </a:r>
          </a:p>
          <a:p>
            <a:endParaRPr lang="ru-RU" sz="2400" dirty="0">
              <a:ea typeface="Times New Roman" panose="02020603050405020304" pitchFamily="18" charset="0"/>
            </a:endParaRPr>
          </a:p>
          <a:p>
            <a:r>
              <a:rPr lang="ru-RU" sz="2400" dirty="0">
                <a:ea typeface="Times New Roman" panose="02020603050405020304" pitchFamily="18" charset="0"/>
              </a:rPr>
              <a:t>4) Рост дефицита государственного бюджета может привести к снижению инвестиционной активности в стране.</a:t>
            </a:r>
          </a:p>
          <a:p>
            <a:endParaRPr lang="ru-RU" sz="2400" dirty="0">
              <a:ea typeface="Times New Roman" panose="02020603050405020304" pitchFamily="18" charset="0"/>
            </a:endParaRPr>
          </a:p>
          <a:p>
            <a:r>
              <a:rPr lang="ru-RU" sz="2400" dirty="0">
                <a:ea typeface="Times New Roman" panose="02020603050405020304" pitchFamily="18" charset="0"/>
              </a:rPr>
              <a:t>5) Дефицит государственного бюджета характеризуется превышением доходов над расходами государства.</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4115240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640285" y="463698"/>
            <a:ext cx="4551715" cy="5505303"/>
          </a:xfrm>
          <a:prstGeom prst="rect">
            <a:avLst/>
          </a:prstGeom>
        </p:spPr>
      </p:pic>
      <p:graphicFrame>
        <p:nvGraphicFramePr>
          <p:cNvPr id="7" name="Таблица 6">
            <a:extLst>
              <a:ext uri="{FF2B5EF4-FFF2-40B4-BE49-F238E27FC236}">
                <a16:creationId xmlns:a16="http://schemas.microsoft.com/office/drawing/2014/main" id="{2781865E-00F5-4C43-8DDA-912807D997E5}"/>
              </a:ext>
            </a:extLst>
          </p:cNvPr>
          <p:cNvGraphicFramePr>
            <a:graphicFrameLocks noGrp="1"/>
          </p:cNvGraphicFramePr>
          <p:nvPr/>
        </p:nvGraphicFramePr>
        <p:xfrm>
          <a:off x="237067" y="157997"/>
          <a:ext cx="7403218" cy="4723463"/>
        </p:xfrm>
        <a:graphic>
          <a:graphicData uri="http://schemas.openxmlformats.org/drawingml/2006/table">
            <a:tbl>
              <a:tblPr firstRow="1" firstCol="1" bandRow="1"/>
              <a:tblGrid>
                <a:gridCol w="3701222">
                  <a:extLst>
                    <a:ext uri="{9D8B030D-6E8A-4147-A177-3AD203B41FA5}">
                      <a16:colId xmlns:a16="http://schemas.microsoft.com/office/drawing/2014/main" val="811391376"/>
                    </a:ext>
                  </a:extLst>
                </a:gridCol>
                <a:gridCol w="3701996">
                  <a:extLst>
                    <a:ext uri="{9D8B030D-6E8A-4147-A177-3AD203B41FA5}">
                      <a16:colId xmlns:a16="http://schemas.microsoft.com/office/drawing/2014/main" val="3432255558"/>
                    </a:ext>
                  </a:extLst>
                </a:gridCol>
              </a:tblGrid>
              <a:tr h="4723463">
                <a:tc>
                  <a:txBody>
                    <a:bodyPr/>
                    <a:lstStyle/>
                    <a:p>
                      <a:r>
                        <a:rPr lang="ru-RU" sz="2400">
                          <a:solidFill>
                            <a:schemeClr val="tx1"/>
                          </a:solidFill>
                          <a:effectLst/>
                          <a:latin typeface="+mn-lt"/>
                          <a:ea typeface="Times New Roman" panose="02020603050405020304" pitchFamily="18" charset="0"/>
                          <a:cs typeface="Times New Roman" panose="02020603050405020304" pitchFamily="18" charset="0"/>
                        </a:rPr>
                        <a:t>ПРИМЕРЫ</a:t>
                      </a:r>
                      <a:endParaRPr lang="ru-RU" sz="2400">
                        <a:solidFill>
                          <a:schemeClr val="tx1"/>
                        </a:solidFill>
                        <a:effectLst/>
                        <a:latin typeface="+mn-lt"/>
                        <a:ea typeface="Calibri" panose="020F0502020204030204" pitchFamily="34" charset="0"/>
                        <a:cs typeface="Times New Roman" panose="02020603050405020304" pitchFamily="18" charset="0"/>
                      </a:endParaRPr>
                    </a:p>
                    <a:p>
                      <a:r>
                        <a:rPr lang="ru-RU" sz="2400">
                          <a:solidFill>
                            <a:schemeClr val="tx1"/>
                          </a:solidFill>
                          <a:effectLst/>
                          <a:latin typeface="+mn-lt"/>
                          <a:ea typeface="Times New Roman" panose="02020603050405020304" pitchFamily="18" charset="0"/>
                          <a:cs typeface="Times New Roman" panose="02020603050405020304" pitchFamily="18" charset="0"/>
                        </a:rPr>
                        <a:t>A) прибыль государственных предприятий</a:t>
                      </a:r>
                      <a:endParaRPr lang="ru-RU" sz="2400">
                        <a:solidFill>
                          <a:schemeClr val="tx1"/>
                        </a:solidFill>
                        <a:effectLst/>
                        <a:latin typeface="+mn-lt"/>
                        <a:ea typeface="Calibri" panose="020F0502020204030204" pitchFamily="34" charset="0"/>
                        <a:cs typeface="Times New Roman" panose="02020603050405020304" pitchFamily="18" charset="0"/>
                      </a:endParaRPr>
                    </a:p>
                    <a:p>
                      <a:r>
                        <a:rPr lang="ru-RU" sz="2400">
                          <a:solidFill>
                            <a:schemeClr val="tx1"/>
                          </a:solidFill>
                          <a:effectLst/>
                          <a:latin typeface="+mn-lt"/>
                          <a:ea typeface="Times New Roman" panose="02020603050405020304" pitchFamily="18" charset="0"/>
                          <a:cs typeface="Times New Roman" panose="02020603050405020304" pitchFamily="18" charset="0"/>
                        </a:rPr>
                        <a:t>Б) акцизы, таможенные пошлины</a:t>
                      </a:r>
                      <a:endParaRPr lang="ru-RU" sz="2400">
                        <a:solidFill>
                          <a:schemeClr val="tx1"/>
                        </a:solidFill>
                        <a:effectLst/>
                        <a:latin typeface="+mn-lt"/>
                        <a:ea typeface="Calibri" panose="020F0502020204030204" pitchFamily="34" charset="0"/>
                        <a:cs typeface="Times New Roman" panose="02020603050405020304" pitchFamily="18" charset="0"/>
                      </a:endParaRPr>
                    </a:p>
                    <a:p>
                      <a:r>
                        <a:rPr lang="ru-RU" sz="2400">
                          <a:solidFill>
                            <a:schemeClr val="tx1"/>
                          </a:solidFill>
                          <a:effectLst/>
                          <a:latin typeface="+mn-lt"/>
                          <a:ea typeface="Times New Roman" panose="02020603050405020304" pitchFamily="18" charset="0"/>
                          <a:cs typeface="Times New Roman" panose="02020603050405020304" pitchFamily="18" charset="0"/>
                        </a:rPr>
                        <a:t>B) пенсии и пособия</a:t>
                      </a:r>
                      <a:endParaRPr lang="ru-RU" sz="2400">
                        <a:solidFill>
                          <a:schemeClr val="tx1"/>
                        </a:solidFill>
                        <a:effectLst/>
                        <a:latin typeface="+mn-lt"/>
                        <a:ea typeface="Calibri" panose="020F0502020204030204" pitchFamily="34" charset="0"/>
                        <a:cs typeface="Times New Roman" panose="02020603050405020304" pitchFamily="18" charset="0"/>
                      </a:endParaRPr>
                    </a:p>
                    <a:p>
                      <a:r>
                        <a:rPr lang="ru-RU" sz="2400">
                          <a:solidFill>
                            <a:schemeClr val="tx1"/>
                          </a:solidFill>
                          <a:effectLst/>
                          <a:latin typeface="+mn-lt"/>
                          <a:ea typeface="Times New Roman" panose="02020603050405020304" pitchFamily="18" charset="0"/>
                          <a:cs typeface="Times New Roman" panose="02020603050405020304" pitchFamily="18" charset="0"/>
                        </a:rPr>
                        <a:t>Г) содержание государственного аппарата</a:t>
                      </a:r>
                      <a:endParaRPr lang="ru-RU" sz="2400">
                        <a:solidFill>
                          <a:schemeClr val="tx1"/>
                        </a:solidFill>
                        <a:effectLst/>
                        <a:latin typeface="+mn-lt"/>
                        <a:ea typeface="Calibri" panose="020F0502020204030204" pitchFamily="34" charset="0"/>
                        <a:cs typeface="Times New Roman" panose="02020603050405020304" pitchFamily="18" charset="0"/>
                      </a:endParaRPr>
                    </a:p>
                    <a:p>
                      <a:r>
                        <a:rPr lang="ru-RU" sz="2400">
                          <a:solidFill>
                            <a:schemeClr val="tx1"/>
                          </a:solidFill>
                          <a:effectLst/>
                          <a:latin typeface="+mn-lt"/>
                          <a:ea typeface="Times New Roman" panose="02020603050405020304" pitchFamily="18" charset="0"/>
                          <a:cs typeface="Times New Roman" panose="02020603050405020304" pitchFamily="18" charset="0"/>
                        </a:rPr>
                        <a:t>Д) дотирование новых разработок в оборонной сфере</a:t>
                      </a:r>
                      <a:endParaRPr lang="ru-RU" sz="240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ru-RU" sz="2400" dirty="0">
                          <a:solidFill>
                            <a:schemeClr val="tx1"/>
                          </a:solidFill>
                          <a:effectLst/>
                          <a:latin typeface="+mn-lt"/>
                          <a:ea typeface="Times New Roman" panose="02020603050405020304" pitchFamily="18" charset="0"/>
                          <a:cs typeface="Times New Roman" panose="02020603050405020304" pitchFamily="18" charset="0"/>
                        </a:rPr>
                        <a:t>СТАТЬИ ГОСУДАРСТВЕННОГО БЮДЖЕТА</a:t>
                      </a:r>
                      <a:endParaRPr lang="ru-RU" sz="2400" dirty="0">
                        <a:solidFill>
                          <a:schemeClr val="tx1"/>
                        </a:solidFill>
                        <a:effectLst/>
                        <a:latin typeface="+mn-lt"/>
                        <a:ea typeface="Calibri" panose="020F0502020204030204" pitchFamily="34" charset="0"/>
                        <a:cs typeface="Times New Roman" panose="02020603050405020304" pitchFamily="18" charset="0"/>
                      </a:endParaRPr>
                    </a:p>
                    <a:p>
                      <a:r>
                        <a:rPr lang="ru-RU" sz="2400" dirty="0">
                          <a:solidFill>
                            <a:schemeClr val="tx1"/>
                          </a:solidFill>
                          <a:effectLst/>
                          <a:latin typeface="+mn-lt"/>
                          <a:ea typeface="Times New Roman" panose="02020603050405020304" pitchFamily="18" charset="0"/>
                          <a:cs typeface="Times New Roman" panose="02020603050405020304" pitchFamily="18" charset="0"/>
                        </a:rPr>
                        <a:t>1) статьи доходов</a:t>
                      </a:r>
                      <a:endParaRPr lang="ru-RU" sz="2400" dirty="0">
                        <a:solidFill>
                          <a:schemeClr val="tx1"/>
                        </a:solidFill>
                        <a:effectLst/>
                        <a:latin typeface="+mn-lt"/>
                        <a:ea typeface="Calibri" panose="020F0502020204030204" pitchFamily="34" charset="0"/>
                        <a:cs typeface="Times New Roman" panose="02020603050405020304" pitchFamily="18" charset="0"/>
                      </a:endParaRPr>
                    </a:p>
                    <a:p>
                      <a:r>
                        <a:rPr lang="ru-RU" sz="2400" dirty="0">
                          <a:solidFill>
                            <a:schemeClr val="tx1"/>
                          </a:solidFill>
                          <a:effectLst/>
                          <a:latin typeface="+mn-lt"/>
                          <a:ea typeface="Times New Roman" panose="02020603050405020304" pitchFamily="18" charset="0"/>
                          <a:cs typeface="Times New Roman" panose="02020603050405020304" pitchFamily="18" charset="0"/>
                        </a:rPr>
                        <a:t>2) статьи расходов</a:t>
                      </a:r>
                      <a:endParaRPr lang="ru-RU" sz="2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6176967"/>
                  </a:ext>
                </a:extLst>
              </a:tr>
            </a:tbl>
          </a:graphicData>
        </a:graphic>
      </p:graphicFrame>
    </p:spTree>
    <p:extLst>
      <p:ext uri="{BB962C8B-B14F-4D97-AF65-F5344CB8AC3E}">
        <p14:creationId xmlns:p14="http://schemas.microsoft.com/office/powerpoint/2010/main" val="1052625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A1C426-3F8C-2D79-C53D-0CACA81398E2}"/>
              </a:ext>
            </a:extLst>
          </p:cNvPr>
          <p:cNvSpPr txBox="1"/>
          <p:nvPr/>
        </p:nvSpPr>
        <p:spPr>
          <a:xfrm>
            <a:off x="1404257" y="1012371"/>
            <a:ext cx="4696927" cy="584775"/>
          </a:xfrm>
          <a:prstGeom prst="rect">
            <a:avLst/>
          </a:prstGeom>
          <a:noFill/>
        </p:spPr>
        <p:txBody>
          <a:bodyPr wrap="none" rtlCol="0">
            <a:spAutoFit/>
          </a:bodyPr>
          <a:lstStyle/>
          <a:p>
            <a:r>
              <a:rPr lang="ru-RU" sz="3200" dirty="0">
                <a:solidFill>
                  <a:srgbClr val="FF0000"/>
                </a:solidFill>
              </a:rPr>
              <a:t>Три признака госбюджета</a:t>
            </a:r>
          </a:p>
        </p:txBody>
      </p:sp>
      <p:pic>
        <p:nvPicPr>
          <p:cNvPr id="3" name="Picture 5">
            <a:extLst>
              <a:ext uri="{FF2B5EF4-FFF2-40B4-BE49-F238E27FC236}">
                <a16:creationId xmlns:a16="http://schemas.microsoft.com/office/drawing/2014/main" id="{90D3BFAE-69BA-BB09-16B0-4102DC9593E3}"/>
              </a:ext>
            </a:extLst>
          </p:cNvPr>
          <p:cNvPicPr>
            <a:picLocks noChangeAspect="1"/>
          </p:cNvPicPr>
          <p:nvPr/>
        </p:nvPicPr>
        <p:blipFill>
          <a:blip r:embed="rId2"/>
          <a:srcRect/>
          <a:stretch>
            <a:fillRect/>
          </a:stretch>
        </p:blipFill>
        <p:spPr>
          <a:xfrm>
            <a:off x="7640285" y="463698"/>
            <a:ext cx="4551715" cy="5505303"/>
          </a:xfrm>
          <a:prstGeom prst="rect">
            <a:avLst/>
          </a:prstGeom>
        </p:spPr>
      </p:pic>
    </p:spTree>
    <p:extLst>
      <p:ext uri="{BB962C8B-B14F-4D97-AF65-F5344CB8AC3E}">
        <p14:creationId xmlns:p14="http://schemas.microsoft.com/office/powerpoint/2010/main" val="16543133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4D458B-A4A0-573A-9E7C-71F0F80E4E93}"/>
              </a:ext>
            </a:extLst>
          </p:cNvPr>
          <p:cNvSpPr txBox="1"/>
          <p:nvPr/>
        </p:nvSpPr>
        <p:spPr>
          <a:xfrm>
            <a:off x="2275114" y="2472622"/>
            <a:ext cx="8109857" cy="3539430"/>
          </a:xfrm>
          <a:prstGeom prst="rect">
            <a:avLst/>
          </a:prstGeom>
          <a:noFill/>
        </p:spPr>
        <p:txBody>
          <a:bodyPr wrap="square" rtlCol="0">
            <a:spAutoFit/>
          </a:bodyPr>
          <a:lstStyle/>
          <a:p>
            <a:pPr marL="285750" indent="-285750">
              <a:buFont typeface="Arial" panose="020B0604020202020204" pitchFamily="34" charset="0"/>
              <a:buChar char="•"/>
            </a:pPr>
            <a:r>
              <a:rPr lang="ru-RU" sz="2800" dirty="0">
                <a:effectLst/>
                <a:latin typeface="Times New Roman" panose="02020603050405020304" pitchFamily="18" charset="0"/>
              </a:rPr>
              <a:t>обладает статусом федерального закона</a:t>
            </a:r>
            <a:endParaRPr lang="ru-RU" sz="2800" dirty="0">
              <a:latin typeface="Times New Roman" panose="02020603050405020304" pitchFamily="18" charset="0"/>
            </a:endParaRPr>
          </a:p>
          <a:p>
            <a:pPr marL="285750" indent="-285750">
              <a:buFont typeface="Arial" panose="020B0604020202020204" pitchFamily="34" charset="0"/>
              <a:buChar char="•"/>
            </a:pPr>
            <a:r>
              <a:rPr lang="ru-RU" sz="2800" dirty="0">
                <a:effectLst/>
                <a:latin typeface="Times New Roman" panose="02020603050405020304" pitchFamily="18" charset="0"/>
              </a:rPr>
              <a:t>смета доходов и расходов государства</a:t>
            </a:r>
            <a:endParaRPr lang="ru-RU" sz="2800" dirty="0">
              <a:latin typeface="Times New Roman" panose="02020603050405020304" pitchFamily="18" charset="0"/>
            </a:endParaRPr>
          </a:p>
          <a:p>
            <a:pPr marL="285750" indent="-285750">
              <a:buFont typeface="Arial" panose="020B0604020202020204" pitchFamily="34" charset="0"/>
              <a:buChar char="•"/>
            </a:pPr>
            <a:r>
              <a:rPr lang="ru-RU" sz="2800" dirty="0">
                <a:effectLst/>
                <a:latin typeface="Times New Roman" panose="02020603050405020304" pitchFamily="18" charset="0"/>
              </a:rPr>
              <a:t>принимается на </a:t>
            </a:r>
            <a:r>
              <a:rPr lang="ru-RU" sz="2800" dirty="0" err="1">
                <a:effectLst/>
                <a:latin typeface="Times New Roman" panose="02020603050405020304" pitchFamily="18" charset="0"/>
              </a:rPr>
              <a:t>определенныи</a:t>
            </a:r>
            <a:r>
              <a:rPr lang="ru-RU" sz="2800" dirty="0">
                <a:effectLst/>
                <a:latin typeface="Times New Roman" panose="02020603050405020304" pitchFamily="18" charset="0"/>
              </a:rPr>
              <a:t>̆ период времени(1-3года) </a:t>
            </a:r>
            <a:endParaRPr lang="ru-RU" sz="2800" dirty="0">
              <a:effectLst/>
              <a:latin typeface="Segoe UI Symbol" panose="020B0502040204020203" pitchFamily="34" charset="0"/>
            </a:endParaRPr>
          </a:p>
          <a:p>
            <a:pPr marL="285750" indent="-285750">
              <a:buFont typeface="Arial" panose="020B0604020202020204" pitchFamily="34" charset="0"/>
              <a:buChar char="•"/>
            </a:pPr>
            <a:r>
              <a:rPr lang="ru-RU" sz="2800" dirty="0">
                <a:effectLst/>
                <a:latin typeface="Times New Roman" panose="02020603050405020304" pitchFamily="18" charset="0"/>
              </a:rPr>
              <a:t>предназначен для финансового обеспечения задач и </a:t>
            </a:r>
            <a:r>
              <a:rPr lang="ru-RU" sz="2800" dirty="0"/>
              <a:t> </a:t>
            </a:r>
            <a:r>
              <a:rPr lang="ru-RU" sz="2800" dirty="0">
                <a:effectLst/>
                <a:latin typeface="Times New Roman" panose="02020603050405020304" pitchFamily="18" charset="0"/>
              </a:rPr>
              <a:t>функций государства и местного самоуправления </a:t>
            </a:r>
            <a:endParaRPr lang="ru-RU" sz="2800" dirty="0">
              <a:effectLst/>
            </a:endParaRPr>
          </a:p>
          <a:p>
            <a:pPr marL="285750" indent="-285750">
              <a:buFont typeface="Arial" panose="020B0604020202020204" pitchFamily="34" charset="0"/>
              <a:buChar char="•"/>
            </a:pPr>
            <a:endParaRPr lang="ru-RU" sz="2800" dirty="0"/>
          </a:p>
        </p:txBody>
      </p:sp>
      <p:sp>
        <p:nvSpPr>
          <p:cNvPr id="3" name="TextBox 2">
            <a:extLst>
              <a:ext uri="{FF2B5EF4-FFF2-40B4-BE49-F238E27FC236}">
                <a16:creationId xmlns:a16="http://schemas.microsoft.com/office/drawing/2014/main" id="{C1538DBB-BD8D-2761-A018-3CC220452C9B}"/>
              </a:ext>
            </a:extLst>
          </p:cNvPr>
          <p:cNvSpPr txBox="1"/>
          <p:nvPr/>
        </p:nvSpPr>
        <p:spPr>
          <a:xfrm>
            <a:off x="1164771" y="1153886"/>
            <a:ext cx="4647426" cy="584775"/>
          </a:xfrm>
          <a:prstGeom prst="rect">
            <a:avLst/>
          </a:prstGeom>
          <a:noFill/>
        </p:spPr>
        <p:txBody>
          <a:bodyPr wrap="none" rtlCol="0">
            <a:spAutoFit/>
          </a:bodyPr>
          <a:lstStyle/>
          <a:p>
            <a:r>
              <a:rPr lang="ru-RU" sz="3200" dirty="0">
                <a:solidFill>
                  <a:srgbClr val="FF0000"/>
                </a:solidFill>
              </a:rPr>
              <a:t>Государственный бюджет</a:t>
            </a:r>
          </a:p>
        </p:txBody>
      </p:sp>
    </p:spTree>
    <p:extLst>
      <p:ext uri="{BB962C8B-B14F-4D97-AF65-F5344CB8AC3E}">
        <p14:creationId xmlns:p14="http://schemas.microsoft.com/office/powerpoint/2010/main" val="41580182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829887" y="3908227"/>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4662044" y="-4056555"/>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743164" y="4512803"/>
            <a:ext cx="2634975" cy="2122241"/>
          </a:xfrm>
          <a:prstGeom prst="rect">
            <a:avLst/>
          </a:prstGeom>
        </p:spPr>
      </p:pic>
      <p:sp>
        <p:nvSpPr>
          <p:cNvPr id="9" name="Прямоугольник 8">
            <a:extLst>
              <a:ext uri="{FF2B5EF4-FFF2-40B4-BE49-F238E27FC236}">
                <a16:creationId xmlns:a16="http://schemas.microsoft.com/office/drawing/2014/main" id="{37246264-423D-D44B-BB6A-4637373EC541}"/>
              </a:ext>
            </a:extLst>
          </p:cNvPr>
          <p:cNvSpPr/>
          <p:nvPr/>
        </p:nvSpPr>
        <p:spPr>
          <a:xfrm>
            <a:off x="3168742" y="0"/>
            <a:ext cx="9023258" cy="830997"/>
          </a:xfrm>
          <a:prstGeom prst="rect">
            <a:avLst/>
          </a:prstGeom>
        </p:spPr>
        <p:txBody>
          <a:bodyPr wrap="square">
            <a:spAutoFit/>
          </a:bodyPr>
          <a:lstStyle/>
          <a:p>
            <a:pPr marL="155575" marR="309880" indent="-359410">
              <a:spcBef>
                <a:spcPts val="995"/>
              </a:spcBef>
            </a:pPr>
            <a:r>
              <a:rPr lang="ru-RU" sz="2400" dirty="0">
                <a:solidFill>
                  <a:srgbClr val="FF0000"/>
                </a:solidFill>
                <a:ea typeface="Times New Roman" panose="02020603050405020304" pitchFamily="18" charset="0"/>
              </a:rPr>
              <a:t>Выберите верные суждения государственном бюджете запишите </a:t>
            </a:r>
            <a:r>
              <a:rPr lang="ru-RU" sz="2400" b="1" dirty="0">
                <a:solidFill>
                  <a:srgbClr val="FF0000"/>
                </a:solidFill>
                <a:ea typeface="Times New Roman" panose="02020603050405020304" pitchFamily="18" charset="0"/>
              </a:rPr>
              <a:t>цифры, </a:t>
            </a:r>
            <a:r>
              <a:rPr lang="ru-RU" sz="2400" dirty="0">
                <a:solidFill>
                  <a:srgbClr val="FF0000"/>
                </a:solidFill>
                <a:ea typeface="Times New Roman" panose="02020603050405020304" pitchFamily="18" charset="0"/>
              </a:rPr>
              <a:t>под которыми они указаны. </a:t>
            </a:r>
          </a:p>
        </p:txBody>
      </p:sp>
      <p:sp>
        <p:nvSpPr>
          <p:cNvPr id="10" name="Прямоугольник 9">
            <a:extLst>
              <a:ext uri="{FF2B5EF4-FFF2-40B4-BE49-F238E27FC236}">
                <a16:creationId xmlns:a16="http://schemas.microsoft.com/office/drawing/2014/main" id="{C1868659-2D6B-F847-9D5F-9039D9766C95}"/>
              </a:ext>
            </a:extLst>
          </p:cNvPr>
          <p:cNvSpPr/>
          <p:nvPr/>
        </p:nvSpPr>
        <p:spPr>
          <a:xfrm>
            <a:off x="507999" y="1182231"/>
            <a:ext cx="10656711" cy="3939540"/>
          </a:xfrm>
          <a:prstGeom prst="rect">
            <a:avLst/>
          </a:prstGeom>
        </p:spPr>
        <p:txBody>
          <a:bodyPr wrap="square">
            <a:spAutoFit/>
          </a:bodyPr>
          <a:lstStyle/>
          <a:p>
            <a:pPr marR="302260">
              <a:spcBef>
                <a:spcPts val="555"/>
              </a:spcBef>
            </a:pPr>
            <a:r>
              <a:rPr lang="ru-RU" sz="2400" dirty="0">
                <a:ea typeface="Times New Roman" panose="02020603050405020304" pitchFamily="18" charset="0"/>
              </a:rPr>
              <a:t>1) Бюджет называют </a:t>
            </a:r>
            <a:r>
              <a:rPr lang="ru-RU" sz="2400" dirty="0" err="1">
                <a:ea typeface="Times New Roman" panose="02020603050405020304" pitchFamily="18" charset="0"/>
              </a:rPr>
              <a:t>профицитным</a:t>
            </a:r>
            <a:r>
              <a:rPr lang="ru-RU" sz="2400" dirty="0">
                <a:ea typeface="Times New Roman" panose="02020603050405020304" pitchFamily="18" charset="0"/>
              </a:rPr>
              <a:t>, если доходы государства равны расходам. </a:t>
            </a:r>
          </a:p>
          <a:p>
            <a:pPr marR="302260">
              <a:spcBef>
                <a:spcPts val="555"/>
              </a:spcBef>
            </a:pPr>
            <a:r>
              <a:rPr lang="ru-RU" sz="2400" dirty="0">
                <a:ea typeface="Times New Roman" panose="02020603050405020304" pitchFamily="18" charset="0"/>
              </a:rPr>
              <a:t>2) Государство перераспределяет через бюджет полученные доходы и направляет средства на обеспечение проводимой им внутренней и внешней политики. </a:t>
            </a:r>
          </a:p>
          <a:p>
            <a:pPr marR="302260">
              <a:spcBef>
                <a:spcPts val="555"/>
              </a:spcBef>
            </a:pPr>
            <a:r>
              <a:rPr lang="ru-RU" sz="2400" dirty="0">
                <a:ea typeface="Times New Roman" panose="02020603050405020304" pitchFamily="18" charset="0"/>
              </a:rPr>
              <a:t>3) В доходную часть государственного бюджета поступают таможенные пошлины, сборы.  </a:t>
            </a:r>
          </a:p>
          <a:p>
            <a:pPr marR="165735">
              <a:spcBef>
                <a:spcPts val="10"/>
              </a:spcBef>
            </a:pPr>
            <a:r>
              <a:rPr lang="ru-RU" sz="2400" dirty="0">
                <a:ea typeface="Times New Roman" panose="02020603050405020304" pitchFamily="18" charset="0"/>
              </a:rPr>
              <a:t>4) Социальные выплаты — одна из статей доходов государственного бюджета. </a:t>
            </a:r>
          </a:p>
          <a:p>
            <a:pPr marR="165735">
              <a:spcBef>
                <a:spcPts val="10"/>
              </a:spcBef>
            </a:pPr>
            <a:r>
              <a:rPr lang="ru-RU" sz="2400" dirty="0">
                <a:ea typeface="Times New Roman" panose="02020603050405020304" pitchFamily="18" charset="0"/>
              </a:rPr>
              <a:t>5) Государственный бюджет — это принятый высшим законодательным органом годовой финансовый план государства.</a:t>
            </a:r>
          </a:p>
        </p:txBody>
      </p:sp>
    </p:spTree>
    <p:extLst>
      <p:ext uri="{BB962C8B-B14F-4D97-AF65-F5344CB8AC3E}">
        <p14:creationId xmlns:p14="http://schemas.microsoft.com/office/powerpoint/2010/main" val="773865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8146649" y="502203"/>
            <a:ext cx="4228795" cy="5346753"/>
          </a:xfrm>
          <a:prstGeom prst="rect">
            <a:avLst/>
          </a:prstGeom>
        </p:spPr>
      </p:pic>
      <p:sp>
        <p:nvSpPr>
          <p:cNvPr id="5" name="Прямоугольник 4">
            <a:extLst>
              <a:ext uri="{FF2B5EF4-FFF2-40B4-BE49-F238E27FC236}">
                <a16:creationId xmlns:a16="http://schemas.microsoft.com/office/drawing/2014/main" id="{545784E2-27B7-614D-9B8D-9BDE7E1DB623}"/>
              </a:ext>
            </a:extLst>
          </p:cNvPr>
          <p:cNvSpPr/>
          <p:nvPr/>
        </p:nvSpPr>
        <p:spPr>
          <a:xfrm>
            <a:off x="225778" y="96083"/>
            <a:ext cx="9810044" cy="1938992"/>
          </a:xfrm>
          <a:prstGeom prst="rect">
            <a:avLst/>
          </a:prstGeom>
        </p:spPr>
        <p:txBody>
          <a:bodyPr wrap="square">
            <a:spAutoFit/>
          </a:bodyPr>
          <a:lstStyle/>
          <a:p>
            <a:r>
              <a:rPr lang="ru-RU" sz="2400" dirty="0">
                <a:solidFill>
                  <a:srgbClr val="FF0000"/>
                </a:solidFill>
                <a:ea typeface="Times New Roman" panose="02020603050405020304" pitchFamily="18" charset="0"/>
              </a:rPr>
              <a:t>Представьте, что Вы помогаете учителю оформить презентацию к уроку обществознания по теме «Налоговая система в РФ». Один из слайдов называется «Региональные налоги и сборы». Что из перечисленного необходимо включить в этот слайд? Запишите цифры, под которыми указаны региональные налоги и сборы.</a:t>
            </a:r>
            <a:endParaRPr lang="ru-RU" sz="2400" dirty="0">
              <a:solidFill>
                <a:srgbClr val="FF0000"/>
              </a:solidFill>
              <a:effectLst/>
              <a:ea typeface="Times New Roman" panose="02020603050405020304" pitchFamily="18" charset="0"/>
            </a:endParaRPr>
          </a:p>
        </p:txBody>
      </p:sp>
      <p:sp>
        <p:nvSpPr>
          <p:cNvPr id="6" name="Прямоугольник 5">
            <a:extLst>
              <a:ext uri="{FF2B5EF4-FFF2-40B4-BE49-F238E27FC236}">
                <a16:creationId xmlns:a16="http://schemas.microsoft.com/office/drawing/2014/main" id="{4D148AA2-3327-264C-8BF2-FDFBDD3A9EE9}"/>
              </a:ext>
            </a:extLst>
          </p:cNvPr>
          <p:cNvSpPr/>
          <p:nvPr/>
        </p:nvSpPr>
        <p:spPr>
          <a:xfrm>
            <a:off x="672233" y="2427659"/>
            <a:ext cx="6096000" cy="2677656"/>
          </a:xfrm>
          <a:prstGeom prst="rect">
            <a:avLst/>
          </a:prstGeom>
        </p:spPr>
        <p:txBody>
          <a:bodyPr>
            <a:spAutoFit/>
          </a:bodyPr>
          <a:lstStyle/>
          <a:p>
            <a:r>
              <a:rPr lang="ru-RU" sz="2800" dirty="0">
                <a:ea typeface="Times New Roman" panose="02020603050405020304" pitchFamily="18" charset="0"/>
              </a:rPr>
              <a:t>1) земельный налог</a:t>
            </a:r>
          </a:p>
          <a:p>
            <a:r>
              <a:rPr lang="ru-RU" sz="2800" dirty="0">
                <a:ea typeface="Times New Roman" panose="02020603050405020304" pitchFamily="18" charset="0"/>
              </a:rPr>
              <a:t>2) налог на имущество организаций</a:t>
            </a:r>
          </a:p>
          <a:p>
            <a:r>
              <a:rPr lang="ru-RU" sz="2800" dirty="0">
                <a:ea typeface="Times New Roman" panose="02020603050405020304" pitchFamily="18" charset="0"/>
              </a:rPr>
              <a:t>3) транспортный налог</a:t>
            </a:r>
          </a:p>
          <a:p>
            <a:r>
              <a:rPr lang="ru-RU" sz="2800" dirty="0">
                <a:ea typeface="Times New Roman" panose="02020603050405020304" pitchFamily="18" charset="0"/>
              </a:rPr>
              <a:t>4) водный налог</a:t>
            </a:r>
          </a:p>
          <a:p>
            <a:r>
              <a:rPr lang="ru-RU" sz="2800" dirty="0">
                <a:ea typeface="Times New Roman" panose="02020603050405020304" pitchFamily="18" charset="0"/>
              </a:rPr>
              <a:t>5) торговый сбор</a:t>
            </a:r>
          </a:p>
          <a:p>
            <a:r>
              <a:rPr lang="ru-RU" sz="2800" dirty="0">
                <a:ea typeface="Times New Roman" panose="02020603050405020304" pitchFamily="18" charset="0"/>
              </a:rPr>
              <a:t>6) налог на имущество физических лиц</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16226499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ED8F638-BB47-684D-99EA-AC90F4D47603}"/>
              </a:ext>
            </a:extLst>
          </p:cNvPr>
          <p:cNvSpPr/>
          <p:nvPr/>
        </p:nvSpPr>
        <p:spPr>
          <a:xfrm>
            <a:off x="90311" y="252670"/>
            <a:ext cx="12101689" cy="5702138"/>
          </a:xfrm>
          <a:prstGeom prst="rect">
            <a:avLst/>
          </a:prstGeom>
        </p:spPr>
        <p:txBody>
          <a:bodyPr wrap="square">
            <a:spAutoFit/>
          </a:bodyPr>
          <a:lstStyle/>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Большинство экспертов сходятся во мнении, что налоговая система в России в настоящее время вполне адекватна экономической ситуации. Однако принятый курс на модернизацию российской экономики должен быть подкреплён не только экономическими, но и соответствующими налоговыми стимулами. </a:t>
            </a:r>
          </a:p>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При дефиците бюджета правительство находится перед выбором: либо повышать эффективность бюджетных расходов и проводить структурные изменения, либо повышать налоги... </a:t>
            </a:r>
          </a:p>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Налоги являются важной экономической категорией. Исторически они связаны с существованием государства и выполнением им ряда функций: управление, оборона, суд, охрана порядка, бесплатное медицинское обеспечение, образование и другие. Основной целью взимания налогов является финансовое обеспечение деятельности государства. Реальный процесс налогообложения осуществляется государством и зависит от степени его развития. В этой связи формы налогообложения связаны с эволюцией взглядов на роль государства в экономике, </a:t>
            </a:r>
          </a:p>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Главной задачей налоговых органов является формирование доходной части бюджета страны, большая часть которой образуется за счёт сбора налоговых платежей. Другими источниками доходов бюджета являются доходы государственных предприятий, рентные  платежи </a:t>
            </a:r>
          </a:p>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Госбюджет страны тщательно прорабатывается, согласовывается на всех уровнях и принимается Государственной думой в виде федерального закона. </a:t>
            </a:r>
          </a:p>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В последние годы, несмотря на сложную ситуацию в экономике, отмечается стабильный рост налоговых поступлений. Показатели, заложенные в федеральном бюджете, исполняются регулярно, без срывов. Если в 1992 году поступления составили всего 5 млрд деноминированных рублей, то в 2009 году доходы бюджетной системы страны, администратором которых является ФНС РФ, составили 8,4 трлн рублей. Рост поступлений налогов в федеральный бюджет в 2010 году составил около 30%. </a:t>
            </a:r>
          </a:p>
          <a:p>
            <a:pPr>
              <a:lnSpc>
                <a:spcPct val="107000"/>
              </a:lnSpc>
              <a:spcAft>
                <a:spcPts val="800"/>
              </a:spcAft>
            </a:pPr>
            <a:r>
              <a:rPr lang="ru-RU" sz="1600" dirty="0">
                <a:latin typeface="Calibri" panose="020F0502020204030204" pitchFamily="34" charset="0"/>
                <a:ea typeface="Calibri" panose="020F0502020204030204" pitchFamily="34" charset="0"/>
                <a:cs typeface="Times New Roman" panose="02020603050405020304" pitchFamily="18" charset="0"/>
              </a:rPr>
              <a:t>В. Соловьёв </a:t>
            </a:r>
          </a:p>
        </p:txBody>
      </p:sp>
    </p:spTree>
    <p:extLst>
      <p:ext uri="{BB962C8B-B14F-4D97-AF65-F5344CB8AC3E}">
        <p14:creationId xmlns:p14="http://schemas.microsoft.com/office/powerpoint/2010/main" val="22622009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885718" y="1796763"/>
            <a:ext cx="12873449" cy="8519883"/>
          </a:xfrm>
          <a:prstGeom prst="rect">
            <a:avLst/>
          </a:prstGeom>
        </p:spPr>
      </p:pic>
      <p:sp>
        <p:nvSpPr>
          <p:cNvPr id="3" name="Прямоугольник 2">
            <a:extLst>
              <a:ext uri="{FF2B5EF4-FFF2-40B4-BE49-F238E27FC236}">
                <a16:creationId xmlns:a16="http://schemas.microsoft.com/office/drawing/2014/main" id="{A1202B9E-4544-904B-8336-9F914C4C65BD}"/>
              </a:ext>
            </a:extLst>
          </p:cNvPr>
          <p:cNvSpPr/>
          <p:nvPr/>
        </p:nvSpPr>
        <p:spPr>
          <a:xfrm>
            <a:off x="553156" y="261520"/>
            <a:ext cx="9798756" cy="4729500"/>
          </a:xfrm>
          <a:prstGeom prst="rect">
            <a:avLst/>
          </a:prstGeom>
        </p:spPr>
        <p:txBody>
          <a:bodyPr wrap="square">
            <a:spAutoFit/>
          </a:bodyPr>
          <a:lstStyle/>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17. Как автор показывает связь налогов с обеспечением деятельности государства? Найдите в тексте любые три объяснения. </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18. Дайте определение понятию «государственный бюджет»</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19. В тексте отмечается рост поступлений налогов в федеральный бюджет.  Используя обществоведческие знания и факты общественной жизни, укажите два возможных направления бюджетно-налоговой политики государства и приведите пример к каждому из этих направлений.</a:t>
            </a:r>
          </a:p>
          <a:p>
            <a:pPr algn="just">
              <a:lnSpc>
                <a:spcPct val="107000"/>
              </a:lnSpc>
              <a:spcAft>
                <a:spcPts val="800"/>
              </a:spcAft>
            </a:pPr>
            <a:r>
              <a:rPr lang="ru-RU" sz="2400">
                <a:latin typeface="Calibri" panose="020F0502020204030204" pitchFamily="34" charset="0"/>
                <a:ea typeface="Calibri" panose="020F0502020204030204" pitchFamily="34" charset="0"/>
                <a:cs typeface="Times New Roman" panose="02020603050405020304" pitchFamily="18" charset="0"/>
              </a:rPr>
              <a:t>20. </a:t>
            </a:r>
            <a:r>
              <a:rPr lang="ru-RU" sz="2400" dirty="0">
                <a:latin typeface="Calibri" panose="020F0502020204030204" pitchFamily="34" charset="0"/>
                <a:ea typeface="Calibri" panose="020F0502020204030204" pitchFamily="34" charset="0"/>
                <a:cs typeface="Times New Roman" panose="02020603050405020304" pitchFamily="18" charset="0"/>
              </a:rPr>
              <a:t>Какие два варианта действий правительства при дефиците бюджета назвал автор? Используя обществоведческие знания, укажите любое одно преимущество и один недостаток каждого варианта.</a:t>
            </a:r>
          </a:p>
        </p:txBody>
      </p:sp>
    </p:spTree>
    <p:extLst>
      <p:ext uri="{BB962C8B-B14F-4D97-AF65-F5344CB8AC3E}">
        <p14:creationId xmlns:p14="http://schemas.microsoft.com/office/powerpoint/2010/main" val="3268664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BC5B9824-BF13-9D46-A940-B4A86C7E34A9}"/>
              </a:ext>
            </a:extLst>
          </p:cNvPr>
          <p:cNvSpPr/>
          <p:nvPr/>
        </p:nvSpPr>
        <p:spPr>
          <a:xfrm>
            <a:off x="1298223" y="548129"/>
            <a:ext cx="11142133" cy="5502853"/>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мировой торговле?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Открытие внутренних рынков для иностранных производителей способствует: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усилению конкуренции между участниками рынка.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снижению доходов всех торгующих фирм.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357320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014904" y="3053934"/>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10160534" y="3430681"/>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10077737" y="4300211"/>
            <a:ext cx="3381357" cy="3503996"/>
          </a:xfrm>
          <a:prstGeom prst="rect">
            <a:avLst/>
          </a:prstGeom>
        </p:spPr>
      </p:pic>
      <p:sp>
        <p:nvSpPr>
          <p:cNvPr id="6" name="Прямоугольник 5">
            <a:extLst>
              <a:ext uri="{FF2B5EF4-FFF2-40B4-BE49-F238E27FC236}">
                <a16:creationId xmlns:a16="http://schemas.microsoft.com/office/drawing/2014/main" id="{57164982-EB25-1C45-ADE8-DA14109000CC}"/>
              </a:ext>
            </a:extLst>
          </p:cNvPr>
          <p:cNvSpPr/>
          <p:nvPr/>
        </p:nvSpPr>
        <p:spPr>
          <a:xfrm>
            <a:off x="146755" y="242067"/>
            <a:ext cx="11898489" cy="555350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мировой экономике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Под сальдо торгового баланса понимают разность между стоимостью экспорта и импорта за определённый период.</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Субъектами мировой экономики являются национальные хозяйства, транснациональные корпорации, международные интеграционные объединения.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Открытие внутренних рынков для иностранных производителей способствует усилению конкуренции между участниками рынка.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Открытие внутренних рынков для иностранных производителей способствует снижению доходов всех торгующих фирм.</a:t>
            </a:r>
          </a:p>
        </p:txBody>
      </p:sp>
    </p:spTree>
    <p:extLst>
      <p:ext uri="{BB962C8B-B14F-4D97-AF65-F5344CB8AC3E}">
        <p14:creationId xmlns:p14="http://schemas.microsoft.com/office/powerpoint/2010/main" val="26560901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C4E03926-435C-A94A-AB52-47E098F6F926}"/>
              </a:ext>
            </a:extLst>
          </p:cNvPr>
          <p:cNvSpPr/>
          <p:nvPr/>
        </p:nvSpPr>
        <p:spPr>
          <a:xfrm>
            <a:off x="479777" y="980887"/>
            <a:ext cx="11232445" cy="3757503"/>
          </a:xfrm>
          <a:prstGeom prst="rect">
            <a:avLst/>
          </a:prstGeom>
        </p:spPr>
        <p:txBody>
          <a:bodyPr wrap="square">
            <a:spAutoFit/>
          </a:bodyPr>
          <a:lstStyle/>
          <a:p>
            <a:pPr indent="238125" algn="just">
              <a:lnSpc>
                <a:spcPct val="107000"/>
              </a:lnSpc>
              <a:spcAft>
                <a:spcPts val="800"/>
              </a:spcAft>
            </a:pPr>
            <a:r>
              <a:rPr lang="ru-RU" sz="3200" dirty="0">
                <a:solidFill>
                  <a:srgbClr val="000000"/>
                </a:solidFill>
                <a:ea typeface="Times New Roman" panose="02020603050405020304" pitchFamily="18" charset="0"/>
                <a:cs typeface="Times New Roman" panose="02020603050405020304" pitchFamily="18" charset="0"/>
              </a:rPr>
              <a:t>Международное разделение труда и международное производство являются проявлениями в экономической сфере более общей тенденции современного общественного развития. Назовите эту тенденцию. Опираясь на обществоведческие знания, приведите два её проявления в двух других сферах общественной жизни. Сначала укажите сферу, затем проявление.</a:t>
            </a:r>
            <a:endParaRPr lang="ru-RU" sz="3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57815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DA52159F-2899-2341-AA32-5E0CCA095E0B}"/>
              </a:ext>
            </a:extLst>
          </p:cNvPr>
          <p:cNvSpPr/>
          <p:nvPr/>
        </p:nvSpPr>
        <p:spPr>
          <a:xfrm>
            <a:off x="349955" y="668059"/>
            <a:ext cx="11492089" cy="3705117"/>
          </a:xfrm>
          <a:prstGeom prst="rect">
            <a:avLst/>
          </a:prstGeom>
        </p:spPr>
        <p:txBody>
          <a:bodyPr wrap="square">
            <a:spAutoFit/>
          </a:bodyPr>
          <a:lstStyle/>
          <a:p>
            <a:pPr indent="238125"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1) раскройте смысл понятия «мировая экономика»;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2) составьте два предложения: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одно предложение, содержащее информацию о субъектах мировой экономики;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одно предложение, раскрывающее характерные черты мировой экономики.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5649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BC4B6235-A3FA-9A48-9769-437EDB39F85D}"/>
              </a:ext>
            </a:extLst>
          </p:cNvPr>
          <p:cNvSpPr/>
          <p:nvPr/>
        </p:nvSpPr>
        <p:spPr>
          <a:xfrm>
            <a:off x="553156" y="961719"/>
            <a:ext cx="10668000" cy="3046988"/>
          </a:xfrm>
          <a:prstGeom prst="rect">
            <a:avLst/>
          </a:prstGeom>
        </p:spPr>
        <p:txBody>
          <a:bodyPr wrap="square">
            <a:spAutoFit/>
          </a:bodyPr>
          <a:lstStyle/>
          <a:p>
            <a:pPr algn="just"/>
            <a:r>
              <a:rPr lang="ru-RU" sz="32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Одним из направлений экономической политики государства выступает протекционизм. Приведите три конкретных примера проявления протекционизма в экономической политике. (Каждый пример должен быть сформулирован развёрнуто).</a:t>
            </a:r>
            <a:r>
              <a:rPr lang="ru-RU" sz="3200" dirty="0"/>
              <a:t> </a:t>
            </a:r>
          </a:p>
        </p:txBody>
      </p:sp>
    </p:spTree>
    <p:extLst>
      <p:ext uri="{BB962C8B-B14F-4D97-AF65-F5344CB8AC3E}">
        <p14:creationId xmlns:p14="http://schemas.microsoft.com/office/powerpoint/2010/main" val="3507684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7730629" y="2673792"/>
            <a:ext cx="3653667" cy="3408272"/>
          </a:xfrm>
          <a:prstGeom prst="rect">
            <a:avLst/>
          </a:prstGeom>
        </p:spPr>
      </p:pic>
      <p:sp>
        <p:nvSpPr>
          <p:cNvPr id="5" name="Прямоугольник 4">
            <a:extLst>
              <a:ext uri="{FF2B5EF4-FFF2-40B4-BE49-F238E27FC236}">
                <a16:creationId xmlns:a16="http://schemas.microsoft.com/office/drawing/2014/main" id="{2CF9EECA-9994-BB43-8984-4EC4465266BE}"/>
              </a:ext>
            </a:extLst>
          </p:cNvPr>
          <p:cNvSpPr/>
          <p:nvPr/>
        </p:nvSpPr>
        <p:spPr>
          <a:xfrm>
            <a:off x="381453" y="775936"/>
            <a:ext cx="7986596" cy="2838021"/>
          </a:xfrm>
          <a:prstGeom prst="rect">
            <a:avLst/>
          </a:prstGeom>
        </p:spPr>
        <p:txBody>
          <a:bodyPr wrap="square">
            <a:spAutoFit/>
          </a:bodyPr>
          <a:lstStyle/>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В стране </a:t>
            </a:r>
            <a:r>
              <a:rPr lang="ru-RU" sz="2800" dirty="0" err="1">
                <a:solidFill>
                  <a:srgbClr val="000000"/>
                </a:solidFill>
                <a:ea typeface="Times New Roman" panose="02020603050405020304" pitchFamily="18" charset="0"/>
                <a:cs typeface="Times New Roman" panose="02020603050405020304" pitchFamily="18" charset="0"/>
              </a:rPr>
              <a:t>Z</a:t>
            </a:r>
            <a:r>
              <a:rPr lang="ru-RU" sz="2800" dirty="0">
                <a:solidFill>
                  <a:srgbClr val="000000"/>
                </a:solidFill>
                <a:ea typeface="Times New Roman" panose="02020603050405020304" pitchFamily="18" charset="0"/>
                <a:cs typeface="Times New Roman" panose="02020603050405020304" pitchFamily="18" charset="0"/>
              </a:rPr>
              <a:t> для поддержки отечественных автопроизводителей были повышены пошлины на ввоз автомобилей иностранного производства и подержанные иномарки старше пяти лет. Сформулируйте три последствия подобного решения для автомобильной отрасли страны </a:t>
            </a:r>
            <a:r>
              <a:rPr lang="ru-RU" sz="2800" dirty="0" err="1">
                <a:solidFill>
                  <a:srgbClr val="000000"/>
                </a:solidFill>
                <a:ea typeface="Times New Roman" panose="02020603050405020304" pitchFamily="18" charset="0"/>
                <a:cs typeface="Times New Roman" panose="02020603050405020304" pitchFamily="18" charset="0"/>
              </a:rPr>
              <a:t>Z</a:t>
            </a:r>
            <a:r>
              <a:rPr lang="ru-RU" sz="2800" dirty="0">
                <a:solidFill>
                  <a:srgbClr val="000000"/>
                </a:solidFill>
                <a:ea typeface="Times New Roman" panose="02020603050405020304" pitchFamily="18" charset="0"/>
                <a:cs typeface="Times New Roman" panose="02020603050405020304" pitchFamily="18" charset="0"/>
              </a:rPr>
              <a:t>.</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90319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949292" y="-3319464"/>
            <a:ext cx="7882581" cy="5216836"/>
          </a:xfrm>
          <a:prstGeom prst="rect">
            <a:avLst/>
          </a:prstGeom>
        </p:spPr>
      </p:pic>
      <p:sp>
        <p:nvSpPr>
          <p:cNvPr id="2" name="Прямоугольник 1">
            <a:extLst>
              <a:ext uri="{FF2B5EF4-FFF2-40B4-BE49-F238E27FC236}">
                <a16:creationId xmlns:a16="http://schemas.microsoft.com/office/drawing/2014/main" id="{2594FFAB-8EF3-134B-8FF1-1954C35C5C13}"/>
              </a:ext>
            </a:extLst>
          </p:cNvPr>
          <p:cNvSpPr/>
          <p:nvPr/>
        </p:nvSpPr>
        <p:spPr>
          <a:xfrm>
            <a:off x="101599" y="0"/>
            <a:ext cx="11785601" cy="2279278"/>
          </a:xfrm>
          <a:prstGeom prst="rect">
            <a:avLst/>
          </a:prstGeom>
        </p:spPr>
        <p:txBody>
          <a:bodyPr wrap="square">
            <a:spAutoFit/>
          </a:bodyPr>
          <a:lstStyle/>
          <a:p>
            <a:pPr algn="just">
              <a:lnSpc>
                <a:spcPct val="107000"/>
              </a:lnSpc>
              <a:spcAft>
                <a:spcPts val="800"/>
              </a:spcAft>
            </a:pPr>
            <a:r>
              <a:rPr lang="ru-RU"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«Политика государства в международной торговле» (</a:t>
            </a:r>
            <a:r>
              <a:rPr lang="ru-RU" sz="3200" dirty="0">
                <a:solidFill>
                  <a:srgbClr val="FF0000"/>
                </a:solidFill>
                <a:latin typeface=".Ã˛"/>
                <a:ea typeface="Calibri" panose="020F0502020204030204" pitchFamily="34" charset="0"/>
                <a:cs typeface=".Ã˛"/>
              </a:rPr>
              <a:t>Мировая экономика (Международное разделение труда в условиях глобализации)</a:t>
            </a:r>
            <a:endParaRPr lang="ru-RU" sz="3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ru-RU" sz="3200" dirty="0">
              <a:solidFill>
                <a:srgbClr val="FF0000"/>
              </a:solidFill>
            </a:endParaRPr>
          </a:p>
        </p:txBody>
      </p:sp>
      <p:sp>
        <p:nvSpPr>
          <p:cNvPr id="6" name="Прямоугольник 5">
            <a:extLst>
              <a:ext uri="{FF2B5EF4-FFF2-40B4-BE49-F238E27FC236}">
                <a16:creationId xmlns:a16="http://schemas.microsoft.com/office/drawing/2014/main" id="{AE134F97-4DE0-1644-BB05-6800A8C4A389}"/>
              </a:ext>
            </a:extLst>
          </p:cNvPr>
          <p:cNvSpPr/>
          <p:nvPr/>
        </p:nvSpPr>
        <p:spPr>
          <a:xfrm>
            <a:off x="191910" y="1943767"/>
            <a:ext cx="6096000" cy="4524315"/>
          </a:xfrm>
          <a:prstGeom prst="rect">
            <a:avLst/>
          </a:prstGeom>
        </p:spPr>
        <p:txBody>
          <a:bodyPr>
            <a:spAutoFit/>
          </a:bodyPr>
          <a:lstStyle/>
          <a:p>
            <a:r>
              <a:rPr lang="ru-RU" dirty="0">
                <a:latin typeface=".Ã˛"/>
                <a:ea typeface="Calibri" panose="020F0502020204030204" pitchFamily="34" charset="0"/>
                <a:cs typeface=".Ã˛"/>
              </a:rPr>
              <a:t>1. Формы международных экономических отношений:</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международная торговля;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миграция рабочей силы;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международное движение капиталов;</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экономическая интеграция;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д) валютно-финансовые и кредитные отношения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Факторы международного разделения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научно-технический прогресс;</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структура национального производства;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спрос на мировом рынке;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географические особенности стран и регионов и т.д.</a:t>
            </a:r>
          </a:p>
          <a:p>
            <a:r>
              <a:rPr lang="ru-RU" dirty="0">
                <a:latin typeface=".Ã˛"/>
                <a:ea typeface="Calibri" panose="020F0502020204030204" pitchFamily="34" charset="0"/>
                <a:cs typeface=".Ã˛"/>
              </a:rPr>
              <a:t>3. Мировой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мировой рынок товаров и услуг;</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мировой рынок рабочей силы;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мировой финансовый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мировой рынок научно-технических достижений и т.д.</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DD0A51C4-F9A7-CE49-857C-D0F2F6230D3A}"/>
              </a:ext>
            </a:extLst>
          </p:cNvPr>
          <p:cNvSpPr/>
          <p:nvPr/>
        </p:nvSpPr>
        <p:spPr>
          <a:xfrm>
            <a:off x="6096000" y="2162130"/>
            <a:ext cx="6096000" cy="3693319"/>
          </a:xfrm>
          <a:prstGeom prst="rect">
            <a:avLst/>
          </a:prstGeom>
        </p:spPr>
        <p:txBody>
          <a:bodyPr>
            <a:spAutoFit/>
          </a:bodyPr>
          <a:lstStyle/>
          <a:p>
            <a:r>
              <a:rPr lang="ru-RU" dirty="0">
                <a:latin typeface=".Ã˛"/>
                <a:ea typeface="Calibri" panose="020F0502020204030204" pitchFamily="34" charset="0"/>
                <a:cs typeface=".Ã˛"/>
              </a:rPr>
              <a:t>4. Виды обменных отношений в международной торговле: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импорт;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экспорт.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Государственная политика в области международной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протекционизм;</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фритредерство;</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смешанная торговая политика современного государства.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6. Международные экономические союзы и организации: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ВТО;</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Евразийский союз;</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БРИКС;</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Ассоциация государств Юго-Восточной Азии (ASEAN) и т.д.</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38165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01CAA0-C746-3F4D-B364-363A7590B20B}"/>
              </a:ext>
            </a:extLst>
          </p:cNvPr>
          <p:cNvSpPr txBox="1"/>
          <p:nvPr/>
        </p:nvSpPr>
        <p:spPr>
          <a:xfrm>
            <a:off x="333022" y="124177"/>
            <a:ext cx="11525956" cy="1938992"/>
          </a:xfrm>
          <a:prstGeom prst="rect">
            <a:avLst/>
          </a:prstGeom>
          <a:noFill/>
        </p:spPr>
        <p:txBody>
          <a:bodyPr wrap="square" rtlCol="0">
            <a:spAutoFit/>
          </a:bodyPr>
          <a:lstStyle/>
          <a:p>
            <a:pPr algn="just"/>
            <a:r>
              <a:rPr lang="ru-RU" sz="2400" dirty="0">
                <a:solidFill>
                  <a:srgbClr val="FF0000"/>
                </a:solidFill>
              </a:rPr>
              <a:t>Мировая торговля (Организация международной торговли, Влияние международной торговли на национальную экономику, Политика государства в международной торговле, Роль международной торговли в международных экономических отношениях)</a:t>
            </a:r>
          </a:p>
          <a:p>
            <a:pPr algn="just"/>
            <a:endParaRPr lang="ru-RU" sz="2400" dirty="0">
              <a:solidFill>
                <a:srgbClr val="FF0000"/>
              </a:solidFill>
            </a:endParaRPr>
          </a:p>
        </p:txBody>
      </p:sp>
      <p:sp>
        <p:nvSpPr>
          <p:cNvPr id="5" name="Прямоугольник 4">
            <a:extLst>
              <a:ext uri="{FF2B5EF4-FFF2-40B4-BE49-F238E27FC236}">
                <a16:creationId xmlns:a16="http://schemas.microsoft.com/office/drawing/2014/main" id="{2F17B948-3810-9D45-9A5D-71984B7F8588}"/>
              </a:ext>
            </a:extLst>
          </p:cNvPr>
          <p:cNvSpPr/>
          <p:nvPr/>
        </p:nvSpPr>
        <p:spPr>
          <a:xfrm>
            <a:off x="333021" y="1664396"/>
            <a:ext cx="6096000" cy="3970318"/>
          </a:xfrm>
          <a:prstGeom prst="rect">
            <a:avLst/>
          </a:prstGeom>
        </p:spPr>
        <p:txBody>
          <a:bodyPr>
            <a:spAutoFit/>
          </a:bodyPr>
          <a:lstStyle/>
          <a:p>
            <a:r>
              <a:rPr lang="ru-RU" dirty="0">
                <a:latin typeface=".Ã˛"/>
                <a:ea typeface="Calibri" panose="020F0502020204030204" pitchFamily="34" charset="0"/>
                <a:cs typeface=".Ã˛"/>
              </a:rPr>
              <a:t>1. Внешнеторговая политика государства</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протекционизм;</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фритредерство</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смешанная торговая политика современного государства.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Основные показатели мировой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экспорт;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импорт;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внешнеторговый оборот страны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Виды мировой торговли (мировой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торговля сырьём (нефть, газ, уголь, руда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торговля технологиями (наукоёмкие, информационные);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торговля продукцией сельского хозяйства;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торговля оборудованием, машинами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355B0B3B-D0C7-804B-9C60-5CBC55CFB62D}"/>
              </a:ext>
            </a:extLst>
          </p:cNvPr>
          <p:cNvSpPr/>
          <p:nvPr/>
        </p:nvSpPr>
        <p:spPr>
          <a:xfrm>
            <a:off x="6553199" y="1664396"/>
            <a:ext cx="5181601" cy="4801314"/>
          </a:xfrm>
          <a:prstGeom prst="rect">
            <a:avLst/>
          </a:prstGeom>
        </p:spPr>
        <p:txBody>
          <a:bodyPr wrap="square">
            <a:spAutoFit/>
          </a:bodyPr>
          <a:lstStyle/>
          <a:p>
            <a:r>
              <a:rPr lang="ru-RU" dirty="0">
                <a:latin typeface=".Ã˛"/>
                <a:ea typeface="Calibri" panose="020F0502020204030204" pitchFamily="34" charset="0"/>
                <a:cs typeface=".Ã˛"/>
              </a:rPr>
              <a:t>4. Виды методов гос. регулирования внешней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тарифные (импортные пошлины и экспортные пошлины);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нетарифные.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Тарифные методы государственного регулирования</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таможенные пошлины таможенные тарифы на импорт;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зоны свободной торговли;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таможенные союзы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6. Нетарифные методы государственного регулирования: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лицензирование;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установление квот;</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эмбарго</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выдача субсидий и т.д.</a:t>
            </a:r>
            <a:endParaRPr lang="ru-RU" dirty="0"/>
          </a:p>
        </p:txBody>
      </p:sp>
    </p:spTree>
    <p:extLst>
      <p:ext uri="{BB962C8B-B14F-4D97-AF65-F5344CB8AC3E}">
        <p14:creationId xmlns:p14="http://schemas.microsoft.com/office/powerpoint/2010/main" val="8831524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3" name="Прямоугольник 2">
            <a:extLst>
              <a:ext uri="{FF2B5EF4-FFF2-40B4-BE49-F238E27FC236}">
                <a16:creationId xmlns:a16="http://schemas.microsoft.com/office/drawing/2014/main" id="{DFAF75AD-59B5-E34C-9F11-52ECF8FC80BA}"/>
              </a:ext>
            </a:extLst>
          </p:cNvPr>
          <p:cNvSpPr/>
          <p:nvPr/>
        </p:nvSpPr>
        <p:spPr>
          <a:xfrm>
            <a:off x="529852" y="2143246"/>
            <a:ext cx="8286044" cy="2062103"/>
          </a:xfrm>
          <a:prstGeom prst="rect">
            <a:avLst/>
          </a:prstGeom>
        </p:spPr>
        <p:txBody>
          <a:bodyPr wrap="square">
            <a:spAutoFit/>
          </a:bodyPr>
          <a:lstStyle/>
          <a:p>
            <a:r>
              <a:rPr lang="ru-RU" sz="3200" dirty="0">
                <a:solidFill>
                  <a:srgbClr val="000000"/>
                </a:solidFill>
                <a:latin typeface="Verdana" panose="020B0604030504040204" pitchFamily="34" charset="0"/>
              </a:rPr>
              <a:t>Назовите проявления позитивного и негативного влияния экономической глобализации на субъекты экономической деятельности.</a:t>
            </a:r>
            <a:endParaRPr lang="ru-RU" sz="3200" dirty="0"/>
          </a:p>
        </p:txBody>
      </p:sp>
    </p:spTree>
    <p:extLst>
      <p:ext uri="{BB962C8B-B14F-4D97-AF65-F5344CB8AC3E}">
        <p14:creationId xmlns:p14="http://schemas.microsoft.com/office/powerpoint/2010/main" val="10523635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sp>
        <p:nvSpPr>
          <p:cNvPr id="5" name="Прямоугольник 4">
            <a:extLst>
              <a:ext uri="{FF2B5EF4-FFF2-40B4-BE49-F238E27FC236}">
                <a16:creationId xmlns:a16="http://schemas.microsoft.com/office/drawing/2014/main" id="{504E90E5-8BD1-AE4F-B829-F746E8DFAF24}"/>
              </a:ext>
            </a:extLst>
          </p:cNvPr>
          <p:cNvSpPr/>
          <p:nvPr/>
        </p:nvSpPr>
        <p:spPr>
          <a:xfrm>
            <a:off x="304799" y="317524"/>
            <a:ext cx="11379201" cy="6001643"/>
          </a:xfrm>
          <a:prstGeom prst="rect">
            <a:avLst/>
          </a:prstGeom>
        </p:spPr>
        <p:txBody>
          <a:bodyPr wrap="square">
            <a:spAutoFit/>
          </a:bodyPr>
          <a:lstStyle/>
          <a:p>
            <a:pPr algn="just"/>
            <a:r>
              <a:rPr lang="ru-RU" sz="2400" dirty="0">
                <a:solidFill>
                  <a:srgbClr val="000000"/>
                </a:solidFill>
              </a:rPr>
              <a:t>Современная система регулирования мирохозяйственных связей состоит из различных элементов, имеет определённую структуру, цели и общие характеристики: динамичность, взаимодействие и координацию с субъектами других подсистем, </a:t>
            </a:r>
            <a:r>
              <a:rPr lang="ru-RU" sz="2400" dirty="0" err="1">
                <a:solidFill>
                  <a:srgbClr val="000000"/>
                </a:solidFill>
              </a:rPr>
              <a:t>коммуникативность</a:t>
            </a:r>
            <a:r>
              <a:rPr lang="ru-RU" sz="2400" dirty="0">
                <a:solidFill>
                  <a:srgbClr val="000000"/>
                </a:solidFill>
              </a:rPr>
              <a:t> и информационность.</a:t>
            </a:r>
          </a:p>
          <a:p>
            <a:pPr algn="just"/>
            <a:r>
              <a:rPr lang="ru-RU" sz="2400" dirty="0">
                <a:solidFill>
                  <a:srgbClr val="000000"/>
                </a:solidFill>
              </a:rPr>
              <a:t>В основе регулирования лежит система организационно-правовых форм и методов воздействия теми или иными международными субъектами и инструментами на объекты международных экономических отношений. Суть такого глобального регулирования сводится к ликвидации диспропорций развития отдельных элементов системы, а эффективность, несомненно, зависит от согласованности действий всех субъектов мирового хозяйства.</a:t>
            </a:r>
          </a:p>
          <a:p>
            <a:pPr algn="just"/>
            <a:r>
              <a:rPr lang="ru-RU" sz="2400" dirty="0">
                <a:solidFill>
                  <a:srgbClr val="000000"/>
                </a:solidFill>
              </a:rPr>
              <a:t>Современный механизм регулирования имеет многоуровневый характер, т. е. осуществляется на национальном, региональном, транснациональном и глобальном уровнях, и используется различными типами субъектов: национальными государствами и их интеграционными объединениями, международными организациями, транснациональными структурами и многочисленными субъектами гражданского общества.  </a:t>
            </a:r>
            <a:endParaRPr lang="ru-RU" sz="2400" b="0" i="0" dirty="0">
              <a:solidFill>
                <a:srgbClr val="000000"/>
              </a:solidFill>
              <a:effectLst/>
            </a:endParaRPr>
          </a:p>
        </p:txBody>
      </p:sp>
    </p:spTree>
    <p:extLst>
      <p:ext uri="{BB962C8B-B14F-4D97-AF65-F5344CB8AC3E}">
        <p14:creationId xmlns:p14="http://schemas.microsoft.com/office/powerpoint/2010/main" val="31196977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216179" y="-4856187"/>
            <a:ext cx="9967994" cy="6596999"/>
          </a:xfrm>
          <a:prstGeom prst="rect">
            <a:avLst/>
          </a:prstGeom>
        </p:spPr>
      </p:pic>
      <p:sp>
        <p:nvSpPr>
          <p:cNvPr id="3" name="Прямоугольник 2">
            <a:extLst>
              <a:ext uri="{FF2B5EF4-FFF2-40B4-BE49-F238E27FC236}">
                <a16:creationId xmlns:a16="http://schemas.microsoft.com/office/drawing/2014/main" id="{B75C3FCA-520E-144D-9444-1C0A0AD06C30}"/>
              </a:ext>
            </a:extLst>
          </p:cNvPr>
          <p:cNvSpPr/>
          <p:nvPr/>
        </p:nvSpPr>
        <p:spPr>
          <a:xfrm>
            <a:off x="553156" y="1094896"/>
            <a:ext cx="11356622" cy="5447645"/>
          </a:xfrm>
          <a:prstGeom prst="rect">
            <a:avLst/>
          </a:prstGeom>
        </p:spPr>
        <p:txBody>
          <a:bodyPr wrap="square">
            <a:spAutoFit/>
          </a:bodyPr>
          <a:lstStyle/>
          <a:p>
            <a:pPr algn="just"/>
            <a:r>
              <a:rPr lang="ru-RU" dirty="0">
                <a:solidFill>
                  <a:srgbClr val="000000"/>
                </a:solidFill>
                <a:latin typeface="Verdana" panose="020B0604030504040204" pitchFamily="34" charset="0"/>
              </a:rPr>
              <a:t>Государственные механизмы управления связаны с деятельностью национальных правительств, заключением международных соглашений и принятием решений на уровне международных организаций. Негосударственные механизмы регулирования представлены неправительственными организациями и транснациональными структурами, которые лишь косвенным образом могут участвовать в принятии решений, однако </a:t>
            </a:r>
            <a:r>
              <a:rPr lang="ru-RU" sz="2400" dirty="0">
                <a:solidFill>
                  <a:srgbClr val="000000"/>
                </a:solidFill>
              </a:rPr>
              <a:t>обладают</a:t>
            </a:r>
            <a:r>
              <a:rPr lang="ru-RU" dirty="0">
                <a:solidFill>
                  <a:srgbClr val="000000"/>
                </a:solidFill>
                <a:latin typeface="Verdana" panose="020B0604030504040204" pitchFamily="34" charset="0"/>
              </a:rPr>
              <a:t> тем не менее высоким потенциалом в области разработки предложений по целому ряду проблем.</a:t>
            </a:r>
          </a:p>
          <a:p>
            <a:pPr algn="just"/>
            <a:r>
              <a:rPr lang="ru-RU" dirty="0">
                <a:solidFill>
                  <a:srgbClr val="000000"/>
                </a:solidFill>
                <a:latin typeface="Verdana" panose="020B0604030504040204" pitchFamily="34" charset="0"/>
              </a:rPr>
              <a:t>Многообразие субъектов и наличие у них столь же многообразных экономических интересов и инструментов регулирования предполагают согласование их деятельности с другими участниками. Их партнёрство способно вывести глобальное управление на качественно новый уровень.</a:t>
            </a:r>
          </a:p>
          <a:p>
            <a:pPr algn="just"/>
            <a:r>
              <a:rPr lang="ru-RU" dirty="0">
                <a:solidFill>
                  <a:srgbClr val="000000"/>
                </a:solidFill>
                <a:latin typeface="Verdana" panose="020B0604030504040204" pitchFamily="34" charset="0"/>
              </a:rPr>
              <a:t>Вместе с тем существующая глобальная инфраструктура международного взаимодействия весьма подвижна и развивается достаточно асимметрично. По мере устранения диспропорций и неравномерностей экономического развития отдельных стран и регионов и мировой экономики в целом в рамках системы не только складывается новая расстановка сил, формируются новые центры принятия мирохозяйственных решений, но и усиливаются противоречия между ними. Таким образом, наблюдаются два встречных процесса: под воздействием внешних эффектов происходит изменение механизмов, которое, в свою очередь, трансформирует саму систему.</a:t>
            </a:r>
          </a:p>
          <a:p>
            <a:pPr algn="just"/>
            <a:r>
              <a:rPr lang="ru-RU" dirty="0">
                <a:solidFill>
                  <a:srgbClr val="000000"/>
                </a:solidFill>
                <a:latin typeface="Verdana" panose="020B0604030504040204" pitchFamily="34" charset="0"/>
              </a:rPr>
              <a:t> </a:t>
            </a:r>
          </a:p>
        </p:txBody>
      </p:sp>
    </p:spTree>
    <p:extLst>
      <p:ext uri="{BB962C8B-B14F-4D97-AF65-F5344CB8AC3E}">
        <p14:creationId xmlns:p14="http://schemas.microsoft.com/office/powerpoint/2010/main" val="26409677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2B3741F5-9CC5-B44C-A330-669B4ECC8F79}"/>
              </a:ext>
            </a:extLst>
          </p:cNvPr>
          <p:cNvSpPr/>
          <p:nvPr/>
        </p:nvSpPr>
        <p:spPr>
          <a:xfrm>
            <a:off x="869246" y="192460"/>
            <a:ext cx="10961510" cy="1200329"/>
          </a:xfrm>
          <a:prstGeom prst="rect">
            <a:avLst/>
          </a:prstGeom>
        </p:spPr>
        <p:txBody>
          <a:bodyPr wrap="square">
            <a:spAutoFit/>
          </a:bodyPr>
          <a:lstStyle/>
          <a:p>
            <a:pPr algn="just"/>
            <a:r>
              <a:rPr lang="ru-RU" dirty="0">
                <a:solidFill>
                  <a:srgbClr val="000000"/>
                </a:solidFill>
                <a:latin typeface="Verdana" panose="020B0604030504040204" pitchFamily="34" charset="0"/>
              </a:rPr>
              <a:t>17. Что, по мнению автора, лежит в основе регулирования мирохозяйственных связей? Назовите любые два уровня регулирования, которые приводит автор. Как автор объясняет суть глобального регулирования?</a:t>
            </a:r>
            <a:br>
              <a:rPr lang="ru-RU" dirty="0"/>
            </a:br>
            <a:endParaRPr lang="ru-RU" dirty="0"/>
          </a:p>
        </p:txBody>
      </p:sp>
      <p:sp>
        <p:nvSpPr>
          <p:cNvPr id="4" name="Прямоугольник 3">
            <a:extLst>
              <a:ext uri="{FF2B5EF4-FFF2-40B4-BE49-F238E27FC236}">
                <a16:creationId xmlns:a16="http://schemas.microsoft.com/office/drawing/2014/main" id="{F108EEDC-5829-414A-BBCC-52DC50F47760}"/>
              </a:ext>
            </a:extLst>
          </p:cNvPr>
          <p:cNvSpPr/>
          <p:nvPr/>
        </p:nvSpPr>
        <p:spPr>
          <a:xfrm>
            <a:off x="869244" y="1479443"/>
            <a:ext cx="10961510" cy="707886"/>
          </a:xfrm>
          <a:prstGeom prst="rect">
            <a:avLst/>
          </a:prstGeom>
        </p:spPr>
        <p:txBody>
          <a:bodyPr wrap="square">
            <a:spAutoFit/>
          </a:bodyPr>
          <a:lstStyle/>
          <a:p>
            <a:pPr algn="just"/>
            <a:r>
              <a:rPr lang="ru-RU" sz="2000" dirty="0">
                <a:solidFill>
                  <a:srgbClr val="000000"/>
                </a:solidFill>
                <a:latin typeface="Verdana" panose="020B0604030504040204" pitchFamily="34" charset="0"/>
              </a:rPr>
              <a:t>18. Опираясь на знания обществоведческого курса, объясните смысл понятия «мировое экономика». </a:t>
            </a:r>
            <a:endParaRPr lang="ru-RU" sz="2000" dirty="0"/>
          </a:p>
        </p:txBody>
      </p:sp>
      <p:sp>
        <p:nvSpPr>
          <p:cNvPr id="5" name="Прямоугольник 4">
            <a:extLst>
              <a:ext uri="{FF2B5EF4-FFF2-40B4-BE49-F238E27FC236}">
                <a16:creationId xmlns:a16="http://schemas.microsoft.com/office/drawing/2014/main" id="{D4B705CA-6806-3443-A756-E4FC6FFB5060}"/>
              </a:ext>
            </a:extLst>
          </p:cNvPr>
          <p:cNvSpPr/>
          <p:nvPr/>
        </p:nvSpPr>
        <p:spPr>
          <a:xfrm>
            <a:off x="869244" y="2273983"/>
            <a:ext cx="10961510" cy="2308324"/>
          </a:xfrm>
          <a:prstGeom prst="rect">
            <a:avLst/>
          </a:prstGeom>
        </p:spPr>
        <p:txBody>
          <a:bodyPr wrap="square">
            <a:spAutoFit/>
          </a:bodyPr>
          <a:lstStyle/>
          <a:p>
            <a:pPr algn="just"/>
            <a:r>
              <a:rPr lang="ru-RU" sz="2400" dirty="0">
                <a:solidFill>
                  <a:srgbClr val="000000"/>
                </a:solidFill>
              </a:rPr>
              <a:t>19. Автор называет различные типы субъектов современного механизма регулирования мирового хозяйства. Назовите два любых типа субъектов из указанных автором. Приведите по два примера, иллюстрирующих деятельность каждого из этих субъектов (сначала указывайте тип субъекта, затем приводите примеры, которые его иллюстрируют). Каждый пример должен быть сформулирован развёрнуто.</a:t>
            </a:r>
            <a:endParaRPr lang="ru-RU" sz="2400" dirty="0"/>
          </a:p>
        </p:txBody>
      </p:sp>
      <p:sp>
        <p:nvSpPr>
          <p:cNvPr id="6" name="Прямоугольник 5">
            <a:extLst>
              <a:ext uri="{FF2B5EF4-FFF2-40B4-BE49-F238E27FC236}">
                <a16:creationId xmlns:a16="http://schemas.microsoft.com/office/drawing/2014/main" id="{EAC9A3ED-E55D-954A-954C-CD9DABBF4087}"/>
              </a:ext>
            </a:extLst>
          </p:cNvPr>
          <p:cNvSpPr/>
          <p:nvPr/>
        </p:nvSpPr>
        <p:spPr>
          <a:xfrm>
            <a:off x="869244" y="4613328"/>
            <a:ext cx="10961510" cy="1938992"/>
          </a:xfrm>
          <a:prstGeom prst="rect">
            <a:avLst/>
          </a:prstGeom>
        </p:spPr>
        <p:txBody>
          <a:bodyPr wrap="square">
            <a:spAutoFit/>
          </a:bodyPr>
          <a:lstStyle/>
          <a:p>
            <a:pPr algn="just"/>
            <a:r>
              <a:rPr lang="ru-RU" sz="2400">
                <a:solidFill>
                  <a:srgbClr val="000000"/>
                </a:solidFill>
              </a:rPr>
              <a:t>20. </a:t>
            </a:r>
            <a:r>
              <a:rPr lang="ru-RU" sz="2400" dirty="0">
                <a:solidFill>
                  <a:srgbClr val="000000"/>
                </a:solidFill>
              </a:rPr>
              <a:t>Автор пишет о неправительственных организациях, которые косвенно принимают участие в регулировании международных экономических отношений. Опираясь на текст и обществоведческие знания, назовите любые три метода (способа влияния на власть), которые могут использовать неправительственные организации, и кратко поясните суть их воздействия.</a:t>
            </a:r>
            <a:endParaRPr lang="ru-RU" sz="2400" dirty="0"/>
          </a:p>
        </p:txBody>
      </p:sp>
    </p:spTree>
    <p:extLst>
      <p:ext uri="{BB962C8B-B14F-4D97-AF65-F5344CB8AC3E}">
        <p14:creationId xmlns:p14="http://schemas.microsoft.com/office/powerpoint/2010/main" val="6432309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F841ADB6-30F4-A448-8DAE-C1A96A3125F8}"/>
              </a:ext>
            </a:extLst>
          </p:cNvPr>
          <p:cNvSpPr/>
          <p:nvPr/>
        </p:nvSpPr>
        <p:spPr>
          <a:xfrm>
            <a:off x="891823" y="392627"/>
            <a:ext cx="8523111" cy="3539430"/>
          </a:xfrm>
          <a:prstGeom prst="rect">
            <a:avLst/>
          </a:prstGeom>
        </p:spPr>
        <p:txBody>
          <a:bodyPr wrap="square">
            <a:spAutoFit/>
          </a:bodyPr>
          <a:lstStyle/>
          <a:p>
            <a:r>
              <a:rPr lang="ru-RU" sz="2800" dirty="0">
                <a:solidFill>
                  <a:srgbClr val="FF0000"/>
                </a:solidFill>
                <a:latin typeface="Times New Roman" panose="02020603050405020304" pitchFamily="18" charset="0"/>
                <a:ea typeface="Times New Roman" panose="02020603050405020304" pitchFamily="18" charset="0"/>
              </a:rPr>
              <a:t>Потребитель выиграет в условиях рыночной экономики при</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устранении монополизации экономики</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централизованном планировании производства</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повышении налогов на производителя</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установлении ввозных пошлин</a:t>
            </a:r>
          </a:p>
          <a:p>
            <a:pPr marL="514350" indent="-514350">
              <a:buFont typeface="+mj-lt"/>
              <a:buAutoNum type="arabicPeriod"/>
            </a:pPr>
            <a:r>
              <a:rPr lang="ru-RU" sz="2800" dirty="0">
                <a:latin typeface="Times New Roman" panose="02020603050405020304" pitchFamily="18" charset="0"/>
                <a:ea typeface="Times New Roman" panose="02020603050405020304" pitchFamily="18" charset="0"/>
              </a:rPr>
              <a:t>экономической свободе и конкуренции производителей</a:t>
            </a:r>
          </a:p>
        </p:txBody>
      </p:sp>
    </p:spTree>
    <p:extLst>
      <p:ext uri="{BB962C8B-B14F-4D97-AF65-F5344CB8AC3E}">
        <p14:creationId xmlns:p14="http://schemas.microsoft.com/office/powerpoint/2010/main" val="14879463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CFDEEB5F-8629-9C47-ACCB-C93301F5E638}"/>
              </a:ext>
            </a:extLst>
          </p:cNvPr>
          <p:cNvSpPr/>
          <p:nvPr/>
        </p:nvSpPr>
        <p:spPr>
          <a:xfrm>
            <a:off x="1985667" y="114787"/>
            <a:ext cx="9946137" cy="646331"/>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мировой экономике запишите </a:t>
            </a:r>
            <a:r>
              <a:rPr lang="ru-RU" b="1" dirty="0">
                <a:solidFill>
                  <a:srgbClr val="FF0000"/>
                </a:solidFill>
                <a:latin typeface="Montserrat Medium" pitchFamily="2" charset="0"/>
                <a:ea typeface="Calibri" panose="020F0502020204030204" pitchFamily="34" charset="0"/>
                <a:cs typeface="Times New Roman" panose="02020603050405020304" pitchFamily="18" charset="0"/>
              </a:rPr>
              <a:t>цифры, </a:t>
            </a:r>
            <a:r>
              <a:rPr lang="ru-RU" dirty="0">
                <a:solidFill>
                  <a:srgbClr val="FF0000"/>
                </a:solidFill>
                <a:latin typeface="Montserrat Medium" pitchFamily="2" charset="0"/>
                <a:ea typeface="Calibri" panose="020F0502020204030204" pitchFamily="34" charset="0"/>
                <a:cs typeface="Times New Roman" panose="02020603050405020304" pitchFamily="18" charset="0"/>
              </a:rPr>
              <a:t>под которыми они указаны. </a:t>
            </a:r>
            <a:r>
              <a:rPr lang="ru-RU" dirty="0">
                <a:solidFill>
                  <a:srgbClr val="FF0000"/>
                </a:solidFill>
              </a:rPr>
              <a:t> </a:t>
            </a:r>
          </a:p>
        </p:txBody>
      </p:sp>
      <p:sp>
        <p:nvSpPr>
          <p:cNvPr id="8" name="Прямоугольник 7">
            <a:extLst>
              <a:ext uri="{FF2B5EF4-FFF2-40B4-BE49-F238E27FC236}">
                <a16:creationId xmlns:a16="http://schemas.microsoft.com/office/drawing/2014/main" id="{CCA1A7FA-7F7E-4D44-ACFB-AE808DF41A65}"/>
              </a:ext>
            </a:extLst>
          </p:cNvPr>
          <p:cNvSpPr/>
          <p:nvPr/>
        </p:nvSpPr>
        <p:spPr>
          <a:xfrm>
            <a:off x="512955" y="977496"/>
            <a:ext cx="11251581" cy="4608441"/>
          </a:xfrm>
          <a:prstGeom prst="rect">
            <a:avLst/>
          </a:prstGeom>
        </p:spPr>
        <p:txBody>
          <a:bodyPr wrap="square">
            <a:spAutoFit/>
          </a:bodyPr>
          <a:lstStyle/>
          <a:p>
            <a:pPr marR="153035" algn="just">
              <a:spcBef>
                <a:spcPts val="630"/>
              </a:spcBef>
            </a:pPr>
            <a:r>
              <a:rPr lang="ru-RU" sz="2400" dirty="0">
                <a:latin typeface="Montserrat Medium" pitchFamily="2" charset="0"/>
                <a:ea typeface="Times New Roman" panose="02020603050405020304" pitchFamily="18" charset="0"/>
              </a:rPr>
              <a:t>1) Мировой экономикой называют совокупность всех национальных экономик мира. </a:t>
            </a:r>
            <a:endParaRPr lang="ru-RU" sz="2400" dirty="0">
              <a:latin typeface="Times New Roman" panose="02020603050405020304" pitchFamily="18" charset="0"/>
              <a:ea typeface="Times New Roman" panose="02020603050405020304" pitchFamily="18" charset="0"/>
            </a:endParaRPr>
          </a:p>
          <a:p>
            <a:pPr marR="153035" algn="just">
              <a:spcBef>
                <a:spcPts val="630"/>
              </a:spcBef>
            </a:pPr>
            <a:r>
              <a:rPr lang="ru-RU" sz="2400" dirty="0">
                <a:latin typeface="Montserrat Medium" pitchFamily="2" charset="0"/>
                <a:ea typeface="Times New Roman" panose="02020603050405020304" pitchFamily="18" charset="0"/>
              </a:rPr>
              <a:t>2) Открытие страной внутренних рынков для иностранных производителей может усилить зависимость национальной экономики от импортных товаров, создать угрозу безопасности государства. </a:t>
            </a:r>
            <a:endParaRPr lang="ru-RU" sz="2400" dirty="0">
              <a:latin typeface="Times New Roman" panose="02020603050405020304" pitchFamily="18" charset="0"/>
              <a:ea typeface="Times New Roman" panose="02020603050405020304" pitchFamily="18" charset="0"/>
            </a:endParaRPr>
          </a:p>
          <a:p>
            <a:pPr marR="155575" algn="just"/>
            <a:r>
              <a:rPr lang="ru-RU" sz="2400" dirty="0">
                <a:latin typeface="Montserrat Medium" pitchFamily="2" charset="0"/>
                <a:ea typeface="Times New Roman" panose="02020603050405020304" pitchFamily="18" charset="0"/>
              </a:rPr>
              <a:t>3) Открытие страной внутренних рынков для иностранных производителей способствует усилению конкуренции между участниками рынка. </a:t>
            </a:r>
            <a:endParaRPr lang="ru-RU" sz="2400" dirty="0">
              <a:latin typeface="Times New Roman" panose="02020603050405020304" pitchFamily="18" charset="0"/>
              <a:ea typeface="Times New Roman" panose="02020603050405020304" pitchFamily="18" charset="0"/>
            </a:endParaRPr>
          </a:p>
          <a:p>
            <a:pPr marR="194945" algn="just">
              <a:spcBef>
                <a:spcPts val="45"/>
              </a:spcBef>
            </a:pPr>
            <a:r>
              <a:rPr lang="ru-RU" sz="2400" dirty="0">
                <a:latin typeface="Montserrat Medium" pitchFamily="2" charset="0"/>
                <a:ea typeface="Times New Roman" panose="02020603050405020304" pitchFamily="18" charset="0"/>
              </a:rPr>
              <a:t>4) Мировые цены на многие сырьевые товары устанавливаются на межправительственных международных конференциях. </a:t>
            </a:r>
            <a:endParaRPr lang="ru-RU" sz="2400" dirty="0">
              <a:latin typeface="Times New Roman" panose="02020603050405020304" pitchFamily="18" charset="0"/>
              <a:ea typeface="Times New Roman" panose="02020603050405020304" pitchFamily="18" charset="0"/>
            </a:endParaRPr>
          </a:p>
          <a:p>
            <a:pPr algn="just">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5) Доля конкретных стран в мировой экономике различна.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596671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6" name="Прямоугольник 5">
            <a:extLst>
              <a:ext uri="{FF2B5EF4-FFF2-40B4-BE49-F238E27FC236}">
                <a16:creationId xmlns:a16="http://schemas.microsoft.com/office/drawing/2014/main" id="{D4454DCC-3862-1247-84D8-ABEE2539079A}"/>
              </a:ext>
            </a:extLst>
          </p:cNvPr>
          <p:cNvSpPr/>
          <p:nvPr/>
        </p:nvSpPr>
        <p:spPr>
          <a:xfrm>
            <a:off x="3490589" y="11234"/>
            <a:ext cx="5378395" cy="461665"/>
          </a:xfrm>
          <a:prstGeom prst="rect">
            <a:avLst/>
          </a:prstGeom>
        </p:spPr>
        <p:txBody>
          <a:bodyPr wrap="none">
            <a:spAutoFit/>
          </a:bodyPr>
          <a:lstStyle/>
          <a:p>
            <a:r>
              <a:rPr lang="ru-RU" sz="2400" dirty="0">
                <a:solidFill>
                  <a:srgbClr val="FF0000"/>
                </a:solidFill>
                <a:latin typeface="Georgia" panose="02040502050405020303" pitchFamily="18" charset="0"/>
                <a:ea typeface="Calibri" panose="020F0502020204030204" pitchFamily="34" charset="0"/>
                <a:cs typeface="Times New Roman" panose="02020603050405020304" pitchFamily="18" charset="0"/>
              </a:rPr>
              <a:t>План на тему: «Мировая торговля»</a:t>
            </a:r>
            <a:r>
              <a:rPr lang="ru-RU" sz="2400" dirty="0">
                <a:solidFill>
                  <a:srgbClr val="FF0000"/>
                </a:solidFill>
              </a:rPr>
              <a:t> </a:t>
            </a:r>
          </a:p>
        </p:txBody>
      </p:sp>
      <p:sp>
        <p:nvSpPr>
          <p:cNvPr id="7" name="Прямоугольник 6">
            <a:extLst>
              <a:ext uri="{FF2B5EF4-FFF2-40B4-BE49-F238E27FC236}">
                <a16:creationId xmlns:a16="http://schemas.microsoft.com/office/drawing/2014/main" id="{6357C40B-3EC9-C142-985F-B4D358A3E34C}"/>
              </a:ext>
            </a:extLst>
          </p:cNvPr>
          <p:cNvSpPr/>
          <p:nvPr/>
        </p:nvSpPr>
        <p:spPr>
          <a:xfrm>
            <a:off x="361418" y="623823"/>
            <a:ext cx="5583045" cy="5055487"/>
          </a:xfrm>
          <a:prstGeom prst="rect">
            <a:avLst/>
          </a:prstGeom>
        </p:spPr>
        <p:txBody>
          <a:bodyPr wrap="square">
            <a:spAutoFit/>
          </a:bodyPr>
          <a:lstStyle/>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1. Основные этапы развития мировой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2. Основные показатели мировой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внешнеторговый оборот стран; .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импорт</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в) экспорт</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г) темпы роста в целом т. п.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3. Виды международной торговли в зависимости от товарной специализации: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торговля готовой продукцией;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торговля машинами оборудованием;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в) торговля сырьём полуфабрикатами;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г) технологиями др. </a:t>
            </a:r>
            <a:endParaRPr lang="ru-RU" sz="2000" dirty="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38718307-9438-174C-86DB-375E6B69A448}"/>
              </a:ext>
            </a:extLst>
          </p:cNvPr>
          <p:cNvSpPr/>
          <p:nvPr/>
        </p:nvSpPr>
        <p:spPr>
          <a:xfrm>
            <a:off x="5943860" y="623823"/>
            <a:ext cx="6096000" cy="6261458"/>
          </a:xfrm>
          <a:prstGeom prst="rect">
            <a:avLst/>
          </a:prstGeom>
        </p:spPr>
        <p:txBody>
          <a:bodyPr>
            <a:spAutoFit/>
          </a:bodyPr>
          <a:lstStyle/>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4. Теории международной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меркантилизм;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 б) теория абсолютных преимуществ А. Смита; </a:t>
            </a:r>
            <a:endParaRPr lang="ru-RU" sz="2000" dirty="0">
              <a:ea typeface="Calibri" panose="020F0502020204030204" pitchFamily="34" charset="0"/>
              <a:cs typeface="Times New Roman" panose="02020603050405020304" pitchFamily="18" charset="0"/>
            </a:endParaRPr>
          </a:p>
          <a:p>
            <a:pPr>
              <a:lnSpc>
                <a:spcPct val="107000"/>
              </a:lnSpc>
              <a:spcBef>
                <a:spcPts val="90"/>
              </a:spcBef>
              <a:spcAft>
                <a:spcPts val="800"/>
              </a:spcAft>
            </a:pPr>
            <a:r>
              <a:rPr lang="ru-RU" sz="2000" dirty="0">
                <a:solidFill>
                  <a:srgbClr val="000000"/>
                </a:solidFill>
                <a:ea typeface="Times New Roman" panose="02020603050405020304" pitchFamily="18" charset="0"/>
                <a:cs typeface="Times New Roman" panose="02020603050405020304" pitchFamily="18" charset="0"/>
              </a:rPr>
              <a:t>в) теория относительных преимуществ Д. </a:t>
            </a:r>
            <a:r>
              <a:rPr lang="ru-RU" sz="2000" dirty="0" err="1">
                <a:solidFill>
                  <a:srgbClr val="000000"/>
                </a:solidFill>
                <a:ea typeface="Times New Roman" panose="02020603050405020304" pitchFamily="18" charset="0"/>
                <a:cs typeface="Times New Roman" panose="02020603050405020304" pitchFamily="18" charset="0"/>
              </a:rPr>
              <a:t>Рикардо</a:t>
            </a:r>
            <a:r>
              <a:rPr lang="ru-RU" sz="2000" dirty="0">
                <a:solidFill>
                  <a:srgbClr val="000000"/>
                </a:solidFill>
                <a:ea typeface="Times New Roman" panose="02020603050405020304" pitchFamily="18" charset="0"/>
                <a:cs typeface="Times New Roman" panose="02020603050405020304" pitchFamily="18" charset="0"/>
              </a:rPr>
              <a:t> др.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5. Государственное регулирование внешней торговли: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протекционизм;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фритредерство;</a:t>
            </a:r>
          </a:p>
          <a:p>
            <a:pPr>
              <a:lnSpc>
                <a:spcPct val="107000"/>
              </a:lnSpc>
              <a:spcAft>
                <a:spcPts val="800"/>
              </a:spcAft>
            </a:pPr>
            <a:r>
              <a:rPr lang="ru-RU" sz="2000" dirty="0">
                <a:solidFill>
                  <a:srgbClr val="000000"/>
                </a:solidFill>
                <a:ea typeface="Calibri" panose="020F0502020204030204" pitchFamily="34" charset="0"/>
                <a:cs typeface="Times New Roman" panose="02020603050405020304" pitchFamily="18" charset="0"/>
              </a:rPr>
              <a:t>в) умеренная политика</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6. Место России мировой торговле: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а) конкурентные преимущества и слабые стороны экономики России;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б) перспективы России на мировом рынке товаров; _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в) Россия на мировом рынке услуг; </a:t>
            </a:r>
            <a:endParaRPr lang="ru-RU" sz="2000" dirty="0">
              <a:ea typeface="Calibri" panose="020F0502020204030204" pitchFamily="34" charset="0"/>
              <a:cs typeface="Times New Roman" panose="02020603050405020304" pitchFamily="18" charset="0"/>
            </a:endParaRPr>
          </a:p>
          <a:p>
            <a:pPr>
              <a:lnSpc>
                <a:spcPct val="107000"/>
              </a:lnSpc>
              <a:spcAft>
                <a:spcPts val="800"/>
              </a:spcAft>
            </a:pPr>
            <a:r>
              <a:rPr lang="ru-RU" sz="2000" dirty="0">
                <a:solidFill>
                  <a:srgbClr val="000000"/>
                </a:solidFill>
                <a:ea typeface="Times New Roman" panose="02020603050405020304" pitchFamily="18" charset="0"/>
                <a:cs typeface="Times New Roman" panose="02020603050405020304" pitchFamily="18" charset="0"/>
              </a:rPr>
              <a:t>г) Россия на мировом рынке торговли знаниями. </a:t>
            </a:r>
            <a:endParaRPr lang="ru-RU" sz="2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29904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3" name="Прямоугольник 2">
            <a:extLst>
              <a:ext uri="{FF2B5EF4-FFF2-40B4-BE49-F238E27FC236}">
                <a16:creationId xmlns:a16="http://schemas.microsoft.com/office/drawing/2014/main" id="{CD2E531D-4F73-3344-A4A7-71303AF8776C}"/>
              </a:ext>
            </a:extLst>
          </p:cNvPr>
          <p:cNvSpPr/>
          <p:nvPr/>
        </p:nvSpPr>
        <p:spPr>
          <a:xfrm>
            <a:off x="423747" y="130240"/>
            <a:ext cx="11519209" cy="646331"/>
          </a:xfrm>
          <a:prstGeom prst="rect">
            <a:avLst/>
          </a:prstGeom>
        </p:spPr>
        <p:txBody>
          <a:bodyPr wrap="square">
            <a:spAutoFit/>
          </a:bodyPr>
          <a:lstStyle/>
          <a:p>
            <a:pPr marR="148590">
              <a:spcBef>
                <a:spcPts val="990"/>
              </a:spcBef>
            </a:pPr>
            <a:r>
              <a:rPr lang="ru-RU" dirty="0">
                <a:solidFill>
                  <a:srgbClr val="FF0000"/>
                </a:solidFill>
                <a:latin typeface="Montserrat Medium" pitchFamily="2" charset="0"/>
                <a:ea typeface="Times New Roman" panose="02020603050405020304" pitchFamily="18" charset="0"/>
              </a:rPr>
              <a:t>Выберите верные суждения о мировой экономике международных экономических отношениях. Запишите </a:t>
            </a:r>
            <a:r>
              <a:rPr lang="ru-RU" b="1" dirty="0">
                <a:solidFill>
                  <a:srgbClr val="FF0000"/>
                </a:solidFill>
                <a:latin typeface="Montserrat Medium" pitchFamily="2" charset="0"/>
                <a:ea typeface="Times New Roman" panose="02020603050405020304" pitchFamily="18" charset="0"/>
              </a:rPr>
              <a:t>цифры, </a:t>
            </a:r>
            <a:r>
              <a:rPr lang="ru-RU" dirty="0">
                <a:solidFill>
                  <a:srgbClr val="FF0000"/>
                </a:solidFill>
                <a:latin typeface="Montserrat Medium" pitchFamily="2" charset="0"/>
                <a:ea typeface="Times New Roman" panose="02020603050405020304" pitchFamily="18" charset="0"/>
              </a:rPr>
              <a:t>под которыми они указаны. </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D6EF635C-0667-CF42-99D9-1314F87019E9}"/>
              </a:ext>
            </a:extLst>
          </p:cNvPr>
          <p:cNvSpPr/>
          <p:nvPr/>
        </p:nvSpPr>
        <p:spPr>
          <a:xfrm>
            <a:off x="512956" y="1028343"/>
            <a:ext cx="11251580" cy="4524315"/>
          </a:xfrm>
          <a:prstGeom prst="rect">
            <a:avLst/>
          </a:prstGeom>
        </p:spPr>
        <p:txBody>
          <a:bodyPr wrap="square">
            <a:spAutoFit/>
          </a:bodyPr>
          <a:lstStyle/>
          <a:p>
            <a:pPr marR="148590" algn="just">
              <a:spcBef>
                <a:spcPts val="1175"/>
              </a:spcBef>
            </a:pPr>
            <a:r>
              <a:rPr lang="ru-RU" sz="2400" dirty="0">
                <a:latin typeface="Montserrat Medium" pitchFamily="2" charset="0"/>
                <a:ea typeface="Times New Roman" panose="02020603050405020304" pitchFamily="18" charset="0"/>
              </a:rPr>
              <a:t>1) Мировая экономика — это система, в которую входят все национальные экономики мира. </a:t>
            </a:r>
            <a:endParaRPr lang="ru-RU" sz="2400" dirty="0">
              <a:latin typeface="Times New Roman" panose="02020603050405020304" pitchFamily="18" charset="0"/>
              <a:ea typeface="Times New Roman" panose="02020603050405020304" pitchFamily="18" charset="0"/>
            </a:endParaRPr>
          </a:p>
          <a:p>
            <a:pPr marR="62865" algn="just"/>
            <a:r>
              <a:rPr lang="ru-RU" sz="2400" dirty="0">
                <a:latin typeface="Montserrat Medium" pitchFamily="2" charset="0"/>
                <a:ea typeface="Times New Roman" panose="02020603050405020304" pitchFamily="18" charset="0"/>
              </a:rPr>
              <a:t>2) Протекционизм — политика государства, ориентированная на свободное развитие  международной торговли. </a:t>
            </a:r>
            <a:endParaRPr lang="ru-RU" sz="2400" dirty="0">
              <a:latin typeface="Times New Roman" panose="02020603050405020304" pitchFamily="18" charset="0"/>
              <a:ea typeface="Times New Roman" panose="02020603050405020304" pitchFamily="18" charset="0"/>
            </a:endParaRPr>
          </a:p>
          <a:p>
            <a:pPr marR="148590" algn="just"/>
            <a:r>
              <a:rPr lang="ru-RU" sz="2400" dirty="0">
                <a:latin typeface="Montserrat Medium" pitchFamily="2" charset="0"/>
                <a:ea typeface="Times New Roman" panose="02020603050405020304" pitchFamily="18" charset="0"/>
              </a:rPr>
              <a:t>3) В основе развития мировой экономики лежат объективные закономерности интернационализации рыночного хозяйства, выходящего за национальные рамки. </a:t>
            </a:r>
            <a:endParaRPr lang="ru-RU" sz="2400" dirty="0">
              <a:latin typeface="Times New Roman" panose="02020603050405020304" pitchFamily="18" charset="0"/>
              <a:ea typeface="Times New Roman" panose="02020603050405020304" pitchFamily="18" charset="0"/>
            </a:endParaRPr>
          </a:p>
          <a:p>
            <a:pPr marR="162560" algn="just"/>
            <a:r>
              <a:rPr lang="ru-RU" sz="2400" dirty="0">
                <a:latin typeface="Montserrat Medium" pitchFamily="2" charset="0"/>
                <a:ea typeface="Times New Roman" panose="02020603050405020304" pitchFamily="18" charset="0"/>
              </a:rPr>
              <a:t>4) Под субъектами мировой экономики понимаются хозяйственные единицы, деятельность которых выходит за национальные границы. </a:t>
            </a:r>
            <a:endParaRPr lang="ru-RU" sz="2400" dirty="0">
              <a:latin typeface="Times New Roman" panose="02020603050405020304" pitchFamily="18" charset="0"/>
              <a:ea typeface="Times New Roman" panose="02020603050405020304" pitchFamily="18" charset="0"/>
            </a:endParaRPr>
          </a:p>
          <a:p>
            <a:pPr marR="150495" algn="just">
              <a:spcBef>
                <a:spcPts val="5"/>
              </a:spcBef>
            </a:pPr>
            <a:r>
              <a:rPr lang="ru-RU" sz="2400" dirty="0">
                <a:latin typeface="Montserrat Medium" pitchFamily="2" charset="0"/>
                <a:ea typeface="Times New Roman" panose="02020603050405020304" pitchFamily="18" charset="0"/>
              </a:rPr>
              <a:t>5) К тарифным методам регулирования международной торговли относят установление квот, экспортные кредиты т. п.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97634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3" name="Прямоугольник 2">
            <a:extLst>
              <a:ext uri="{FF2B5EF4-FFF2-40B4-BE49-F238E27FC236}">
                <a16:creationId xmlns:a16="http://schemas.microsoft.com/office/drawing/2014/main" id="{8CC1C834-CA2C-8B49-9D61-95440057E367}"/>
              </a:ext>
            </a:extLst>
          </p:cNvPr>
          <p:cNvSpPr/>
          <p:nvPr/>
        </p:nvSpPr>
        <p:spPr>
          <a:xfrm>
            <a:off x="888380" y="149890"/>
            <a:ext cx="10415239" cy="830997"/>
          </a:xfrm>
          <a:prstGeom prst="rect">
            <a:avLst/>
          </a:prstGeom>
        </p:spPr>
        <p:txBody>
          <a:bodyPr wrap="square">
            <a:spAutoFit/>
          </a:bodyPr>
          <a:lstStyle/>
          <a:p>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мировой экономике запишите </a:t>
            </a:r>
            <a:r>
              <a:rPr lang="ru-RU"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 </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rPr>
              <a:t> </a:t>
            </a:r>
          </a:p>
        </p:txBody>
      </p:sp>
      <p:sp>
        <p:nvSpPr>
          <p:cNvPr id="4" name="Прямоугольник 3">
            <a:extLst>
              <a:ext uri="{FF2B5EF4-FFF2-40B4-BE49-F238E27FC236}">
                <a16:creationId xmlns:a16="http://schemas.microsoft.com/office/drawing/2014/main" id="{B2CC1941-6FE4-6F4E-96E6-E3444BDBAEF0}"/>
              </a:ext>
            </a:extLst>
          </p:cNvPr>
          <p:cNvSpPr/>
          <p:nvPr/>
        </p:nvSpPr>
        <p:spPr>
          <a:xfrm>
            <a:off x="888380" y="1160430"/>
            <a:ext cx="10307444" cy="4537139"/>
          </a:xfrm>
          <a:prstGeom prst="rect">
            <a:avLst/>
          </a:prstGeom>
        </p:spPr>
        <p:txBody>
          <a:bodyPr wrap="square">
            <a:spAutoFit/>
          </a:bodyPr>
          <a:lstStyle/>
          <a:p>
            <a:pPr marR="42545">
              <a:spcBef>
                <a:spcPts val="630"/>
              </a:spcBef>
            </a:pPr>
            <a:r>
              <a:rPr lang="ru-RU" sz="2400" dirty="0">
                <a:solidFill>
                  <a:srgbClr val="000000"/>
                </a:solidFill>
                <a:ea typeface="Times New Roman" panose="02020603050405020304" pitchFamily="18" charset="0"/>
              </a:rPr>
              <a:t>1) Мировые цены на многие сырьевые товары директивно устанавливаются межгосударственными организациями. </a:t>
            </a:r>
            <a:endParaRPr lang="ru-RU" sz="2400" dirty="0">
              <a:ea typeface="Times New Roman" panose="02020603050405020304" pitchFamily="18" charset="0"/>
            </a:endParaRPr>
          </a:p>
          <a:p>
            <a:pPr marR="48260">
              <a:spcBef>
                <a:spcPts val="15"/>
              </a:spcBef>
            </a:pPr>
            <a:r>
              <a:rPr lang="ru-RU" sz="2400" dirty="0">
                <a:solidFill>
                  <a:srgbClr val="000000"/>
                </a:solidFill>
                <a:ea typeface="Times New Roman" panose="02020603050405020304" pitchFamily="18" charset="0"/>
              </a:rPr>
              <a:t>2) Открытие внутренних рынков для иностранных производителей способствует снижению доходов всех торгующих фирм. </a:t>
            </a:r>
            <a:endParaRPr lang="ru-RU" sz="2400" dirty="0">
              <a:ea typeface="Times New Roman" panose="02020603050405020304" pitchFamily="18" charset="0"/>
            </a:endParaRPr>
          </a:p>
          <a:p>
            <a:pPr marR="51435">
              <a:spcBef>
                <a:spcPts val="15"/>
              </a:spcBef>
            </a:pPr>
            <a:r>
              <a:rPr lang="ru-RU" sz="2400" dirty="0">
                <a:solidFill>
                  <a:srgbClr val="000000"/>
                </a:solidFill>
                <a:ea typeface="Times New Roman" panose="02020603050405020304" pitchFamily="18" charset="0"/>
              </a:rPr>
              <a:t>3) Открытие внутренних рынков для иностранных производителей способствует усилению конкуренции между участниками рынка. </a:t>
            </a:r>
            <a:endParaRPr lang="ru-RU" sz="2400" dirty="0">
              <a:ea typeface="Times New Roman" panose="02020603050405020304" pitchFamily="18" charset="0"/>
            </a:endParaRPr>
          </a:p>
          <a:p>
            <a:pPr marR="46990" algn="just">
              <a:spcBef>
                <a:spcPts val="80"/>
              </a:spcBef>
            </a:pPr>
            <a:r>
              <a:rPr lang="ru-RU" sz="2400" dirty="0">
                <a:solidFill>
                  <a:srgbClr val="000000"/>
                </a:solidFill>
                <a:ea typeface="Times New Roman" panose="02020603050405020304" pitchFamily="18" charset="0"/>
              </a:rPr>
              <a:t>4) Мировой экономикой называют совокупность тех отраслей национальных экономик, которые непосредственно задействованы во внешнеэкономических отношениях. </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5) Открытие внутренних рынков для иностранных производителей может усилить зависимость экономики от импортных товаров, создать угрозу безопасности государства.</a:t>
            </a:r>
            <a:endParaRPr lang="ru-RU" sz="2400" dirty="0">
              <a:ea typeface="Times New Roman" panose="02020603050405020304" pitchFamily="18" charset="0"/>
            </a:endParaRPr>
          </a:p>
        </p:txBody>
      </p:sp>
    </p:spTree>
    <p:extLst>
      <p:ext uri="{BB962C8B-B14F-4D97-AF65-F5344CB8AC3E}">
        <p14:creationId xmlns:p14="http://schemas.microsoft.com/office/powerpoint/2010/main" val="32217658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331DD87-04CF-2945-BD37-0FCEC3B801EA}"/>
              </a:ext>
            </a:extLst>
          </p:cNvPr>
          <p:cNvPicPr>
            <a:picLocks noChangeAspect="1"/>
          </p:cNvPicPr>
          <p:nvPr/>
        </p:nvPicPr>
        <p:blipFill>
          <a:blip r:embed="rId2"/>
          <a:stretch>
            <a:fillRect/>
          </a:stretch>
        </p:blipFill>
        <p:spPr>
          <a:xfrm>
            <a:off x="0" y="1455799"/>
            <a:ext cx="12192000" cy="3946401"/>
          </a:xfrm>
          <a:prstGeom prst="rect">
            <a:avLst/>
          </a:prstGeom>
        </p:spPr>
      </p:pic>
    </p:spTree>
    <p:extLst>
      <p:ext uri="{BB962C8B-B14F-4D97-AF65-F5344CB8AC3E}">
        <p14:creationId xmlns:p14="http://schemas.microsoft.com/office/powerpoint/2010/main" val="3512039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9E2C9BB-EB1B-C942-B065-73A93E1270CF}"/>
              </a:ext>
            </a:extLst>
          </p:cNvPr>
          <p:cNvPicPr>
            <a:picLocks noChangeAspect="1"/>
          </p:cNvPicPr>
          <p:nvPr/>
        </p:nvPicPr>
        <p:blipFill>
          <a:blip r:embed="rId2"/>
          <a:stretch>
            <a:fillRect/>
          </a:stretch>
        </p:blipFill>
        <p:spPr>
          <a:xfrm>
            <a:off x="0" y="1551025"/>
            <a:ext cx="12192000" cy="3755950"/>
          </a:xfrm>
          <a:prstGeom prst="rect">
            <a:avLst/>
          </a:prstGeom>
        </p:spPr>
      </p:pic>
    </p:spTree>
    <p:extLst>
      <p:ext uri="{BB962C8B-B14F-4D97-AF65-F5344CB8AC3E}">
        <p14:creationId xmlns:p14="http://schemas.microsoft.com/office/powerpoint/2010/main" val="6510170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68C86458-8464-B640-9249-F6043572AE79}"/>
              </a:ext>
            </a:extLst>
          </p:cNvPr>
          <p:cNvPicPr>
            <a:picLocks noChangeAspect="1"/>
          </p:cNvPicPr>
          <p:nvPr/>
        </p:nvPicPr>
        <p:blipFill>
          <a:blip r:embed="rId2"/>
          <a:stretch>
            <a:fillRect/>
          </a:stretch>
        </p:blipFill>
        <p:spPr>
          <a:xfrm>
            <a:off x="0" y="1561793"/>
            <a:ext cx="12192000" cy="3734413"/>
          </a:xfrm>
          <a:prstGeom prst="rect">
            <a:avLst/>
          </a:prstGeom>
        </p:spPr>
      </p:pic>
    </p:spTree>
    <p:extLst>
      <p:ext uri="{BB962C8B-B14F-4D97-AF65-F5344CB8AC3E}">
        <p14:creationId xmlns:p14="http://schemas.microsoft.com/office/powerpoint/2010/main" val="323970337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3773</Words>
  <Application>Microsoft Macintosh PowerPoint</Application>
  <PresentationFormat>Широкоэкранный</PresentationFormat>
  <Paragraphs>442</Paragraphs>
  <Slides>52</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52</vt:i4>
      </vt:variant>
    </vt:vector>
  </HeadingPairs>
  <TitlesOfParts>
    <vt:vector size="63" baseType="lpstr">
      <vt:lpstr>.Ã˛</vt:lpstr>
      <vt:lpstr>Arial</vt:lpstr>
      <vt:lpstr>Calibri</vt:lpstr>
      <vt:lpstr>Calibri Light</vt:lpstr>
      <vt:lpstr>Georgia</vt:lpstr>
      <vt:lpstr>Montserrat Medium</vt:lpstr>
      <vt:lpstr>Montserrat Semi-Bold</vt:lpstr>
      <vt:lpstr>Segoe UI Symbol</vt:lpstr>
      <vt:lpstr>Times New Roman</vt:lpstr>
      <vt:lpstr>Verdana</vt:lpstr>
      <vt:lpstr>Тема Office</vt:lpstr>
      <vt:lpstr>Налоги и государственный бюджет. Мировая экономика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Налоги и государственный бюджет. Мировая экономика</dc:title>
  <dc:creator>Microsoft Office User</dc:creator>
  <cp:lastModifiedBy>Microsoft Office User</cp:lastModifiedBy>
  <cp:revision>8</cp:revision>
  <dcterms:created xsi:type="dcterms:W3CDTF">2021-11-05T12:38:56Z</dcterms:created>
  <dcterms:modified xsi:type="dcterms:W3CDTF">2023-05-09T12:50:05Z</dcterms:modified>
</cp:coreProperties>
</file>