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80" r:id="rId3"/>
    <p:sldId id="279" r:id="rId4"/>
    <p:sldId id="275" r:id="rId5"/>
    <p:sldId id="266" r:id="rId6"/>
    <p:sldId id="304" r:id="rId7"/>
    <p:sldId id="295" r:id="rId8"/>
    <p:sldId id="257" r:id="rId9"/>
    <p:sldId id="315" r:id="rId10"/>
    <p:sldId id="316" r:id="rId11"/>
    <p:sldId id="317" r:id="rId12"/>
    <p:sldId id="294" r:id="rId13"/>
    <p:sldId id="293" r:id="rId14"/>
    <p:sldId id="292" r:id="rId15"/>
    <p:sldId id="267" r:id="rId16"/>
    <p:sldId id="272" r:id="rId17"/>
    <p:sldId id="309" r:id="rId18"/>
    <p:sldId id="311" r:id="rId19"/>
    <p:sldId id="282" r:id="rId20"/>
    <p:sldId id="318" r:id="rId21"/>
    <p:sldId id="332" r:id="rId22"/>
    <p:sldId id="319" r:id="rId23"/>
    <p:sldId id="320" r:id="rId24"/>
    <p:sldId id="331" r:id="rId25"/>
    <p:sldId id="321" r:id="rId26"/>
    <p:sldId id="296" r:id="rId27"/>
    <p:sldId id="330" r:id="rId28"/>
    <p:sldId id="322" r:id="rId29"/>
    <p:sldId id="329" r:id="rId30"/>
    <p:sldId id="323" r:id="rId31"/>
    <p:sldId id="324" r:id="rId32"/>
    <p:sldId id="328" r:id="rId33"/>
    <p:sldId id="325" r:id="rId34"/>
    <p:sldId id="261" r:id="rId35"/>
    <p:sldId id="265" r:id="rId36"/>
    <p:sldId id="326" r:id="rId37"/>
    <p:sldId id="334" r:id="rId38"/>
    <p:sldId id="335" r:id="rId39"/>
    <p:sldId id="336" r:id="rId40"/>
    <p:sldId id="337" r:id="rId41"/>
    <p:sldId id="327" r:id="rId42"/>
    <p:sldId id="338" r:id="rId43"/>
    <p:sldId id="339" r:id="rId44"/>
    <p:sldId id="340" r:id="rId45"/>
    <p:sldId id="341" r:id="rId46"/>
    <p:sldId id="299" r:id="rId47"/>
    <p:sldId id="302" r:id="rId48"/>
    <p:sldId id="259" r:id="rId49"/>
    <p:sldId id="274" r:id="rId5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97"/>
    <p:restoredTop sz="94705"/>
  </p:normalViewPr>
  <p:slideViewPr>
    <p:cSldViewPr snapToGrid="0" snapToObjects="1">
      <p:cViewPr varScale="1">
        <p:scale>
          <a:sx n="118" d="100"/>
          <a:sy n="118" d="100"/>
        </p:scale>
        <p:origin x="46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08265D5-1924-5748-BCB9-15C1FDBB742C}"/>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B6A217D9-F6C9-2843-A3FC-0A61445433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62B542D0-1E1C-3A47-AF2D-8232C32CBE19}"/>
              </a:ext>
            </a:extLst>
          </p:cNvPr>
          <p:cNvSpPr>
            <a:spLocks noGrp="1"/>
          </p:cNvSpPr>
          <p:nvPr>
            <p:ph type="dt" sz="half" idx="10"/>
          </p:nvPr>
        </p:nvSpPr>
        <p:spPr/>
        <p:txBody>
          <a:bodyPr/>
          <a:lstStyle/>
          <a:p>
            <a:fld id="{1D6937AB-E668-C845-8877-8A1216685445}" type="datetimeFigureOut">
              <a:rPr lang="ru-RU" smtClean="0"/>
              <a:t>07.08.2023</a:t>
            </a:fld>
            <a:endParaRPr lang="ru-RU"/>
          </a:p>
        </p:txBody>
      </p:sp>
      <p:sp>
        <p:nvSpPr>
          <p:cNvPr id="5" name="Нижний колонтитул 4">
            <a:extLst>
              <a:ext uri="{FF2B5EF4-FFF2-40B4-BE49-F238E27FC236}">
                <a16:creationId xmlns:a16="http://schemas.microsoft.com/office/drawing/2014/main" id="{5F75AC95-3C60-7F42-8381-E1BC1E22556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4D25C167-8442-F845-BD6F-5F3BE1069ED5}"/>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664983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C0A2E8-DDD0-3049-A48B-259836219E8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7491503A-A88A-DE43-AEF6-1C8E4B2CB793}"/>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3D254776-F840-B047-B5A0-510FD9F8AE82}"/>
              </a:ext>
            </a:extLst>
          </p:cNvPr>
          <p:cNvSpPr>
            <a:spLocks noGrp="1"/>
          </p:cNvSpPr>
          <p:nvPr>
            <p:ph type="dt" sz="half" idx="10"/>
          </p:nvPr>
        </p:nvSpPr>
        <p:spPr/>
        <p:txBody>
          <a:bodyPr/>
          <a:lstStyle/>
          <a:p>
            <a:fld id="{1D6937AB-E668-C845-8877-8A1216685445}" type="datetimeFigureOut">
              <a:rPr lang="ru-RU" smtClean="0"/>
              <a:t>07.08.2023</a:t>
            </a:fld>
            <a:endParaRPr lang="ru-RU"/>
          </a:p>
        </p:txBody>
      </p:sp>
      <p:sp>
        <p:nvSpPr>
          <p:cNvPr id="5" name="Нижний колонтитул 4">
            <a:extLst>
              <a:ext uri="{FF2B5EF4-FFF2-40B4-BE49-F238E27FC236}">
                <a16:creationId xmlns:a16="http://schemas.microsoft.com/office/drawing/2014/main" id="{8DBB8EE0-082F-264A-88BC-AD3E75B7664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700D2CE-F7E5-B74E-8580-971AC80F4D51}"/>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769711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61DB131-A7CC-BB4C-8D77-3B75B697E4FC}"/>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7F89BCA6-1599-3742-AC06-8EAB504D757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F981047D-48A2-1443-8E46-CC24D9E3832F}"/>
              </a:ext>
            </a:extLst>
          </p:cNvPr>
          <p:cNvSpPr>
            <a:spLocks noGrp="1"/>
          </p:cNvSpPr>
          <p:nvPr>
            <p:ph type="dt" sz="half" idx="10"/>
          </p:nvPr>
        </p:nvSpPr>
        <p:spPr/>
        <p:txBody>
          <a:bodyPr/>
          <a:lstStyle/>
          <a:p>
            <a:fld id="{1D6937AB-E668-C845-8877-8A1216685445}" type="datetimeFigureOut">
              <a:rPr lang="ru-RU" smtClean="0"/>
              <a:t>07.08.2023</a:t>
            </a:fld>
            <a:endParaRPr lang="ru-RU"/>
          </a:p>
        </p:txBody>
      </p:sp>
      <p:sp>
        <p:nvSpPr>
          <p:cNvPr id="5" name="Нижний колонтитул 4">
            <a:extLst>
              <a:ext uri="{FF2B5EF4-FFF2-40B4-BE49-F238E27FC236}">
                <a16:creationId xmlns:a16="http://schemas.microsoft.com/office/drawing/2014/main" id="{ED4A3151-AE6D-9143-B20E-7FEBA251684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B8C5137-B7D6-6647-B68E-3D2E958DA8FB}"/>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2496979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68591B5-0167-4F42-B2B0-406D131F62F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BF6C8154-56FF-8741-B851-83F97012CD47}"/>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B8CAA5F8-4606-B348-9FCF-7F92F4969C82}"/>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A92C8514-6D44-E141-8608-947F68AC7A49}"/>
              </a:ext>
            </a:extLst>
          </p:cNvPr>
          <p:cNvSpPr>
            <a:spLocks noGrp="1"/>
          </p:cNvSpPr>
          <p:nvPr>
            <p:ph type="dt" sz="half" idx="10"/>
          </p:nvPr>
        </p:nvSpPr>
        <p:spPr/>
        <p:txBody>
          <a:bodyPr/>
          <a:lstStyle/>
          <a:p>
            <a:fld id="{1D6937AB-E668-C845-8877-8A1216685445}" type="datetimeFigureOut">
              <a:rPr lang="ru-RU" smtClean="0"/>
              <a:t>07.08.2023</a:t>
            </a:fld>
            <a:endParaRPr lang="ru-RU"/>
          </a:p>
        </p:txBody>
      </p:sp>
      <p:sp>
        <p:nvSpPr>
          <p:cNvPr id="6" name="Нижний колонтитул 5">
            <a:extLst>
              <a:ext uri="{FF2B5EF4-FFF2-40B4-BE49-F238E27FC236}">
                <a16:creationId xmlns:a16="http://schemas.microsoft.com/office/drawing/2014/main" id="{5172CAD1-4BC1-574A-874B-EE2E92932A4C}"/>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EFCFBF97-E8F8-CF4F-AD86-D06BF41D4EBF}"/>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2945027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8180105-A22A-8743-B8A2-EEE3F1FC972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94470419-B318-EE4D-8CEA-DA19745CEE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CE890337-50B2-F347-B6E9-12A6AB7980B0}"/>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35B634A1-09A4-B947-A445-B65060E1D9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1CA0BF87-6D5A-9D40-9E27-7EB1A8604701}"/>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A0362427-9B2B-A54F-BAB8-1AC1973C3804}"/>
              </a:ext>
            </a:extLst>
          </p:cNvPr>
          <p:cNvSpPr>
            <a:spLocks noGrp="1"/>
          </p:cNvSpPr>
          <p:nvPr>
            <p:ph type="dt" sz="half" idx="10"/>
          </p:nvPr>
        </p:nvSpPr>
        <p:spPr/>
        <p:txBody>
          <a:bodyPr/>
          <a:lstStyle/>
          <a:p>
            <a:fld id="{1D6937AB-E668-C845-8877-8A1216685445}" type="datetimeFigureOut">
              <a:rPr lang="ru-RU" smtClean="0"/>
              <a:t>07.08.2023</a:t>
            </a:fld>
            <a:endParaRPr lang="ru-RU"/>
          </a:p>
        </p:txBody>
      </p:sp>
      <p:sp>
        <p:nvSpPr>
          <p:cNvPr id="8" name="Нижний колонтитул 7">
            <a:extLst>
              <a:ext uri="{FF2B5EF4-FFF2-40B4-BE49-F238E27FC236}">
                <a16:creationId xmlns:a16="http://schemas.microsoft.com/office/drawing/2014/main" id="{8DCE2886-C1FA-B842-919D-B50C582BCB2B}"/>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3905142D-554E-1B4C-9182-BD4A844CA5DE}"/>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0904070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46194BB-A6A8-C646-BBB4-F2197F88AA6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3792BEA1-3E88-0841-A612-49CE4DBC52D5}"/>
              </a:ext>
            </a:extLst>
          </p:cNvPr>
          <p:cNvSpPr>
            <a:spLocks noGrp="1"/>
          </p:cNvSpPr>
          <p:nvPr>
            <p:ph type="dt" sz="half" idx="10"/>
          </p:nvPr>
        </p:nvSpPr>
        <p:spPr/>
        <p:txBody>
          <a:bodyPr/>
          <a:lstStyle/>
          <a:p>
            <a:fld id="{1D6937AB-E668-C845-8877-8A1216685445}" type="datetimeFigureOut">
              <a:rPr lang="ru-RU" smtClean="0"/>
              <a:t>07.08.2023</a:t>
            </a:fld>
            <a:endParaRPr lang="ru-RU"/>
          </a:p>
        </p:txBody>
      </p:sp>
      <p:sp>
        <p:nvSpPr>
          <p:cNvPr id="4" name="Нижний колонтитул 3">
            <a:extLst>
              <a:ext uri="{FF2B5EF4-FFF2-40B4-BE49-F238E27FC236}">
                <a16:creationId xmlns:a16="http://schemas.microsoft.com/office/drawing/2014/main" id="{E00D5323-26BC-A942-B16E-5E8BDECA9531}"/>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1B67BFF6-9A6D-1742-A67D-E0F7B0935B11}"/>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4021654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5B9036E8-87C7-9C44-88D3-B811103E64F4}"/>
              </a:ext>
            </a:extLst>
          </p:cNvPr>
          <p:cNvSpPr>
            <a:spLocks noGrp="1"/>
          </p:cNvSpPr>
          <p:nvPr>
            <p:ph type="dt" sz="half" idx="10"/>
          </p:nvPr>
        </p:nvSpPr>
        <p:spPr/>
        <p:txBody>
          <a:bodyPr/>
          <a:lstStyle/>
          <a:p>
            <a:fld id="{1D6937AB-E668-C845-8877-8A1216685445}" type="datetimeFigureOut">
              <a:rPr lang="ru-RU" smtClean="0"/>
              <a:t>07.08.2023</a:t>
            </a:fld>
            <a:endParaRPr lang="ru-RU"/>
          </a:p>
        </p:txBody>
      </p:sp>
      <p:sp>
        <p:nvSpPr>
          <p:cNvPr id="3" name="Нижний колонтитул 2">
            <a:extLst>
              <a:ext uri="{FF2B5EF4-FFF2-40B4-BE49-F238E27FC236}">
                <a16:creationId xmlns:a16="http://schemas.microsoft.com/office/drawing/2014/main" id="{148F02CC-1A92-CA40-8898-D3239A119FE0}"/>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EBCCE068-9958-7948-B884-B998D9EB47F3}"/>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337520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D7B35FE-4B84-5240-931F-76CE18BEE2E0}"/>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7353AE67-888D-2F47-AE7C-6CFF84DDD5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DA73B245-D99F-D14F-9C5F-750832263C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035B52AC-5851-384D-BAC3-A612B63FFE91}"/>
              </a:ext>
            </a:extLst>
          </p:cNvPr>
          <p:cNvSpPr>
            <a:spLocks noGrp="1"/>
          </p:cNvSpPr>
          <p:nvPr>
            <p:ph type="dt" sz="half" idx="10"/>
          </p:nvPr>
        </p:nvSpPr>
        <p:spPr/>
        <p:txBody>
          <a:bodyPr/>
          <a:lstStyle/>
          <a:p>
            <a:fld id="{1D6937AB-E668-C845-8877-8A1216685445}" type="datetimeFigureOut">
              <a:rPr lang="ru-RU" smtClean="0"/>
              <a:t>07.08.2023</a:t>
            </a:fld>
            <a:endParaRPr lang="ru-RU"/>
          </a:p>
        </p:txBody>
      </p:sp>
      <p:sp>
        <p:nvSpPr>
          <p:cNvPr id="6" name="Нижний колонтитул 5">
            <a:extLst>
              <a:ext uri="{FF2B5EF4-FFF2-40B4-BE49-F238E27FC236}">
                <a16:creationId xmlns:a16="http://schemas.microsoft.com/office/drawing/2014/main" id="{7C96D1AD-83F0-5446-B0EA-A331C1DB2A9C}"/>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4BF5E650-7E5F-6F49-8055-29FC9AC5D174}"/>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4119902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6DB4E81-BD73-E449-8CD9-A8EF471C265B}"/>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33607515-462F-3B47-B08E-1A4190A9F0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B125EA3F-EE69-3D4D-9134-566A02C3A9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FE89FEAF-561A-274A-A935-1EE0AA8A7227}"/>
              </a:ext>
            </a:extLst>
          </p:cNvPr>
          <p:cNvSpPr>
            <a:spLocks noGrp="1"/>
          </p:cNvSpPr>
          <p:nvPr>
            <p:ph type="dt" sz="half" idx="10"/>
          </p:nvPr>
        </p:nvSpPr>
        <p:spPr/>
        <p:txBody>
          <a:bodyPr/>
          <a:lstStyle/>
          <a:p>
            <a:fld id="{1D6937AB-E668-C845-8877-8A1216685445}" type="datetimeFigureOut">
              <a:rPr lang="ru-RU" smtClean="0"/>
              <a:t>07.08.2023</a:t>
            </a:fld>
            <a:endParaRPr lang="ru-RU"/>
          </a:p>
        </p:txBody>
      </p:sp>
      <p:sp>
        <p:nvSpPr>
          <p:cNvPr id="6" name="Нижний колонтитул 5">
            <a:extLst>
              <a:ext uri="{FF2B5EF4-FFF2-40B4-BE49-F238E27FC236}">
                <a16:creationId xmlns:a16="http://schemas.microsoft.com/office/drawing/2014/main" id="{E3B5A53E-5B6C-3147-A6FC-9259F7D34B90}"/>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82F6E8C9-5BDC-D048-B742-7E039D60ABA7}"/>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108629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22C9725-5286-4642-ACBB-6BA14A47A5B6}"/>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B055B54E-CDF4-C54E-BB50-37FF86435E04}"/>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0F47DC1B-7D05-FE46-95B3-CD65DCD89A1D}"/>
              </a:ext>
            </a:extLst>
          </p:cNvPr>
          <p:cNvSpPr>
            <a:spLocks noGrp="1"/>
          </p:cNvSpPr>
          <p:nvPr>
            <p:ph type="dt" sz="half" idx="10"/>
          </p:nvPr>
        </p:nvSpPr>
        <p:spPr/>
        <p:txBody>
          <a:bodyPr/>
          <a:lstStyle/>
          <a:p>
            <a:fld id="{1D6937AB-E668-C845-8877-8A1216685445}" type="datetimeFigureOut">
              <a:rPr lang="ru-RU" smtClean="0"/>
              <a:t>07.08.2023</a:t>
            </a:fld>
            <a:endParaRPr lang="ru-RU"/>
          </a:p>
        </p:txBody>
      </p:sp>
      <p:sp>
        <p:nvSpPr>
          <p:cNvPr id="5" name="Нижний колонтитул 4">
            <a:extLst>
              <a:ext uri="{FF2B5EF4-FFF2-40B4-BE49-F238E27FC236}">
                <a16:creationId xmlns:a16="http://schemas.microsoft.com/office/drawing/2014/main" id="{9DDDE5F6-D1AB-D14A-AEE1-C8C536CE52E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AE835521-3AE3-2245-89B4-3B79E86A1969}"/>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3748088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27F6606A-2887-5C43-BCD6-4B0A05BD92B7}"/>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63448F61-3692-F54F-974C-52E562C295F9}"/>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835ED0E1-058F-B244-9B36-8DE062828A8C}"/>
              </a:ext>
            </a:extLst>
          </p:cNvPr>
          <p:cNvSpPr>
            <a:spLocks noGrp="1"/>
          </p:cNvSpPr>
          <p:nvPr>
            <p:ph type="dt" sz="half" idx="10"/>
          </p:nvPr>
        </p:nvSpPr>
        <p:spPr/>
        <p:txBody>
          <a:bodyPr/>
          <a:lstStyle/>
          <a:p>
            <a:fld id="{1D6937AB-E668-C845-8877-8A1216685445}" type="datetimeFigureOut">
              <a:rPr lang="ru-RU" smtClean="0"/>
              <a:t>07.08.2023</a:t>
            </a:fld>
            <a:endParaRPr lang="ru-RU"/>
          </a:p>
        </p:txBody>
      </p:sp>
      <p:sp>
        <p:nvSpPr>
          <p:cNvPr id="5" name="Нижний колонтитул 4">
            <a:extLst>
              <a:ext uri="{FF2B5EF4-FFF2-40B4-BE49-F238E27FC236}">
                <a16:creationId xmlns:a16="http://schemas.microsoft.com/office/drawing/2014/main" id="{D4E993C9-3363-894E-95F8-BA7F3F6A1B4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6EA0D0A8-695C-6540-847A-73F1CA7FDA0E}"/>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1126638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0BDFCEC-195D-2D4D-B4D4-18D5F20335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93BF6620-E689-304A-94B5-2DCB766917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7EF24C3-E8B5-E647-A46C-AA27F5342A2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6937AB-E668-C845-8877-8A1216685445}" type="datetimeFigureOut">
              <a:rPr lang="ru-RU" smtClean="0"/>
              <a:t>07.08.2023</a:t>
            </a:fld>
            <a:endParaRPr lang="ru-RU"/>
          </a:p>
        </p:txBody>
      </p:sp>
      <p:sp>
        <p:nvSpPr>
          <p:cNvPr id="5" name="Нижний колонтитул 4">
            <a:extLst>
              <a:ext uri="{FF2B5EF4-FFF2-40B4-BE49-F238E27FC236}">
                <a16:creationId xmlns:a16="http://schemas.microsoft.com/office/drawing/2014/main" id="{B6B5BE54-9206-9748-81CC-807F481A13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5B6B5D31-7377-3C41-803B-56531F20B9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6199C7-C66D-1C4C-88AD-E07818925495}" type="slidenum">
              <a:rPr lang="ru-RU" smtClean="0"/>
              <a:t>‹#›</a:t>
            </a:fld>
            <a:endParaRPr lang="ru-RU"/>
          </a:p>
        </p:txBody>
      </p:sp>
    </p:spTree>
    <p:extLst>
      <p:ext uri="{BB962C8B-B14F-4D97-AF65-F5344CB8AC3E}">
        <p14:creationId xmlns:p14="http://schemas.microsoft.com/office/powerpoint/2010/main" val="2595142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20.png"/></Relationships>
</file>

<file path=ppt/slides/_rels/slide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tif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tif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9.tif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0.tif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tif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3.tif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34.png"/></Relationships>
</file>

<file path=ppt/slides/_rels/slide48.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7.xml"/><Relationship Id="rId5" Type="http://schemas.openxmlformats.org/officeDocument/2006/relationships/image" Target="../media/image15.svg"/><Relationship Id="rId4" Type="http://schemas.openxmlformats.org/officeDocument/2006/relationships/image" Target="../media/image14.png"/></Relationships>
</file>

<file path=ppt/slides/_rels/slide4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494371" y="356839"/>
            <a:ext cx="7672039" cy="5574095"/>
          </a:xfrm>
        </p:spPr>
        <p:txBody>
          <a:bodyPr>
            <a:normAutofit fontScale="90000"/>
          </a:bodyPr>
          <a:lstStyle/>
          <a:p>
            <a:r>
              <a:rPr lang="ru-RU" dirty="0"/>
              <a:t>Организационно-правовые формы предпринимательства. Источники финансирования. Постоянные и переменные издержки</a:t>
            </a:r>
            <a:r>
              <a:rPr lang="ru-RU" sz="7200" dirty="0"/>
              <a:t> </a:t>
            </a:r>
            <a:endParaRPr lang="ru-RU" sz="9600" dirty="0"/>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30275913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6791740">
            <a:off x="-595349" y="-430943"/>
            <a:ext cx="2075159" cy="2014791"/>
          </a:xfrm>
          <a:prstGeom prst="rect">
            <a:avLst/>
          </a:prstGeom>
        </p:spPr>
      </p:pic>
      <p:pic>
        <p:nvPicPr>
          <p:cNvPr id="3" name="Picture 3"/>
          <p:cNvPicPr>
            <a:picLocks noChangeAspect="1"/>
          </p:cNvPicPr>
          <p:nvPr/>
        </p:nvPicPr>
        <p:blipFill>
          <a:blip r:embed="rId3">
            <a:alphaModFix amt="19999"/>
          </a:blip>
          <a:srcRect/>
          <a:stretch>
            <a:fillRect/>
          </a:stretch>
        </p:blipFill>
        <p:spPr>
          <a:xfrm rot="-9562250">
            <a:off x="-1690678" y="-142874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9562250">
            <a:off x="-1904544" y="-2169720"/>
            <a:ext cx="3381357" cy="3503996"/>
          </a:xfrm>
          <a:prstGeom prst="rect">
            <a:avLst/>
          </a:prstGeom>
        </p:spPr>
      </p:pic>
      <p:pic>
        <p:nvPicPr>
          <p:cNvPr id="5" name="Picture 5"/>
          <p:cNvPicPr>
            <a:picLocks noChangeAspect="1"/>
          </p:cNvPicPr>
          <p:nvPr/>
        </p:nvPicPr>
        <p:blipFill>
          <a:blip r:embed="rId4"/>
          <a:srcRect/>
          <a:stretch>
            <a:fillRect/>
          </a:stretch>
        </p:blipFill>
        <p:spPr>
          <a:xfrm>
            <a:off x="8018667" y="3090351"/>
            <a:ext cx="4043013" cy="3284948"/>
          </a:xfrm>
          <a:prstGeom prst="rect">
            <a:avLst/>
          </a:prstGeom>
        </p:spPr>
      </p:pic>
      <p:pic>
        <p:nvPicPr>
          <p:cNvPr id="6" name="Picture 6"/>
          <p:cNvPicPr>
            <a:picLocks noChangeAspect="1"/>
          </p:cNvPicPr>
          <p:nvPr/>
        </p:nvPicPr>
        <p:blipFill>
          <a:blip r:embed="rId2">
            <a:alphaModFix amt="19999"/>
          </a:blip>
          <a:srcRect/>
          <a:stretch>
            <a:fillRect/>
          </a:stretch>
        </p:blipFill>
        <p:spPr>
          <a:xfrm rot="-10800000">
            <a:off x="-1669934" y="-1206414"/>
            <a:ext cx="3339867" cy="3242707"/>
          </a:xfrm>
          <a:prstGeom prst="rect">
            <a:avLst/>
          </a:prstGeom>
        </p:spPr>
      </p:pic>
      <p:sp>
        <p:nvSpPr>
          <p:cNvPr id="7" name="Прямоугольник 6">
            <a:extLst>
              <a:ext uri="{FF2B5EF4-FFF2-40B4-BE49-F238E27FC236}">
                <a16:creationId xmlns:a16="http://schemas.microsoft.com/office/drawing/2014/main" id="{A54B4A9C-7BE5-1045-8D65-ECFE6C2A8F92}"/>
              </a:ext>
            </a:extLst>
          </p:cNvPr>
          <p:cNvSpPr/>
          <p:nvPr/>
        </p:nvSpPr>
        <p:spPr>
          <a:xfrm>
            <a:off x="756355" y="576452"/>
            <a:ext cx="11435645" cy="5963877"/>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об источниках финансирования бизнеса?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Источниками финансирования бизнеса выступают частные и государственные инвестиции.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Граждане могут участвовать в финансировании бизнеса, осуществляя покупку акций</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фирм на фондовой бирже.</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31259143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7268609" y="3617656"/>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9088089" y="4202519"/>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8833300" y="3464833"/>
            <a:ext cx="3381357" cy="3503996"/>
          </a:xfrm>
          <a:prstGeom prst="rect">
            <a:avLst/>
          </a:prstGeom>
        </p:spPr>
      </p:pic>
      <p:sp>
        <p:nvSpPr>
          <p:cNvPr id="6" name="Прямоугольник 5">
            <a:extLst>
              <a:ext uri="{FF2B5EF4-FFF2-40B4-BE49-F238E27FC236}">
                <a16:creationId xmlns:a16="http://schemas.microsoft.com/office/drawing/2014/main" id="{A56C6C18-6DEA-B04A-82F8-622344073B06}"/>
              </a:ext>
            </a:extLst>
          </p:cNvPr>
          <p:cNvSpPr/>
          <p:nvPr/>
        </p:nvSpPr>
        <p:spPr>
          <a:xfrm>
            <a:off x="564445" y="349072"/>
            <a:ext cx="11514667" cy="5605445"/>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об источниках финансирования бизнеса?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Основной недостаток самофинансирования бизнеса связан с</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ограниченностью имеющихся у фирмы средств.</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Внешнее финансирование бизнеса может осуществляться с помощью</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фондового рынка.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2675654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B2F3502-11DF-134F-B549-9B321C5EC6AD}"/>
              </a:ext>
            </a:extLst>
          </p:cNvPr>
          <p:cNvSpPr/>
          <p:nvPr/>
        </p:nvSpPr>
        <p:spPr>
          <a:xfrm>
            <a:off x="524933" y="214489"/>
            <a:ext cx="11142133" cy="5861285"/>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об источниках финансирования бизнеса?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Основным источником финансирования бизнеса выступают частные и государственные инвестиции.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Граждане могут участвовать в финансировании бизнеса, уплачивая установленные законом налоги.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1386165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685800" y="519222"/>
            <a:ext cx="5901490" cy="461665"/>
          </a:xfrm>
          <a:prstGeom prst="rect">
            <a:avLst/>
          </a:prstGeom>
        </p:spPr>
        <p:txBody>
          <a:bodyPr lIns="0" tIns="0" rIns="0" bIns="0" rtlCol="0" anchor="t">
            <a:spAutoFit/>
          </a:bodyPr>
          <a:lstStyle/>
          <a:p>
            <a:pPr>
              <a:lnSpc>
                <a:spcPts val="3616"/>
              </a:lnSpc>
            </a:pPr>
            <a:r>
              <a:rPr lang="en-US" sz="3013">
                <a:solidFill>
                  <a:srgbClr val="FFFFFF"/>
                </a:solidFill>
                <a:latin typeface="Montserrat Semi-Bold"/>
              </a:rPr>
              <a:t>ПРИЗНАКИ ПОЛИТИЧЕСКОЙ ВЛАСТИ</a:t>
            </a:r>
          </a:p>
        </p:txBody>
      </p:sp>
      <p:sp>
        <p:nvSpPr>
          <p:cNvPr id="2" name="Прямоугольник 1">
            <a:extLst>
              <a:ext uri="{FF2B5EF4-FFF2-40B4-BE49-F238E27FC236}">
                <a16:creationId xmlns:a16="http://schemas.microsoft.com/office/drawing/2014/main" id="{DB02F40D-2AF4-904D-B475-7E58EC1528DE}"/>
              </a:ext>
            </a:extLst>
          </p:cNvPr>
          <p:cNvSpPr/>
          <p:nvPr/>
        </p:nvSpPr>
        <p:spPr>
          <a:xfrm>
            <a:off x="824087" y="165253"/>
            <a:ext cx="11085689" cy="4836645"/>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Найдите в приведённом ниже списке формы, в которых могут создаваться юридические лица, являющиеся коммерческими организациями. Запишите цифры, под которыми они указаны.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хозяйственное общество</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производственный кооператив</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благотворительный фонд</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общественное объединение</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хозяйственное товарищество</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потребительский кооператив</a:t>
            </a:r>
          </a:p>
        </p:txBody>
      </p:sp>
      <p:pic>
        <p:nvPicPr>
          <p:cNvPr id="6" name="Picture 4">
            <a:extLst>
              <a:ext uri="{FF2B5EF4-FFF2-40B4-BE49-F238E27FC236}">
                <a16:creationId xmlns:a16="http://schemas.microsoft.com/office/drawing/2014/main" id="{F1D16740-4E35-544E-8D62-35BAD7333739}"/>
              </a:ext>
            </a:extLst>
          </p:cNvPr>
          <p:cNvPicPr>
            <a:picLocks noChangeAspect="1"/>
          </p:cNvPicPr>
          <p:nvPr/>
        </p:nvPicPr>
        <p:blipFill>
          <a:blip r:embed="rId2">
            <a:alphaModFix amt="19999"/>
          </a:blip>
          <a:srcRect/>
          <a:stretch>
            <a:fillRect/>
          </a:stretch>
        </p:blipFill>
        <p:spPr>
          <a:xfrm rot="5798684">
            <a:off x="8833300" y="3464833"/>
            <a:ext cx="3381357" cy="3503996"/>
          </a:xfrm>
          <a:prstGeom prst="rect">
            <a:avLst/>
          </a:prstGeom>
        </p:spPr>
      </p:pic>
      <p:pic>
        <p:nvPicPr>
          <p:cNvPr id="7" name="Picture 2">
            <a:extLst>
              <a:ext uri="{FF2B5EF4-FFF2-40B4-BE49-F238E27FC236}">
                <a16:creationId xmlns:a16="http://schemas.microsoft.com/office/drawing/2014/main" id="{6925C955-0FE9-8B4D-B44E-791A1B7BEEF1}"/>
              </a:ext>
            </a:extLst>
          </p:cNvPr>
          <p:cNvPicPr>
            <a:picLocks noChangeAspect="1"/>
          </p:cNvPicPr>
          <p:nvPr/>
        </p:nvPicPr>
        <p:blipFill>
          <a:blip r:embed="rId3">
            <a:alphaModFix amt="19999"/>
          </a:blip>
          <a:srcRect/>
          <a:stretch>
            <a:fillRect/>
          </a:stretch>
        </p:blipFill>
        <p:spPr>
          <a:xfrm rot="482663">
            <a:off x="7968520" y="4100607"/>
            <a:ext cx="2893803" cy="2809619"/>
          </a:xfrm>
          <a:prstGeom prst="rect">
            <a:avLst/>
          </a:prstGeom>
        </p:spPr>
      </p:pic>
    </p:spTree>
    <p:extLst>
      <p:ext uri="{BB962C8B-B14F-4D97-AF65-F5344CB8AC3E}">
        <p14:creationId xmlns:p14="http://schemas.microsoft.com/office/powerpoint/2010/main" val="895445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6" name="Таблица 5">
            <a:extLst>
              <a:ext uri="{FF2B5EF4-FFF2-40B4-BE49-F238E27FC236}">
                <a16:creationId xmlns:a16="http://schemas.microsoft.com/office/drawing/2014/main" id="{8B1157D9-B1B8-3646-AC32-EB350F5768C1}"/>
              </a:ext>
            </a:extLst>
          </p:cNvPr>
          <p:cNvGraphicFramePr>
            <a:graphicFrameLocks noGrp="1"/>
          </p:cNvGraphicFramePr>
          <p:nvPr>
            <p:extLst>
              <p:ext uri="{D42A27DB-BD31-4B8C-83A1-F6EECF244321}">
                <p14:modId xmlns:p14="http://schemas.microsoft.com/office/powerpoint/2010/main" val="34442568"/>
              </p:ext>
            </p:extLst>
          </p:nvPr>
        </p:nvGraphicFramePr>
        <p:xfrm>
          <a:off x="269506" y="281010"/>
          <a:ext cx="11740443" cy="6385309"/>
        </p:xfrm>
        <a:graphic>
          <a:graphicData uri="http://schemas.openxmlformats.org/drawingml/2006/table">
            <a:tbl>
              <a:tblPr firstRow="1" firstCol="1" bandRow="1"/>
              <a:tblGrid>
                <a:gridCol w="690059">
                  <a:extLst>
                    <a:ext uri="{9D8B030D-6E8A-4147-A177-3AD203B41FA5}">
                      <a16:colId xmlns:a16="http://schemas.microsoft.com/office/drawing/2014/main" val="2805591799"/>
                    </a:ext>
                  </a:extLst>
                </a:gridCol>
                <a:gridCol w="3970198">
                  <a:extLst>
                    <a:ext uri="{9D8B030D-6E8A-4147-A177-3AD203B41FA5}">
                      <a16:colId xmlns:a16="http://schemas.microsoft.com/office/drawing/2014/main" val="1429670348"/>
                    </a:ext>
                  </a:extLst>
                </a:gridCol>
                <a:gridCol w="592377">
                  <a:extLst>
                    <a:ext uri="{9D8B030D-6E8A-4147-A177-3AD203B41FA5}">
                      <a16:colId xmlns:a16="http://schemas.microsoft.com/office/drawing/2014/main" val="3624719531"/>
                    </a:ext>
                  </a:extLst>
                </a:gridCol>
                <a:gridCol w="6487809">
                  <a:extLst>
                    <a:ext uri="{9D8B030D-6E8A-4147-A177-3AD203B41FA5}">
                      <a16:colId xmlns:a16="http://schemas.microsoft.com/office/drawing/2014/main" val="3989142321"/>
                    </a:ext>
                  </a:extLst>
                </a:gridCol>
              </a:tblGrid>
              <a:tr h="0">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ФОРМЫ ЮРИДИЧЕСКИХ ЛИЦ</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ВИДЫ ЮРИДИЧЕСКИХ ЛИЦ</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971327233"/>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коммандитное товарищество</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коммерческое</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2183022850"/>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общество с ограниченной ответственностью</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dirty="0">
                          <a:effectLst/>
                          <a:latin typeface="Calibri" panose="020F0502020204030204" pitchFamily="34" charset="0"/>
                          <a:ea typeface="Calibri" panose="020F0502020204030204" pitchFamily="34" charset="0"/>
                          <a:cs typeface="Times New Roman" panose="02020603050405020304" pitchFamily="18" charset="0"/>
                        </a:rPr>
                        <a:t>некоммерческое</a:t>
                      </a:r>
                    </a:p>
                  </a:txBody>
                  <a:tcPr marL="47625" marR="47625" marT="47625" marB="47625" anchor="ctr">
                    <a:lnL>
                      <a:noFill/>
                    </a:lnL>
                    <a:lnR>
                      <a:noFill/>
                    </a:lnR>
                    <a:lnT>
                      <a:noFill/>
                    </a:lnT>
                    <a:lnB>
                      <a:noFill/>
                    </a:lnB>
                  </a:tcPr>
                </a:tc>
                <a:extLst>
                  <a:ext uri="{0D108BD9-81ED-4DB2-BD59-A6C34878D82A}">
                    <a16:rowId xmlns:a16="http://schemas.microsoft.com/office/drawing/2014/main" val="890732171"/>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потребительский кооператив</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037613825"/>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общественное объединение</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649722464"/>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хозяйственное общество</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br>
                        <a:rPr lang="ru-RU" sz="2800" dirty="0">
                          <a:effectLst/>
                          <a:latin typeface="Calibri" panose="020F0502020204030204" pitchFamily="34" charset="0"/>
                          <a:ea typeface="Calibri" panose="020F0502020204030204" pitchFamily="34" charset="0"/>
                          <a:cs typeface="Times New Roman" panose="02020603050405020304" pitchFamily="18" charset="0"/>
                        </a:rPr>
                      </a:b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041831701"/>
                  </a:ext>
                </a:extLst>
              </a:tr>
            </a:tbl>
          </a:graphicData>
        </a:graphic>
      </p:graphicFrame>
    </p:spTree>
    <p:extLst>
      <p:ext uri="{BB962C8B-B14F-4D97-AF65-F5344CB8AC3E}">
        <p14:creationId xmlns:p14="http://schemas.microsoft.com/office/powerpoint/2010/main" val="29523997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9578430" y="-131267"/>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9693618" y="-733662"/>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pic>
        <p:nvPicPr>
          <p:cNvPr id="10" name="Picture 10"/>
          <p:cNvPicPr>
            <a:picLocks noChangeAspect="1"/>
          </p:cNvPicPr>
          <p:nvPr/>
        </p:nvPicPr>
        <p:blipFill>
          <a:blip r:embed="rId5"/>
          <a:srcRect/>
          <a:stretch>
            <a:fillRect/>
          </a:stretch>
        </p:blipFill>
        <p:spPr>
          <a:xfrm>
            <a:off x="9814948" y="2480072"/>
            <a:ext cx="3653667" cy="3408272"/>
          </a:xfrm>
          <a:prstGeom prst="rect">
            <a:avLst/>
          </a:prstGeom>
        </p:spPr>
      </p:pic>
      <p:sp>
        <p:nvSpPr>
          <p:cNvPr id="5" name="Прямоугольник 4">
            <a:extLst>
              <a:ext uri="{FF2B5EF4-FFF2-40B4-BE49-F238E27FC236}">
                <a16:creationId xmlns:a16="http://schemas.microsoft.com/office/drawing/2014/main" id="{30B57EBF-2B9A-484E-93C9-6B8794379D4C}"/>
              </a:ext>
            </a:extLst>
          </p:cNvPr>
          <p:cNvSpPr/>
          <p:nvPr/>
        </p:nvSpPr>
        <p:spPr>
          <a:xfrm>
            <a:off x="96248" y="255046"/>
            <a:ext cx="10148711" cy="5827621"/>
          </a:xfrm>
          <a:prstGeom prst="rect">
            <a:avLst/>
          </a:prstGeom>
        </p:spPr>
        <p:txBody>
          <a:bodyPr wrap="square">
            <a:spAutoFit/>
          </a:bodyPr>
          <a:lstStyle/>
          <a:p>
            <a:pPr>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Акционерное общество «Сладкое очарование» изготавливает кондитерские изделия. Найдите в приведённом списке черты отличия акционерного общества от других организационно-правовых форм предприятий. Запишите </a:t>
            </a:r>
            <a:r>
              <a:rPr lang="ru-RU" sz="24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разделение уставного капитала фирмы на равные части, каждая из которых оформлена ценной бумагой</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обязанность работников соблюдать трудовую дисциплину</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выплата собственникам дивидендов по итогам года</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несение риска убытков в пределах стоимости принадлежащих участнику ценных бумаг</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обязательное заключение трудового договора с работниками</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распределение прибыли между работниками в соответствии с их трудовым участием</a:t>
            </a:r>
          </a:p>
        </p:txBody>
      </p:sp>
    </p:spTree>
    <p:extLst>
      <p:ext uri="{BB962C8B-B14F-4D97-AF65-F5344CB8AC3E}">
        <p14:creationId xmlns:p14="http://schemas.microsoft.com/office/powerpoint/2010/main" val="35350685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2"/>
          <a:srcRect/>
          <a:stretch>
            <a:fillRect/>
          </a:stretch>
        </p:blipFill>
        <p:spPr>
          <a:xfrm rot="1532132">
            <a:off x="-4264327" y="-113069"/>
            <a:ext cx="7882581" cy="5216836"/>
          </a:xfrm>
          <a:prstGeom prst="rect">
            <a:avLst/>
          </a:prstGeom>
        </p:spPr>
      </p:pic>
      <p:pic>
        <p:nvPicPr>
          <p:cNvPr id="5" name="Picture 5"/>
          <p:cNvPicPr>
            <a:picLocks noChangeAspect="1"/>
          </p:cNvPicPr>
          <p:nvPr/>
        </p:nvPicPr>
        <p:blipFill>
          <a:blip r:embed="rId3"/>
          <a:srcRect/>
          <a:stretch>
            <a:fillRect/>
          </a:stretch>
        </p:blipFill>
        <p:spPr>
          <a:xfrm>
            <a:off x="-465666" y="1680195"/>
            <a:ext cx="3800211" cy="3675841"/>
          </a:xfrm>
          <a:prstGeom prst="rect">
            <a:avLst/>
          </a:prstGeom>
        </p:spPr>
      </p:pic>
      <p:sp>
        <p:nvSpPr>
          <p:cNvPr id="2" name="Прямоугольник 1">
            <a:extLst>
              <a:ext uri="{FF2B5EF4-FFF2-40B4-BE49-F238E27FC236}">
                <a16:creationId xmlns:a16="http://schemas.microsoft.com/office/drawing/2014/main" id="{A219457F-7A4A-5D4F-A2E8-D1F801AAA366}"/>
              </a:ext>
            </a:extLst>
          </p:cNvPr>
          <p:cNvSpPr/>
          <p:nvPr/>
        </p:nvSpPr>
        <p:spPr>
          <a:xfrm>
            <a:off x="2856089" y="149618"/>
            <a:ext cx="9053688" cy="1384995"/>
          </a:xfrm>
          <a:prstGeom prst="rect">
            <a:avLst/>
          </a:prstGeom>
        </p:spPr>
        <p:txBody>
          <a:bodyPr wrap="square">
            <a:spAutoFit/>
          </a:bodyPr>
          <a:lstStyle/>
          <a:p>
            <a:pPr algn="just"/>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Напишите план по теме: «Хозяйственные товарищества и общества как организационно правовые формы предпринимательской деятельности»</a:t>
            </a:r>
            <a:r>
              <a:rPr lang="ru-RU" sz="2800" dirty="0">
                <a:solidFill>
                  <a:srgbClr val="FF0000"/>
                </a:solidFill>
              </a:rPr>
              <a:t> </a:t>
            </a:r>
          </a:p>
        </p:txBody>
      </p:sp>
      <p:sp>
        <p:nvSpPr>
          <p:cNvPr id="3" name="Прямоугольник 2">
            <a:extLst>
              <a:ext uri="{FF2B5EF4-FFF2-40B4-BE49-F238E27FC236}">
                <a16:creationId xmlns:a16="http://schemas.microsoft.com/office/drawing/2014/main" id="{9175DD7B-BDFC-5349-8B1D-FFA2B5B33DF1}"/>
              </a:ext>
            </a:extLst>
          </p:cNvPr>
          <p:cNvSpPr/>
          <p:nvPr/>
        </p:nvSpPr>
        <p:spPr>
          <a:xfrm>
            <a:off x="3334545" y="1580357"/>
            <a:ext cx="8710699" cy="4401205"/>
          </a:xfrm>
          <a:prstGeom prst="rect">
            <a:avLst/>
          </a:prstGeom>
        </p:spPr>
        <p:txBody>
          <a:bodyPr wrap="square">
            <a:spAutoFit/>
          </a:bodyPr>
          <a:lstStyle/>
          <a:p>
            <a:r>
              <a:rPr lang="ru-RU" sz="2800" dirty="0">
                <a:latin typeface="Calibri" panose="020F0502020204030204" pitchFamily="34" charset="0"/>
                <a:ea typeface="Calibri" panose="020F0502020204030204" pitchFamily="34" charset="0"/>
                <a:cs typeface="Times New Roman" panose="02020603050405020304" pitchFamily="18" charset="0"/>
              </a:rPr>
              <a:t>1. Понятие предпринимательской деятельности. </a:t>
            </a:r>
          </a:p>
          <a:p>
            <a:r>
              <a:rPr lang="ru-RU" sz="2800" dirty="0">
                <a:latin typeface="Calibri" panose="020F0502020204030204" pitchFamily="34" charset="0"/>
                <a:ea typeface="Calibri" panose="020F0502020204030204" pitchFamily="34" charset="0"/>
                <a:cs typeface="Times New Roman" panose="02020603050405020304" pitchFamily="18" charset="0"/>
              </a:rPr>
              <a:t>2. Субъекты предпринимательства:</a:t>
            </a:r>
          </a:p>
          <a:p>
            <a:r>
              <a:rPr lang="ru-RU" sz="2800" dirty="0">
                <a:latin typeface="Calibri" panose="020F0502020204030204" pitchFamily="34" charset="0"/>
                <a:ea typeface="Calibri" panose="020F0502020204030204" pitchFamily="34" charset="0"/>
                <a:cs typeface="Times New Roman" panose="02020603050405020304" pitchFamily="18" charset="0"/>
              </a:rPr>
              <a:t>а) …………… лица;</a:t>
            </a:r>
          </a:p>
          <a:p>
            <a:r>
              <a:rPr lang="ru-RU" sz="2800" dirty="0">
                <a:latin typeface="Calibri" panose="020F0502020204030204" pitchFamily="34" charset="0"/>
                <a:ea typeface="Calibri" panose="020F0502020204030204" pitchFamily="34" charset="0"/>
                <a:cs typeface="Times New Roman" panose="02020603050405020304" pitchFamily="18" charset="0"/>
              </a:rPr>
              <a:t>б) …………… лица(коммерческие и </a:t>
            </a:r>
            <a:r>
              <a:rPr lang="ru-RU" sz="2800" dirty="0" err="1">
                <a:latin typeface="Calibri" panose="020F0502020204030204" pitchFamily="34" charset="0"/>
                <a:ea typeface="Calibri" panose="020F0502020204030204" pitchFamily="34" charset="0"/>
                <a:cs typeface="Times New Roman" panose="02020603050405020304" pitchFamily="18" charset="0"/>
              </a:rPr>
              <a:t>некомерческие</a:t>
            </a:r>
            <a:r>
              <a:rPr lang="ru-RU" sz="2800" dirty="0">
                <a:latin typeface="Calibri" panose="020F0502020204030204" pitchFamily="34" charset="0"/>
                <a:ea typeface="Calibri" panose="020F0502020204030204" pitchFamily="34" charset="0"/>
                <a:cs typeface="Times New Roman" panose="02020603050405020304" pitchFamily="18" charset="0"/>
              </a:rPr>
              <a:t>). </a:t>
            </a:r>
          </a:p>
          <a:p>
            <a:r>
              <a:rPr lang="ru-RU" sz="2800" dirty="0">
                <a:latin typeface="Calibri" panose="020F0502020204030204" pitchFamily="34" charset="0"/>
                <a:ea typeface="Calibri" panose="020F0502020204030204" pitchFamily="34" charset="0"/>
                <a:cs typeface="Times New Roman" panose="02020603050405020304" pitchFamily="18" charset="0"/>
              </a:rPr>
              <a:t>3. Виды коммерческих юридических лиц по Гражданскому кодексу РФ:</a:t>
            </a:r>
          </a:p>
          <a:p>
            <a:r>
              <a:rPr lang="ru-RU" sz="2800" dirty="0">
                <a:latin typeface="Calibri" panose="020F0502020204030204" pitchFamily="34" charset="0"/>
                <a:ea typeface="Calibri" panose="020F0502020204030204" pitchFamily="34" charset="0"/>
                <a:cs typeface="Times New Roman" panose="02020603050405020304" pitchFamily="18" charset="0"/>
              </a:rPr>
              <a:t>а) …………… товарищества;</a:t>
            </a:r>
          </a:p>
          <a:p>
            <a:r>
              <a:rPr lang="ru-RU" sz="2800" dirty="0">
                <a:latin typeface="Calibri" panose="020F0502020204030204" pitchFamily="34" charset="0"/>
                <a:ea typeface="Calibri" panose="020F0502020204030204" pitchFamily="34" charset="0"/>
                <a:cs typeface="Times New Roman" panose="02020603050405020304" pitchFamily="18" charset="0"/>
              </a:rPr>
              <a:t>б) …………… общества;</a:t>
            </a:r>
          </a:p>
          <a:p>
            <a:r>
              <a:rPr lang="ru-RU" sz="2800" dirty="0">
                <a:latin typeface="Calibri" panose="020F0502020204030204" pitchFamily="34" charset="0"/>
                <a:ea typeface="Calibri" panose="020F0502020204030204" pitchFamily="34" charset="0"/>
                <a:cs typeface="Times New Roman" panose="02020603050405020304" pitchFamily="18" charset="0"/>
              </a:rPr>
              <a:t>в) ГУП и МУП;</a:t>
            </a:r>
          </a:p>
          <a:p>
            <a:r>
              <a:rPr lang="ru-RU" sz="2800" dirty="0">
                <a:latin typeface="Calibri" panose="020F0502020204030204" pitchFamily="34" charset="0"/>
                <a:ea typeface="Calibri" panose="020F0502020204030204" pitchFamily="34" charset="0"/>
                <a:cs typeface="Times New Roman" panose="02020603050405020304" pitchFamily="18" charset="0"/>
              </a:rPr>
              <a:t>г) производственный кооператив. </a:t>
            </a:r>
          </a:p>
        </p:txBody>
      </p:sp>
    </p:spTree>
    <p:extLst>
      <p:ext uri="{BB962C8B-B14F-4D97-AF65-F5344CB8AC3E}">
        <p14:creationId xmlns:p14="http://schemas.microsoft.com/office/powerpoint/2010/main" val="41159099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641DB65-5A22-3D46-8568-0CA285638E7A}"/>
              </a:ext>
            </a:extLst>
          </p:cNvPr>
          <p:cNvSpPr/>
          <p:nvPr/>
        </p:nvSpPr>
        <p:spPr>
          <a:xfrm>
            <a:off x="869243" y="464741"/>
            <a:ext cx="9358489" cy="5262979"/>
          </a:xfrm>
          <a:prstGeom prst="rect">
            <a:avLst/>
          </a:prstGeom>
        </p:spPr>
        <p:txBody>
          <a:bodyPr wrap="square">
            <a:spAutoFit/>
          </a:bodyPr>
          <a:lstStyle/>
          <a:p>
            <a:r>
              <a:rPr lang="ru-RU" sz="2800" dirty="0">
                <a:latin typeface="Calibri" panose="020F0502020204030204" pitchFamily="34" charset="0"/>
                <a:ea typeface="Calibri" panose="020F0502020204030204" pitchFamily="34" charset="0"/>
                <a:cs typeface="Times New Roman" panose="02020603050405020304" pitchFamily="18" charset="0"/>
              </a:rPr>
              <a:t>4. Формы хозяйственного товарищества:</a:t>
            </a:r>
          </a:p>
          <a:p>
            <a:r>
              <a:rPr lang="ru-RU" sz="2800" dirty="0">
                <a:latin typeface="Calibri" panose="020F0502020204030204" pitchFamily="34" charset="0"/>
                <a:ea typeface="Calibri" panose="020F0502020204030204" pitchFamily="34" charset="0"/>
                <a:cs typeface="Times New Roman" panose="02020603050405020304" pitchFamily="18" charset="0"/>
              </a:rPr>
              <a:t>а) …………… товарищества;</a:t>
            </a:r>
          </a:p>
          <a:p>
            <a:r>
              <a:rPr lang="ru-RU" sz="2800" dirty="0">
                <a:latin typeface="Calibri" panose="020F0502020204030204" pitchFamily="34" charset="0"/>
                <a:ea typeface="Calibri" panose="020F0502020204030204" pitchFamily="34" charset="0"/>
                <a:cs typeface="Times New Roman" panose="02020603050405020304" pitchFamily="18" charset="0"/>
              </a:rPr>
              <a:t>б) товарищества на ……………  (</a:t>
            </a:r>
            <a:r>
              <a:rPr lang="ru-RU" sz="2800" dirty="0" err="1">
                <a:latin typeface="Calibri" panose="020F0502020204030204" pitchFamily="34" charset="0"/>
                <a:ea typeface="Calibri" panose="020F0502020204030204" pitchFamily="34" charset="0"/>
                <a:cs typeface="Times New Roman" panose="02020603050405020304" pitchFamily="18" charset="0"/>
              </a:rPr>
              <a:t>коммандитское</a:t>
            </a:r>
            <a:r>
              <a:rPr lang="ru-RU" sz="2800" dirty="0">
                <a:latin typeface="Calibri" panose="020F0502020204030204" pitchFamily="34" charset="0"/>
                <a:ea typeface="Calibri" panose="020F0502020204030204" pitchFamily="34" charset="0"/>
                <a:cs typeface="Times New Roman" panose="02020603050405020304" pitchFamily="18" charset="0"/>
              </a:rPr>
              <a:t>). </a:t>
            </a:r>
          </a:p>
          <a:p>
            <a:r>
              <a:rPr lang="ru-RU" sz="2800" dirty="0">
                <a:latin typeface="Calibri" panose="020F0502020204030204" pitchFamily="34" charset="0"/>
                <a:ea typeface="Calibri" panose="020F0502020204030204" pitchFamily="34" charset="0"/>
                <a:cs typeface="Times New Roman" panose="02020603050405020304" pitchFamily="18" charset="0"/>
              </a:rPr>
              <a:t>5. Признаки полного товарищества:</a:t>
            </a:r>
          </a:p>
          <a:p>
            <a:r>
              <a:rPr lang="ru-RU" sz="2800" dirty="0">
                <a:latin typeface="Calibri" panose="020F0502020204030204" pitchFamily="34" charset="0"/>
                <a:ea typeface="Calibri" panose="020F0502020204030204" pitchFamily="34" charset="0"/>
                <a:cs typeface="Times New Roman" panose="02020603050405020304" pitchFamily="18" charset="0"/>
              </a:rPr>
              <a:t>а) учредителями могут выступать ……………;</a:t>
            </a:r>
          </a:p>
          <a:p>
            <a:r>
              <a:rPr lang="ru-RU" sz="2800" dirty="0">
                <a:latin typeface="Calibri" panose="020F0502020204030204" pitchFamily="34" charset="0"/>
                <a:ea typeface="Calibri" panose="020F0502020204030204" pitchFamily="34" charset="0"/>
                <a:cs typeface="Times New Roman" panose="02020603050405020304" pitchFamily="18" charset="0"/>
              </a:rPr>
              <a:t>б) вклады участников составляют …………… капитал;</a:t>
            </a:r>
          </a:p>
          <a:p>
            <a:r>
              <a:rPr lang="ru-RU" sz="2800" dirty="0">
                <a:latin typeface="Calibri" panose="020F0502020204030204" pitchFamily="34" charset="0"/>
                <a:ea typeface="Calibri" panose="020F0502020204030204" pitchFamily="34" charset="0"/>
                <a:cs typeface="Times New Roman" panose="02020603050405020304" pitchFamily="18" charset="0"/>
              </a:rPr>
              <a:t>в) несут …………… ответственность. </a:t>
            </a:r>
          </a:p>
          <a:p>
            <a:r>
              <a:rPr lang="ru-RU" sz="2800" dirty="0">
                <a:latin typeface="Calibri" panose="020F0502020204030204" pitchFamily="34" charset="0"/>
                <a:ea typeface="Calibri" panose="020F0502020204030204" pitchFamily="34" charset="0"/>
                <a:cs typeface="Times New Roman" panose="02020603050405020304" pitchFamily="18" charset="0"/>
              </a:rPr>
              <a:t>6. Признаки товарищества на вере:</a:t>
            </a:r>
          </a:p>
          <a:p>
            <a:r>
              <a:rPr lang="ru-RU" sz="2800" dirty="0">
                <a:latin typeface="Calibri" panose="020F0502020204030204" pitchFamily="34" charset="0"/>
                <a:ea typeface="Calibri" panose="020F0502020204030204" pitchFamily="34" charset="0"/>
                <a:cs typeface="Times New Roman" panose="02020603050405020304" pitchFamily="18" charset="0"/>
              </a:rPr>
              <a:t>а) состоит из …………… и ……………;</a:t>
            </a:r>
          </a:p>
          <a:p>
            <a:r>
              <a:rPr lang="ru-RU" sz="2800" dirty="0">
                <a:latin typeface="Calibri" panose="020F0502020204030204" pitchFamily="34" charset="0"/>
                <a:ea typeface="Calibri" panose="020F0502020204030204" pitchFamily="34" charset="0"/>
                <a:cs typeface="Times New Roman" panose="02020603050405020304" pitchFamily="18" charset="0"/>
              </a:rPr>
              <a:t>б) …………… не принимают участие в управлении;</a:t>
            </a:r>
          </a:p>
          <a:p>
            <a:r>
              <a:rPr lang="ru-RU" sz="2800" dirty="0">
                <a:latin typeface="Calibri" panose="020F0502020204030204" pitchFamily="34" charset="0"/>
                <a:ea typeface="Calibri" panose="020F0502020204030204" pitchFamily="34" charset="0"/>
                <a:cs typeface="Times New Roman" panose="02020603050405020304" pitchFamily="18" charset="0"/>
              </a:rPr>
              <a:t>в) …………… не рискуют имуществом, а только вложенным капиталом. </a:t>
            </a:r>
          </a:p>
        </p:txBody>
      </p:sp>
    </p:spTree>
    <p:extLst>
      <p:ext uri="{BB962C8B-B14F-4D97-AF65-F5344CB8AC3E}">
        <p14:creationId xmlns:p14="http://schemas.microsoft.com/office/powerpoint/2010/main" val="31246064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1A998B4-1FCE-BD48-A2ED-CB3923FD2BFE}"/>
              </a:ext>
            </a:extLst>
          </p:cNvPr>
          <p:cNvSpPr/>
          <p:nvPr/>
        </p:nvSpPr>
        <p:spPr>
          <a:xfrm>
            <a:off x="745066" y="428178"/>
            <a:ext cx="10905067" cy="5632311"/>
          </a:xfrm>
          <a:prstGeom prst="rect">
            <a:avLst/>
          </a:prstGeom>
        </p:spPr>
        <p:txBody>
          <a:bodyPr wrap="square">
            <a:spAutoFit/>
          </a:bodyPr>
          <a:lstStyle/>
          <a:p>
            <a:r>
              <a:rPr lang="ru-RU" sz="2400" dirty="0">
                <a:latin typeface="Calibri" panose="020F0502020204030204" pitchFamily="34" charset="0"/>
                <a:ea typeface="Calibri" panose="020F0502020204030204" pitchFamily="34" charset="0"/>
                <a:cs typeface="Times New Roman" panose="02020603050405020304" pitchFamily="18" charset="0"/>
              </a:rPr>
              <a:t>7. Формы хозяйственного общества:</a:t>
            </a:r>
          </a:p>
          <a:p>
            <a:r>
              <a:rPr lang="ru-RU" sz="2400" dirty="0">
                <a:latin typeface="Calibri" panose="020F0502020204030204" pitchFamily="34" charset="0"/>
                <a:ea typeface="Calibri" panose="020F0502020204030204" pitchFamily="34" charset="0"/>
                <a:cs typeface="Times New Roman" panose="02020603050405020304" pitchFamily="18" charset="0"/>
              </a:rPr>
              <a:t>а) …………… общества;</a:t>
            </a:r>
          </a:p>
          <a:p>
            <a:r>
              <a:rPr lang="ru-RU" sz="2400" dirty="0">
                <a:latin typeface="Calibri" panose="020F0502020204030204" pitchFamily="34" charset="0"/>
                <a:ea typeface="Calibri" panose="020F0502020204030204" pitchFamily="34" charset="0"/>
                <a:cs typeface="Times New Roman" panose="02020603050405020304" pitchFamily="18" charset="0"/>
              </a:rPr>
              <a:t>б) общества с …………… ответственностью. </a:t>
            </a:r>
          </a:p>
          <a:p>
            <a:r>
              <a:rPr lang="ru-RU" sz="2400" dirty="0">
                <a:latin typeface="Calibri" panose="020F0502020204030204" pitchFamily="34" charset="0"/>
                <a:ea typeface="Calibri" panose="020F0502020204030204" pitchFamily="34" charset="0"/>
                <a:cs typeface="Times New Roman" panose="02020603050405020304" pitchFamily="18" charset="0"/>
              </a:rPr>
              <a:t>8. Виды акционерных обществ:</a:t>
            </a:r>
          </a:p>
          <a:p>
            <a:r>
              <a:rPr lang="ru-RU" sz="2400" dirty="0">
                <a:latin typeface="Calibri" panose="020F0502020204030204" pitchFamily="34" charset="0"/>
                <a:ea typeface="Calibri" panose="020F0502020204030204" pitchFamily="34" charset="0"/>
                <a:cs typeface="Times New Roman" panose="02020603050405020304" pitchFamily="18" charset="0"/>
              </a:rPr>
              <a:t>а) АО;</a:t>
            </a:r>
          </a:p>
          <a:p>
            <a:r>
              <a:rPr lang="ru-RU" sz="2400" dirty="0">
                <a:latin typeface="Calibri" panose="020F0502020204030204" pitchFamily="34" charset="0"/>
                <a:ea typeface="Calibri" panose="020F0502020204030204" pitchFamily="34" charset="0"/>
                <a:cs typeface="Times New Roman" panose="02020603050405020304" pitchFamily="18" charset="0"/>
              </a:rPr>
              <a:t>б) …………… акционерные общества. </a:t>
            </a:r>
          </a:p>
          <a:p>
            <a:r>
              <a:rPr lang="ru-RU" sz="2400" dirty="0">
                <a:latin typeface="Calibri" panose="020F0502020204030204" pitchFamily="34" charset="0"/>
                <a:ea typeface="Calibri" panose="020F0502020204030204" pitchFamily="34" charset="0"/>
                <a:cs typeface="Times New Roman" panose="02020603050405020304" pitchFamily="18" charset="0"/>
              </a:rPr>
              <a:t>8. Характеристики акционерного общества:</a:t>
            </a:r>
          </a:p>
          <a:p>
            <a:r>
              <a:rPr lang="ru-RU" sz="2400" dirty="0">
                <a:latin typeface="Calibri" panose="020F0502020204030204" pitchFamily="34" charset="0"/>
                <a:ea typeface="Calibri" panose="020F0502020204030204" pitchFamily="34" charset="0"/>
                <a:cs typeface="Times New Roman" panose="02020603050405020304" pitchFamily="18" charset="0"/>
              </a:rPr>
              <a:t>а) уставной капитал разделен на ……………;</a:t>
            </a:r>
          </a:p>
          <a:p>
            <a:r>
              <a:rPr lang="ru-RU" sz="2400" dirty="0">
                <a:latin typeface="Calibri" panose="020F0502020204030204" pitchFamily="34" charset="0"/>
                <a:ea typeface="Calibri" panose="020F0502020204030204" pitchFamily="34" charset="0"/>
                <a:cs typeface="Times New Roman" panose="02020603050405020304" pitchFamily="18" charset="0"/>
              </a:rPr>
              <a:t>б) несут ответственность в пределах стоимости их ……………;</a:t>
            </a:r>
          </a:p>
          <a:p>
            <a:r>
              <a:rPr lang="ru-RU" sz="2400" dirty="0">
                <a:latin typeface="Calibri" panose="020F0502020204030204" pitchFamily="34" charset="0"/>
                <a:ea typeface="Calibri" panose="020F0502020204030204" pitchFamily="34" charset="0"/>
                <a:cs typeface="Times New Roman" panose="02020603050405020304" pitchFamily="18" charset="0"/>
              </a:rPr>
              <a:t>в) делятся на …………… и …………… (акции публичных АО распространяются свободно, акции непубличных в рамках предприятия). </a:t>
            </a:r>
          </a:p>
          <a:p>
            <a:r>
              <a:rPr lang="ru-RU" sz="2400" dirty="0">
                <a:latin typeface="Calibri" panose="020F0502020204030204" pitchFamily="34" charset="0"/>
                <a:ea typeface="Calibri" panose="020F0502020204030204" pitchFamily="34" charset="0"/>
                <a:cs typeface="Times New Roman" panose="02020603050405020304" pitchFamily="18" charset="0"/>
              </a:rPr>
              <a:t>9. Отличительные черты ООО:</a:t>
            </a:r>
          </a:p>
          <a:p>
            <a:r>
              <a:rPr lang="ru-RU" sz="2400" dirty="0">
                <a:latin typeface="Calibri" panose="020F0502020204030204" pitchFamily="34" charset="0"/>
                <a:ea typeface="Calibri" panose="020F0502020204030204" pitchFamily="34" charset="0"/>
                <a:cs typeface="Times New Roman" panose="02020603050405020304" pitchFamily="18" charset="0"/>
              </a:rPr>
              <a:t>а) участники не несут </a:t>
            </a:r>
            <a:r>
              <a:rPr lang="ru-RU" sz="2400" dirty="0" err="1">
                <a:latin typeface="Calibri" panose="020F0502020204030204" pitchFamily="34" charset="0"/>
                <a:ea typeface="Calibri" panose="020F0502020204030204" pitchFamily="34" charset="0"/>
                <a:cs typeface="Times New Roman" panose="02020603050405020304" pitchFamily="18" charset="0"/>
              </a:rPr>
              <a:t>отвественности</a:t>
            </a:r>
            <a:r>
              <a:rPr lang="ru-RU" sz="2400" dirty="0">
                <a:latin typeface="Calibri" panose="020F0502020204030204" pitchFamily="34" charset="0"/>
                <a:ea typeface="Calibri" panose="020F0502020204030204" pitchFamily="34" charset="0"/>
                <a:cs typeface="Times New Roman" panose="02020603050405020304" pitchFamily="18" charset="0"/>
              </a:rPr>
              <a:t> по долгам фирмы;</a:t>
            </a:r>
          </a:p>
          <a:p>
            <a:r>
              <a:rPr lang="ru-RU" sz="2400" dirty="0">
                <a:latin typeface="Calibri" panose="020F0502020204030204" pitchFamily="34" charset="0"/>
                <a:ea typeface="Calibri" panose="020F0502020204030204" pitchFamily="34" charset="0"/>
                <a:cs typeface="Times New Roman" panose="02020603050405020304" pitchFamily="18" charset="0"/>
              </a:rPr>
              <a:t>б) ООО принадлежит участникам пропорционально их доле в уставном капитале;</a:t>
            </a:r>
          </a:p>
          <a:p>
            <a:r>
              <a:rPr lang="ru-RU" sz="2400" dirty="0">
                <a:latin typeface="Calibri" panose="020F0502020204030204" pitchFamily="34" charset="0"/>
                <a:ea typeface="Calibri" panose="020F0502020204030204" pitchFamily="34" charset="0"/>
                <a:cs typeface="Times New Roman" panose="02020603050405020304" pitchFamily="18" charset="0"/>
              </a:rPr>
              <a:t>в) может быть учреждено как одним, так и несколькими лицами.  </a:t>
            </a:r>
          </a:p>
        </p:txBody>
      </p:sp>
    </p:spTree>
    <p:extLst>
      <p:ext uri="{BB962C8B-B14F-4D97-AF65-F5344CB8AC3E}">
        <p14:creationId xmlns:p14="http://schemas.microsoft.com/office/powerpoint/2010/main" val="11242932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B86CDC6E-FE52-184C-BE72-38EA8850E8F7}"/>
              </a:ext>
            </a:extLst>
          </p:cNvPr>
          <p:cNvSpPr/>
          <p:nvPr/>
        </p:nvSpPr>
        <p:spPr>
          <a:xfrm>
            <a:off x="711199" y="408296"/>
            <a:ext cx="10351911" cy="5262979"/>
          </a:xfrm>
          <a:prstGeom prst="rect">
            <a:avLst/>
          </a:prstGeom>
        </p:spPr>
        <p:txBody>
          <a:bodyPr wrap="square">
            <a:spAutoFit/>
          </a:bodyPr>
          <a:lstStyle/>
          <a:p>
            <a:r>
              <a:rPr lang="ru-RU" sz="2800" dirty="0">
                <a:solidFill>
                  <a:srgbClr val="262626"/>
                </a:solidFill>
                <a:latin typeface="-apple-system"/>
              </a:rPr>
              <a:t>10. Признаки производственного кооператива</a:t>
            </a:r>
            <a:br>
              <a:rPr lang="ru-RU" sz="2800" dirty="0"/>
            </a:br>
            <a:r>
              <a:rPr lang="ru-RU" sz="2800" dirty="0">
                <a:solidFill>
                  <a:srgbClr val="262626"/>
                </a:solidFill>
                <a:latin typeface="-apple-system"/>
              </a:rPr>
              <a:t>а) </a:t>
            </a:r>
            <a:r>
              <a:rPr lang="ru-RU" sz="2800" dirty="0">
                <a:latin typeface="Calibri" panose="020F0502020204030204" pitchFamily="34" charset="0"/>
                <a:ea typeface="Calibri" panose="020F0502020204030204" pitchFamily="34" charset="0"/>
                <a:cs typeface="Times New Roman" panose="02020603050405020304" pitchFamily="18" charset="0"/>
              </a:rPr>
              <a:t>……………</a:t>
            </a:r>
            <a:r>
              <a:rPr lang="ru-RU" sz="2800" dirty="0">
                <a:solidFill>
                  <a:srgbClr val="262626"/>
                </a:solidFill>
                <a:latin typeface="-apple-system"/>
              </a:rPr>
              <a:t> участие участников (не менее 5 человек)</a:t>
            </a:r>
            <a:br>
              <a:rPr lang="ru-RU" sz="2800" dirty="0"/>
            </a:br>
            <a:r>
              <a:rPr lang="ru-RU" sz="2800" dirty="0">
                <a:solidFill>
                  <a:srgbClr val="262626"/>
                </a:solidFill>
                <a:latin typeface="-apple-system"/>
              </a:rPr>
              <a:t>б) прибыль распределяется в соответствии с </a:t>
            </a:r>
            <a:r>
              <a:rPr lang="ru-RU" sz="2800" dirty="0">
                <a:latin typeface="Calibri" panose="020F0502020204030204" pitchFamily="34" charset="0"/>
                <a:ea typeface="Calibri" panose="020F0502020204030204" pitchFamily="34" charset="0"/>
                <a:cs typeface="Times New Roman" panose="02020603050405020304" pitchFamily="18" charset="0"/>
              </a:rPr>
              <a:t>……………</a:t>
            </a:r>
            <a:r>
              <a:rPr lang="ru-RU" sz="2800" dirty="0">
                <a:solidFill>
                  <a:srgbClr val="262626"/>
                </a:solidFill>
                <a:latin typeface="-apple-system"/>
              </a:rPr>
              <a:t> участием</a:t>
            </a:r>
            <a:br>
              <a:rPr lang="ru-RU" sz="2800" dirty="0"/>
            </a:br>
            <a:r>
              <a:rPr lang="ru-RU" sz="2800" dirty="0">
                <a:solidFill>
                  <a:srgbClr val="262626"/>
                </a:solidFill>
                <a:latin typeface="-apple-system"/>
              </a:rPr>
              <a:t>в) уставной капитал в виде </a:t>
            </a:r>
            <a:r>
              <a:rPr lang="ru-RU" sz="2800" dirty="0">
                <a:latin typeface="Calibri" panose="020F0502020204030204" pitchFamily="34" charset="0"/>
                <a:ea typeface="Calibri" panose="020F0502020204030204" pitchFamily="34" charset="0"/>
                <a:cs typeface="Times New Roman" panose="02020603050405020304" pitchFamily="18" charset="0"/>
              </a:rPr>
              <a:t>……………</a:t>
            </a:r>
            <a:r>
              <a:rPr lang="ru-RU" sz="2800" dirty="0">
                <a:solidFill>
                  <a:srgbClr val="262626"/>
                </a:solidFill>
                <a:latin typeface="-apple-system"/>
              </a:rPr>
              <a:t> взносов</a:t>
            </a:r>
            <a:br>
              <a:rPr lang="ru-RU" sz="2800" dirty="0"/>
            </a:br>
            <a:r>
              <a:rPr lang="ru-RU" sz="2800" dirty="0">
                <a:solidFill>
                  <a:srgbClr val="262626"/>
                </a:solidFill>
                <a:latin typeface="-apple-system"/>
              </a:rPr>
              <a:t>г) несут </a:t>
            </a:r>
            <a:r>
              <a:rPr lang="ru-RU" sz="2800" dirty="0">
                <a:latin typeface="Calibri" panose="020F0502020204030204" pitchFamily="34" charset="0"/>
                <a:ea typeface="Calibri" panose="020F0502020204030204" pitchFamily="34" charset="0"/>
                <a:cs typeface="Times New Roman" panose="02020603050405020304" pitchFamily="18" charset="0"/>
              </a:rPr>
              <a:t>……………</a:t>
            </a:r>
            <a:r>
              <a:rPr lang="ru-RU" sz="2800" dirty="0">
                <a:solidFill>
                  <a:srgbClr val="262626"/>
                </a:solidFill>
                <a:latin typeface="-apple-system"/>
              </a:rPr>
              <a:t> ответственность</a:t>
            </a:r>
            <a:br>
              <a:rPr lang="ru-RU" sz="2800" dirty="0"/>
            </a:br>
            <a:r>
              <a:rPr lang="ru-RU" sz="2800" dirty="0">
                <a:solidFill>
                  <a:srgbClr val="262626"/>
                </a:solidFill>
                <a:latin typeface="-apple-system"/>
              </a:rPr>
              <a:t> 11. Признаки унитарного предприятия</a:t>
            </a:r>
            <a:br>
              <a:rPr lang="ru-RU" sz="2800" dirty="0"/>
            </a:br>
            <a:r>
              <a:rPr lang="ru-RU" sz="2800" dirty="0">
                <a:solidFill>
                  <a:srgbClr val="262626"/>
                </a:solidFill>
                <a:latin typeface="-apple-system"/>
              </a:rPr>
              <a:t>а) не имеет права </a:t>
            </a:r>
            <a:r>
              <a:rPr lang="ru-RU" sz="2800" dirty="0">
                <a:latin typeface="Calibri" panose="020F0502020204030204" pitchFamily="34" charset="0"/>
                <a:ea typeface="Calibri" panose="020F0502020204030204" pitchFamily="34" charset="0"/>
                <a:cs typeface="Times New Roman" panose="02020603050405020304" pitchFamily="18" charset="0"/>
              </a:rPr>
              <a:t>……………</a:t>
            </a:r>
            <a:r>
              <a:rPr lang="ru-RU" sz="2800" dirty="0">
                <a:solidFill>
                  <a:srgbClr val="262626"/>
                </a:solidFill>
                <a:latin typeface="-apple-system"/>
              </a:rPr>
              <a:t> на закрепленное за ним имущество</a:t>
            </a:r>
            <a:br>
              <a:rPr lang="ru-RU" sz="2800" dirty="0"/>
            </a:br>
            <a:r>
              <a:rPr lang="ru-RU" sz="2800" dirty="0">
                <a:solidFill>
                  <a:srgbClr val="262626"/>
                </a:solidFill>
                <a:latin typeface="-apple-system"/>
              </a:rPr>
              <a:t>б) несет ответственность по своим </a:t>
            </a:r>
            <a:r>
              <a:rPr lang="ru-RU" sz="2800" dirty="0">
                <a:latin typeface="Calibri" panose="020F0502020204030204" pitchFamily="34" charset="0"/>
                <a:ea typeface="Calibri" panose="020F0502020204030204" pitchFamily="34" charset="0"/>
                <a:cs typeface="Times New Roman" panose="02020603050405020304" pitchFamily="18" charset="0"/>
              </a:rPr>
              <a:t>……………</a:t>
            </a:r>
            <a:br>
              <a:rPr lang="ru-RU" sz="2800" dirty="0"/>
            </a:br>
            <a:r>
              <a:rPr lang="ru-RU" sz="2800" dirty="0">
                <a:solidFill>
                  <a:srgbClr val="262626"/>
                </a:solidFill>
                <a:latin typeface="-apple-system"/>
              </a:rPr>
              <a:t>в) органы управления унитарным предприятием назначаются </a:t>
            </a:r>
            <a:r>
              <a:rPr lang="ru-RU" sz="2800" dirty="0">
                <a:latin typeface="Calibri" panose="020F0502020204030204" pitchFamily="34" charset="0"/>
                <a:ea typeface="Calibri" panose="020F0502020204030204" pitchFamily="34" charset="0"/>
                <a:cs typeface="Times New Roman" panose="02020603050405020304" pitchFamily="18" charset="0"/>
              </a:rPr>
              <a:t>……………</a:t>
            </a:r>
            <a:r>
              <a:rPr lang="ru-RU" sz="2800" dirty="0">
                <a:solidFill>
                  <a:srgbClr val="262626"/>
                </a:solidFill>
                <a:latin typeface="-apple-system"/>
              </a:rPr>
              <a:t> (РФ, субъекты РФ, муниципальные образования)</a:t>
            </a:r>
          </a:p>
          <a:p>
            <a:r>
              <a:rPr lang="ru-RU" sz="2800" dirty="0"/>
              <a:t>12. Роль предпринимательской активности граждан в РФ.</a:t>
            </a:r>
          </a:p>
          <a:p>
            <a:endParaRPr lang="ru-RU" sz="2800" dirty="0"/>
          </a:p>
        </p:txBody>
      </p:sp>
    </p:spTree>
    <p:extLst>
      <p:ext uri="{BB962C8B-B14F-4D97-AF65-F5344CB8AC3E}">
        <p14:creationId xmlns:p14="http://schemas.microsoft.com/office/powerpoint/2010/main" val="40254754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3392990" y="-4218812"/>
            <a:ext cx="9967994" cy="6596999"/>
          </a:xfrm>
          <a:prstGeom prst="rect">
            <a:avLst/>
          </a:prstGeom>
        </p:spPr>
      </p:pic>
      <p:pic>
        <p:nvPicPr>
          <p:cNvPr id="5" name="Picture 5"/>
          <p:cNvPicPr>
            <a:picLocks noChangeAspect="1"/>
          </p:cNvPicPr>
          <p:nvPr/>
        </p:nvPicPr>
        <p:blipFill>
          <a:blip r:embed="rId3"/>
          <a:srcRect/>
          <a:stretch>
            <a:fillRect/>
          </a:stretch>
        </p:blipFill>
        <p:spPr>
          <a:xfrm>
            <a:off x="7897152" y="2747621"/>
            <a:ext cx="4712537" cy="4110379"/>
          </a:xfrm>
          <a:prstGeom prst="rect">
            <a:avLst/>
          </a:prstGeom>
        </p:spPr>
      </p:pic>
      <p:sp>
        <p:nvSpPr>
          <p:cNvPr id="3" name="Прямоугольник 2">
            <a:extLst>
              <a:ext uri="{FF2B5EF4-FFF2-40B4-BE49-F238E27FC236}">
                <a16:creationId xmlns:a16="http://schemas.microsoft.com/office/drawing/2014/main" id="{7AC5144B-3CCE-134F-A5F5-0442818C95F0}"/>
              </a:ext>
            </a:extLst>
          </p:cNvPr>
          <p:cNvSpPr/>
          <p:nvPr/>
        </p:nvSpPr>
        <p:spPr>
          <a:xfrm>
            <a:off x="400755" y="416776"/>
            <a:ext cx="11390489" cy="5861285"/>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Найдите в приведённом списке формы, в которых в соответствии с Гражданским кодексом РФ могут создаваться юридические лица, являющиеся коммерческими организациями. Запишите </a:t>
            </a:r>
            <a:r>
              <a:rPr lang="ru-RU" sz="28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акционерное общество</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потребительский кооператив</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благотворительный фонд</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общественное объединение</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хозяйственное товарищество</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унитарное предприятие</a:t>
            </a:r>
          </a:p>
        </p:txBody>
      </p:sp>
    </p:spTree>
    <p:extLst>
      <p:ext uri="{BB962C8B-B14F-4D97-AF65-F5344CB8AC3E}">
        <p14:creationId xmlns:p14="http://schemas.microsoft.com/office/powerpoint/2010/main" val="28519463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428874"/>
            <a:ext cx="12192000" cy="605876"/>
          </a:xfrm>
          <a:prstGeom prst="rect">
            <a:avLst/>
          </a:prstGeom>
          <a:solidFill>
            <a:srgbClr val="FCE6E2"/>
          </a:solidFill>
        </p:spPr>
      </p:sp>
      <p:pic>
        <p:nvPicPr>
          <p:cNvPr id="3" name="Picture 3"/>
          <p:cNvPicPr>
            <a:picLocks noChangeAspect="1"/>
          </p:cNvPicPr>
          <p:nvPr/>
        </p:nvPicPr>
        <p:blipFill>
          <a:blip r:embed="rId2"/>
          <a:srcRect/>
          <a:stretch>
            <a:fillRect/>
          </a:stretch>
        </p:blipFill>
        <p:spPr>
          <a:xfrm>
            <a:off x="6704049" y="1628266"/>
            <a:ext cx="5487951" cy="3601468"/>
          </a:xfrm>
          <a:prstGeom prst="rect">
            <a:avLst/>
          </a:prstGeom>
        </p:spPr>
      </p:pic>
      <p:pic>
        <p:nvPicPr>
          <p:cNvPr id="4" name="Picture 4"/>
          <p:cNvPicPr>
            <a:picLocks noChangeAspect="1"/>
          </p:cNvPicPr>
          <p:nvPr/>
        </p:nvPicPr>
        <p:blipFill>
          <a:blip r:embed="rId3"/>
          <a:srcRect/>
          <a:stretch>
            <a:fillRect/>
          </a:stretch>
        </p:blipFill>
        <p:spPr>
          <a:xfrm rot="1532132">
            <a:off x="-2279201" y="-3535389"/>
            <a:ext cx="9967994" cy="6596999"/>
          </a:xfrm>
          <a:prstGeom prst="rect">
            <a:avLst/>
          </a:prstGeom>
        </p:spPr>
      </p:pic>
      <p:sp>
        <p:nvSpPr>
          <p:cNvPr id="5" name="Прямоугольник 4">
            <a:extLst>
              <a:ext uri="{FF2B5EF4-FFF2-40B4-BE49-F238E27FC236}">
                <a16:creationId xmlns:a16="http://schemas.microsoft.com/office/drawing/2014/main" id="{F8E6AB56-28F7-F047-8B3A-395FC035B0B1}"/>
              </a:ext>
            </a:extLst>
          </p:cNvPr>
          <p:cNvSpPr/>
          <p:nvPr/>
        </p:nvSpPr>
        <p:spPr>
          <a:xfrm>
            <a:off x="608049" y="2992946"/>
            <a:ext cx="6096000" cy="1815882"/>
          </a:xfrm>
          <a:prstGeom prst="rect">
            <a:avLst/>
          </a:prstGeom>
        </p:spPr>
        <p:txBody>
          <a:bodyPr>
            <a:spAutoFit/>
          </a:bodyPr>
          <a:lstStyle/>
          <a:p>
            <a:r>
              <a:rPr lang="ru-RU" sz="2800" b="1" dirty="0">
                <a:solidFill>
                  <a:srgbClr val="FF0000"/>
                </a:solidFill>
                <a:latin typeface="SchoolBook-Regular"/>
                <a:ea typeface="Calibri" panose="020F0502020204030204" pitchFamily="34" charset="0"/>
                <a:cs typeface="Times New Roman" panose="02020603050405020304" pitchFamily="18" charset="0"/>
              </a:rPr>
              <a:t>Назовите форму бизнеса, характеризующуюся как малый бизнес, и приведите три преимущества такой формы.</a:t>
            </a:r>
            <a:r>
              <a:rPr lang="ru-RU" sz="2800" dirty="0">
                <a:solidFill>
                  <a:srgbClr val="FF0000"/>
                </a:solidFill>
              </a:rPr>
              <a:t> </a:t>
            </a:r>
          </a:p>
        </p:txBody>
      </p:sp>
    </p:spTree>
    <p:extLst>
      <p:ext uri="{BB962C8B-B14F-4D97-AF65-F5344CB8AC3E}">
        <p14:creationId xmlns:p14="http://schemas.microsoft.com/office/powerpoint/2010/main" val="13168340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279201" y="-3535389"/>
            <a:ext cx="9967994" cy="6596999"/>
          </a:xfrm>
          <a:prstGeom prst="rect">
            <a:avLst/>
          </a:prstGeom>
        </p:spPr>
      </p:pic>
      <p:sp>
        <p:nvSpPr>
          <p:cNvPr id="3" name="Прямоугольник 2">
            <a:extLst>
              <a:ext uri="{FF2B5EF4-FFF2-40B4-BE49-F238E27FC236}">
                <a16:creationId xmlns:a16="http://schemas.microsoft.com/office/drawing/2014/main" id="{A68DBBFF-AA22-094E-8088-74A88611CAFB}"/>
              </a:ext>
            </a:extLst>
          </p:cNvPr>
          <p:cNvSpPr/>
          <p:nvPr/>
        </p:nvSpPr>
        <p:spPr>
          <a:xfrm>
            <a:off x="485422" y="370758"/>
            <a:ext cx="11446933" cy="6116483"/>
          </a:xfrm>
          <a:prstGeom prst="rect">
            <a:avLst/>
          </a:prstGeom>
        </p:spPr>
        <p:txBody>
          <a:bodyPr wrap="square">
            <a:spAutoFit/>
          </a:bodyPr>
          <a:lstStyle/>
          <a:p>
            <a:pPr lvl="0">
              <a:lnSpc>
                <a:spcPct val="107000"/>
              </a:lnSpc>
              <a:spcAft>
                <a:spcPts val="750"/>
              </a:spcAft>
            </a:pPr>
            <a:r>
              <a:rPr lang="ru-RU" sz="2800" b="1" dirty="0">
                <a:solidFill>
                  <a:srgbClr val="FF0000"/>
                </a:solidFill>
                <a:latin typeface="PT Sans" panose="020B0503020203020204" pitchFamily="34" charset="0"/>
                <a:ea typeface="Calibri" panose="020F0502020204030204" pitchFamily="34" charset="0"/>
                <a:cs typeface="Times New Roman" panose="02020603050405020304" pitchFamily="18" charset="0"/>
              </a:rPr>
              <a:t>Выберите верные суждения об источниках финансирования бизнеса и запишите цифры, под которыми они указаны:</a:t>
            </a:r>
            <a:endPar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742950" indent="-514350" algn="just">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Финансирование позволяет полностью или частично покрыть издержки производства</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742950" indent="-514350" algn="just">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Основной недостаток самофинансирования бизнеса связан с ограниченностью имеющихся у фирмы средств</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742950" indent="-514350" algn="just">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Внешнее финансирование бизнеса может привлекаться посредством выпуска акций и их размещения на фондовом рынке</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742950" indent="-514350" algn="just">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Внутренним источником финансирования бизнеса является выпуск облигаций</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742950" indent="-514350" algn="just">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Внешний источник финансирования фирмы – амортизационные отчисления</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64810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3104391" y="-4260218"/>
            <a:ext cx="9967994" cy="6596999"/>
          </a:xfrm>
          <a:prstGeom prst="rect">
            <a:avLst/>
          </a:prstGeom>
        </p:spPr>
      </p:pic>
      <p:sp>
        <p:nvSpPr>
          <p:cNvPr id="3" name="Прямоугольник 2">
            <a:extLst>
              <a:ext uri="{FF2B5EF4-FFF2-40B4-BE49-F238E27FC236}">
                <a16:creationId xmlns:a16="http://schemas.microsoft.com/office/drawing/2014/main" id="{D1C6FBB0-6C28-BC4C-92A1-1A466FD8940C}"/>
              </a:ext>
            </a:extLst>
          </p:cNvPr>
          <p:cNvSpPr/>
          <p:nvPr/>
        </p:nvSpPr>
        <p:spPr>
          <a:xfrm>
            <a:off x="428977" y="895848"/>
            <a:ext cx="11537244" cy="4836004"/>
          </a:xfrm>
          <a:prstGeom prst="rect">
            <a:avLst/>
          </a:prstGeom>
        </p:spPr>
        <p:txBody>
          <a:bodyPr wrap="square">
            <a:spAutoFit/>
          </a:bodyPr>
          <a:lstStyle/>
          <a:p>
            <a:pPr lvl="0">
              <a:lnSpc>
                <a:spcPct val="107000"/>
              </a:lnSpc>
              <a:spcAft>
                <a:spcPts val="750"/>
              </a:spcAft>
            </a:pPr>
            <a:r>
              <a:rPr lang="ru-RU" sz="2800" b="1" dirty="0">
                <a:solidFill>
                  <a:srgbClr val="FF0000"/>
                </a:solidFill>
                <a:latin typeface="PT Sans" panose="020B0503020203020204" pitchFamily="34" charset="0"/>
                <a:ea typeface="Calibri" panose="020F0502020204030204" pitchFamily="34" charset="0"/>
                <a:cs typeface="Times New Roman" panose="02020603050405020304" pitchFamily="18" charset="0"/>
              </a:rPr>
              <a:t>Фирма </a:t>
            </a:r>
            <a:r>
              <a:rPr lang="ru-RU" sz="2800" b="1" dirty="0" err="1">
                <a:solidFill>
                  <a:srgbClr val="FF0000"/>
                </a:solidFill>
                <a:latin typeface="PT Sans" panose="020B0503020203020204" pitchFamily="34" charset="0"/>
                <a:ea typeface="Calibri" panose="020F0502020204030204" pitchFamily="34" charset="0"/>
                <a:cs typeface="Times New Roman" panose="02020603050405020304" pitchFamily="18" charset="0"/>
              </a:rPr>
              <a:t>Y</a:t>
            </a:r>
            <a:r>
              <a:rPr lang="ru-RU" sz="2800" b="1" dirty="0">
                <a:solidFill>
                  <a:srgbClr val="FF0000"/>
                </a:solidFill>
                <a:latin typeface="PT Sans" panose="020B0503020203020204" pitchFamily="34" charset="0"/>
                <a:ea typeface="Calibri" panose="020F0502020204030204" pitchFamily="34" charset="0"/>
                <a:cs typeface="Times New Roman" panose="02020603050405020304" pitchFamily="18" charset="0"/>
              </a:rPr>
              <a:t> – салон красоты. Найдите в приведенном ниже списке примеры переменных издержек фирмы </a:t>
            </a:r>
            <a:r>
              <a:rPr lang="ru-RU" sz="2800" b="1" dirty="0" err="1">
                <a:solidFill>
                  <a:srgbClr val="FF0000"/>
                </a:solidFill>
                <a:latin typeface="PT Sans" panose="020B0503020203020204" pitchFamily="34" charset="0"/>
                <a:ea typeface="Calibri" panose="020F0502020204030204" pitchFamily="34" charset="0"/>
                <a:cs typeface="Times New Roman" panose="02020603050405020304" pitchFamily="18" charset="0"/>
              </a:rPr>
              <a:t>Y</a:t>
            </a:r>
            <a:r>
              <a:rPr lang="ru-RU" sz="2800" b="1" dirty="0">
                <a:solidFill>
                  <a:srgbClr val="FF0000"/>
                </a:solidFill>
                <a:latin typeface="PT Sans" panose="020B0503020203020204" pitchFamily="34" charset="0"/>
                <a:ea typeface="Calibri" panose="020F0502020204030204" pitchFamily="34" charset="0"/>
                <a:cs typeface="Times New Roman" panose="02020603050405020304" pitchFamily="18" charset="0"/>
              </a:rPr>
              <a:t> в краткосрочном периоде и запишите цифры, под которыми они указаны:</a:t>
            </a:r>
            <a:endPar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571500" indent="-34290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Оплата электроэнергии</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71500" indent="-34290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Издержки на выплату сдельной заработной платы работников</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71500" indent="-34290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Издержки на выплату окладов администрации</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71500" indent="-34290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Издержки на приобретение шампуней, красок для волос</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71500" indent="-34290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Арендная плата за помещение салона</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71500" indent="-34290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Издержки на уплату процентов по ранее взятому кредиту</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626349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4" name="Прямоугольник 3">
            <a:extLst>
              <a:ext uri="{FF2B5EF4-FFF2-40B4-BE49-F238E27FC236}">
                <a16:creationId xmlns:a16="http://schemas.microsoft.com/office/drawing/2014/main" id="{E3597DFF-4B09-0D4A-9C4C-F771573ADE8A}"/>
              </a:ext>
            </a:extLst>
          </p:cNvPr>
          <p:cNvSpPr/>
          <p:nvPr/>
        </p:nvSpPr>
        <p:spPr>
          <a:xfrm>
            <a:off x="733778" y="210290"/>
            <a:ext cx="11232444" cy="1915333"/>
          </a:xfrm>
          <a:prstGeom prst="rect">
            <a:avLst/>
          </a:prstGeom>
        </p:spPr>
        <p:txBody>
          <a:bodyPr wrap="square">
            <a:spAutoFit/>
          </a:bodyPr>
          <a:lstStyle/>
          <a:p>
            <a:pPr lvl="0" algn="just">
              <a:lnSpc>
                <a:spcPct val="107000"/>
              </a:lnSpc>
              <a:spcAft>
                <a:spcPts val="750"/>
              </a:spcAft>
            </a:pPr>
            <a:r>
              <a:rPr lang="ru-RU" sz="2800" b="1" dirty="0">
                <a:solidFill>
                  <a:srgbClr val="FF0000"/>
                </a:solidFill>
                <a:latin typeface="PT Sans" panose="020B0503020203020204" pitchFamily="34" charset="0"/>
                <a:ea typeface="Calibri" panose="020F0502020204030204" pitchFamily="34" charset="0"/>
                <a:cs typeface="Times New Roman" panose="02020603050405020304" pitchFamily="18" charset="0"/>
              </a:rPr>
              <a:t>Виталий Викторович составляет бизнес-план развития своего предприятия. Что из перечисленного он может использовать как внешние источники финансирования бизнеса? Запишите цифры, под которыми они указаны.</a:t>
            </a:r>
            <a:endParaRPr lang="ru-RU" sz="2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AE655DCA-86EA-4A45-AC22-D745F803161A}"/>
              </a:ext>
            </a:extLst>
          </p:cNvPr>
          <p:cNvSpPr/>
          <p:nvPr/>
        </p:nvSpPr>
        <p:spPr>
          <a:xfrm>
            <a:off x="2178755" y="2495093"/>
            <a:ext cx="10013245" cy="3350341"/>
          </a:xfrm>
          <a:prstGeom prst="rect">
            <a:avLst/>
          </a:prstGeom>
        </p:spPr>
        <p:txBody>
          <a:bodyPr wrap="square">
            <a:spAutoFit/>
          </a:bodyPr>
          <a:lstStyle/>
          <a:p>
            <a:pPr marL="742950" indent="-51435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Совершенствование производственных технологий.</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742950" indent="-51435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Выпуск и размещение акций предприятия.</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742950" indent="-51435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Повышение производительности труда</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742950" indent="-51435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Доходы от реализации продукции предприятия</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742950" indent="-51435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Привлечение кредитов</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742950" indent="-51435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Налоговые отчисления</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06679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E75803F7-BC1A-DB49-BE59-04FDF41CCA21}"/>
              </a:ext>
            </a:extLst>
          </p:cNvPr>
          <p:cNvSpPr/>
          <p:nvPr/>
        </p:nvSpPr>
        <p:spPr>
          <a:xfrm>
            <a:off x="310444" y="81930"/>
            <a:ext cx="11571111" cy="6463308"/>
          </a:xfrm>
          <a:prstGeom prst="rect">
            <a:avLst/>
          </a:prstGeom>
        </p:spPr>
        <p:txBody>
          <a:bodyPr wrap="square">
            <a:spAutoFit/>
          </a:bodyPr>
          <a:lstStyle/>
          <a:p>
            <a:pPr algn="just"/>
            <a:r>
              <a:rPr lang="ru-RU" sz="2300" dirty="0">
                <a:solidFill>
                  <a:srgbClr val="000000"/>
                </a:solidFill>
              </a:rPr>
              <a:t>При анализе решений, принимаемых относительно структуры капитала, очень важно различать внутренние и внешние источники финансирования. Внутреннее финансирование развития фирмы обеспечивается за счёт её доходов. Оно включает такие источники, как нераспределённая прибыль, начисленная, но не выплаченная заработная плата. Если фирма инвестирует полученную прибыль в строительство нового здания или покупку оборудования, то это пример внутреннего финансирования. К внешнему финансированию менеджеры корпорации обращаются тогда, когда они привлекают средства кредиторов или акционеров. Если корпорация финансирует приобретение нового оборудования или строительство предприятия за счёт средств от выпуска облигаций или акций, то это пример внешнего финансирования.</a:t>
            </a:r>
          </a:p>
          <a:p>
            <a:pPr algn="just"/>
            <a:r>
              <a:rPr lang="ru-RU" sz="2300" dirty="0">
                <a:solidFill>
                  <a:srgbClr val="000000"/>
                </a:solidFill>
              </a:rPr>
              <a:t>Специфика внутреннего и внешнего финансирования деятельности компании сказывается и на особенностях принимаемых финансовых решений. Для акционерной компании, занимающей устойчивую позицию в своём бизнесе и не намеревающейся существенно её расширять с привлечением значительных средств, решения по финансовым вопросам принимаются, что называется, в рабочем порядке и почти автоматически. В этом случае финансовая политика заключается в проведении прежде всего вполне определённой дивидендной политики, устанавливающей, например, регулярность выплат акционерам в виде дивидендов одной трети (или иной части) прибыли. </a:t>
            </a:r>
            <a:endParaRPr lang="ru-RU" sz="2300" b="0" i="0" dirty="0">
              <a:solidFill>
                <a:srgbClr val="000000"/>
              </a:solidFill>
              <a:effectLst/>
            </a:endParaRPr>
          </a:p>
        </p:txBody>
      </p:sp>
    </p:spTree>
    <p:extLst>
      <p:ext uri="{BB962C8B-B14F-4D97-AF65-F5344CB8AC3E}">
        <p14:creationId xmlns:p14="http://schemas.microsoft.com/office/powerpoint/2010/main" val="5824053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14ED0EBE-E183-B44D-93D4-C6B2CFE1D1AF}"/>
              </a:ext>
            </a:extLst>
          </p:cNvPr>
          <p:cNvSpPr/>
          <p:nvPr/>
        </p:nvSpPr>
        <p:spPr>
          <a:xfrm>
            <a:off x="575733" y="58846"/>
            <a:ext cx="11040533" cy="6740307"/>
          </a:xfrm>
          <a:prstGeom prst="rect">
            <a:avLst/>
          </a:prstGeom>
        </p:spPr>
        <p:txBody>
          <a:bodyPr wrap="square">
            <a:spAutoFit/>
          </a:bodyPr>
          <a:lstStyle/>
          <a:p>
            <a:pPr algn="just"/>
            <a:r>
              <a:rPr lang="ru-RU" sz="2400" dirty="0">
                <a:solidFill>
                  <a:srgbClr val="000000"/>
                </a:solidFill>
              </a:rPr>
              <a:t>Кроме того, финансовая политика затрагивает поддержание кредитной линии банка, т.е. обеспечение сложившихся стабильных потребностей корпорации в кредитных ресурсах. От менеджеров обычно требуется меньше времени и усилий для принятия такого рода решений по внутреннему финансированию, чем в случае внешнего финансирования; они не требуют и столь тщательного рассмотрения.</a:t>
            </a:r>
          </a:p>
          <a:p>
            <a:pPr algn="just"/>
            <a:r>
              <a:rPr lang="ru-RU" sz="2400" dirty="0">
                <a:solidFill>
                  <a:srgbClr val="000000"/>
                </a:solidFill>
              </a:rPr>
              <a:t>Если корпорация привлекает из внешних источников средства, которые могут понадобиться для масштабного расширения её бизнеса, управленческие решения оказываются более сложными и требуют, соответственно, больших затрат времени. Внешние инвесторы обычно хотят видеть детальные планы использования своих средств, а также хотят убедиться, что инвестиционные проекты компаний обеспечат денежные поступления, достаточные для покрытия расходов и получения прибыли. Они тщательно изучают планы корпорации и относятся к перспективам успеха более скептически, чем её менеджеры. Таким образом, использование внешнего финансирования ставит компанию в тесную зависимость от рынка капиталов, выход на который связан с более высокими требованиями к инвестиционным планам корпорации, чем использование источников внутреннего финансирования.</a:t>
            </a:r>
            <a:r>
              <a:rPr lang="ru-RU" dirty="0"/>
              <a:t> (По З. </a:t>
            </a:r>
            <a:r>
              <a:rPr lang="ru-RU" dirty="0" err="1"/>
              <a:t>Боди</a:t>
            </a:r>
            <a:r>
              <a:rPr lang="ru-RU" dirty="0"/>
              <a:t>, Р. Мертону)</a:t>
            </a:r>
            <a:endParaRPr lang="ru-RU" sz="2400" b="0" i="0" dirty="0">
              <a:solidFill>
                <a:srgbClr val="000000"/>
              </a:solidFill>
              <a:effectLst/>
            </a:endParaRPr>
          </a:p>
        </p:txBody>
      </p:sp>
    </p:spTree>
    <p:extLst>
      <p:ext uri="{BB962C8B-B14F-4D97-AF65-F5344CB8AC3E}">
        <p14:creationId xmlns:p14="http://schemas.microsoft.com/office/powerpoint/2010/main" val="26777534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82846" y="5940068"/>
            <a:ext cx="13557692" cy="4075297"/>
            <a:chOff x="0" y="0"/>
            <a:chExt cx="6350000" cy="1908742"/>
          </a:xfrm>
        </p:grpSpPr>
        <p:sp>
          <p:nvSpPr>
            <p:cNvPr id="3" name="Freeform 3"/>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
        <p:nvSpPr>
          <p:cNvPr id="5" name="Прямоугольник 4">
            <a:extLst>
              <a:ext uri="{FF2B5EF4-FFF2-40B4-BE49-F238E27FC236}">
                <a16:creationId xmlns:a16="http://schemas.microsoft.com/office/drawing/2014/main" id="{DDEC48F7-3DEC-3C46-95CF-A7BCFAC3886B}"/>
              </a:ext>
            </a:extLst>
          </p:cNvPr>
          <p:cNvSpPr/>
          <p:nvPr/>
        </p:nvSpPr>
        <p:spPr>
          <a:xfrm>
            <a:off x="846667" y="762969"/>
            <a:ext cx="9922934" cy="4524315"/>
          </a:xfrm>
          <a:prstGeom prst="rect">
            <a:avLst/>
          </a:prstGeom>
        </p:spPr>
        <p:txBody>
          <a:bodyPr wrap="square">
            <a:spAutoFit/>
          </a:bodyPr>
          <a:lstStyle/>
          <a:p>
            <a:pPr algn="just"/>
            <a:r>
              <a:rPr lang="en-US" sz="2400" dirty="0">
                <a:solidFill>
                  <a:srgbClr val="000000"/>
                </a:solidFill>
              </a:rPr>
              <a:t>17 </a:t>
            </a:r>
            <a:r>
              <a:rPr lang="ru-RU" sz="2400" dirty="0">
                <a:solidFill>
                  <a:srgbClr val="000000"/>
                </a:solidFill>
              </a:rPr>
              <a:t>Какие источники финансирования бизнеса указаны в тексте? Укажите два вида. </a:t>
            </a:r>
          </a:p>
          <a:p>
            <a:pPr algn="just"/>
            <a:r>
              <a:rPr lang="en-US" sz="2400" dirty="0"/>
              <a:t>18 </a:t>
            </a:r>
            <a:r>
              <a:rPr lang="ru-RU" sz="2400" dirty="0"/>
              <a:t>Опираясь на обществоведческие знания, объясните смысл понятия «предпринимательство». </a:t>
            </a:r>
            <a:endParaRPr lang="en-US" sz="2400" dirty="0"/>
          </a:p>
          <a:p>
            <a:pPr algn="just"/>
            <a:r>
              <a:rPr lang="en-US" sz="2400" dirty="0"/>
              <a:t>19 </a:t>
            </a:r>
            <a:r>
              <a:rPr lang="ru-RU" sz="2400" dirty="0"/>
              <a:t>Предположите, почему внешние инвесторы более скептически относятся к перспективам успеха фирмы, чем её менеджеры. Какие организации могут выступать в качестве внешних инвесторов (используя обществоведческие знания, укажите любые три типа таких организации)?</a:t>
            </a:r>
          </a:p>
          <a:p>
            <a:pPr algn="just"/>
            <a:r>
              <a:rPr lang="en-US" sz="2400" dirty="0"/>
              <a:t>20 </a:t>
            </a:r>
            <a:r>
              <a:rPr lang="ru-RU" sz="2400" dirty="0"/>
              <a:t>Почему масштабное расширение бизнеса компании не всегда экономически целесообразно? Используя текст, обществоведческие знания и факты общественной жизни, приведите три объяснения.</a:t>
            </a:r>
          </a:p>
          <a:p>
            <a:pPr algn="just"/>
            <a:endParaRPr lang="ru-RU" sz="2400" dirty="0">
              <a:solidFill>
                <a:srgbClr val="000000"/>
              </a:solidFill>
            </a:endParaRPr>
          </a:p>
        </p:txBody>
      </p:sp>
    </p:spTree>
    <p:extLst>
      <p:ext uri="{BB962C8B-B14F-4D97-AF65-F5344CB8AC3E}">
        <p14:creationId xmlns:p14="http://schemas.microsoft.com/office/powerpoint/2010/main" val="5850116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C34850C-5506-B64A-AAAC-BEB2F8265191}"/>
              </a:ext>
            </a:extLst>
          </p:cNvPr>
          <p:cNvSpPr/>
          <p:nvPr/>
        </p:nvSpPr>
        <p:spPr>
          <a:xfrm>
            <a:off x="530578" y="954380"/>
            <a:ext cx="11379200" cy="4516044"/>
          </a:xfrm>
          <a:prstGeom prst="rect">
            <a:avLst/>
          </a:prstGeom>
        </p:spPr>
        <p:txBody>
          <a:bodyPr wrap="square">
            <a:spAutoFit/>
          </a:bodyPr>
          <a:lstStyle/>
          <a:p>
            <a:pPr algn="just">
              <a:lnSpc>
                <a:spcPct val="107000"/>
              </a:lnSpc>
              <a:spcAft>
                <a:spcPts val="800"/>
              </a:spcAft>
            </a:pPr>
            <a:r>
              <a:rPr lang="ru-RU" sz="2800" dirty="0">
                <a:ea typeface="Times New Roman" panose="02020603050405020304" pitchFamily="18" charset="0"/>
                <a:cs typeface="Times New Roman" panose="02020603050405020304" pitchFamily="18" charset="0"/>
              </a:rPr>
              <a:t>Антон работает инженером-технологом на кондитерской фабрике. Уставный капитал предприятия разделён на определённое число ценных бумаг, владельцы которых ежегодно получают часть прибыли виде дивидендов. </a:t>
            </a:r>
            <a:endParaRPr lang="ru-RU" sz="2800" dirty="0">
              <a:ea typeface="Calibri" panose="020F0502020204030204" pitchFamily="34" charset="0"/>
              <a:cs typeface="Times New Roman" panose="02020603050405020304" pitchFamily="18" charset="0"/>
            </a:endParaRPr>
          </a:p>
          <a:p>
            <a:pPr marR="231775" algn="just">
              <a:lnSpc>
                <a:spcPct val="107000"/>
              </a:lnSpc>
              <a:spcBef>
                <a:spcPts val="1480"/>
              </a:spcBef>
              <a:spcAft>
                <a:spcPts val="800"/>
              </a:spcAft>
            </a:pPr>
            <a:r>
              <a:rPr lang="ru-RU" sz="2800" dirty="0">
                <a:ea typeface="Times New Roman" panose="02020603050405020304" pitchFamily="18" charset="0"/>
                <a:cs typeface="Times New Roman" panose="02020603050405020304" pitchFamily="18" charset="0"/>
              </a:rPr>
              <a:t>Какова организационно-правовая форма данного предприятия? Как владельцы ценных бумаг несут риск убытков, связанных деятельностью данного предприятия? Отвечают ли они по обязательствам данного предприятия? К какому виду юридических лиц по целям деятельности относится эта организация?</a:t>
            </a:r>
            <a:endParaRPr lang="ru-RU" sz="28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496303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D3365088-0FF4-3743-9210-DAA5838580FB}"/>
              </a:ext>
            </a:extLst>
          </p:cNvPr>
          <p:cNvGraphicFramePr>
            <a:graphicFrameLocks noGrp="1"/>
          </p:cNvGraphicFramePr>
          <p:nvPr>
            <p:extLst>
              <p:ext uri="{D42A27DB-BD31-4B8C-83A1-F6EECF244321}">
                <p14:modId xmlns:p14="http://schemas.microsoft.com/office/powerpoint/2010/main" val="3079222794"/>
              </p:ext>
            </p:extLst>
          </p:nvPr>
        </p:nvGraphicFramePr>
        <p:xfrm>
          <a:off x="714022" y="481378"/>
          <a:ext cx="10515600" cy="4102484"/>
        </p:xfrm>
        <a:graphic>
          <a:graphicData uri="http://schemas.openxmlformats.org/drawingml/2006/table">
            <a:tbl>
              <a:tblPr firstRow="1" firstCol="1" bandRow="1"/>
              <a:tblGrid>
                <a:gridCol w="437444">
                  <a:extLst>
                    <a:ext uri="{9D8B030D-6E8A-4147-A177-3AD203B41FA5}">
                      <a16:colId xmlns:a16="http://schemas.microsoft.com/office/drawing/2014/main" val="2004410574"/>
                    </a:ext>
                  </a:extLst>
                </a:gridCol>
                <a:gridCol w="4820356">
                  <a:extLst>
                    <a:ext uri="{9D8B030D-6E8A-4147-A177-3AD203B41FA5}">
                      <a16:colId xmlns:a16="http://schemas.microsoft.com/office/drawing/2014/main" val="4035202047"/>
                    </a:ext>
                  </a:extLst>
                </a:gridCol>
                <a:gridCol w="474134">
                  <a:extLst>
                    <a:ext uri="{9D8B030D-6E8A-4147-A177-3AD203B41FA5}">
                      <a16:colId xmlns:a16="http://schemas.microsoft.com/office/drawing/2014/main" val="2349346717"/>
                    </a:ext>
                  </a:extLst>
                </a:gridCol>
                <a:gridCol w="4783666">
                  <a:extLst>
                    <a:ext uri="{9D8B030D-6E8A-4147-A177-3AD203B41FA5}">
                      <a16:colId xmlns:a16="http://schemas.microsoft.com/office/drawing/2014/main" val="2899995094"/>
                    </a:ext>
                  </a:extLst>
                </a:gridCol>
              </a:tblGrid>
              <a:tr h="0">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ОРГАНИЗАЦИОННО-ПРАВОВЫЕ ФОРМЫ ЮРИДИЧЕСКИХ ЛИЦ</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ВИДЫ ЮРИДИЧЕСКИХ ЛИЦ</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1767094489"/>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благотворительный фонд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некоммерческие</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712933961"/>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государственное унитарное предприятие</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коммерческие</a:t>
                      </a:r>
                    </a:p>
                  </a:txBody>
                  <a:tcPr marL="47625" marR="47625" marT="47625" marB="47625" anchor="ctr">
                    <a:lnL>
                      <a:noFill/>
                    </a:lnL>
                    <a:lnR>
                      <a:noFill/>
                    </a:lnR>
                    <a:lnT>
                      <a:noFill/>
                    </a:lnT>
                    <a:lnB>
                      <a:noFill/>
                    </a:lnB>
                  </a:tcPr>
                </a:tc>
                <a:extLst>
                  <a:ext uri="{0D108BD9-81ED-4DB2-BD59-A6C34878D82A}">
                    <a16:rowId xmlns:a16="http://schemas.microsoft.com/office/drawing/2014/main" val="1704824537"/>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хозяйственное товарищество</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663113395"/>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потребительский кооператив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185393092"/>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акционерное общество</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pPr>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1555277807"/>
                  </a:ext>
                </a:extLst>
              </a:tr>
            </a:tbl>
          </a:graphicData>
        </a:graphic>
      </p:graphicFrame>
    </p:spTree>
    <p:extLst>
      <p:ext uri="{BB962C8B-B14F-4D97-AF65-F5344CB8AC3E}">
        <p14:creationId xmlns:p14="http://schemas.microsoft.com/office/powerpoint/2010/main" val="9636915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8692261" y="3262642"/>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8141875" y="4106588"/>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9138101" y="4334077"/>
            <a:ext cx="3381357" cy="3503996"/>
          </a:xfrm>
          <a:prstGeom prst="rect">
            <a:avLst/>
          </a:prstGeom>
        </p:spPr>
      </p:pic>
      <p:sp>
        <p:nvSpPr>
          <p:cNvPr id="5" name="Прямоугольник 4">
            <a:extLst>
              <a:ext uri="{FF2B5EF4-FFF2-40B4-BE49-F238E27FC236}">
                <a16:creationId xmlns:a16="http://schemas.microsoft.com/office/drawing/2014/main" id="{134A79CB-EB22-D140-B9C6-43E579987FC4}"/>
              </a:ext>
            </a:extLst>
          </p:cNvPr>
          <p:cNvSpPr/>
          <p:nvPr/>
        </p:nvSpPr>
        <p:spPr>
          <a:xfrm>
            <a:off x="423584" y="444850"/>
            <a:ext cx="8720416" cy="5339923"/>
          </a:xfrm>
          <a:prstGeom prst="rect">
            <a:avLst/>
          </a:prstGeom>
        </p:spPr>
        <p:txBody>
          <a:bodyPr wrap="square">
            <a:spAutoFit/>
          </a:bodyPr>
          <a:lstStyle/>
          <a:p>
            <a:pPr marR="308610" algn="just">
              <a:spcBef>
                <a:spcPts val="2205"/>
              </a:spcBef>
            </a:pPr>
            <a:r>
              <a:rPr lang="ru-RU" sz="2400" dirty="0">
                <a:solidFill>
                  <a:srgbClr val="FF0000"/>
                </a:solidFill>
                <a:latin typeface="Montserrat Medium" pitchFamily="2" charset="0"/>
                <a:ea typeface="Times New Roman" panose="02020603050405020304" pitchFamily="18" charset="0"/>
              </a:rPr>
              <a:t>Фирма «Красавица» производит трикотажные изделия. Найдите в приведённом ниже списке примеры переменных издержек этой фирмы в краткосрочном периоде запишите </a:t>
            </a:r>
            <a:r>
              <a:rPr lang="ru-RU" sz="2400" b="1" dirty="0">
                <a:solidFill>
                  <a:srgbClr val="FF0000"/>
                </a:solidFill>
                <a:latin typeface="Montserrat Medium" pitchFamily="2" charset="0"/>
                <a:ea typeface="Times New Roman" panose="02020603050405020304" pitchFamily="18" charset="0"/>
              </a:rPr>
              <a:t>цифры, </a:t>
            </a:r>
            <a:r>
              <a:rPr lang="ru-RU" sz="2400" dirty="0">
                <a:solidFill>
                  <a:srgbClr val="FF0000"/>
                </a:solidFill>
                <a:latin typeface="Montserrat Medium" pitchFamily="2" charset="0"/>
                <a:ea typeface="Times New Roman" panose="02020603050405020304" pitchFamily="18" charset="0"/>
              </a:rPr>
              <a:t>под которыми они указаны. </a:t>
            </a:r>
            <a:endParaRPr lang="ru-RU" sz="2400" dirty="0">
              <a:solidFill>
                <a:srgbClr val="FF0000"/>
              </a:solidFill>
              <a:latin typeface="Times New Roman" panose="02020603050405020304" pitchFamily="18" charset="0"/>
              <a:ea typeface="Times New Roman" panose="02020603050405020304" pitchFamily="18" charset="0"/>
            </a:endParaRPr>
          </a:p>
          <a:p>
            <a:pPr>
              <a:spcBef>
                <a:spcPts val="585"/>
              </a:spcBef>
            </a:pPr>
            <a:r>
              <a:rPr lang="ru-RU" sz="2400" dirty="0">
                <a:solidFill>
                  <a:srgbClr val="404040"/>
                </a:solidFill>
                <a:latin typeface="Montserrat Medium" pitchFamily="2" charset="0"/>
                <a:ea typeface="Times New Roman" panose="02020603050405020304" pitchFamily="18" charset="0"/>
              </a:rPr>
              <a:t>1) издержки на приобретение сырья </a:t>
            </a:r>
            <a:endParaRPr lang="ru-RU" sz="2400" dirty="0">
              <a:latin typeface="Times New Roman" panose="02020603050405020304" pitchFamily="18" charset="0"/>
              <a:ea typeface="Times New Roman" panose="02020603050405020304" pitchFamily="18" charset="0"/>
            </a:endParaRPr>
          </a:p>
          <a:p>
            <a:r>
              <a:rPr lang="ru-RU" sz="2400" dirty="0">
                <a:solidFill>
                  <a:srgbClr val="404040"/>
                </a:solidFill>
                <a:latin typeface="Montserrat Medium" pitchFamily="2" charset="0"/>
                <a:ea typeface="Times New Roman" panose="02020603050405020304" pitchFamily="18" charset="0"/>
              </a:rPr>
              <a:t>2) арендная плата за офис фирмы </a:t>
            </a:r>
            <a:endParaRPr lang="ru-RU" sz="2400" dirty="0">
              <a:latin typeface="Times New Roman" panose="02020603050405020304" pitchFamily="18" charset="0"/>
              <a:ea typeface="Times New Roman" panose="02020603050405020304" pitchFamily="18" charset="0"/>
            </a:endParaRPr>
          </a:p>
          <a:p>
            <a:r>
              <a:rPr lang="ru-RU" sz="2400" dirty="0">
                <a:solidFill>
                  <a:srgbClr val="404040"/>
                </a:solidFill>
                <a:latin typeface="Montserrat Medium" pitchFamily="2" charset="0"/>
                <a:ea typeface="Times New Roman" panose="02020603050405020304" pitchFamily="18" charset="0"/>
              </a:rPr>
              <a:t>3) издержки на выплату окладов сотрудникам администрации </a:t>
            </a:r>
            <a:endParaRPr lang="ru-RU" sz="2400" dirty="0">
              <a:latin typeface="Times New Roman" panose="02020603050405020304" pitchFamily="18" charset="0"/>
              <a:ea typeface="Times New Roman" panose="02020603050405020304" pitchFamily="18" charset="0"/>
            </a:endParaRPr>
          </a:p>
          <a:p>
            <a:pPr marR="1623060" algn="just"/>
            <a:r>
              <a:rPr lang="ru-RU" sz="2400" dirty="0">
                <a:solidFill>
                  <a:srgbClr val="404040"/>
                </a:solidFill>
                <a:latin typeface="Montserrat Medium" pitchFamily="2" charset="0"/>
                <a:ea typeface="Times New Roman" panose="02020603050405020304" pitchFamily="18" charset="0"/>
              </a:rPr>
              <a:t>4) издержки на погашение процентов по ранее взятому кредиту </a:t>
            </a:r>
            <a:endParaRPr lang="ru-RU" sz="2400" dirty="0">
              <a:latin typeface="Times New Roman" panose="02020603050405020304" pitchFamily="18" charset="0"/>
              <a:ea typeface="Times New Roman" panose="02020603050405020304" pitchFamily="18" charset="0"/>
            </a:endParaRPr>
          </a:p>
          <a:p>
            <a:pPr marR="1623060" algn="just"/>
            <a:r>
              <a:rPr lang="ru-RU" sz="2400" dirty="0">
                <a:solidFill>
                  <a:srgbClr val="404040"/>
                </a:solidFill>
                <a:latin typeface="Montserrat Medium" pitchFamily="2" charset="0"/>
                <a:ea typeface="Times New Roman" panose="02020603050405020304" pitchFamily="18" charset="0"/>
              </a:rPr>
              <a:t>5) издержки на выплату сдельной заработной платы работников </a:t>
            </a:r>
            <a:endParaRPr lang="ru-RU" sz="2400" dirty="0">
              <a:latin typeface="Times New Roman" panose="02020603050405020304" pitchFamily="18" charset="0"/>
              <a:ea typeface="Times New Roman" panose="02020603050405020304" pitchFamily="18" charset="0"/>
            </a:endParaRPr>
          </a:p>
          <a:p>
            <a:pPr marR="1623060" algn="just"/>
            <a:r>
              <a:rPr lang="ru-RU" sz="2400" dirty="0">
                <a:solidFill>
                  <a:srgbClr val="404040"/>
                </a:solidFill>
                <a:latin typeface="Montserrat Medium" pitchFamily="2" charset="0"/>
                <a:ea typeface="Times New Roman" panose="02020603050405020304" pitchFamily="18" charset="0"/>
              </a:rPr>
              <a:t>6) оплата потреблённой электроэнергии </a:t>
            </a:r>
            <a:endParaRPr lang="ru-RU"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052861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685800" y="519222"/>
            <a:ext cx="5901490" cy="461665"/>
          </a:xfrm>
          <a:prstGeom prst="rect">
            <a:avLst/>
          </a:prstGeom>
        </p:spPr>
        <p:txBody>
          <a:bodyPr lIns="0" tIns="0" rIns="0" bIns="0" rtlCol="0" anchor="t">
            <a:spAutoFit/>
          </a:bodyPr>
          <a:lstStyle/>
          <a:p>
            <a:pPr>
              <a:lnSpc>
                <a:spcPts val="3616"/>
              </a:lnSpc>
            </a:pPr>
            <a:r>
              <a:rPr lang="en-US" sz="3013">
                <a:solidFill>
                  <a:srgbClr val="FFFFFF"/>
                </a:solidFill>
                <a:latin typeface="Montserrat Semi-Bold"/>
              </a:rPr>
              <a:t>ПРИЗНАКИ ПОЛИТИЧЕСКОЙ ВЛАСТИ</a:t>
            </a:r>
          </a:p>
        </p:txBody>
      </p:sp>
      <p:pic>
        <p:nvPicPr>
          <p:cNvPr id="6" name="Picture 9">
            <a:extLst>
              <a:ext uri="{FF2B5EF4-FFF2-40B4-BE49-F238E27FC236}">
                <a16:creationId xmlns:a16="http://schemas.microsoft.com/office/drawing/2014/main" id="{B5F088A5-F3FD-3F41-B220-5147CD59C2D8}"/>
              </a:ext>
            </a:extLst>
          </p:cNvPr>
          <p:cNvPicPr>
            <a:picLocks noChangeAspect="1"/>
          </p:cNvPicPr>
          <p:nvPr/>
        </p:nvPicPr>
        <p:blipFill>
          <a:blip r:embed="rId2">
            <a:alphaModFix amt="19999"/>
          </a:blip>
          <a:srcRect/>
          <a:stretch>
            <a:fillRect/>
          </a:stretch>
        </p:blipFill>
        <p:spPr>
          <a:xfrm rot="1787001">
            <a:off x="9019997" y="5048314"/>
            <a:ext cx="3754585" cy="3890761"/>
          </a:xfrm>
          <a:prstGeom prst="rect">
            <a:avLst/>
          </a:prstGeom>
        </p:spPr>
      </p:pic>
      <p:pic>
        <p:nvPicPr>
          <p:cNvPr id="7" name="Picture 2">
            <a:extLst>
              <a:ext uri="{FF2B5EF4-FFF2-40B4-BE49-F238E27FC236}">
                <a16:creationId xmlns:a16="http://schemas.microsoft.com/office/drawing/2014/main" id="{560F5D86-E9D6-2541-B141-75F4C1EFE45A}"/>
              </a:ext>
            </a:extLst>
          </p:cNvPr>
          <p:cNvPicPr>
            <a:picLocks noChangeAspect="1"/>
          </p:cNvPicPr>
          <p:nvPr/>
        </p:nvPicPr>
        <p:blipFill>
          <a:blip r:embed="rId3">
            <a:alphaModFix amt="19999"/>
          </a:blip>
          <a:srcRect/>
          <a:stretch>
            <a:fillRect/>
          </a:stretch>
        </p:blipFill>
        <p:spPr>
          <a:xfrm>
            <a:off x="9241772" y="3889960"/>
            <a:ext cx="2576567" cy="2501612"/>
          </a:xfrm>
          <a:prstGeom prst="rect">
            <a:avLst/>
          </a:prstGeom>
        </p:spPr>
      </p:pic>
      <p:sp>
        <p:nvSpPr>
          <p:cNvPr id="3" name="Прямоугольник 2">
            <a:extLst>
              <a:ext uri="{FF2B5EF4-FFF2-40B4-BE49-F238E27FC236}">
                <a16:creationId xmlns:a16="http://schemas.microsoft.com/office/drawing/2014/main" id="{078F3DBF-0DCB-8348-BE21-8EC80D95ACAF}"/>
              </a:ext>
            </a:extLst>
          </p:cNvPr>
          <p:cNvSpPr/>
          <p:nvPr/>
        </p:nvSpPr>
        <p:spPr>
          <a:xfrm>
            <a:off x="134339" y="128173"/>
            <a:ext cx="11684000" cy="5194435"/>
          </a:xfrm>
          <a:prstGeom prst="rect">
            <a:avLst/>
          </a:prstGeom>
        </p:spPr>
        <p:txBody>
          <a:bodyPr wrap="square">
            <a:spAutoFit/>
          </a:bodyPr>
          <a:lstStyle/>
          <a:p>
            <a:pPr algn="just">
              <a:lnSpc>
                <a:spcPct val="107000"/>
              </a:lnSpc>
              <a:spcAft>
                <a:spcPts val="800"/>
              </a:spcAft>
            </a:pPr>
            <a:r>
              <a:rPr lang="ru-RU" sz="2800" dirty="0">
                <a:solidFill>
                  <a:srgbClr val="FF0000"/>
                </a:solidFill>
                <a:ea typeface="Calibri" panose="020F0502020204030204" pitchFamily="34" charset="0"/>
                <a:cs typeface="Times New Roman" panose="02020603050405020304" pitchFamily="18" charset="0"/>
              </a:rPr>
              <a:t>Установите соответствие между примерами видами издержек фирмы в краткосрочном периоде: каждой позиции, данной в первом столбце, подберите соответствующую позицию из второго столбца.</a:t>
            </a:r>
          </a:p>
          <a:p>
            <a:pPr>
              <a:spcBef>
                <a:spcPts val="1050"/>
              </a:spcBef>
            </a:pPr>
            <a:r>
              <a:rPr lang="ru-RU" sz="2800" dirty="0">
                <a:solidFill>
                  <a:srgbClr val="595959"/>
                </a:solidFill>
                <a:ea typeface="Times New Roman" panose="02020603050405020304" pitchFamily="18" charset="0"/>
              </a:rPr>
              <a:t>ПРИМЕРЫ </a:t>
            </a:r>
            <a:endParaRPr lang="ru-RU" sz="2800" dirty="0">
              <a:ea typeface="Times New Roman" panose="02020603050405020304" pitchFamily="18" charset="0"/>
            </a:endParaRPr>
          </a:p>
          <a:p>
            <a:pPr marL="514350" indent="-514350">
              <a:spcBef>
                <a:spcPts val="225"/>
              </a:spcBef>
              <a:buAutoNum type="alphaUcParenR"/>
            </a:pPr>
            <a:r>
              <a:rPr lang="ru-RU" sz="2800" dirty="0">
                <a:solidFill>
                  <a:srgbClr val="595959"/>
                </a:solidFill>
                <a:ea typeface="Times New Roman" panose="02020603050405020304" pitchFamily="18" charset="0"/>
              </a:rPr>
              <a:t>сдельная оплата труда наёмных работников </a:t>
            </a:r>
          </a:p>
          <a:p>
            <a:pPr marL="514350" indent="-514350">
              <a:spcBef>
                <a:spcPts val="225"/>
              </a:spcBef>
              <a:buAutoNum type="alphaUcParenR"/>
            </a:pPr>
            <a:r>
              <a:rPr lang="ru-RU" sz="2800" dirty="0">
                <a:solidFill>
                  <a:srgbClr val="595959"/>
                </a:solidFill>
                <a:ea typeface="Times New Roman" panose="02020603050405020304" pitchFamily="18" charset="0"/>
              </a:rPr>
              <a:t>плата за охрану помещения </a:t>
            </a:r>
            <a:endParaRPr lang="ru-RU" sz="2800" dirty="0">
              <a:ea typeface="Times New Roman" panose="02020603050405020304" pitchFamily="18" charset="0"/>
            </a:endParaRPr>
          </a:p>
          <a:p>
            <a:pPr>
              <a:lnSpc>
                <a:spcPct val="107000"/>
              </a:lnSpc>
              <a:spcAft>
                <a:spcPts val="800"/>
              </a:spcAft>
            </a:pPr>
            <a:r>
              <a:rPr lang="ru-RU" sz="2800" dirty="0" err="1">
                <a:solidFill>
                  <a:srgbClr val="595959"/>
                </a:solidFill>
                <a:ea typeface="Calibri" panose="020F0502020204030204" pitchFamily="34" charset="0"/>
                <a:cs typeface="Times New Roman" panose="02020603050405020304" pitchFamily="18" charset="0"/>
              </a:rPr>
              <a:t>B</a:t>
            </a:r>
            <a:r>
              <a:rPr lang="ru-RU" sz="2800" dirty="0">
                <a:solidFill>
                  <a:srgbClr val="595959"/>
                </a:solidFill>
                <a:ea typeface="Calibri" panose="020F0502020204030204" pitchFamily="34" charset="0"/>
                <a:cs typeface="Times New Roman" panose="02020603050405020304" pitchFamily="18" charset="0"/>
              </a:rPr>
              <a:t>) оклады администрации</a:t>
            </a:r>
            <a:endParaRPr lang="ru-RU" sz="2800" dirty="0">
              <a:ea typeface="Calibri" panose="020F0502020204030204" pitchFamily="34" charset="0"/>
              <a:cs typeface="Times New Roman" panose="02020603050405020304" pitchFamily="18" charset="0"/>
            </a:endParaRPr>
          </a:p>
          <a:p>
            <a:pPr>
              <a:lnSpc>
                <a:spcPct val="107000"/>
              </a:lnSpc>
              <a:spcAft>
                <a:spcPts val="800"/>
              </a:spcAft>
            </a:pPr>
            <a:r>
              <a:rPr lang="ru-RU" sz="2800" dirty="0">
                <a:solidFill>
                  <a:srgbClr val="595959"/>
                </a:solidFill>
                <a:ea typeface="Times New Roman" panose="02020603050405020304" pitchFamily="18" charset="0"/>
                <a:cs typeface="Times New Roman" panose="02020603050405020304" pitchFamily="18" charset="0"/>
              </a:rPr>
              <a:t>Г) приобретение сырья </a:t>
            </a:r>
            <a:endParaRPr lang="ru-RU" sz="2800" dirty="0">
              <a:ea typeface="Calibri" panose="020F0502020204030204" pitchFamily="34" charset="0"/>
              <a:cs typeface="Times New Roman" panose="02020603050405020304" pitchFamily="18" charset="0"/>
            </a:endParaRPr>
          </a:p>
          <a:p>
            <a:pPr>
              <a:lnSpc>
                <a:spcPct val="107000"/>
              </a:lnSpc>
              <a:spcAft>
                <a:spcPts val="800"/>
              </a:spcAft>
            </a:pPr>
            <a:r>
              <a:rPr lang="ru-RU" sz="2800" dirty="0">
                <a:solidFill>
                  <a:srgbClr val="595959"/>
                </a:solidFill>
                <a:ea typeface="Times New Roman" panose="02020603050405020304" pitchFamily="18" charset="0"/>
                <a:cs typeface="Times New Roman" panose="02020603050405020304" pitchFamily="18" charset="0"/>
              </a:rPr>
              <a:t>Д) проценты по кредитам</a:t>
            </a:r>
            <a:endParaRPr lang="ru-RU" sz="2800" dirty="0">
              <a:ea typeface="Calibri" panose="020F0502020204030204" pitchFamily="34" charset="0"/>
              <a:cs typeface="Times New Roman" panose="02020603050405020304" pitchFamily="18" charset="0"/>
            </a:endParaRPr>
          </a:p>
          <a:p>
            <a:pPr>
              <a:lnSpc>
                <a:spcPct val="107000"/>
              </a:lnSpc>
              <a:spcAft>
                <a:spcPts val="800"/>
              </a:spcAft>
            </a:pPr>
            <a:endParaRPr lang="ru-RU" sz="2800" dirty="0">
              <a:effectLst/>
              <a:ea typeface="Calibri" panose="020F0502020204030204" pitchFamily="34"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C468F7AF-2207-3B42-9125-43DE235AB239}"/>
              </a:ext>
            </a:extLst>
          </p:cNvPr>
          <p:cNvSpPr/>
          <p:nvPr/>
        </p:nvSpPr>
        <p:spPr>
          <a:xfrm>
            <a:off x="8681156" y="1768802"/>
            <a:ext cx="2576567" cy="2121158"/>
          </a:xfrm>
          <a:prstGeom prst="rect">
            <a:avLst/>
          </a:prstGeom>
        </p:spPr>
        <p:txBody>
          <a:bodyPr wrap="square">
            <a:spAutoFit/>
          </a:bodyPr>
          <a:lstStyle/>
          <a:p>
            <a:pPr>
              <a:lnSpc>
                <a:spcPct val="107000"/>
              </a:lnSpc>
              <a:spcAft>
                <a:spcPts val="800"/>
              </a:spcAft>
            </a:pPr>
            <a:r>
              <a:rPr lang="ru-RU" sz="2800" dirty="0">
                <a:solidFill>
                  <a:srgbClr val="595959"/>
                </a:solidFill>
                <a:ea typeface="Times New Roman" panose="02020603050405020304" pitchFamily="18" charset="0"/>
                <a:cs typeface="Times New Roman" panose="02020603050405020304" pitchFamily="18" charset="0"/>
              </a:rPr>
              <a:t>ВИДЫ ИЗДЕРЖЕК</a:t>
            </a:r>
            <a:endParaRPr lang="ru-RU" sz="2800" dirty="0">
              <a:ea typeface="Calibri" panose="020F0502020204030204" pitchFamily="34" charset="0"/>
              <a:cs typeface="Times New Roman" panose="02020603050405020304" pitchFamily="18" charset="0"/>
            </a:endParaRPr>
          </a:p>
          <a:p>
            <a:pPr>
              <a:lnSpc>
                <a:spcPct val="107000"/>
              </a:lnSpc>
              <a:spcAft>
                <a:spcPts val="800"/>
              </a:spcAft>
            </a:pPr>
            <a:r>
              <a:rPr lang="ru-RU" sz="2800" dirty="0">
                <a:solidFill>
                  <a:srgbClr val="595959"/>
                </a:solidFill>
                <a:ea typeface="Times New Roman" panose="02020603050405020304" pitchFamily="18" charset="0"/>
                <a:cs typeface="Times New Roman" panose="02020603050405020304" pitchFamily="18" charset="0"/>
              </a:rPr>
              <a:t>1) переменные </a:t>
            </a:r>
            <a:endParaRPr lang="ru-RU" sz="2800" dirty="0">
              <a:ea typeface="Calibri" panose="020F0502020204030204" pitchFamily="34" charset="0"/>
              <a:cs typeface="Times New Roman" panose="02020603050405020304" pitchFamily="18" charset="0"/>
            </a:endParaRPr>
          </a:p>
          <a:p>
            <a:pPr>
              <a:lnSpc>
                <a:spcPct val="107000"/>
              </a:lnSpc>
              <a:spcAft>
                <a:spcPts val="800"/>
              </a:spcAft>
            </a:pPr>
            <a:r>
              <a:rPr lang="ru-RU" sz="2800" dirty="0">
                <a:solidFill>
                  <a:srgbClr val="595959"/>
                </a:solidFill>
                <a:ea typeface="Times New Roman" panose="02020603050405020304" pitchFamily="18" charset="0"/>
                <a:cs typeface="Times New Roman" panose="02020603050405020304" pitchFamily="18" charset="0"/>
              </a:rPr>
              <a:t>2) постоянные</a:t>
            </a:r>
            <a:endParaRPr lang="ru-RU" sz="28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782578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1A2B875F-9386-2E42-8437-347C525DBCF7}"/>
              </a:ext>
            </a:extLst>
          </p:cNvPr>
          <p:cNvGraphicFramePr>
            <a:graphicFrameLocks noGrp="1"/>
          </p:cNvGraphicFramePr>
          <p:nvPr>
            <p:extLst>
              <p:ext uri="{D42A27DB-BD31-4B8C-83A1-F6EECF244321}">
                <p14:modId xmlns:p14="http://schemas.microsoft.com/office/powerpoint/2010/main" val="3421231121"/>
              </p:ext>
            </p:extLst>
          </p:nvPr>
        </p:nvGraphicFramePr>
        <p:xfrm>
          <a:off x="714022" y="456540"/>
          <a:ext cx="10515600" cy="4951859"/>
        </p:xfrm>
        <a:graphic>
          <a:graphicData uri="http://schemas.openxmlformats.org/drawingml/2006/table">
            <a:tbl>
              <a:tblPr firstRow="1" firstCol="1" bandRow="1"/>
              <a:tblGrid>
                <a:gridCol w="730956">
                  <a:extLst>
                    <a:ext uri="{9D8B030D-6E8A-4147-A177-3AD203B41FA5}">
                      <a16:colId xmlns:a16="http://schemas.microsoft.com/office/drawing/2014/main" val="4107535371"/>
                    </a:ext>
                  </a:extLst>
                </a:gridCol>
                <a:gridCol w="4526844">
                  <a:extLst>
                    <a:ext uri="{9D8B030D-6E8A-4147-A177-3AD203B41FA5}">
                      <a16:colId xmlns:a16="http://schemas.microsoft.com/office/drawing/2014/main" val="2555116887"/>
                    </a:ext>
                  </a:extLst>
                </a:gridCol>
                <a:gridCol w="598311">
                  <a:extLst>
                    <a:ext uri="{9D8B030D-6E8A-4147-A177-3AD203B41FA5}">
                      <a16:colId xmlns:a16="http://schemas.microsoft.com/office/drawing/2014/main" val="1763461030"/>
                    </a:ext>
                  </a:extLst>
                </a:gridCol>
                <a:gridCol w="4659489">
                  <a:extLst>
                    <a:ext uri="{9D8B030D-6E8A-4147-A177-3AD203B41FA5}">
                      <a16:colId xmlns:a16="http://schemas.microsoft.com/office/drawing/2014/main" val="3759520726"/>
                    </a:ext>
                  </a:extLst>
                </a:gridCol>
              </a:tblGrid>
              <a:tr h="0">
                <a:tc>
                  <a:txBody>
                    <a:bodyPr/>
                    <a:lstStyle/>
                    <a:p>
                      <a:pPr>
                        <a:lnSpc>
                          <a:spcPct val="107000"/>
                        </a:lnSpc>
                      </a:pPr>
                      <a:endParaRPr lang="ru-RU" sz="24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ОРГАНИЗАЦИОННО-ПРАВОВЫЕ ФОРМЫ ЮРИДИЧЕСКИХ ЛИЦ</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pPr>
                      <a:endParaRPr lang="ru-RU" sz="24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ВИДЫ ЮРИДИЧЕСКИХ ЛИЦ</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3162791211"/>
                  </a:ext>
                </a:extLst>
              </a:tr>
              <a:tr h="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А)</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производственные кооперативы</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1)</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a:effectLst/>
                          <a:latin typeface="Calibri" panose="020F0502020204030204" pitchFamily="34" charset="0"/>
                          <a:ea typeface="Calibri" panose="020F0502020204030204" pitchFamily="34" charset="0"/>
                          <a:cs typeface="Times New Roman" panose="02020603050405020304" pitchFamily="18" charset="0"/>
                        </a:rPr>
                        <a:t>коммерческие</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78785524"/>
                  </a:ext>
                </a:extLst>
              </a:tr>
              <a:tr h="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Б)</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государственные унитарные предприятия</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2)</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400">
                          <a:effectLst/>
                          <a:latin typeface="Calibri" panose="020F0502020204030204" pitchFamily="34" charset="0"/>
                          <a:ea typeface="Calibri" panose="020F0502020204030204" pitchFamily="34" charset="0"/>
                          <a:cs typeface="Times New Roman" panose="02020603050405020304" pitchFamily="18" charset="0"/>
                        </a:rPr>
                        <a:t>некоммерческие</a:t>
                      </a:r>
                    </a:p>
                  </a:txBody>
                  <a:tcPr marL="47625" marR="47625" marT="47625" marB="47625" anchor="ctr">
                    <a:lnL>
                      <a:noFill/>
                    </a:lnL>
                    <a:lnR>
                      <a:noFill/>
                    </a:lnR>
                    <a:lnT>
                      <a:noFill/>
                    </a:lnT>
                    <a:lnB>
                      <a:noFill/>
                    </a:lnB>
                  </a:tcPr>
                </a:tc>
                <a:extLst>
                  <a:ext uri="{0D108BD9-81ED-4DB2-BD59-A6C34878D82A}">
                    <a16:rowId xmlns:a16="http://schemas.microsoft.com/office/drawing/2014/main" val="2675823559"/>
                  </a:ext>
                </a:extLst>
              </a:tr>
              <a:tr h="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В)</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общественные фонды</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pPr>
                      <a:endParaRPr lang="ru-RU" sz="24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pPr>
                      <a:endParaRPr lang="ru-RU" sz="24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1394311659"/>
                  </a:ext>
                </a:extLst>
              </a:tr>
              <a:tr h="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Г)</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товарищества собственников жилья</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pPr>
                      <a:endParaRPr lang="ru-RU" sz="24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pPr>
                      <a:endParaRPr lang="ru-RU" sz="24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982733577"/>
                  </a:ext>
                </a:extLst>
              </a:tr>
              <a:tr h="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Д)</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хозяйственные общества</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pPr>
                      <a:endParaRPr lang="ru-RU" sz="24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pPr>
                      <a:endParaRPr lang="ru-RU" sz="24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945771459"/>
                  </a:ext>
                </a:extLst>
              </a:tr>
              <a:tr h="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 </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 </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 </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400">
                          <a:effectLst/>
                          <a:latin typeface="Calibri" panose="020F0502020204030204" pitchFamily="34" charset="0"/>
                          <a:ea typeface="Calibri" panose="020F0502020204030204" pitchFamily="34" charset="0"/>
                          <a:cs typeface="Times New Roman" panose="02020603050405020304" pitchFamily="18" charset="0"/>
                        </a:rPr>
                        <a:t> </a:t>
                      </a:r>
                    </a:p>
                  </a:txBody>
                  <a:tcPr marL="47625" marR="47625" marT="47625" marB="47625" anchor="ctr">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400" dirty="0">
                          <a:effectLst/>
                          <a:latin typeface="Calibri" panose="020F0502020204030204" pitchFamily="34" charset="0"/>
                          <a:ea typeface="Calibri" panose="020F0502020204030204" pitchFamily="34" charset="0"/>
                          <a:cs typeface="Times New Roman" panose="02020603050405020304" pitchFamily="18" charset="0"/>
                        </a:rPr>
                        <a:t> </a:t>
                      </a:r>
                    </a:p>
                  </a:txBody>
                  <a:tcPr marL="47625" marR="47625" marT="47625" marB="47625" anchor="ctr">
                    <a:lnL>
                      <a:noFill/>
                    </a:lnL>
                    <a:lnR>
                      <a:noFill/>
                    </a:lnR>
                    <a:lnT>
                      <a:noFill/>
                    </a:lnT>
                    <a:lnB>
                      <a:noFill/>
                    </a:lnB>
                  </a:tcPr>
                </a:tc>
                <a:extLst>
                  <a:ext uri="{0D108BD9-81ED-4DB2-BD59-A6C34878D82A}">
                    <a16:rowId xmlns:a16="http://schemas.microsoft.com/office/drawing/2014/main" val="1693199012"/>
                  </a:ext>
                </a:extLst>
              </a:tr>
            </a:tbl>
          </a:graphicData>
        </a:graphic>
      </p:graphicFrame>
    </p:spTree>
    <p:extLst>
      <p:ext uri="{BB962C8B-B14F-4D97-AF65-F5344CB8AC3E}">
        <p14:creationId xmlns:p14="http://schemas.microsoft.com/office/powerpoint/2010/main" val="21992278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a:extLst>
              <a:ext uri="{FF2B5EF4-FFF2-40B4-BE49-F238E27FC236}">
                <a16:creationId xmlns:a16="http://schemas.microsoft.com/office/drawing/2014/main" id="{E4234F6D-96A6-8B49-B33A-E2132D6ACEC4}"/>
              </a:ext>
            </a:extLst>
          </p:cNvPr>
          <p:cNvSpPr/>
          <p:nvPr/>
        </p:nvSpPr>
        <p:spPr>
          <a:xfrm>
            <a:off x="248356" y="185629"/>
            <a:ext cx="11616266" cy="1259191"/>
          </a:xfrm>
          <a:prstGeom prst="rect">
            <a:avLst/>
          </a:prstGeom>
        </p:spPr>
        <p:txBody>
          <a:bodyPr wrap="square">
            <a:spAutoFit/>
          </a:bodyPr>
          <a:lstStyle/>
          <a:p>
            <a:pPr algn="just">
              <a:lnSpc>
                <a:spcPct val="107000"/>
              </a:lnSpc>
              <a:spcAft>
                <a:spcPts val="800"/>
              </a:spcAft>
            </a:pPr>
            <a:r>
              <a:rPr lang="ru-RU" sz="2400" dirty="0">
                <a:solidFill>
                  <a:srgbClr val="FF0000"/>
                </a:solidFill>
                <a:latin typeface="Montserrat Medium" pitchFamily="2" charset="0"/>
                <a:ea typeface="Calibri" panose="020F0502020204030204" pitchFamily="34" charset="0"/>
                <a:cs typeface="Times New Roman" panose="02020603050405020304" pitchFamily="18" charset="0"/>
              </a:rPr>
              <a:t>Установите соответствие между источниками видами источников финансирования бизнеса: каждому элементу, данному первом столбце, подберите соответствующий элемент из второго столбца.</a:t>
            </a:r>
            <a:endParaRPr lang="ru-RU"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D93188C9-2B5E-1A49-9525-0363A595C839}"/>
              </a:ext>
            </a:extLst>
          </p:cNvPr>
          <p:cNvSpPr/>
          <p:nvPr/>
        </p:nvSpPr>
        <p:spPr>
          <a:xfrm>
            <a:off x="248356" y="1896991"/>
            <a:ext cx="6096000" cy="3714991"/>
          </a:xfrm>
          <a:prstGeom prst="rect">
            <a:avLst/>
          </a:prstGeom>
        </p:spPr>
        <p:txBody>
          <a:bodyPr>
            <a:spAutoFit/>
          </a:bodyPr>
          <a:lstStyle/>
          <a:p>
            <a:pPr>
              <a:lnSpc>
                <a:spcPct val="107000"/>
              </a:lnSpc>
              <a:spcBef>
                <a:spcPts val="1385"/>
              </a:spcBef>
              <a:spcAft>
                <a:spcPts val="800"/>
              </a:spcAft>
            </a:pPr>
            <a:r>
              <a:rPr lang="ru-RU" sz="2400" dirty="0">
                <a:solidFill>
                  <a:srgbClr val="404040"/>
                </a:solidFill>
                <a:latin typeface="Montserrat Medium" pitchFamily="2" charset="0"/>
                <a:ea typeface="Times New Roman" panose="02020603050405020304" pitchFamily="18" charset="0"/>
                <a:cs typeface="Times New Roman" panose="02020603050405020304" pitchFamily="18" charset="0"/>
              </a:rPr>
              <a:t>ИСТОЧНИКИ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err="1">
                <a:solidFill>
                  <a:srgbClr val="404040"/>
                </a:solidFill>
                <a:latin typeface="Montserrat Medium" pitchFamily="2" charset="0"/>
                <a:ea typeface="Times New Roman" panose="02020603050405020304" pitchFamily="18" charset="0"/>
                <a:cs typeface="Times New Roman" panose="02020603050405020304" pitchFamily="18" charset="0"/>
              </a:rPr>
              <a:t>A</a:t>
            </a:r>
            <a:r>
              <a:rPr lang="ru-RU" sz="2400" dirty="0">
                <a:solidFill>
                  <a:srgbClr val="404040"/>
                </a:solidFill>
                <a:latin typeface="Montserrat Medium" pitchFamily="2" charset="0"/>
                <a:ea typeface="Times New Roman" panose="02020603050405020304" pitchFamily="18" charset="0"/>
                <a:cs typeface="Times New Roman" panose="02020603050405020304" pitchFamily="18" charset="0"/>
              </a:rPr>
              <a:t>) прибыль фирмы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a:solidFill>
                  <a:srgbClr val="404040"/>
                </a:solidFill>
                <a:latin typeface="Montserrat Medium" pitchFamily="2" charset="0"/>
                <a:ea typeface="Times New Roman" panose="02020603050405020304" pitchFamily="18" charset="0"/>
                <a:cs typeface="Times New Roman" panose="02020603050405020304" pitchFamily="18" charset="0"/>
              </a:rPr>
              <a:t>Б) целевые банковские кредиты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err="1">
                <a:solidFill>
                  <a:srgbClr val="404040"/>
                </a:solidFill>
                <a:latin typeface="Montserrat Medium" pitchFamily="2" charset="0"/>
                <a:ea typeface="Times New Roman" panose="02020603050405020304" pitchFamily="18" charset="0"/>
                <a:cs typeface="Times New Roman" panose="02020603050405020304" pitchFamily="18" charset="0"/>
              </a:rPr>
              <a:t>B</a:t>
            </a:r>
            <a:r>
              <a:rPr lang="ru-RU" sz="2400" dirty="0">
                <a:solidFill>
                  <a:srgbClr val="404040"/>
                </a:solidFill>
                <a:latin typeface="Montserrat Medium" pitchFamily="2" charset="0"/>
                <a:ea typeface="Times New Roman" panose="02020603050405020304" pitchFamily="18" charset="0"/>
                <a:cs typeface="Times New Roman" panose="02020603050405020304" pitchFamily="18" charset="0"/>
              </a:rPr>
              <a:t>) средства из государственного бюджета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a:solidFill>
                  <a:srgbClr val="404040"/>
                </a:solidFill>
                <a:latin typeface="Montserrat Medium" pitchFamily="2" charset="0"/>
                <a:ea typeface="Times New Roman" panose="02020603050405020304" pitchFamily="18" charset="0"/>
                <a:cs typeface="Times New Roman" panose="02020603050405020304" pitchFamily="18" charset="0"/>
              </a:rPr>
              <a:t>Г) амортизационные отчисления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r>
              <a:rPr lang="ru-RU" sz="2400" dirty="0">
                <a:solidFill>
                  <a:srgbClr val="404040"/>
                </a:solidFill>
                <a:latin typeface="Montserrat Medium" pitchFamily="2" charset="0"/>
                <a:ea typeface="Times New Roman" panose="02020603050405020304" pitchFamily="18" charset="0"/>
              </a:rPr>
              <a:t>Д) средства от эмиссии акций фирмы </a:t>
            </a:r>
            <a:endParaRPr lang="ru-RU" sz="2400" dirty="0">
              <a:effectLst/>
              <a:latin typeface="Times New Roman" panose="02020603050405020304" pitchFamily="18" charset="0"/>
              <a:ea typeface="Times New Roman" panose="02020603050405020304" pitchFamily="18" charset="0"/>
            </a:endParaRPr>
          </a:p>
        </p:txBody>
      </p:sp>
      <p:sp>
        <p:nvSpPr>
          <p:cNvPr id="9" name="Прямоугольник 8">
            <a:extLst>
              <a:ext uri="{FF2B5EF4-FFF2-40B4-BE49-F238E27FC236}">
                <a16:creationId xmlns:a16="http://schemas.microsoft.com/office/drawing/2014/main" id="{1C936037-21D5-9D42-83ED-D84EA7A6CC8B}"/>
              </a:ext>
            </a:extLst>
          </p:cNvPr>
          <p:cNvSpPr/>
          <p:nvPr/>
        </p:nvSpPr>
        <p:spPr>
          <a:xfrm>
            <a:off x="7134578" y="1836631"/>
            <a:ext cx="4515556" cy="1938992"/>
          </a:xfrm>
          <a:prstGeom prst="rect">
            <a:avLst/>
          </a:prstGeom>
        </p:spPr>
        <p:txBody>
          <a:bodyPr wrap="square">
            <a:spAutoFit/>
          </a:bodyPr>
          <a:lstStyle/>
          <a:p>
            <a:r>
              <a:rPr lang="ru-RU" sz="2400" dirty="0">
                <a:solidFill>
                  <a:srgbClr val="404040"/>
                </a:solidFill>
                <a:latin typeface="Montserrat Medium" pitchFamily="2" charset="0"/>
                <a:ea typeface="Times New Roman" panose="02020603050405020304" pitchFamily="18" charset="0"/>
              </a:rPr>
              <a:t>ВИДЫ ИСТОЧНИКОВ ФИНАНСИРОВАНИЯ БИЗНЕСА</a:t>
            </a:r>
            <a:endParaRPr lang="ru-RU" sz="2400" dirty="0">
              <a:latin typeface="Times New Roman" panose="02020603050405020304" pitchFamily="18" charset="0"/>
              <a:ea typeface="Times New Roman" panose="02020603050405020304" pitchFamily="18" charset="0"/>
            </a:endParaRPr>
          </a:p>
          <a:p>
            <a:r>
              <a:rPr lang="ru-RU" sz="2400" dirty="0">
                <a:solidFill>
                  <a:srgbClr val="404040"/>
                </a:solidFill>
                <a:latin typeface="Montserrat Medium" pitchFamily="2" charset="0"/>
                <a:ea typeface="Times New Roman" panose="02020603050405020304" pitchFamily="18" charset="0"/>
              </a:rPr>
              <a:t>1) внутренние </a:t>
            </a:r>
            <a:endParaRPr lang="ru-RU" sz="2400" dirty="0">
              <a:latin typeface="Times New Roman" panose="02020603050405020304" pitchFamily="18" charset="0"/>
              <a:ea typeface="Times New Roman" panose="02020603050405020304" pitchFamily="18" charset="0"/>
            </a:endParaRPr>
          </a:p>
          <a:p>
            <a:r>
              <a:rPr lang="ru-RU" sz="2400" dirty="0">
                <a:solidFill>
                  <a:srgbClr val="404040"/>
                </a:solidFill>
                <a:latin typeface="Montserrat Medium" pitchFamily="2" charset="0"/>
                <a:ea typeface="Times New Roman" panose="02020603050405020304" pitchFamily="18" charset="0"/>
              </a:rPr>
              <a:t>2) внешние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473284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669556" y="4856882"/>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1207736" y="4726949"/>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734858" y="4726947"/>
            <a:ext cx="3754585" cy="3890761"/>
          </a:xfrm>
          <a:prstGeom prst="rect">
            <a:avLst/>
          </a:prstGeom>
        </p:spPr>
      </p:pic>
      <p:sp>
        <p:nvSpPr>
          <p:cNvPr id="5" name="Прямоугольник 4">
            <a:extLst>
              <a:ext uri="{FF2B5EF4-FFF2-40B4-BE49-F238E27FC236}">
                <a16:creationId xmlns:a16="http://schemas.microsoft.com/office/drawing/2014/main" id="{9F3B2ACC-7564-EE4F-AEE9-7878130F43D0}"/>
              </a:ext>
            </a:extLst>
          </p:cNvPr>
          <p:cNvSpPr/>
          <p:nvPr/>
        </p:nvSpPr>
        <p:spPr>
          <a:xfrm>
            <a:off x="643466" y="341189"/>
            <a:ext cx="11548534" cy="4678204"/>
          </a:xfrm>
          <a:prstGeom prst="rect">
            <a:avLst/>
          </a:prstGeom>
        </p:spPr>
        <p:txBody>
          <a:bodyPr wrap="square">
            <a:spAutoFit/>
          </a:bodyPr>
          <a:lstStyle/>
          <a:p>
            <a:pPr marR="137795">
              <a:spcBef>
                <a:spcPts val="995"/>
              </a:spcBef>
            </a:pPr>
            <a:r>
              <a:rPr lang="ru-RU" sz="2400" dirty="0">
                <a:solidFill>
                  <a:srgbClr val="FF0000"/>
                </a:solidFill>
                <a:latin typeface="Montserrat Medium" pitchFamily="2" charset="0"/>
                <a:ea typeface="Times New Roman" panose="02020603050405020304" pitchFamily="18" charset="0"/>
              </a:rPr>
              <a:t>Выберите верные суждения о финансировании бизнеса запишите </a:t>
            </a:r>
            <a:r>
              <a:rPr lang="ru-RU" sz="2400" b="1" dirty="0">
                <a:solidFill>
                  <a:srgbClr val="FF0000"/>
                </a:solidFill>
                <a:latin typeface="Montserrat Medium" pitchFamily="2" charset="0"/>
                <a:ea typeface="Times New Roman" panose="02020603050405020304" pitchFamily="18" charset="0"/>
              </a:rPr>
              <a:t>цифры, </a:t>
            </a:r>
            <a:r>
              <a:rPr lang="ru-RU" sz="2400" dirty="0">
                <a:solidFill>
                  <a:srgbClr val="FF0000"/>
                </a:solidFill>
                <a:latin typeface="Montserrat Medium" pitchFamily="2" charset="0"/>
                <a:ea typeface="Times New Roman" panose="02020603050405020304" pitchFamily="18" charset="0"/>
              </a:rPr>
              <a:t>под которыми они указаны. </a:t>
            </a:r>
            <a:endParaRPr lang="ru-RU" sz="2400" dirty="0">
              <a:solidFill>
                <a:srgbClr val="FF0000"/>
              </a:solidFill>
              <a:latin typeface="Times New Roman" panose="02020603050405020304" pitchFamily="18" charset="0"/>
              <a:ea typeface="Times New Roman" panose="02020603050405020304" pitchFamily="18" charset="0"/>
            </a:endParaRPr>
          </a:p>
          <a:p>
            <a:pPr marR="139700">
              <a:spcBef>
                <a:spcPts val="555"/>
              </a:spcBef>
            </a:pPr>
            <a:r>
              <a:rPr lang="ru-RU" sz="2400" dirty="0">
                <a:solidFill>
                  <a:srgbClr val="000000"/>
                </a:solidFill>
                <a:latin typeface="Montserrat Medium" pitchFamily="2" charset="0"/>
                <a:ea typeface="Times New Roman" panose="02020603050405020304" pitchFamily="18" charset="0"/>
              </a:rPr>
              <a:t>1) Финансирование — это способ обеспечения предприятия денежными средствами.</a:t>
            </a:r>
            <a:endParaRPr lang="ru-RU" sz="2400" dirty="0">
              <a:latin typeface="Times New Roman" panose="02020603050405020304" pitchFamily="18" charset="0"/>
              <a:ea typeface="Times New Roman" panose="02020603050405020304" pitchFamily="18" charset="0"/>
            </a:endParaRPr>
          </a:p>
          <a:p>
            <a:pPr marR="139700">
              <a:spcBef>
                <a:spcPts val="555"/>
              </a:spcBef>
            </a:pPr>
            <a:r>
              <a:rPr lang="ru-RU" sz="2400" dirty="0">
                <a:solidFill>
                  <a:srgbClr val="000000"/>
                </a:solidFill>
                <a:latin typeface="Montserrat Medium" pitchFamily="2" charset="0"/>
                <a:ea typeface="Times New Roman" panose="02020603050405020304" pitchFamily="18" charset="0"/>
              </a:rPr>
              <a:t>2) Основной недостаток самофинансирования бизнеса связан с ограниченностью имеющихся фирмы средств. </a:t>
            </a:r>
            <a:endParaRPr lang="ru-RU" sz="2400" dirty="0">
              <a:latin typeface="Times New Roman" panose="02020603050405020304" pitchFamily="18" charset="0"/>
              <a:ea typeface="Times New Roman" panose="02020603050405020304" pitchFamily="18" charset="0"/>
            </a:endParaRPr>
          </a:p>
          <a:p>
            <a:pPr marR="141605"/>
            <a:r>
              <a:rPr lang="ru-RU" sz="2400" dirty="0">
                <a:solidFill>
                  <a:srgbClr val="000000"/>
                </a:solidFill>
                <a:latin typeface="Montserrat Medium" pitchFamily="2" charset="0"/>
                <a:ea typeface="Times New Roman" panose="02020603050405020304" pitchFamily="18" charset="0"/>
              </a:rPr>
              <a:t>3) Внешнее финансирование бизнеса может осуществляться инструментами фондового рынка. </a:t>
            </a:r>
            <a:endParaRPr lang="ru-RU" sz="2400" dirty="0">
              <a:latin typeface="Times New Roman" panose="02020603050405020304" pitchFamily="18" charset="0"/>
              <a:ea typeface="Times New Roman" panose="02020603050405020304" pitchFamily="18" charset="0"/>
            </a:endParaRPr>
          </a:p>
          <a:p>
            <a:pPr marR="140335"/>
            <a:r>
              <a:rPr lang="ru-RU" sz="2400" dirty="0">
                <a:solidFill>
                  <a:srgbClr val="000000"/>
                </a:solidFill>
                <a:latin typeface="Montserrat Medium" pitchFamily="2" charset="0"/>
                <a:ea typeface="Times New Roman" panose="02020603050405020304" pitchFamily="18" charset="0"/>
              </a:rPr>
              <a:t>4) Банки аккумулируют сбережения домохозяйств, направляют часть из них на финансирование бизнеса. </a:t>
            </a:r>
            <a:endParaRPr lang="ru-RU" sz="2400" dirty="0">
              <a:latin typeface="Times New Roman" panose="02020603050405020304" pitchFamily="18" charset="0"/>
              <a:ea typeface="Times New Roman" panose="02020603050405020304" pitchFamily="18" charset="0"/>
            </a:endParaRPr>
          </a:p>
          <a:p>
            <a:pPr marR="140335"/>
            <a:r>
              <a:rPr lang="ru-RU" sz="2400" dirty="0">
                <a:solidFill>
                  <a:srgbClr val="000000"/>
                </a:solidFill>
                <a:latin typeface="Montserrat Medium" pitchFamily="2" charset="0"/>
                <a:ea typeface="Times New Roman" panose="02020603050405020304" pitchFamily="18" charset="0"/>
              </a:rPr>
              <a:t>5) Главный внешний источник финансирования фирмы — её прибыль.</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721070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A1866195-826E-C64A-8775-49CF17E41C22}"/>
              </a:ext>
            </a:extLst>
          </p:cNvPr>
          <p:cNvGraphicFramePr>
            <a:graphicFrameLocks noGrp="1"/>
          </p:cNvGraphicFramePr>
          <p:nvPr>
            <p:extLst>
              <p:ext uri="{D42A27DB-BD31-4B8C-83A1-F6EECF244321}">
                <p14:modId xmlns:p14="http://schemas.microsoft.com/office/powerpoint/2010/main" val="3268781068"/>
              </p:ext>
            </p:extLst>
          </p:nvPr>
        </p:nvGraphicFramePr>
        <p:xfrm>
          <a:off x="838200" y="86885"/>
          <a:ext cx="10515600" cy="6385309"/>
        </p:xfrm>
        <a:graphic>
          <a:graphicData uri="http://schemas.openxmlformats.org/drawingml/2006/table">
            <a:tbl>
              <a:tblPr firstRow="1" firstCol="1" bandRow="1"/>
              <a:tblGrid>
                <a:gridCol w="606778">
                  <a:extLst>
                    <a:ext uri="{9D8B030D-6E8A-4147-A177-3AD203B41FA5}">
                      <a16:colId xmlns:a16="http://schemas.microsoft.com/office/drawing/2014/main" val="177849725"/>
                    </a:ext>
                  </a:extLst>
                </a:gridCol>
                <a:gridCol w="4651022">
                  <a:extLst>
                    <a:ext uri="{9D8B030D-6E8A-4147-A177-3AD203B41FA5}">
                      <a16:colId xmlns:a16="http://schemas.microsoft.com/office/drawing/2014/main" val="1738137590"/>
                    </a:ext>
                  </a:extLst>
                </a:gridCol>
                <a:gridCol w="654756">
                  <a:extLst>
                    <a:ext uri="{9D8B030D-6E8A-4147-A177-3AD203B41FA5}">
                      <a16:colId xmlns:a16="http://schemas.microsoft.com/office/drawing/2014/main" val="3295995739"/>
                    </a:ext>
                  </a:extLst>
                </a:gridCol>
                <a:gridCol w="4603044">
                  <a:extLst>
                    <a:ext uri="{9D8B030D-6E8A-4147-A177-3AD203B41FA5}">
                      <a16:colId xmlns:a16="http://schemas.microsoft.com/office/drawing/2014/main" val="423498569"/>
                    </a:ext>
                  </a:extLst>
                </a:gridCol>
              </a:tblGrid>
              <a:tr h="0">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ОРГАНИЗАЦИОННО-ПРАВОВЫЕ ФОРМЫ ЮРИДИЧЕСКИХ ЛИЦ</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ВИДЫ ЮРИДИЧЕСКИХ ЛИЦ</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2206942594"/>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производственные кооперативы</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коммерческие</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444203238"/>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товарищества собственников жилья</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некоммерческие</a:t>
                      </a:r>
                    </a:p>
                  </a:txBody>
                  <a:tcPr marL="47625" marR="47625" marT="47625" marB="47625" anchor="ctr">
                    <a:lnL>
                      <a:noFill/>
                    </a:lnL>
                    <a:lnR>
                      <a:noFill/>
                    </a:lnR>
                    <a:lnT>
                      <a:noFill/>
                    </a:lnT>
                    <a:lnB>
                      <a:noFill/>
                    </a:lnB>
                  </a:tcPr>
                </a:tc>
                <a:extLst>
                  <a:ext uri="{0D108BD9-81ED-4DB2-BD59-A6C34878D82A}">
                    <a16:rowId xmlns:a16="http://schemas.microsoft.com/office/drawing/2014/main" val="3627864768"/>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хозяйственные товарищества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910907725"/>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муниципальные унитарные предприятия</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718066560"/>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община коренных малочисленных народов РФ</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pPr>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pPr>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1434649532"/>
                  </a:ext>
                </a:extLst>
              </a:tr>
            </a:tbl>
          </a:graphicData>
        </a:graphic>
      </p:graphicFrame>
      <p:pic>
        <p:nvPicPr>
          <p:cNvPr id="4" name="Picture 5">
            <a:extLst>
              <a:ext uri="{FF2B5EF4-FFF2-40B4-BE49-F238E27FC236}">
                <a16:creationId xmlns:a16="http://schemas.microsoft.com/office/drawing/2014/main" id="{A5752792-94D8-F347-9B9F-E6187120C82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8218068" y="4218002"/>
            <a:ext cx="3754419" cy="3071798"/>
          </a:xfrm>
          <a:prstGeom prst="rect">
            <a:avLst/>
          </a:prstGeom>
        </p:spPr>
      </p:pic>
    </p:spTree>
    <p:extLst>
      <p:ext uri="{BB962C8B-B14F-4D97-AF65-F5344CB8AC3E}">
        <p14:creationId xmlns:p14="http://schemas.microsoft.com/office/powerpoint/2010/main" val="13724320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428874"/>
            <a:ext cx="12192000" cy="605876"/>
          </a:xfrm>
          <a:prstGeom prst="rect">
            <a:avLst/>
          </a:prstGeom>
          <a:solidFill>
            <a:srgbClr val="FCE6E2"/>
          </a:solidFill>
        </p:spPr>
      </p:sp>
      <p:pic>
        <p:nvPicPr>
          <p:cNvPr id="3" name="Picture 3"/>
          <p:cNvPicPr>
            <a:picLocks noChangeAspect="1"/>
          </p:cNvPicPr>
          <p:nvPr/>
        </p:nvPicPr>
        <p:blipFill>
          <a:blip r:embed="rId2"/>
          <a:srcRect/>
          <a:stretch>
            <a:fillRect/>
          </a:stretch>
        </p:blipFill>
        <p:spPr>
          <a:xfrm>
            <a:off x="6704049" y="2131434"/>
            <a:ext cx="5487951" cy="3601468"/>
          </a:xfrm>
          <a:prstGeom prst="rect">
            <a:avLst/>
          </a:prstGeom>
        </p:spPr>
      </p:pic>
      <p:pic>
        <p:nvPicPr>
          <p:cNvPr id="4" name="Picture 4"/>
          <p:cNvPicPr>
            <a:picLocks noChangeAspect="1"/>
          </p:cNvPicPr>
          <p:nvPr/>
        </p:nvPicPr>
        <p:blipFill>
          <a:blip r:embed="rId3"/>
          <a:srcRect/>
          <a:stretch>
            <a:fillRect/>
          </a:stretch>
        </p:blipFill>
        <p:spPr>
          <a:xfrm rot="1532132">
            <a:off x="-3633867" y="-4088544"/>
            <a:ext cx="9967994" cy="6596999"/>
          </a:xfrm>
          <a:prstGeom prst="rect">
            <a:avLst/>
          </a:prstGeom>
        </p:spPr>
      </p:pic>
      <p:sp>
        <p:nvSpPr>
          <p:cNvPr id="7" name="Прямоугольник 6">
            <a:extLst>
              <a:ext uri="{FF2B5EF4-FFF2-40B4-BE49-F238E27FC236}">
                <a16:creationId xmlns:a16="http://schemas.microsoft.com/office/drawing/2014/main" id="{48443BEA-1CF1-0042-A6C0-29544C155F0D}"/>
              </a:ext>
            </a:extLst>
          </p:cNvPr>
          <p:cNvSpPr/>
          <p:nvPr/>
        </p:nvSpPr>
        <p:spPr>
          <a:xfrm>
            <a:off x="6005689" y="229358"/>
            <a:ext cx="6096000" cy="1477328"/>
          </a:xfrm>
          <a:prstGeom prst="rect">
            <a:avLst/>
          </a:prstGeom>
        </p:spPr>
        <p:txBody>
          <a:bodyPr>
            <a:spAutoFit/>
          </a:bodyPr>
          <a:lstStyle/>
          <a:p>
            <a:pPr marR="135890" algn="just">
              <a:spcBef>
                <a:spcPts val="3720"/>
              </a:spcBef>
            </a:pPr>
            <a:r>
              <a:rPr lang="ru-RU" dirty="0">
                <a:solidFill>
                  <a:srgbClr val="FF0000"/>
                </a:solidFill>
                <a:latin typeface="Montserrat Medium" pitchFamily="2" charset="0"/>
                <a:ea typeface="Times New Roman" panose="02020603050405020304" pitchFamily="18" charset="0"/>
              </a:rPr>
              <a:t>Фирма по оказанию бытовых услуг несёт постоянные и переменные издержки. Что из перечисленного относится к постоянным издержкам фирмы в краткосрочном периоде? Запишите </a:t>
            </a:r>
            <a:r>
              <a:rPr lang="ru-RU" b="1" dirty="0">
                <a:solidFill>
                  <a:srgbClr val="FF0000"/>
                </a:solidFill>
                <a:latin typeface="Montserrat Medium" pitchFamily="2" charset="0"/>
                <a:ea typeface="Times New Roman" panose="02020603050405020304" pitchFamily="18" charset="0"/>
              </a:rPr>
              <a:t>цифры, </a:t>
            </a:r>
            <a:r>
              <a:rPr lang="ru-RU" dirty="0">
                <a:solidFill>
                  <a:srgbClr val="FF0000"/>
                </a:solidFill>
                <a:latin typeface="Montserrat Medium" pitchFamily="2" charset="0"/>
                <a:ea typeface="Times New Roman" panose="02020603050405020304" pitchFamily="18" charset="0"/>
              </a:rPr>
              <a:t>под которыми они указаны. </a:t>
            </a:r>
            <a:endParaRPr lang="ru-RU" sz="1600" dirty="0">
              <a:solidFill>
                <a:srgbClr val="FF0000"/>
              </a:solidFill>
              <a:effectLst/>
              <a:latin typeface="Times New Roman" panose="02020603050405020304" pitchFamily="18" charset="0"/>
              <a:ea typeface="Times New Roman" panose="02020603050405020304" pitchFamily="18" charset="0"/>
            </a:endParaRPr>
          </a:p>
        </p:txBody>
      </p:sp>
      <p:sp>
        <p:nvSpPr>
          <p:cNvPr id="8" name="Прямоугольник 7">
            <a:extLst>
              <a:ext uri="{FF2B5EF4-FFF2-40B4-BE49-F238E27FC236}">
                <a16:creationId xmlns:a16="http://schemas.microsoft.com/office/drawing/2014/main" id="{895BC3A9-6018-CD42-B2FE-88D46ADDE1A7}"/>
              </a:ext>
            </a:extLst>
          </p:cNvPr>
          <p:cNvSpPr/>
          <p:nvPr/>
        </p:nvSpPr>
        <p:spPr>
          <a:xfrm>
            <a:off x="688622" y="2441719"/>
            <a:ext cx="6096000" cy="3416320"/>
          </a:xfrm>
          <a:prstGeom prst="rect">
            <a:avLst/>
          </a:prstGeom>
        </p:spPr>
        <p:txBody>
          <a:bodyPr>
            <a:spAutoFit/>
          </a:bodyPr>
          <a:lstStyle/>
          <a:p>
            <a:pPr marR="135890" algn="just">
              <a:spcBef>
                <a:spcPts val="3720"/>
              </a:spcBef>
            </a:pPr>
            <a:r>
              <a:rPr lang="ru-RU" sz="2400" dirty="0">
                <a:solidFill>
                  <a:srgbClr val="000000"/>
                </a:solidFill>
                <a:latin typeface="Montserrat Medium" pitchFamily="2" charset="0"/>
                <a:ea typeface="Times New Roman" panose="02020603050405020304" pitchFamily="18" charset="0"/>
              </a:rPr>
              <a:t>1) арендная плата за помещение </a:t>
            </a:r>
            <a:endParaRPr lang="ru-RU" sz="2400" dirty="0">
              <a:latin typeface="Times New Roman" panose="02020603050405020304" pitchFamily="18" charset="0"/>
              <a:ea typeface="Times New Roman" panose="02020603050405020304" pitchFamily="18" charset="0"/>
            </a:endParaRPr>
          </a:p>
          <a:p>
            <a:r>
              <a:rPr lang="ru-RU" sz="2400" dirty="0">
                <a:solidFill>
                  <a:srgbClr val="000000"/>
                </a:solidFill>
                <a:latin typeface="Montserrat Medium" pitchFamily="2" charset="0"/>
                <a:ea typeface="Times New Roman" panose="02020603050405020304" pitchFamily="18" charset="0"/>
              </a:rPr>
              <a:t>2) приобретение чистящих средств </a:t>
            </a:r>
            <a:endParaRPr lang="ru-RU" sz="2400" dirty="0">
              <a:latin typeface="Times New Roman" panose="02020603050405020304" pitchFamily="18" charset="0"/>
              <a:ea typeface="Times New Roman" panose="02020603050405020304" pitchFamily="18" charset="0"/>
            </a:endParaRPr>
          </a:p>
          <a:p>
            <a:r>
              <a:rPr lang="ru-RU" sz="2400" dirty="0">
                <a:solidFill>
                  <a:srgbClr val="000000"/>
                </a:solidFill>
                <a:latin typeface="Montserrat Medium" pitchFamily="2" charset="0"/>
                <a:ea typeface="Times New Roman" panose="02020603050405020304" pitchFamily="18" charset="0"/>
              </a:rPr>
              <a:t>3) проценты банку по ранее взятому кредиту </a:t>
            </a:r>
            <a:endParaRPr lang="ru-RU" sz="2400" dirty="0">
              <a:latin typeface="Times New Roman" panose="02020603050405020304" pitchFamily="18" charset="0"/>
              <a:ea typeface="Times New Roman" panose="02020603050405020304" pitchFamily="18" charset="0"/>
            </a:endParaRPr>
          </a:p>
          <a:p>
            <a:r>
              <a:rPr lang="ru-RU" sz="2400" dirty="0">
                <a:solidFill>
                  <a:srgbClr val="000000"/>
                </a:solidFill>
                <a:latin typeface="Montserrat Medium" pitchFamily="2" charset="0"/>
                <a:ea typeface="Times New Roman" panose="02020603050405020304" pitchFamily="18" charset="0"/>
              </a:rPr>
              <a:t>4) оклады администрации </a:t>
            </a:r>
            <a:endParaRPr lang="ru-RU" sz="2400" dirty="0">
              <a:latin typeface="Times New Roman" panose="02020603050405020304" pitchFamily="18" charset="0"/>
              <a:ea typeface="Times New Roman" panose="02020603050405020304" pitchFamily="18" charset="0"/>
            </a:endParaRPr>
          </a:p>
          <a:p>
            <a:r>
              <a:rPr lang="ru-RU" sz="2400" dirty="0">
                <a:solidFill>
                  <a:srgbClr val="000000"/>
                </a:solidFill>
                <a:latin typeface="Montserrat Medium" pitchFamily="2" charset="0"/>
                <a:ea typeface="Times New Roman" panose="02020603050405020304" pitchFamily="18" charset="0"/>
              </a:rPr>
              <a:t>5) сдельная заработная плата работников </a:t>
            </a:r>
            <a:endParaRPr lang="ru-RU" sz="2400" dirty="0">
              <a:latin typeface="Times New Roman" panose="02020603050405020304" pitchFamily="18" charset="0"/>
              <a:ea typeface="Times New Roman" panose="02020603050405020304" pitchFamily="18" charset="0"/>
            </a:endParaRPr>
          </a:p>
          <a:p>
            <a:r>
              <a:rPr lang="ru-RU" sz="2400" dirty="0">
                <a:solidFill>
                  <a:srgbClr val="000000"/>
                </a:solidFill>
                <a:latin typeface="Montserrat Medium" pitchFamily="2" charset="0"/>
                <a:ea typeface="Times New Roman" panose="02020603050405020304" pitchFamily="18" charset="0"/>
              </a:rPr>
              <a:t>6) оплата потреблённой электроэнергии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213943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16E096F0-492B-084A-8AF4-AED53383DABC}"/>
              </a:ext>
            </a:extLst>
          </p:cNvPr>
          <p:cNvGraphicFramePr>
            <a:graphicFrameLocks noGrp="1"/>
          </p:cNvGraphicFramePr>
          <p:nvPr>
            <p:extLst>
              <p:ext uri="{D42A27DB-BD31-4B8C-83A1-F6EECF244321}">
                <p14:modId xmlns:p14="http://schemas.microsoft.com/office/powerpoint/2010/main" val="474435535"/>
              </p:ext>
            </p:extLst>
          </p:nvPr>
        </p:nvGraphicFramePr>
        <p:xfrm>
          <a:off x="838200" y="605508"/>
          <a:ext cx="10515600" cy="4102484"/>
        </p:xfrm>
        <a:graphic>
          <a:graphicData uri="http://schemas.openxmlformats.org/drawingml/2006/table">
            <a:tbl>
              <a:tblPr firstRow="1" firstCol="1" bandRow="1"/>
              <a:tblGrid>
                <a:gridCol w="437444">
                  <a:extLst>
                    <a:ext uri="{9D8B030D-6E8A-4147-A177-3AD203B41FA5}">
                      <a16:colId xmlns:a16="http://schemas.microsoft.com/office/drawing/2014/main" val="779136988"/>
                    </a:ext>
                  </a:extLst>
                </a:gridCol>
                <a:gridCol w="4820356">
                  <a:extLst>
                    <a:ext uri="{9D8B030D-6E8A-4147-A177-3AD203B41FA5}">
                      <a16:colId xmlns:a16="http://schemas.microsoft.com/office/drawing/2014/main" val="2096421057"/>
                    </a:ext>
                  </a:extLst>
                </a:gridCol>
                <a:gridCol w="440267">
                  <a:extLst>
                    <a:ext uri="{9D8B030D-6E8A-4147-A177-3AD203B41FA5}">
                      <a16:colId xmlns:a16="http://schemas.microsoft.com/office/drawing/2014/main" val="4021770548"/>
                    </a:ext>
                  </a:extLst>
                </a:gridCol>
                <a:gridCol w="4817533">
                  <a:extLst>
                    <a:ext uri="{9D8B030D-6E8A-4147-A177-3AD203B41FA5}">
                      <a16:colId xmlns:a16="http://schemas.microsoft.com/office/drawing/2014/main" val="3132511327"/>
                    </a:ext>
                  </a:extLst>
                </a:gridCol>
              </a:tblGrid>
              <a:tr h="613692">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ОРГАНИЗАЦИОННО-ПРАВОВЫЕ ФОРМЫ ЮРИДИЧЕСКИХ ЛИЦ</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ВИДЫ ЮРИДИЧЕСКИХ ЛИЦ</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1117431052"/>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благотворительный фонд</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некоммерческие</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719706631"/>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государственное унитарное предприятие</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коммерческие</a:t>
                      </a:r>
                    </a:p>
                  </a:txBody>
                  <a:tcPr marL="47625" marR="47625" marT="47625" marB="47625" anchor="ctr">
                    <a:lnL>
                      <a:noFill/>
                    </a:lnL>
                    <a:lnR>
                      <a:noFill/>
                    </a:lnR>
                    <a:lnT>
                      <a:noFill/>
                    </a:lnT>
                    <a:lnB>
                      <a:noFill/>
                    </a:lnB>
                  </a:tcPr>
                </a:tc>
                <a:extLst>
                  <a:ext uri="{0D108BD9-81ED-4DB2-BD59-A6C34878D82A}">
                    <a16:rowId xmlns:a16="http://schemas.microsoft.com/office/drawing/2014/main" val="330837752"/>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хозяйственное товарищество</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108835725"/>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потребительский кооператив</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4188792701"/>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акционерное общество</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523221898"/>
                  </a:ext>
                </a:extLst>
              </a:tr>
            </a:tbl>
          </a:graphicData>
        </a:graphic>
      </p:graphicFrame>
      <p:pic>
        <p:nvPicPr>
          <p:cNvPr id="4" name="Picture 5">
            <a:extLst>
              <a:ext uri="{FF2B5EF4-FFF2-40B4-BE49-F238E27FC236}">
                <a16:creationId xmlns:a16="http://schemas.microsoft.com/office/drawing/2014/main" id="{FA005852-FA96-2E41-82E0-ED1F9C5AD49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8218068" y="4218002"/>
            <a:ext cx="3754419" cy="3071798"/>
          </a:xfrm>
          <a:prstGeom prst="rect">
            <a:avLst/>
          </a:prstGeom>
        </p:spPr>
      </p:pic>
    </p:spTree>
    <p:extLst>
      <p:ext uri="{BB962C8B-B14F-4D97-AF65-F5344CB8AC3E}">
        <p14:creationId xmlns:p14="http://schemas.microsoft.com/office/powerpoint/2010/main" val="35233732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92343" y="4381120"/>
            <a:ext cx="9967994" cy="6596999"/>
          </a:xfrm>
          <a:prstGeom prst="rect">
            <a:avLst/>
          </a:prstGeom>
        </p:spPr>
      </p:pic>
      <p:sp>
        <p:nvSpPr>
          <p:cNvPr id="6" name="Прямоугольник 5">
            <a:extLst>
              <a:ext uri="{FF2B5EF4-FFF2-40B4-BE49-F238E27FC236}">
                <a16:creationId xmlns:a16="http://schemas.microsoft.com/office/drawing/2014/main" id="{7B26CDA7-33F6-BD47-B32D-86B8E1B2CDE8}"/>
              </a:ext>
            </a:extLst>
          </p:cNvPr>
          <p:cNvSpPr/>
          <p:nvPr/>
        </p:nvSpPr>
        <p:spPr>
          <a:xfrm>
            <a:off x="417690" y="555052"/>
            <a:ext cx="11514666" cy="4524315"/>
          </a:xfrm>
          <a:prstGeom prst="rect">
            <a:avLst/>
          </a:prstGeom>
        </p:spPr>
        <p:txBody>
          <a:bodyPr wrap="square">
            <a:spAutoFit/>
          </a:bodyPr>
          <a:lstStyle/>
          <a:p>
            <a:r>
              <a:rPr lang="ru-RU" sz="2400" dirty="0">
                <a:solidFill>
                  <a:srgbClr val="FF0000"/>
                </a:solidFill>
                <a:latin typeface="Times New Roman" panose="02020603050405020304" pitchFamily="18" charset="0"/>
                <a:ea typeface="Times New Roman" panose="02020603050405020304" pitchFamily="18" charset="0"/>
              </a:rPr>
              <a:t>Выберите верные суждения о финансировании бизнеса и его источниках и запишите цифры, под которыми они указаны.</a:t>
            </a:r>
          </a:p>
          <a:p>
            <a:endParaRPr lang="ru-RU" sz="2400" dirty="0">
              <a:solidFill>
                <a:srgbClr val="000000"/>
              </a:solidFill>
              <a:latin typeface="Times New Roman" panose="02020603050405020304" pitchFamily="18" charset="0"/>
              <a:ea typeface="Times New Roman" panose="02020603050405020304" pitchFamily="18" charset="0"/>
            </a:endParaRPr>
          </a:p>
          <a:p>
            <a:endParaRPr lang="ru-RU" sz="2400" dirty="0">
              <a:solidFill>
                <a:srgbClr val="000000"/>
              </a:solidFill>
              <a:latin typeface="Times New Roman" panose="02020603050405020304" pitchFamily="18" charset="0"/>
              <a:ea typeface="Times New Roman" panose="02020603050405020304" pitchFamily="18" charset="0"/>
            </a:endParaRPr>
          </a:p>
          <a:p>
            <a:r>
              <a:rPr lang="ru-RU" sz="2400" dirty="0">
                <a:solidFill>
                  <a:srgbClr val="000000"/>
                </a:solidFill>
                <a:latin typeface="Times New Roman" panose="02020603050405020304" pitchFamily="18" charset="0"/>
                <a:ea typeface="Times New Roman" panose="02020603050405020304" pitchFamily="18" charset="0"/>
              </a:rPr>
              <a:t>1) К внутренним источникам финансирования бизнеса относят заёмный капитал.</a:t>
            </a:r>
            <a:endParaRPr lang="ru-RU" sz="2400" dirty="0">
              <a:latin typeface="Times New Roman" panose="02020603050405020304" pitchFamily="18" charset="0"/>
              <a:ea typeface="Times New Roman" panose="02020603050405020304" pitchFamily="18" charset="0"/>
            </a:endParaRPr>
          </a:p>
          <a:p>
            <a:r>
              <a:rPr lang="ru-RU" sz="2400" dirty="0">
                <a:solidFill>
                  <a:srgbClr val="000000"/>
                </a:solidFill>
                <a:latin typeface="Times New Roman" panose="02020603050405020304" pitchFamily="18" charset="0"/>
                <a:ea typeface="Times New Roman" panose="02020603050405020304" pitchFamily="18" charset="0"/>
              </a:rPr>
              <a:t>2) Под финансированием понимается процесс образования капитала фирмы во всех его формах.</a:t>
            </a:r>
            <a:endParaRPr lang="ru-RU" sz="2400" dirty="0">
              <a:latin typeface="Times New Roman" panose="02020603050405020304" pitchFamily="18" charset="0"/>
              <a:ea typeface="Times New Roman" panose="02020603050405020304" pitchFamily="18" charset="0"/>
            </a:endParaRPr>
          </a:p>
          <a:p>
            <a:r>
              <a:rPr lang="ru-RU" sz="2400" dirty="0">
                <a:solidFill>
                  <a:srgbClr val="000000"/>
                </a:solidFill>
                <a:latin typeface="Times New Roman" panose="02020603050405020304" pitchFamily="18" charset="0"/>
                <a:ea typeface="Times New Roman" panose="02020603050405020304" pitchFamily="18" charset="0"/>
              </a:rPr>
              <a:t>3) Внешнее финансирование всегда обеспечивает финансовую независимость предприятия.</a:t>
            </a:r>
            <a:endParaRPr lang="ru-RU" sz="2400" dirty="0">
              <a:latin typeface="Times New Roman" panose="02020603050405020304" pitchFamily="18" charset="0"/>
              <a:ea typeface="Times New Roman" panose="02020603050405020304" pitchFamily="18" charset="0"/>
            </a:endParaRPr>
          </a:p>
          <a:p>
            <a:r>
              <a:rPr lang="ru-RU" sz="2400" dirty="0">
                <a:solidFill>
                  <a:srgbClr val="000000"/>
                </a:solidFill>
                <a:latin typeface="Times New Roman" panose="02020603050405020304" pitchFamily="18" charset="0"/>
                <a:ea typeface="Times New Roman" panose="02020603050405020304" pitchFamily="18" charset="0"/>
              </a:rPr>
              <a:t>4) Внутреннее финансирование предполагает использование собственных средств фирмы.</a:t>
            </a:r>
            <a:endParaRPr lang="ru-RU" sz="2400" dirty="0">
              <a:latin typeface="Times New Roman" panose="02020603050405020304" pitchFamily="18" charset="0"/>
              <a:ea typeface="Times New Roman" panose="02020603050405020304" pitchFamily="18" charset="0"/>
            </a:endParaRPr>
          </a:p>
          <a:p>
            <a:r>
              <a:rPr lang="ru-RU" sz="2400" dirty="0">
                <a:solidFill>
                  <a:srgbClr val="000000"/>
                </a:solidFill>
                <a:latin typeface="Times New Roman" panose="02020603050405020304" pitchFamily="18" charset="0"/>
                <a:ea typeface="Times New Roman" panose="02020603050405020304" pitchFamily="18" charset="0"/>
              </a:rPr>
              <a:t>5) Главный внутренний источник финансирования фирмы- её прибыль.</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143290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4635240" y="2925084"/>
            <a:ext cx="9967994" cy="6596999"/>
          </a:xfrm>
          <a:prstGeom prst="rect">
            <a:avLst/>
          </a:prstGeom>
        </p:spPr>
      </p:pic>
      <p:sp>
        <p:nvSpPr>
          <p:cNvPr id="4" name="Прямоугольник 3">
            <a:extLst>
              <a:ext uri="{FF2B5EF4-FFF2-40B4-BE49-F238E27FC236}">
                <a16:creationId xmlns:a16="http://schemas.microsoft.com/office/drawing/2014/main" id="{94469684-ED5A-C54E-A742-37D0D89D841F}"/>
              </a:ext>
            </a:extLst>
          </p:cNvPr>
          <p:cNvSpPr/>
          <p:nvPr/>
        </p:nvSpPr>
        <p:spPr>
          <a:xfrm>
            <a:off x="474133" y="492656"/>
            <a:ext cx="11243734" cy="3488776"/>
          </a:xfrm>
          <a:prstGeom prst="rect">
            <a:avLst/>
          </a:prstGeom>
        </p:spPr>
        <p:txBody>
          <a:bodyPr wrap="square">
            <a:spAutoFit/>
          </a:bodyPr>
          <a:lstStyle/>
          <a:p>
            <a:pPr marR="67310" algn="just">
              <a:spcBef>
                <a:spcPts val="2005"/>
              </a:spcBef>
            </a:pPr>
            <a:r>
              <a:rPr lang="ru-RU" sz="2400" dirty="0">
                <a:solidFill>
                  <a:srgbClr val="FF0000"/>
                </a:solidFill>
                <a:ea typeface="Times New Roman" panose="02020603050405020304" pitchFamily="18" charset="0"/>
              </a:rPr>
              <a:t>Фирма </a:t>
            </a:r>
            <a:r>
              <a:rPr lang="ru-RU" sz="2400" dirty="0" err="1">
                <a:solidFill>
                  <a:srgbClr val="FF0000"/>
                </a:solidFill>
                <a:ea typeface="Times New Roman" panose="02020603050405020304" pitchFamily="18" charset="0"/>
              </a:rPr>
              <a:t>Y</a:t>
            </a:r>
            <a:r>
              <a:rPr lang="ru-RU" sz="2400" dirty="0">
                <a:solidFill>
                  <a:srgbClr val="FF0000"/>
                </a:solidFill>
                <a:ea typeface="Times New Roman" panose="02020603050405020304" pitchFamily="18" charset="0"/>
              </a:rPr>
              <a:t> — ателье по пошиву свадебных платьев. Найдите в приведённом списке примеры переменных издержек фирмы </a:t>
            </a:r>
            <a:r>
              <a:rPr lang="ru-RU" sz="2400" dirty="0" err="1">
                <a:solidFill>
                  <a:srgbClr val="FF0000"/>
                </a:solidFill>
                <a:ea typeface="Times New Roman" panose="02020603050405020304" pitchFamily="18" charset="0"/>
              </a:rPr>
              <a:t>Y</a:t>
            </a:r>
            <a:r>
              <a:rPr lang="ru-RU" sz="2400" dirty="0">
                <a:solidFill>
                  <a:srgbClr val="FF0000"/>
                </a:solidFill>
                <a:ea typeface="Times New Roman" panose="02020603050405020304" pitchFamily="18" charset="0"/>
              </a:rPr>
              <a:t> в краткосрочном периоде запишите </a:t>
            </a:r>
            <a:r>
              <a:rPr lang="ru-RU" sz="2400" b="1" dirty="0">
                <a:solidFill>
                  <a:srgbClr val="FF0000"/>
                </a:solidFill>
                <a:ea typeface="Times New Roman" panose="02020603050405020304" pitchFamily="18" charset="0"/>
              </a:rPr>
              <a:t>цифры, </a:t>
            </a:r>
            <a:r>
              <a:rPr lang="ru-RU" sz="2400" dirty="0">
                <a:solidFill>
                  <a:srgbClr val="FF0000"/>
                </a:solidFill>
                <a:ea typeface="Times New Roman" panose="02020603050405020304" pitchFamily="18" charset="0"/>
              </a:rPr>
              <a:t>под которыми они указаны. </a:t>
            </a:r>
          </a:p>
          <a:p>
            <a:pPr>
              <a:spcBef>
                <a:spcPts val="495"/>
              </a:spcBef>
            </a:pPr>
            <a:r>
              <a:rPr lang="ru-RU" sz="2400" dirty="0">
                <a:solidFill>
                  <a:srgbClr val="000000"/>
                </a:solidFill>
                <a:ea typeface="Times New Roman" panose="02020603050405020304" pitchFamily="18" charset="0"/>
              </a:rPr>
              <a:t>1) арендная плата за помещение ателье </a:t>
            </a:r>
            <a:endParaRPr lang="ru-RU" sz="2400" dirty="0">
              <a:ea typeface="Times New Roman" panose="02020603050405020304" pitchFamily="18" charset="0"/>
            </a:endParaRPr>
          </a:p>
          <a:p>
            <a:r>
              <a:rPr lang="ru-RU" sz="2400" dirty="0">
                <a:solidFill>
                  <a:srgbClr val="000000"/>
                </a:solidFill>
                <a:ea typeface="Times New Roman" panose="02020603050405020304" pitchFamily="18" charset="0"/>
              </a:rPr>
              <a:t>2) страхование имущества фирмы </a:t>
            </a:r>
            <a:endParaRPr lang="ru-RU" sz="2400" dirty="0">
              <a:ea typeface="Times New Roman" panose="02020603050405020304" pitchFamily="18" charset="0"/>
            </a:endParaRPr>
          </a:p>
          <a:p>
            <a:r>
              <a:rPr lang="ru-RU" sz="2400" dirty="0">
                <a:solidFill>
                  <a:srgbClr val="000000"/>
                </a:solidFill>
                <a:ea typeface="Times New Roman" panose="02020603050405020304" pitchFamily="18" charset="0"/>
              </a:rPr>
              <a:t>3) оплата потреблённой электроэнергии </a:t>
            </a:r>
            <a:endParaRPr lang="ru-RU" sz="2400" dirty="0">
              <a:ea typeface="Times New Roman" panose="02020603050405020304" pitchFamily="18" charset="0"/>
            </a:endParaRPr>
          </a:p>
          <a:p>
            <a:r>
              <a:rPr lang="ru-RU" sz="2400" dirty="0">
                <a:solidFill>
                  <a:srgbClr val="000000"/>
                </a:solidFill>
                <a:ea typeface="Times New Roman" panose="02020603050405020304" pitchFamily="18" charset="0"/>
              </a:rPr>
              <a:t>4) приобретение тканей, ниток, фурнитуры </a:t>
            </a:r>
            <a:endParaRPr lang="ru-RU" sz="2400" dirty="0">
              <a:ea typeface="Times New Roman" panose="02020603050405020304" pitchFamily="18" charset="0"/>
            </a:endParaRPr>
          </a:p>
          <a:p>
            <a:r>
              <a:rPr lang="ru-RU" sz="2400" dirty="0">
                <a:solidFill>
                  <a:srgbClr val="000000"/>
                </a:solidFill>
                <a:ea typeface="Times New Roman" panose="02020603050405020304" pitchFamily="18" charset="0"/>
              </a:rPr>
              <a:t>5) выплата сдельной заработной платы работникам </a:t>
            </a:r>
            <a:endParaRPr lang="ru-RU" sz="2400" dirty="0">
              <a:ea typeface="Times New Roman" panose="02020603050405020304" pitchFamily="18" charset="0"/>
            </a:endParaRPr>
          </a:p>
          <a:p>
            <a:pPr>
              <a:lnSpc>
                <a:spcPct val="107000"/>
              </a:lnSpc>
              <a:spcAft>
                <a:spcPts val="800"/>
              </a:spcAft>
            </a:pPr>
            <a:r>
              <a:rPr lang="ru-RU" sz="2400" dirty="0">
                <a:solidFill>
                  <a:srgbClr val="000000"/>
                </a:solidFill>
                <a:ea typeface="Calibri" panose="020F0502020204030204" pitchFamily="34" charset="0"/>
                <a:cs typeface="Times New Roman" panose="02020603050405020304" pitchFamily="18" charset="0"/>
              </a:rPr>
              <a:t>6) погашение процентов по ранее взятому кредиту</a:t>
            </a:r>
            <a:endParaRPr lang="ru-RU" sz="2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005938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05D1B21A-D061-7D44-A706-B8261E041766}"/>
              </a:ext>
            </a:extLst>
          </p:cNvPr>
          <p:cNvGraphicFramePr>
            <a:graphicFrameLocks noGrp="1"/>
          </p:cNvGraphicFramePr>
          <p:nvPr/>
        </p:nvGraphicFramePr>
        <p:xfrm>
          <a:off x="838200" y="270933"/>
          <a:ext cx="10515600" cy="5069654"/>
        </p:xfrm>
        <a:graphic>
          <a:graphicData uri="http://schemas.openxmlformats.org/drawingml/2006/table">
            <a:tbl>
              <a:tblPr firstRow="1" firstCol="1" bandRow="1"/>
              <a:tblGrid>
                <a:gridCol w="550333">
                  <a:extLst>
                    <a:ext uri="{9D8B030D-6E8A-4147-A177-3AD203B41FA5}">
                      <a16:colId xmlns:a16="http://schemas.microsoft.com/office/drawing/2014/main" val="3281947846"/>
                    </a:ext>
                  </a:extLst>
                </a:gridCol>
                <a:gridCol w="4707467">
                  <a:extLst>
                    <a:ext uri="{9D8B030D-6E8A-4147-A177-3AD203B41FA5}">
                      <a16:colId xmlns:a16="http://schemas.microsoft.com/office/drawing/2014/main" val="1941788843"/>
                    </a:ext>
                  </a:extLst>
                </a:gridCol>
                <a:gridCol w="496711">
                  <a:extLst>
                    <a:ext uri="{9D8B030D-6E8A-4147-A177-3AD203B41FA5}">
                      <a16:colId xmlns:a16="http://schemas.microsoft.com/office/drawing/2014/main" val="3138286701"/>
                    </a:ext>
                  </a:extLst>
                </a:gridCol>
                <a:gridCol w="4761089">
                  <a:extLst>
                    <a:ext uri="{9D8B030D-6E8A-4147-A177-3AD203B41FA5}">
                      <a16:colId xmlns:a16="http://schemas.microsoft.com/office/drawing/2014/main" val="1493131311"/>
                    </a:ext>
                  </a:extLst>
                </a:gridCol>
              </a:tblGrid>
              <a:tr h="997075">
                <a:tc>
                  <a:txBody>
                    <a:bodyPr/>
                    <a:lstStyle/>
                    <a:p>
                      <a:endParaRPr lang="ru-RU" sz="24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ОРГАНИЗАЦИОННО-ПРАВОВЫЕ ФОРМЫ ЮРИДИЧЕСКИХ ЛИЦ</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4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ВИДЫ ЮРИДИЧЕСКИХ ЛИЦ</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2495730503"/>
                  </a:ext>
                </a:extLst>
              </a:tr>
              <a:tr h="59606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А)</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производственные кооперативы</a:t>
                      </a:r>
                      <a:r>
                        <a:rPr lang="en-US" sz="24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1)</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a:effectLst/>
                          <a:latin typeface="Calibri" panose="020F0502020204030204" pitchFamily="34" charset="0"/>
                          <a:ea typeface="Calibri" panose="020F0502020204030204" pitchFamily="34" charset="0"/>
                          <a:cs typeface="Times New Roman" panose="02020603050405020304" pitchFamily="18" charset="0"/>
                        </a:rPr>
                        <a:t>коммерческие</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3717102796"/>
                  </a:ext>
                </a:extLst>
              </a:tr>
              <a:tr h="59606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Б)</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товарищества собственников жилья</a:t>
                      </a:r>
                      <a:r>
                        <a:rPr lang="en-US" sz="24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2)</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400">
                          <a:effectLst/>
                          <a:latin typeface="Calibri" panose="020F0502020204030204" pitchFamily="34" charset="0"/>
                          <a:ea typeface="Calibri" panose="020F0502020204030204" pitchFamily="34" charset="0"/>
                          <a:cs typeface="Times New Roman" panose="02020603050405020304" pitchFamily="18" charset="0"/>
                        </a:rPr>
                        <a:t>некоммерческие</a:t>
                      </a:r>
                    </a:p>
                  </a:txBody>
                  <a:tcPr marL="47625" marR="47625" marT="47625" marB="47625" anchor="ctr">
                    <a:lnL>
                      <a:noFill/>
                    </a:lnL>
                    <a:lnR>
                      <a:noFill/>
                    </a:lnR>
                    <a:lnT>
                      <a:noFill/>
                    </a:lnT>
                    <a:lnB>
                      <a:noFill/>
                    </a:lnB>
                  </a:tcPr>
                </a:tc>
                <a:extLst>
                  <a:ext uri="{0D108BD9-81ED-4DB2-BD59-A6C34878D82A}">
                    <a16:rowId xmlns:a16="http://schemas.microsoft.com/office/drawing/2014/main" val="4202884533"/>
                  </a:ext>
                </a:extLst>
              </a:tr>
              <a:tr h="621753">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В)</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хозяйственные товарищества</a:t>
                      </a:r>
                      <a:r>
                        <a:rPr lang="en-US" sz="24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4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4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862651911"/>
                  </a:ext>
                </a:extLst>
              </a:tr>
              <a:tr h="997075">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Г)</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муниципальные унитарные предприятия</a:t>
                      </a:r>
                      <a:r>
                        <a:rPr lang="en-US" sz="24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4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4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648969989"/>
                  </a:ext>
                </a:extLst>
              </a:tr>
              <a:tr h="997075">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Д)</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община коренных малочисленных народов РФ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4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4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594244268"/>
                  </a:ext>
                </a:extLst>
              </a:tr>
            </a:tbl>
          </a:graphicData>
        </a:graphic>
      </p:graphicFrame>
      <p:pic>
        <p:nvPicPr>
          <p:cNvPr id="4" name="Picture 8">
            <a:extLst>
              <a:ext uri="{FF2B5EF4-FFF2-40B4-BE49-F238E27FC236}">
                <a16:creationId xmlns:a16="http://schemas.microsoft.com/office/drawing/2014/main" id="{94767F7B-DDCD-BA43-B221-E648CB03BCA7}"/>
              </a:ext>
            </a:extLst>
          </p:cNvPr>
          <p:cNvPicPr>
            <a:picLocks noChangeAspect="1"/>
          </p:cNvPicPr>
          <p:nvPr/>
        </p:nvPicPr>
        <p:blipFill>
          <a:blip r:embed="rId2"/>
          <a:srcRect/>
          <a:stretch>
            <a:fillRect/>
          </a:stretch>
        </p:blipFill>
        <p:spPr>
          <a:xfrm>
            <a:off x="6941306" y="3727674"/>
            <a:ext cx="4696359" cy="2743200"/>
          </a:xfrm>
          <a:prstGeom prst="rect">
            <a:avLst/>
          </a:prstGeom>
        </p:spPr>
      </p:pic>
    </p:spTree>
    <p:extLst>
      <p:ext uri="{BB962C8B-B14F-4D97-AF65-F5344CB8AC3E}">
        <p14:creationId xmlns:p14="http://schemas.microsoft.com/office/powerpoint/2010/main" val="12571688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2" name="Прямоугольник 1">
            <a:extLst>
              <a:ext uri="{FF2B5EF4-FFF2-40B4-BE49-F238E27FC236}">
                <a16:creationId xmlns:a16="http://schemas.microsoft.com/office/drawing/2014/main" id="{CBF5108C-3B31-7C48-A4F0-392EDA93DB86}"/>
              </a:ext>
            </a:extLst>
          </p:cNvPr>
          <p:cNvSpPr/>
          <p:nvPr/>
        </p:nvSpPr>
        <p:spPr>
          <a:xfrm>
            <a:off x="666045" y="363141"/>
            <a:ext cx="11153422" cy="5262979"/>
          </a:xfrm>
          <a:prstGeom prst="rect">
            <a:avLst/>
          </a:prstGeom>
        </p:spPr>
        <p:txBody>
          <a:bodyPr wrap="square">
            <a:spAutoFit/>
          </a:bodyPr>
          <a:lstStyle/>
          <a:p>
            <a:pPr algn="just"/>
            <a:r>
              <a:rPr lang="ru-RU" sz="2800" dirty="0">
                <a:solidFill>
                  <a:srgbClr val="FF0000"/>
                </a:solidFill>
                <a:ea typeface="Times New Roman" panose="02020603050405020304" pitchFamily="18" charset="0"/>
              </a:rPr>
              <a:t>Фирма «Добрая хозяюшка» оказывает услуги по уборке помещений. Найдите в приведённом ниже списке примеры переменных издержек этой фирмы в краткосрочном периоде и запишите цифры, под которыми они указаны.</a:t>
            </a:r>
          </a:p>
          <a:p>
            <a:pPr algn="just"/>
            <a:endParaRPr lang="ru-RU" sz="2800" dirty="0">
              <a:solidFill>
                <a:srgbClr val="FF0000"/>
              </a:solidFill>
              <a:ea typeface="Times New Roman" panose="02020603050405020304" pitchFamily="18" charset="0"/>
            </a:endParaRPr>
          </a:p>
          <a:p>
            <a:pPr algn="just"/>
            <a:r>
              <a:rPr lang="ru-RU" sz="2800" dirty="0">
                <a:solidFill>
                  <a:srgbClr val="404040"/>
                </a:solidFill>
                <a:ea typeface="Times New Roman" panose="02020603050405020304" pitchFamily="18" charset="0"/>
              </a:rPr>
              <a:t>1) Издержки на приобретение моющих средств</a:t>
            </a:r>
            <a:endParaRPr lang="ru-RU" sz="2800" dirty="0">
              <a:ea typeface="Times New Roman" panose="02020603050405020304" pitchFamily="18" charset="0"/>
            </a:endParaRPr>
          </a:p>
          <a:p>
            <a:pPr algn="just"/>
            <a:r>
              <a:rPr lang="ru-RU" sz="2800" dirty="0">
                <a:solidFill>
                  <a:srgbClr val="404040"/>
                </a:solidFill>
                <a:ea typeface="Times New Roman" panose="02020603050405020304" pitchFamily="18" charset="0"/>
              </a:rPr>
              <a:t>2) Арендная плата за офис фирмы</a:t>
            </a:r>
            <a:endParaRPr lang="ru-RU" sz="2800" dirty="0">
              <a:ea typeface="Times New Roman" panose="02020603050405020304" pitchFamily="18" charset="0"/>
            </a:endParaRPr>
          </a:p>
          <a:p>
            <a:pPr algn="just"/>
            <a:r>
              <a:rPr lang="ru-RU" sz="2800" dirty="0">
                <a:solidFill>
                  <a:srgbClr val="404040"/>
                </a:solidFill>
                <a:ea typeface="Times New Roman" panose="02020603050405020304" pitchFamily="18" charset="0"/>
              </a:rPr>
              <a:t>3)Издержки на выплату окладов работникам административного аппарата</a:t>
            </a:r>
            <a:endParaRPr lang="ru-RU" sz="2800" dirty="0">
              <a:ea typeface="Times New Roman" panose="02020603050405020304" pitchFamily="18" charset="0"/>
            </a:endParaRPr>
          </a:p>
          <a:p>
            <a:pPr algn="just"/>
            <a:r>
              <a:rPr lang="ru-RU" sz="2800" dirty="0">
                <a:solidFill>
                  <a:srgbClr val="404040"/>
                </a:solidFill>
                <a:ea typeface="Times New Roman" panose="02020603050405020304" pitchFamily="18" charset="0"/>
              </a:rPr>
              <a:t>4) Издержки на погашение процентов по ранее взятому кредиту</a:t>
            </a:r>
            <a:endParaRPr lang="ru-RU" sz="2800" dirty="0">
              <a:ea typeface="Times New Roman" panose="02020603050405020304" pitchFamily="18" charset="0"/>
            </a:endParaRPr>
          </a:p>
          <a:p>
            <a:pPr algn="just"/>
            <a:r>
              <a:rPr lang="ru-RU" sz="2800" dirty="0">
                <a:solidFill>
                  <a:srgbClr val="404040"/>
                </a:solidFill>
                <a:ea typeface="Times New Roman" panose="02020603050405020304" pitchFamily="18" charset="0"/>
              </a:rPr>
              <a:t>5) Издержки на выплату сдельной заработной платы работников</a:t>
            </a:r>
          </a:p>
          <a:p>
            <a:pPr algn="just"/>
            <a:r>
              <a:rPr lang="ru-RU" sz="2800" dirty="0"/>
              <a:t>6) Оплата потреблённой электроэнергии</a:t>
            </a:r>
          </a:p>
        </p:txBody>
      </p:sp>
    </p:spTree>
    <p:extLst>
      <p:ext uri="{BB962C8B-B14F-4D97-AF65-F5344CB8AC3E}">
        <p14:creationId xmlns:p14="http://schemas.microsoft.com/office/powerpoint/2010/main" val="38392829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252124"/>
            <a:ext cx="12192000" cy="605876"/>
          </a:xfrm>
          <a:prstGeom prst="rect">
            <a:avLst/>
          </a:prstGeom>
          <a:solidFill>
            <a:srgbClr val="FDCF60"/>
          </a:solidFill>
        </p:spPr>
      </p:sp>
      <p:pic>
        <p:nvPicPr>
          <p:cNvPr id="5" name="Picture 5"/>
          <p:cNvPicPr>
            <a:picLocks noChangeAspect="1"/>
          </p:cNvPicPr>
          <p:nvPr/>
        </p:nvPicPr>
        <p:blipFill>
          <a:blip r:embed="rId2"/>
          <a:srcRect/>
          <a:stretch>
            <a:fillRect/>
          </a:stretch>
        </p:blipFill>
        <p:spPr>
          <a:xfrm>
            <a:off x="7868885" y="858808"/>
            <a:ext cx="4551715" cy="5505303"/>
          </a:xfrm>
          <a:prstGeom prst="rect">
            <a:avLst/>
          </a:prstGeom>
        </p:spPr>
      </p:pic>
      <p:sp>
        <p:nvSpPr>
          <p:cNvPr id="3" name="Прямоугольник 2">
            <a:extLst>
              <a:ext uri="{FF2B5EF4-FFF2-40B4-BE49-F238E27FC236}">
                <a16:creationId xmlns:a16="http://schemas.microsoft.com/office/drawing/2014/main" id="{26849AE4-C689-994A-B251-BD3515A2576E}"/>
              </a:ext>
            </a:extLst>
          </p:cNvPr>
          <p:cNvSpPr/>
          <p:nvPr/>
        </p:nvSpPr>
        <p:spPr>
          <a:xfrm>
            <a:off x="112889" y="453452"/>
            <a:ext cx="7755996" cy="5262979"/>
          </a:xfrm>
          <a:prstGeom prst="rect">
            <a:avLst/>
          </a:prstGeom>
        </p:spPr>
        <p:txBody>
          <a:bodyPr wrap="square">
            <a:spAutoFit/>
          </a:bodyPr>
          <a:lstStyle/>
          <a:p>
            <a:pPr algn="just">
              <a:spcBef>
                <a:spcPts val="1630"/>
              </a:spcBef>
            </a:pPr>
            <a:r>
              <a:rPr lang="ru-RU" sz="2400" dirty="0">
                <a:latin typeface="Times New Roman" panose="02020603050405020304" pitchFamily="18" charset="0"/>
                <a:ea typeface="Times New Roman" panose="02020603050405020304" pitchFamily="18" charset="0"/>
              </a:rPr>
              <a:t>В </a:t>
            </a:r>
            <a:r>
              <a:rPr lang="ru-RU" sz="2400" dirty="0">
                <a:solidFill>
                  <a:srgbClr val="000000"/>
                </a:solidFill>
                <a:latin typeface="Georgia" panose="02040502050405020303" pitchFamily="18" charset="0"/>
                <a:ea typeface="Times New Roman" panose="02020603050405020304" pitchFamily="18" charset="0"/>
              </a:rPr>
              <a:t>стране </a:t>
            </a:r>
            <a:r>
              <a:rPr lang="ru-RU" sz="2400" dirty="0" err="1">
                <a:solidFill>
                  <a:srgbClr val="000000"/>
                </a:solidFill>
                <a:latin typeface="Georgia" panose="02040502050405020303" pitchFamily="18" charset="0"/>
                <a:ea typeface="Times New Roman" panose="02020603050405020304" pitchFamily="18" charset="0"/>
              </a:rPr>
              <a:t>Z</a:t>
            </a:r>
            <a:r>
              <a:rPr lang="ru-RU" sz="2400" dirty="0">
                <a:solidFill>
                  <a:srgbClr val="000000"/>
                </a:solidFill>
                <a:latin typeface="Georgia" panose="02040502050405020303" pitchFamily="18" charset="0"/>
                <a:ea typeface="Times New Roman" panose="02020603050405020304" pitchFamily="18" charset="0"/>
              </a:rPr>
              <a:t> рынок автомобилестроения поделен между тремя крупными компаниями, другие производители не представлены. Уставный капитал каждого из этих предприятий разделён на определённое число ценных бумаг, владельцы которых ежегодно получают часть прибыли виде дивидендов. </a:t>
            </a:r>
            <a:endParaRPr lang="ru-RU" sz="2400" dirty="0">
              <a:latin typeface="Times New Roman" panose="02020603050405020304" pitchFamily="18" charset="0"/>
              <a:ea typeface="Times New Roman" panose="02020603050405020304" pitchFamily="18" charset="0"/>
            </a:endParaRPr>
          </a:p>
          <a:p>
            <a:pPr algn="just">
              <a:spcBef>
                <a:spcPts val="15"/>
              </a:spcBef>
            </a:pPr>
            <a:r>
              <a:rPr lang="ru-RU" sz="2400" dirty="0">
                <a:solidFill>
                  <a:srgbClr val="000000"/>
                </a:solidFill>
                <a:latin typeface="Georgia" panose="02040502050405020303"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lgn="just">
              <a:spcBef>
                <a:spcPts val="15"/>
              </a:spcBef>
            </a:pPr>
            <a:r>
              <a:rPr lang="ru-RU" sz="2400" dirty="0">
                <a:solidFill>
                  <a:srgbClr val="000000"/>
                </a:solidFill>
                <a:latin typeface="Georgia" panose="02040502050405020303" pitchFamily="18" charset="0"/>
                <a:ea typeface="Times New Roman" panose="02020603050405020304" pitchFamily="18" charset="0"/>
              </a:rPr>
              <a:t>Какова организационно-правовая форма данных предприятий? Какой тип конкурентного рынка иллюстрирует этот пример? Каковы барьеры входа на рынок этого типа? (Укажите любые два барьера.) Какие другие типы конкурентных рынков выделяют учёные? (Назовите любые два типа.)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905549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9469383" y="2935494"/>
            <a:ext cx="6058947" cy="6058947"/>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4922467">
            <a:off x="-2912267" y="-4372644"/>
            <a:ext cx="6931309" cy="6931309"/>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557025" y="4049959"/>
            <a:ext cx="2634975" cy="2122241"/>
          </a:xfrm>
          <a:prstGeom prst="rect">
            <a:avLst/>
          </a:prstGeom>
        </p:spPr>
      </p:pic>
      <p:sp>
        <p:nvSpPr>
          <p:cNvPr id="6" name="Прямоугольник 5">
            <a:extLst>
              <a:ext uri="{FF2B5EF4-FFF2-40B4-BE49-F238E27FC236}">
                <a16:creationId xmlns:a16="http://schemas.microsoft.com/office/drawing/2014/main" id="{BD25679A-C6D7-5843-A819-D2995624AF42}"/>
              </a:ext>
            </a:extLst>
          </p:cNvPr>
          <p:cNvSpPr/>
          <p:nvPr/>
        </p:nvSpPr>
        <p:spPr>
          <a:xfrm>
            <a:off x="620889" y="1028343"/>
            <a:ext cx="8936136" cy="4893647"/>
          </a:xfrm>
          <a:prstGeom prst="rect">
            <a:avLst/>
          </a:prstGeom>
        </p:spPr>
        <p:txBody>
          <a:bodyPr wrap="square">
            <a:spAutoFit/>
          </a:bodyPr>
          <a:lstStyle/>
          <a:p>
            <a:pPr algn="just"/>
            <a:r>
              <a:rPr lang="ru-RU" sz="2400" dirty="0">
                <a:solidFill>
                  <a:srgbClr val="FF0000"/>
                </a:solidFill>
                <a:ea typeface="Times New Roman" panose="02020603050405020304" pitchFamily="18" charset="0"/>
              </a:rPr>
              <a:t>Выберите верные суждения о финансировании бизнеса и его источниках и запишите цифры, под которыми они указаны.</a:t>
            </a:r>
          </a:p>
          <a:p>
            <a:pPr algn="just"/>
            <a:r>
              <a:rPr lang="ru-RU" sz="2400" dirty="0">
                <a:solidFill>
                  <a:srgbClr val="404040"/>
                </a:solidFill>
                <a:ea typeface="Times New Roman" panose="02020603050405020304" pitchFamily="18" charset="0"/>
              </a:rPr>
              <a:t>1) Совокупность форм и методов финансового обеспечения производства товаров и услуг называют финансированием.</a:t>
            </a:r>
            <a:endParaRPr lang="ru-RU" sz="2400" dirty="0">
              <a:ea typeface="Times New Roman" panose="02020603050405020304" pitchFamily="18" charset="0"/>
            </a:endParaRPr>
          </a:p>
          <a:p>
            <a:pPr algn="just"/>
            <a:r>
              <a:rPr lang="ru-RU" sz="2400" dirty="0">
                <a:solidFill>
                  <a:srgbClr val="404040"/>
                </a:solidFill>
                <a:ea typeface="Times New Roman" panose="02020603050405020304" pitchFamily="18" charset="0"/>
              </a:rPr>
              <a:t>2) Многие предприятия заинтересованы в долгосрочном привлечении заёмных средств.</a:t>
            </a:r>
            <a:endParaRPr lang="ru-RU" sz="2400" dirty="0">
              <a:ea typeface="Times New Roman" panose="02020603050405020304" pitchFamily="18" charset="0"/>
            </a:endParaRPr>
          </a:p>
          <a:p>
            <a:pPr algn="just"/>
            <a:r>
              <a:rPr lang="ru-RU" sz="2400" dirty="0">
                <a:solidFill>
                  <a:srgbClr val="404040"/>
                </a:solidFill>
                <a:ea typeface="Times New Roman" panose="02020603050405020304" pitchFamily="18" charset="0"/>
              </a:rPr>
              <a:t>3) При выборе источников финансирования осуществляется прогнозирование возможных изменений в составе активов и капитала предприятия.</a:t>
            </a:r>
            <a:endParaRPr lang="ru-RU" sz="2400" dirty="0">
              <a:ea typeface="Times New Roman" panose="02020603050405020304" pitchFamily="18" charset="0"/>
            </a:endParaRPr>
          </a:p>
          <a:p>
            <a:pPr algn="just"/>
            <a:r>
              <a:rPr lang="ru-RU" sz="2400" dirty="0">
                <a:solidFill>
                  <a:srgbClr val="404040"/>
                </a:solidFill>
                <a:ea typeface="Times New Roman" panose="02020603050405020304" pitchFamily="18" charset="0"/>
              </a:rPr>
              <a:t>4) К внешним источникам финансирования бизнеса относят амортизационные отчисления.</a:t>
            </a:r>
            <a:endParaRPr lang="ru-RU" sz="2400" dirty="0">
              <a:ea typeface="Times New Roman" panose="02020603050405020304" pitchFamily="18" charset="0"/>
            </a:endParaRPr>
          </a:p>
          <a:p>
            <a:pPr algn="just"/>
            <a:r>
              <a:rPr lang="ru-RU" sz="2400" dirty="0">
                <a:solidFill>
                  <a:srgbClr val="404040"/>
                </a:solidFill>
                <a:ea typeface="Times New Roman" panose="02020603050405020304" pitchFamily="18" charset="0"/>
              </a:rPr>
              <a:t>5) Привлечение кредитов рассматривается как внутренний источник финансирования бизнеса.</a:t>
            </a:r>
            <a:endParaRPr lang="ru-RU" sz="2400" dirty="0">
              <a:effectLst/>
              <a:ea typeface="Times New Roman" panose="02020603050405020304" pitchFamily="18" charset="0"/>
            </a:endParaRPr>
          </a:p>
        </p:txBody>
      </p:sp>
    </p:spTree>
    <p:extLst>
      <p:ext uri="{BB962C8B-B14F-4D97-AF65-F5344CB8AC3E}">
        <p14:creationId xmlns:p14="http://schemas.microsoft.com/office/powerpoint/2010/main" val="14984341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05D1B21A-D061-7D44-A706-B8261E041766}"/>
              </a:ext>
            </a:extLst>
          </p:cNvPr>
          <p:cNvGraphicFramePr>
            <a:graphicFrameLocks noGrp="1"/>
          </p:cNvGraphicFramePr>
          <p:nvPr>
            <p:extLst>
              <p:ext uri="{D42A27DB-BD31-4B8C-83A1-F6EECF244321}">
                <p14:modId xmlns:p14="http://schemas.microsoft.com/office/powerpoint/2010/main" val="4133984419"/>
              </p:ext>
            </p:extLst>
          </p:nvPr>
        </p:nvGraphicFramePr>
        <p:xfrm>
          <a:off x="838200" y="270933"/>
          <a:ext cx="10515600" cy="5069654"/>
        </p:xfrm>
        <a:graphic>
          <a:graphicData uri="http://schemas.openxmlformats.org/drawingml/2006/table">
            <a:tbl>
              <a:tblPr firstRow="1" firstCol="1" bandRow="1"/>
              <a:tblGrid>
                <a:gridCol w="550333">
                  <a:extLst>
                    <a:ext uri="{9D8B030D-6E8A-4147-A177-3AD203B41FA5}">
                      <a16:colId xmlns:a16="http://schemas.microsoft.com/office/drawing/2014/main" val="3281947846"/>
                    </a:ext>
                  </a:extLst>
                </a:gridCol>
                <a:gridCol w="4707467">
                  <a:extLst>
                    <a:ext uri="{9D8B030D-6E8A-4147-A177-3AD203B41FA5}">
                      <a16:colId xmlns:a16="http://schemas.microsoft.com/office/drawing/2014/main" val="1941788843"/>
                    </a:ext>
                  </a:extLst>
                </a:gridCol>
                <a:gridCol w="496711">
                  <a:extLst>
                    <a:ext uri="{9D8B030D-6E8A-4147-A177-3AD203B41FA5}">
                      <a16:colId xmlns:a16="http://schemas.microsoft.com/office/drawing/2014/main" val="3138286701"/>
                    </a:ext>
                  </a:extLst>
                </a:gridCol>
                <a:gridCol w="4761089">
                  <a:extLst>
                    <a:ext uri="{9D8B030D-6E8A-4147-A177-3AD203B41FA5}">
                      <a16:colId xmlns:a16="http://schemas.microsoft.com/office/drawing/2014/main" val="1493131311"/>
                    </a:ext>
                  </a:extLst>
                </a:gridCol>
              </a:tblGrid>
              <a:tr h="997075">
                <a:tc>
                  <a:txBody>
                    <a:bodyPr/>
                    <a:lstStyle/>
                    <a:p>
                      <a:endParaRPr lang="ru-RU" sz="24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ОРГАНИЗАЦИОННО-ПРАВОВЫЕ ФОРМЫ ЮРИДИЧЕСКИХ ЛИЦ</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4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ВИДЫ ЮРИДИЧЕСКИХ ЛИЦ</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2495730503"/>
                  </a:ext>
                </a:extLst>
              </a:tr>
              <a:tr h="59606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А)</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производственные кооперативы</a:t>
                      </a:r>
                      <a:r>
                        <a:rPr lang="en-US" sz="24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1)</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a:effectLst/>
                          <a:latin typeface="Calibri" panose="020F0502020204030204" pitchFamily="34" charset="0"/>
                          <a:ea typeface="Calibri" panose="020F0502020204030204" pitchFamily="34" charset="0"/>
                          <a:cs typeface="Times New Roman" panose="02020603050405020304" pitchFamily="18" charset="0"/>
                        </a:rPr>
                        <a:t>коммерческие</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3717102796"/>
                  </a:ext>
                </a:extLst>
              </a:tr>
              <a:tr h="59606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Б)</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товарищества собственников жилья</a:t>
                      </a:r>
                      <a:r>
                        <a:rPr lang="en-US" sz="24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2)</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400">
                          <a:effectLst/>
                          <a:latin typeface="Calibri" panose="020F0502020204030204" pitchFamily="34" charset="0"/>
                          <a:ea typeface="Calibri" panose="020F0502020204030204" pitchFamily="34" charset="0"/>
                          <a:cs typeface="Times New Roman" panose="02020603050405020304" pitchFamily="18" charset="0"/>
                        </a:rPr>
                        <a:t>некоммерческие</a:t>
                      </a:r>
                    </a:p>
                  </a:txBody>
                  <a:tcPr marL="47625" marR="47625" marT="47625" marB="47625" anchor="ctr">
                    <a:lnL>
                      <a:noFill/>
                    </a:lnL>
                    <a:lnR>
                      <a:noFill/>
                    </a:lnR>
                    <a:lnT>
                      <a:noFill/>
                    </a:lnT>
                    <a:lnB>
                      <a:noFill/>
                    </a:lnB>
                  </a:tcPr>
                </a:tc>
                <a:extLst>
                  <a:ext uri="{0D108BD9-81ED-4DB2-BD59-A6C34878D82A}">
                    <a16:rowId xmlns:a16="http://schemas.microsoft.com/office/drawing/2014/main" val="4202884533"/>
                  </a:ext>
                </a:extLst>
              </a:tr>
              <a:tr h="621753">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В)</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хозяйственные товарищества</a:t>
                      </a:r>
                      <a:r>
                        <a:rPr lang="en-US" sz="24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4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4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862651911"/>
                  </a:ext>
                </a:extLst>
              </a:tr>
              <a:tr h="997075">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Г)</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муниципальные унитарные предприятия</a:t>
                      </a:r>
                      <a:r>
                        <a:rPr lang="en-US" sz="24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4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4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648969989"/>
                  </a:ext>
                </a:extLst>
              </a:tr>
              <a:tr h="997075">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Д)</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община коренных малочисленных народов РФ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4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4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594244268"/>
                  </a:ext>
                </a:extLst>
              </a:tr>
            </a:tbl>
          </a:graphicData>
        </a:graphic>
      </p:graphicFrame>
      <p:pic>
        <p:nvPicPr>
          <p:cNvPr id="4" name="Picture 8">
            <a:extLst>
              <a:ext uri="{FF2B5EF4-FFF2-40B4-BE49-F238E27FC236}">
                <a16:creationId xmlns:a16="http://schemas.microsoft.com/office/drawing/2014/main" id="{2F0D1056-F287-2346-9AC3-E5B5E87E44B7}"/>
              </a:ext>
            </a:extLst>
          </p:cNvPr>
          <p:cNvPicPr>
            <a:picLocks noChangeAspect="1"/>
          </p:cNvPicPr>
          <p:nvPr/>
        </p:nvPicPr>
        <p:blipFill>
          <a:blip r:embed="rId2"/>
          <a:srcRect/>
          <a:stretch>
            <a:fillRect/>
          </a:stretch>
        </p:blipFill>
        <p:spPr>
          <a:xfrm>
            <a:off x="7422399" y="2585053"/>
            <a:ext cx="4481868" cy="4156518"/>
          </a:xfrm>
          <a:prstGeom prst="rect">
            <a:avLst/>
          </a:prstGeom>
        </p:spPr>
      </p:pic>
    </p:spTree>
    <p:extLst>
      <p:ext uri="{BB962C8B-B14F-4D97-AF65-F5344CB8AC3E}">
        <p14:creationId xmlns:p14="http://schemas.microsoft.com/office/powerpoint/2010/main" val="30342028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7127DB86-CAF9-5740-92AE-525952F92F3A}"/>
              </a:ext>
            </a:extLst>
          </p:cNvPr>
          <p:cNvPicPr>
            <a:picLocks noChangeAspect="1"/>
          </p:cNvPicPr>
          <p:nvPr/>
        </p:nvPicPr>
        <p:blipFill>
          <a:blip r:embed="rId2"/>
          <a:stretch>
            <a:fillRect/>
          </a:stretch>
        </p:blipFill>
        <p:spPr>
          <a:xfrm>
            <a:off x="0" y="1586308"/>
            <a:ext cx="12192000" cy="3685383"/>
          </a:xfrm>
          <a:prstGeom prst="rect">
            <a:avLst/>
          </a:prstGeom>
        </p:spPr>
      </p:pic>
      <p:pic>
        <p:nvPicPr>
          <p:cNvPr id="3" name="Picture 2">
            <a:extLst>
              <a:ext uri="{FF2B5EF4-FFF2-40B4-BE49-F238E27FC236}">
                <a16:creationId xmlns:a16="http://schemas.microsoft.com/office/drawing/2014/main" id="{31A14554-1E67-0449-89D1-811F836A0242}"/>
              </a:ext>
            </a:extLst>
          </p:cNvPr>
          <p:cNvPicPr>
            <a:picLocks noChangeAspect="1"/>
          </p:cNvPicPr>
          <p:nvPr/>
        </p:nvPicPr>
        <p:blipFill>
          <a:blip r:embed="rId3"/>
          <a:srcRect/>
          <a:stretch>
            <a:fillRect/>
          </a:stretch>
        </p:blipFill>
        <p:spPr>
          <a:xfrm rot="1532132">
            <a:off x="3624888" y="4485409"/>
            <a:ext cx="9967994" cy="6596999"/>
          </a:xfrm>
          <a:prstGeom prst="rect">
            <a:avLst/>
          </a:prstGeom>
        </p:spPr>
      </p:pic>
    </p:spTree>
    <p:extLst>
      <p:ext uri="{BB962C8B-B14F-4D97-AF65-F5344CB8AC3E}">
        <p14:creationId xmlns:p14="http://schemas.microsoft.com/office/powerpoint/2010/main" val="25756225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70A73F6A-2138-6C47-AA0B-44B7C2F95A9F}"/>
              </a:ext>
            </a:extLst>
          </p:cNvPr>
          <p:cNvPicPr>
            <a:picLocks noChangeAspect="1"/>
          </p:cNvPicPr>
          <p:nvPr/>
        </p:nvPicPr>
        <p:blipFill>
          <a:blip r:embed="rId2"/>
          <a:stretch>
            <a:fillRect/>
          </a:stretch>
        </p:blipFill>
        <p:spPr>
          <a:xfrm>
            <a:off x="0" y="2000700"/>
            <a:ext cx="12192000" cy="2856600"/>
          </a:xfrm>
          <a:prstGeom prst="rect">
            <a:avLst/>
          </a:prstGeom>
        </p:spPr>
      </p:pic>
      <p:pic>
        <p:nvPicPr>
          <p:cNvPr id="3" name="Picture 2">
            <a:extLst>
              <a:ext uri="{FF2B5EF4-FFF2-40B4-BE49-F238E27FC236}">
                <a16:creationId xmlns:a16="http://schemas.microsoft.com/office/drawing/2014/main" id="{E527FCB9-0438-114F-A2C9-538DDBBD0C3C}"/>
              </a:ext>
            </a:extLst>
          </p:cNvPr>
          <p:cNvPicPr>
            <a:picLocks noChangeAspect="1"/>
          </p:cNvPicPr>
          <p:nvPr/>
        </p:nvPicPr>
        <p:blipFill>
          <a:blip r:embed="rId3"/>
          <a:srcRect/>
          <a:stretch>
            <a:fillRect/>
          </a:stretch>
        </p:blipFill>
        <p:spPr>
          <a:xfrm rot="6036826">
            <a:off x="-2554280" y="3903236"/>
            <a:ext cx="5676793" cy="5676793"/>
          </a:xfrm>
          <a:prstGeom prst="rect">
            <a:avLst/>
          </a:prstGeom>
        </p:spPr>
      </p:pic>
    </p:spTree>
    <p:extLst>
      <p:ext uri="{BB962C8B-B14F-4D97-AF65-F5344CB8AC3E}">
        <p14:creationId xmlns:p14="http://schemas.microsoft.com/office/powerpoint/2010/main" val="41087820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0A6D697C-D958-1C45-96FE-F4819E13B659}"/>
              </a:ext>
            </a:extLst>
          </p:cNvPr>
          <p:cNvPicPr>
            <a:picLocks noChangeAspect="1"/>
          </p:cNvPicPr>
          <p:nvPr/>
        </p:nvPicPr>
        <p:blipFill>
          <a:blip r:embed="rId2"/>
          <a:stretch>
            <a:fillRect/>
          </a:stretch>
        </p:blipFill>
        <p:spPr>
          <a:xfrm rot="16200000">
            <a:off x="3268592" y="-912389"/>
            <a:ext cx="5733838" cy="8906934"/>
          </a:xfrm>
          <a:prstGeom prst="rect">
            <a:avLst/>
          </a:prstGeom>
        </p:spPr>
      </p:pic>
    </p:spTree>
    <p:extLst>
      <p:ext uri="{BB962C8B-B14F-4D97-AF65-F5344CB8AC3E}">
        <p14:creationId xmlns:p14="http://schemas.microsoft.com/office/powerpoint/2010/main" val="37788944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91A79722-A2B2-E142-8AEE-8B857B0ACA9D}"/>
              </a:ext>
            </a:extLst>
          </p:cNvPr>
          <p:cNvPicPr>
            <a:picLocks noChangeAspect="1"/>
          </p:cNvPicPr>
          <p:nvPr/>
        </p:nvPicPr>
        <p:blipFill>
          <a:blip r:embed="rId2"/>
          <a:stretch>
            <a:fillRect/>
          </a:stretch>
        </p:blipFill>
        <p:spPr>
          <a:xfrm rot="16200000">
            <a:off x="5133622" y="-1703955"/>
            <a:ext cx="1924756" cy="8154887"/>
          </a:xfrm>
          <a:prstGeom prst="rect">
            <a:avLst/>
          </a:prstGeom>
        </p:spPr>
      </p:pic>
    </p:spTree>
    <p:extLst>
      <p:ext uri="{BB962C8B-B14F-4D97-AF65-F5344CB8AC3E}">
        <p14:creationId xmlns:p14="http://schemas.microsoft.com/office/powerpoint/2010/main" val="23512394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5C3B557A-034A-5844-B989-70E308EC277C}"/>
              </a:ext>
            </a:extLst>
          </p:cNvPr>
          <p:cNvPicPr>
            <a:picLocks noChangeAspect="1"/>
          </p:cNvPicPr>
          <p:nvPr/>
        </p:nvPicPr>
        <p:blipFill>
          <a:blip r:embed="rId2"/>
          <a:stretch>
            <a:fillRect/>
          </a:stretch>
        </p:blipFill>
        <p:spPr>
          <a:xfrm rot="16200000">
            <a:off x="2743664" y="-674031"/>
            <a:ext cx="6411162" cy="7969954"/>
          </a:xfrm>
          <a:prstGeom prst="rect">
            <a:avLst/>
          </a:prstGeom>
        </p:spPr>
      </p:pic>
    </p:spTree>
    <p:extLst>
      <p:ext uri="{BB962C8B-B14F-4D97-AF65-F5344CB8AC3E}">
        <p14:creationId xmlns:p14="http://schemas.microsoft.com/office/powerpoint/2010/main" val="36782621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A7D2F400-C1C5-5D4A-B556-C8DAB841B9DE}"/>
              </a:ext>
            </a:extLst>
          </p:cNvPr>
          <p:cNvPicPr>
            <a:picLocks noChangeAspect="1"/>
          </p:cNvPicPr>
          <p:nvPr/>
        </p:nvPicPr>
        <p:blipFill>
          <a:blip r:embed="rId2"/>
          <a:stretch>
            <a:fillRect/>
          </a:stretch>
        </p:blipFill>
        <p:spPr>
          <a:xfrm>
            <a:off x="0" y="1993199"/>
            <a:ext cx="12192000" cy="2871602"/>
          </a:xfrm>
          <a:prstGeom prst="rect">
            <a:avLst/>
          </a:prstGeom>
        </p:spPr>
      </p:pic>
      <p:grpSp>
        <p:nvGrpSpPr>
          <p:cNvPr id="3" name="Group 2">
            <a:extLst>
              <a:ext uri="{FF2B5EF4-FFF2-40B4-BE49-F238E27FC236}">
                <a16:creationId xmlns:a16="http://schemas.microsoft.com/office/drawing/2014/main" id="{1D430420-4994-FC4F-BA91-5077DFF7AADE}"/>
              </a:ext>
            </a:extLst>
          </p:cNvPr>
          <p:cNvGrpSpPr/>
          <p:nvPr/>
        </p:nvGrpSpPr>
        <p:grpSpPr>
          <a:xfrm>
            <a:off x="-682846" y="5940068"/>
            <a:ext cx="13557692" cy="4075297"/>
            <a:chOff x="0" y="0"/>
            <a:chExt cx="6350000" cy="1908742"/>
          </a:xfrm>
        </p:grpSpPr>
        <p:sp>
          <p:nvSpPr>
            <p:cNvPr id="4" name="Freeform 3">
              <a:extLst>
                <a:ext uri="{FF2B5EF4-FFF2-40B4-BE49-F238E27FC236}">
                  <a16:creationId xmlns:a16="http://schemas.microsoft.com/office/drawing/2014/main" id="{B3A24F64-91E9-8C45-9BE9-93F2FB707A46}"/>
                </a:ext>
              </a:extLst>
            </p:cNvPr>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Tree>
    <p:extLst>
      <p:ext uri="{BB962C8B-B14F-4D97-AF65-F5344CB8AC3E}">
        <p14:creationId xmlns:p14="http://schemas.microsoft.com/office/powerpoint/2010/main" val="42294734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D35A7423-B566-574F-8865-1596BF338F6D}"/>
              </a:ext>
            </a:extLst>
          </p:cNvPr>
          <p:cNvPicPr>
            <a:picLocks noChangeAspect="1"/>
          </p:cNvPicPr>
          <p:nvPr/>
        </p:nvPicPr>
        <p:blipFill>
          <a:blip r:embed="rId2"/>
          <a:stretch>
            <a:fillRect/>
          </a:stretch>
        </p:blipFill>
        <p:spPr>
          <a:xfrm>
            <a:off x="0" y="2001220"/>
            <a:ext cx="12192000" cy="2855560"/>
          </a:xfrm>
          <a:prstGeom prst="rect">
            <a:avLst/>
          </a:prstGeom>
        </p:spPr>
      </p:pic>
      <p:pic>
        <p:nvPicPr>
          <p:cNvPr id="3" name="Picture 2">
            <a:extLst>
              <a:ext uri="{FF2B5EF4-FFF2-40B4-BE49-F238E27FC236}">
                <a16:creationId xmlns:a16="http://schemas.microsoft.com/office/drawing/2014/main" id="{F0BD9185-3BFA-AA48-923F-9260C1F84789}"/>
              </a:ext>
            </a:extLst>
          </p:cNvPr>
          <p:cNvPicPr>
            <a:picLocks noChangeAspect="1"/>
          </p:cNvPicPr>
          <p:nvPr/>
        </p:nvPicPr>
        <p:blipFill>
          <a:blip r:embed="rId3"/>
          <a:srcRect/>
          <a:stretch>
            <a:fillRect/>
          </a:stretch>
        </p:blipFill>
        <p:spPr>
          <a:xfrm rot="1532132">
            <a:off x="3624888" y="4485409"/>
            <a:ext cx="9967994" cy="6596999"/>
          </a:xfrm>
          <a:prstGeom prst="rect">
            <a:avLst/>
          </a:prstGeom>
        </p:spPr>
      </p:pic>
    </p:spTree>
    <p:extLst>
      <p:ext uri="{BB962C8B-B14F-4D97-AF65-F5344CB8AC3E}">
        <p14:creationId xmlns:p14="http://schemas.microsoft.com/office/powerpoint/2010/main" val="4462802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F1246C48-38EC-7F46-9430-92761A28D873}"/>
              </a:ext>
            </a:extLst>
          </p:cNvPr>
          <p:cNvPicPr>
            <a:picLocks noChangeAspect="1"/>
          </p:cNvPicPr>
          <p:nvPr/>
        </p:nvPicPr>
        <p:blipFill>
          <a:blip r:embed="rId2"/>
          <a:stretch>
            <a:fillRect/>
          </a:stretch>
        </p:blipFill>
        <p:spPr>
          <a:xfrm>
            <a:off x="0" y="1804516"/>
            <a:ext cx="12192000" cy="3248967"/>
          </a:xfrm>
          <a:prstGeom prst="rect">
            <a:avLst/>
          </a:prstGeom>
        </p:spPr>
      </p:pic>
      <p:pic>
        <p:nvPicPr>
          <p:cNvPr id="3" name="Picture 2">
            <a:extLst>
              <a:ext uri="{FF2B5EF4-FFF2-40B4-BE49-F238E27FC236}">
                <a16:creationId xmlns:a16="http://schemas.microsoft.com/office/drawing/2014/main" id="{033DD08F-A342-0C47-9CD7-5345E2B66675}"/>
              </a:ext>
            </a:extLst>
          </p:cNvPr>
          <p:cNvPicPr>
            <a:picLocks noChangeAspect="1"/>
          </p:cNvPicPr>
          <p:nvPr/>
        </p:nvPicPr>
        <p:blipFill>
          <a:blip r:embed="rId3"/>
          <a:srcRect/>
          <a:stretch>
            <a:fillRect/>
          </a:stretch>
        </p:blipFill>
        <p:spPr>
          <a:xfrm rot="6036826">
            <a:off x="-2554280" y="3903236"/>
            <a:ext cx="5676793" cy="5676793"/>
          </a:xfrm>
          <a:prstGeom prst="rect">
            <a:avLst/>
          </a:prstGeom>
        </p:spPr>
      </p:pic>
    </p:spTree>
    <p:extLst>
      <p:ext uri="{BB962C8B-B14F-4D97-AF65-F5344CB8AC3E}">
        <p14:creationId xmlns:p14="http://schemas.microsoft.com/office/powerpoint/2010/main" val="16129141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1246D391-3DF5-C243-A47E-53C5BAFCDB9C}"/>
              </a:ext>
            </a:extLst>
          </p:cNvPr>
          <p:cNvPicPr>
            <a:picLocks noChangeAspect="1"/>
          </p:cNvPicPr>
          <p:nvPr/>
        </p:nvPicPr>
        <p:blipFill>
          <a:blip r:embed="rId2"/>
          <a:stretch>
            <a:fillRect/>
          </a:stretch>
        </p:blipFill>
        <p:spPr>
          <a:xfrm>
            <a:off x="0" y="1645789"/>
            <a:ext cx="12192000" cy="3566422"/>
          </a:xfrm>
          <a:prstGeom prst="rect">
            <a:avLst/>
          </a:prstGeom>
        </p:spPr>
      </p:pic>
      <p:pic>
        <p:nvPicPr>
          <p:cNvPr id="3" name="Picture 2">
            <a:extLst>
              <a:ext uri="{FF2B5EF4-FFF2-40B4-BE49-F238E27FC236}">
                <a16:creationId xmlns:a16="http://schemas.microsoft.com/office/drawing/2014/main" id="{9666F813-146F-734F-AB3E-A12A39409665}"/>
              </a:ext>
            </a:extLst>
          </p:cNvPr>
          <p:cNvPicPr>
            <a:picLocks noChangeAspect="1"/>
          </p:cNvPicPr>
          <p:nvPr/>
        </p:nvPicPr>
        <p:blipFill>
          <a:blip r:embed="rId3"/>
          <a:srcRect/>
          <a:stretch>
            <a:fillRect/>
          </a:stretch>
        </p:blipFill>
        <p:spPr>
          <a:xfrm rot="1532132">
            <a:off x="3624888" y="4485409"/>
            <a:ext cx="9967994" cy="6596999"/>
          </a:xfrm>
          <a:prstGeom prst="rect">
            <a:avLst/>
          </a:prstGeom>
        </p:spPr>
      </p:pic>
    </p:spTree>
    <p:extLst>
      <p:ext uri="{BB962C8B-B14F-4D97-AF65-F5344CB8AC3E}">
        <p14:creationId xmlns:p14="http://schemas.microsoft.com/office/powerpoint/2010/main" val="62394296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grpSp>
        <p:nvGrpSpPr>
          <p:cNvPr id="3" name="Group 3"/>
          <p:cNvGrpSpPr/>
          <p:nvPr/>
        </p:nvGrpSpPr>
        <p:grpSpPr>
          <a:xfrm>
            <a:off x="672233" y="5761777"/>
            <a:ext cx="10847535" cy="153245"/>
            <a:chOff x="0" y="0"/>
            <a:chExt cx="40453856" cy="571500"/>
          </a:xfrm>
        </p:grpSpPr>
        <p:sp>
          <p:nvSpPr>
            <p:cNvPr id="4" name="Freeform 4"/>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7" name="Picture 7"/>
          <p:cNvPicPr>
            <a:picLocks noChangeAspect="1"/>
          </p:cNvPicPr>
          <p:nvPr/>
        </p:nvPicPr>
        <p:blipFill>
          <a:blip r:embed="rId3"/>
          <a:srcRect/>
          <a:stretch>
            <a:fillRect/>
          </a:stretch>
        </p:blipFill>
        <p:spPr>
          <a:xfrm>
            <a:off x="7277405" y="415025"/>
            <a:ext cx="4228795" cy="5346753"/>
          </a:xfrm>
          <a:prstGeom prst="rect">
            <a:avLst/>
          </a:prstGeom>
        </p:spPr>
      </p:pic>
    </p:spTree>
    <p:extLst>
      <p:ext uri="{BB962C8B-B14F-4D97-AF65-F5344CB8AC3E}">
        <p14:creationId xmlns:p14="http://schemas.microsoft.com/office/powerpoint/2010/main" val="341265757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72233" y="5761777"/>
            <a:ext cx="10847535" cy="153245"/>
            <a:chOff x="0" y="0"/>
            <a:chExt cx="40453856" cy="571500"/>
          </a:xfrm>
        </p:grpSpPr>
        <p:sp>
          <p:nvSpPr>
            <p:cNvPr id="3" name="Freeform 3"/>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8698043" y="1444875"/>
            <a:ext cx="4481868" cy="4156518"/>
          </a:xfrm>
          <a:prstGeom prst="rect">
            <a:avLst/>
          </a:prstGeom>
        </p:spPr>
      </p:pic>
    </p:spTree>
    <p:extLst>
      <p:ext uri="{BB962C8B-B14F-4D97-AF65-F5344CB8AC3E}">
        <p14:creationId xmlns:p14="http://schemas.microsoft.com/office/powerpoint/2010/main" val="1108428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218068" y="4218002"/>
            <a:ext cx="3754419" cy="3071798"/>
          </a:xfrm>
          <a:prstGeom prst="rect">
            <a:avLst/>
          </a:prstGeom>
        </p:spPr>
      </p:pic>
      <p:pic>
        <p:nvPicPr>
          <p:cNvPr id="6" name="Picture 5">
            <a:extLst>
              <a:ext uri="{FF2B5EF4-FFF2-40B4-BE49-F238E27FC236}">
                <a16:creationId xmlns:a16="http://schemas.microsoft.com/office/drawing/2014/main" id="{1649EF20-CA12-D441-9D74-4552BA4F14C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370468" y="4370402"/>
            <a:ext cx="3754419" cy="3071798"/>
          </a:xfrm>
          <a:prstGeom prst="rect">
            <a:avLst/>
          </a:prstGeom>
        </p:spPr>
      </p:pic>
    </p:spTree>
    <p:extLst>
      <p:ext uri="{BB962C8B-B14F-4D97-AF65-F5344CB8AC3E}">
        <p14:creationId xmlns:p14="http://schemas.microsoft.com/office/powerpoint/2010/main" val="299014302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8897292" y="361518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grpSp>
        <p:nvGrpSpPr>
          <p:cNvPr id="5" name="Group 5"/>
          <p:cNvGrpSpPr/>
          <p:nvPr/>
        </p:nvGrpSpPr>
        <p:grpSpPr>
          <a:xfrm>
            <a:off x="672233" y="5761777"/>
            <a:ext cx="10847535" cy="153245"/>
            <a:chOff x="0" y="0"/>
            <a:chExt cx="40453856" cy="571500"/>
          </a:xfrm>
        </p:grpSpPr>
        <p:sp>
          <p:nvSpPr>
            <p:cNvPr id="6" name="Freeform 6"/>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8" name="Picture 8"/>
          <p:cNvPicPr>
            <a:picLocks noChangeAspect="1"/>
          </p:cNvPicPr>
          <p:nvPr/>
        </p:nvPicPr>
        <p:blipFill>
          <a:blip r:embed="rId4"/>
          <a:srcRect/>
          <a:stretch>
            <a:fillRect/>
          </a:stretch>
        </p:blipFill>
        <p:spPr>
          <a:xfrm>
            <a:off x="7900862" y="3795408"/>
            <a:ext cx="4696359" cy="2743200"/>
          </a:xfrm>
          <a:prstGeom prst="rect">
            <a:avLst/>
          </a:prstGeom>
        </p:spPr>
      </p:pic>
    </p:spTree>
    <p:extLst>
      <p:ext uri="{BB962C8B-B14F-4D97-AF65-F5344CB8AC3E}">
        <p14:creationId xmlns:p14="http://schemas.microsoft.com/office/powerpoint/2010/main" val="213633554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485</TotalTime>
  <Words>2385</Words>
  <Application>Microsoft Macintosh PowerPoint</Application>
  <PresentationFormat>Широкоэкранный</PresentationFormat>
  <Paragraphs>310</Paragraphs>
  <Slides>49</Slides>
  <Notes>0</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49</vt:i4>
      </vt:variant>
    </vt:vector>
  </HeadingPairs>
  <TitlesOfParts>
    <vt:vector size="60" baseType="lpstr">
      <vt:lpstr>-apple-system</vt:lpstr>
      <vt:lpstr>Arial</vt:lpstr>
      <vt:lpstr>Calibri</vt:lpstr>
      <vt:lpstr>Calibri Light</vt:lpstr>
      <vt:lpstr>Georgia</vt:lpstr>
      <vt:lpstr>Montserrat Medium</vt:lpstr>
      <vt:lpstr>Montserrat Semi-Bold</vt:lpstr>
      <vt:lpstr>PT Sans</vt:lpstr>
      <vt:lpstr>SchoolBook-Regular</vt:lpstr>
      <vt:lpstr>Times New Roman</vt:lpstr>
      <vt:lpstr>Тема Office</vt:lpstr>
      <vt:lpstr>Организационно-правовые формы предпринимательства. Источники финансирования. Постоянные и переменные издержки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Microsoft Office User</dc:creator>
  <cp:lastModifiedBy>Microsoft Office User</cp:lastModifiedBy>
  <cp:revision>27</cp:revision>
  <dcterms:created xsi:type="dcterms:W3CDTF">2020-12-16T09:42:50Z</dcterms:created>
  <dcterms:modified xsi:type="dcterms:W3CDTF">2023-08-06T21:45:55Z</dcterms:modified>
</cp:coreProperties>
</file>