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24" r:id="rId2"/>
    <p:sldId id="280" r:id="rId3"/>
    <p:sldId id="279" r:id="rId4"/>
    <p:sldId id="266" r:id="rId5"/>
    <p:sldId id="304" r:id="rId6"/>
    <p:sldId id="296" r:id="rId7"/>
    <p:sldId id="295" r:id="rId8"/>
    <p:sldId id="305" r:id="rId9"/>
    <p:sldId id="318" r:id="rId10"/>
    <p:sldId id="294" r:id="rId11"/>
    <p:sldId id="293" r:id="rId12"/>
    <p:sldId id="292" r:id="rId13"/>
    <p:sldId id="267" r:id="rId14"/>
    <p:sldId id="347" r:id="rId15"/>
    <p:sldId id="320" r:id="rId16"/>
    <p:sldId id="321" r:id="rId17"/>
    <p:sldId id="322" r:id="rId18"/>
    <p:sldId id="323" r:id="rId19"/>
    <p:sldId id="348" r:id="rId20"/>
    <p:sldId id="349" r:id="rId21"/>
    <p:sldId id="350" r:id="rId22"/>
    <p:sldId id="275" r:id="rId23"/>
    <p:sldId id="316" r:id="rId24"/>
    <p:sldId id="317" r:id="rId25"/>
    <p:sldId id="272" r:id="rId26"/>
    <p:sldId id="311" r:id="rId27"/>
    <p:sldId id="282" r:id="rId28"/>
    <p:sldId id="291" r:id="rId29"/>
    <p:sldId id="288" r:id="rId30"/>
    <p:sldId id="262" r:id="rId31"/>
    <p:sldId id="281" r:id="rId32"/>
    <p:sldId id="261" r:id="rId33"/>
    <p:sldId id="265" r:id="rId34"/>
    <p:sldId id="327" r:id="rId35"/>
    <p:sldId id="344" r:id="rId36"/>
    <p:sldId id="329" r:id="rId37"/>
    <p:sldId id="331" r:id="rId38"/>
    <p:sldId id="330" r:id="rId39"/>
    <p:sldId id="345" r:id="rId40"/>
    <p:sldId id="332" r:id="rId41"/>
    <p:sldId id="351" r:id="rId42"/>
    <p:sldId id="352" r:id="rId43"/>
    <p:sldId id="353" r:id="rId44"/>
    <p:sldId id="354" r:id="rId45"/>
    <p:sldId id="355" r:id="rId46"/>
    <p:sldId id="343" r:id="rId4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97"/>
    <p:restoredTop sz="94624"/>
  </p:normalViewPr>
  <p:slideViewPr>
    <p:cSldViewPr snapToGrid="0" snapToObjects="1">
      <p:cViewPr varScale="1">
        <p:scale>
          <a:sx n="118" d="100"/>
          <a:sy n="118" d="100"/>
        </p:scale>
        <p:origin x="4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34999DA-F6C3-0842-A881-C9621EB55917}"/>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1215F259-004A-FE44-8B7F-E561B65183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AD56A17D-8E12-064C-866E-60C2FE0FCE80}"/>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5" name="Нижний колонтитул 4">
            <a:extLst>
              <a:ext uri="{FF2B5EF4-FFF2-40B4-BE49-F238E27FC236}">
                <a16:creationId xmlns:a16="http://schemas.microsoft.com/office/drawing/2014/main" id="{1AED9CD5-B28C-2D41-88E0-0366D466E91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7A4A658-448C-B247-8606-D9AFBF9B5BB5}"/>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281480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C39A7A-1A7A-E24D-8E29-D7E3563FE88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6A3CC6B-5FD4-504B-9E7E-17C234A7A332}"/>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6E0E4EE-627E-5E4E-B9B0-15592283308E}"/>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5" name="Нижний колонтитул 4">
            <a:extLst>
              <a:ext uri="{FF2B5EF4-FFF2-40B4-BE49-F238E27FC236}">
                <a16:creationId xmlns:a16="http://schemas.microsoft.com/office/drawing/2014/main" id="{BB017DFB-98FA-1946-A0AC-A70710AEFCD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C9EEC3B-41EA-4B40-B6B2-C56E68805CE6}"/>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2739263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CD3C63-015C-D645-A85C-9A2AEDBC8DFE}"/>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3C6BDA4E-18AF-9E42-8883-5306C17A46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B13E9BED-448E-7D4A-B1D9-AF096FB4B345}"/>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5" name="Нижний колонтитул 4">
            <a:extLst>
              <a:ext uri="{FF2B5EF4-FFF2-40B4-BE49-F238E27FC236}">
                <a16:creationId xmlns:a16="http://schemas.microsoft.com/office/drawing/2014/main" id="{7C5727A2-74F7-4C48-9E16-8B7736218C8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14A6CD7-CF3F-DD4B-9E9E-6AA566CB50ED}"/>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4287324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7C80AE-208D-964A-AE33-17D6925708C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552A3A45-BF87-7C4A-AF5A-2D78A23A5FFC}"/>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14B73A9-808C-D04A-85B8-B95059EFC1B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25F964C5-A0DC-B149-91F6-D4ED6F035142}"/>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6" name="Нижний колонтитул 5">
            <a:extLst>
              <a:ext uri="{FF2B5EF4-FFF2-40B4-BE49-F238E27FC236}">
                <a16:creationId xmlns:a16="http://schemas.microsoft.com/office/drawing/2014/main" id="{11D0E9D4-08F5-7B49-B47D-5FA512ED246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AC34643-5DE0-4742-80D8-98D48978997E}"/>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4166817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16232E-3CFA-144C-8A7E-23391E92FE89}"/>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84F991C-7C29-8B4C-920A-293B375C15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CFC03C32-2091-8D4E-BE16-DCCA7E24145D}"/>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5AF117E3-1DB6-0C4D-A7C5-6121B027D7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39A0625F-119C-9A40-A8AF-FE1EF98B56F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052E23D-2014-CC48-AA26-EAA82AA9533A}"/>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8" name="Нижний колонтитул 7">
            <a:extLst>
              <a:ext uri="{FF2B5EF4-FFF2-40B4-BE49-F238E27FC236}">
                <a16:creationId xmlns:a16="http://schemas.microsoft.com/office/drawing/2014/main" id="{9844B80C-91FA-8340-AED3-9A74D3471F51}"/>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B9728D0E-B6F4-E446-B549-E7507127E767}"/>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3979343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3245DBA-0119-0647-BE37-CA9A032D066B}"/>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1FF2CC78-EBF7-9D48-AF5C-410811CCCBFE}"/>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4" name="Нижний колонтитул 3">
            <a:extLst>
              <a:ext uri="{FF2B5EF4-FFF2-40B4-BE49-F238E27FC236}">
                <a16:creationId xmlns:a16="http://schemas.microsoft.com/office/drawing/2014/main" id="{9C3F9146-E774-8D46-87A9-79082A7E715D}"/>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991009F-5209-7F48-9850-3E7DAB32561E}"/>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762168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099CC03F-6A4E-B643-99CE-1F734F9136DD}"/>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3" name="Нижний колонтитул 2">
            <a:extLst>
              <a:ext uri="{FF2B5EF4-FFF2-40B4-BE49-F238E27FC236}">
                <a16:creationId xmlns:a16="http://schemas.microsoft.com/office/drawing/2014/main" id="{EA1F75BA-7593-F041-8802-32992B2784BC}"/>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786AD352-635A-0842-8985-AEFAF7A9772B}"/>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1290152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6CD8AC-CEA9-6740-BFE9-338CB758FDA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5E0988DD-D4B5-A64A-BB92-3ACAABE64C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14350035-320F-E74E-BB9B-0CE0AAC866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A4BC4A1-C3B6-C34B-8BC1-0174816395B4}"/>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6" name="Нижний колонтитул 5">
            <a:extLst>
              <a:ext uri="{FF2B5EF4-FFF2-40B4-BE49-F238E27FC236}">
                <a16:creationId xmlns:a16="http://schemas.microsoft.com/office/drawing/2014/main" id="{6238FD9A-C22E-2A41-8F7C-E4952B531F0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607E51B-BCCB-1E43-BE7A-341B9F341008}"/>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1261777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C22F8BA-641B-784F-B0B9-14184FC4C92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C04A334-87A5-174E-B7B1-378A0ED24A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3989967A-E1CD-4D47-8B90-5C839BDDCA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7921B1F7-FB44-C448-A6F2-6FE4A29E4C24}"/>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6" name="Нижний колонтитул 5">
            <a:extLst>
              <a:ext uri="{FF2B5EF4-FFF2-40B4-BE49-F238E27FC236}">
                <a16:creationId xmlns:a16="http://schemas.microsoft.com/office/drawing/2014/main" id="{7C696CA3-2590-7548-BC17-DEF9DB20698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AC20956-B3D3-9742-B3F1-F9BEFAF87585}"/>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2998378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7E6711A-1E0B-6340-8ECF-C451429EC8F9}"/>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6C6F0C56-82FF-AE48-B55E-FB8CF17021FB}"/>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E75A95A-D11A-5B4C-A83B-6C57581AA7B5}"/>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5" name="Нижний колонтитул 4">
            <a:extLst>
              <a:ext uri="{FF2B5EF4-FFF2-40B4-BE49-F238E27FC236}">
                <a16:creationId xmlns:a16="http://schemas.microsoft.com/office/drawing/2014/main" id="{0683536C-9CD0-7D41-8481-586C1F66178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BA08E71-AC85-4345-A959-BEDB7D0F47C2}"/>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739207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6F2DE447-E9CD-C24F-AD4C-B1B702DD4ACD}"/>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2200C583-578D-FB4D-9D09-A970242F4893}"/>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1DA6BD4-18B8-D24A-B3DB-C18A7B223CD6}"/>
              </a:ext>
            </a:extLst>
          </p:cNvPr>
          <p:cNvSpPr>
            <a:spLocks noGrp="1"/>
          </p:cNvSpPr>
          <p:nvPr>
            <p:ph type="dt" sz="half" idx="10"/>
          </p:nvPr>
        </p:nvSpPr>
        <p:spPr/>
        <p:txBody>
          <a:bodyPr/>
          <a:lstStyle/>
          <a:p>
            <a:fld id="{03A14919-0ABC-074F-8597-3AEC956BC235}" type="datetimeFigureOut">
              <a:rPr lang="ru-RU" smtClean="0"/>
              <a:t>12.04.2023</a:t>
            </a:fld>
            <a:endParaRPr lang="ru-RU"/>
          </a:p>
        </p:txBody>
      </p:sp>
      <p:sp>
        <p:nvSpPr>
          <p:cNvPr id="5" name="Нижний колонтитул 4">
            <a:extLst>
              <a:ext uri="{FF2B5EF4-FFF2-40B4-BE49-F238E27FC236}">
                <a16:creationId xmlns:a16="http://schemas.microsoft.com/office/drawing/2014/main" id="{7A852ECF-FC16-3345-BEF2-4B099D67F4C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B34B071-551F-A146-AABB-4B7F6FC0D959}"/>
              </a:ext>
            </a:extLst>
          </p:cNvPr>
          <p:cNvSpPr>
            <a:spLocks noGrp="1"/>
          </p:cNvSpPr>
          <p:nvPr>
            <p:ph type="sldNum" sz="quarter" idx="12"/>
          </p:nvPr>
        </p:nvSpPr>
        <p:spPr/>
        <p:txBody>
          <a:bodyPr/>
          <a:lstStyle/>
          <a:p>
            <a:fld id="{583A4538-B059-B64E-B20A-B2B9C2615E11}" type="slidenum">
              <a:rPr lang="ru-RU" smtClean="0"/>
              <a:t>‹#›</a:t>
            </a:fld>
            <a:endParaRPr lang="ru-RU"/>
          </a:p>
        </p:txBody>
      </p:sp>
    </p:spTree>
    <p:extLst>
      <p:ext uri="{BB962C8B-B14F-4D97-AF65-F5344CB8AC3E}">
        <p14:creationId xmlns:p14="http://schemas.microsoft.com/office/powerpoint/2010/main" val="3118971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F7E904-FFF0-854F-9FE5-69502FCCEC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15F9C932-965F-D844-AFE7-58941D43FE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97563A0-FAD1-5D4C-A076-1220FF1BDF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A14919-0ABC-074F-8597-3AEC956BC235}" type="datetimeFigureOut">
              <a:rPr lang="ru-RU" smtClean="0"/>
              <a:t>12.04.2023</a:t>
            </a:fld>
            <a:endParaRPr lang="ru-RU"/>
          </a:p>
        </p:txBody>
      </p:sp>
      <p:sp>
        <p:nvSpPr>
          <p:cNvPr id="5" name="Нижний колонтитул 4">
            <a:extLst>
              <a:ext uri="{FF2B5EF4-FFF2-40B4-BE49-F238E27FC236}">
                <a16:creationId xmlns:a16="http://schemas.microsoft.com/office/drawing/2014/main" id="{3DF99203-382A-6142-B92D-0581A5478A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D7B323B2-E8F1-4F4D-9794-1D972EB30B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3A4538-B059-B64E-B20A-B2B9C2615E11}" type="slidenum">
              <a:rPr lang="ru-RU" smtClean="0"/>
              <a:t>‹#›</a:t>
            </a:fld>
            <a:endParaRPr lang="ru-RU"/>
          </a:p>
        </p:txBody>
      </p:sp>
    </p:spTree>
    <p:extLst>
      <p:ext uri="{BB962C8B-B14F-4D97-AF65-F5344CB8AC3E}">
        <p14:creationId xmlns:p14="http://schemas.microsoft.com/office/powerpoint/2010/main" val="2825023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9.svg"/><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00926" y="835378"/>
            <a:ext cx="7672039" cy="4345726"/>
          </a:xfrm>
        </p:spPr>
        <p:txBody>
          <a:bodyPr>
            <a:normAutofit fontScale="90000"/>
          </a:bodyPr>
          <a:lstStyle/>
          <a:p>
            <a:r>
              <a:rPr lang="ru-RU" dirty="0"/>
              <a:t>Мировая экономика. Рациональное поведение потребителя, собственника и семьянина. Социальная политика РФ.</a:t>
            </a:r>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2063230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BC5B9824-BF13-9D46-A940-B4A86C7E34A9}"/>
              </a:ext>
            </a:extLst>
          </p:cNvPr>
          <p:cNvSpPr/>
          <p:nvPr/>
        </p:nvSpPr>
        <p:spPr>
          <a:xfrm>
            <a:off x="1298223" y="548129"/>
            <a:ext cx="11142133" cy="5502853"/>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мировой торговле?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Открытие внутренних рынков для иностранных производителей способствует: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усилению конкуренции между участниками рынка.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снижению доходов всех торгующих фирм.</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894227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10014904" y="3053934"/>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10160534" y="3430681"/>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10077737" y="4300211"/>
            <a:ext cx="3381357" cy="3503996"/>
          </a:xfrm>
          <a:prstGeom prst="rect">
            <a:avLst/>
          </a:prstGeom>
        </p:spPr>
      </p:pic>
      <p:sp>
        <p:nvSpPr>
          <p:cNvPr id="6" name="Прямоугольник 5">
            <a:extLst>
              <a:ext uri="{FF2B5EF4-FFF2-40B4-BE49-F238E27FC236}">
                <a16:creationId xmlns:a16="http://schemas.microsoft.com/office/drawing/2014/main" id="{57164982-EB25-1C45-ADE8-DA14109000CC}"/>
              </a:ext>
            </a:extLst>
          </p:cNvPr>
          <p:cNvSpPr/>
          <p:nvPr/>
        </p:nvSpPr>
        <p:spPr>
          <a:xfrm>
            <a:off x="146755" y="242067"/>
            <a:ext cx="11898489" cy="5553508"/>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мировой экономике и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Под сальдо торгового баланса понимают разность между стоимостью экспорта и импорта за определённый период.</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Субъектами мировой экономики являются национальные хозяйства, транснациональные корпорации, международные интеграционные объединения.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Открытие внутренних рынков для иностранных производителей способствует усилению конкуренции между участниками рынка.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Открытие внутренних рынков для иностранных производителей способствует снижению доходов всех торгующих фирм.</a:t>
            </a:r>
          </a:p>
        </p:txBody>
      </p:sp>
    </p:spTree>
    <p:extLst>
      <p:ext uri="{BB962C8B-B14F-4D97-AF65-F5344CB8AC3E}">
        <p14:creationId xmlns:p14="http://schemas.microsoft.com/office/powerpoint/2010/main" val="3011533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C4E03926-435C-A94A-AB52-47E098F6F926}"/>
              </a:ext>
            </a:extLst>
          </p:cNvPr>
          <p:cNvSpPr/>
          <p:nvPr/>
        </p:nvSpPr>
        <p:spPr>
          <a:xfrm>
            <a:off x="479777" y="980887"/>
            <a:ext cx="11232445" cy="3757503"/>
          </a:xfrm>
          <a:prstGeom prst="rect">
            <a:avLst/>
          </a:prstGeom>
        </p:spPr>
        <p:txBody>
          <a:bodyPr wrap="square">
            <a:spAutoFit/>
          </a:bodyPr>
          <a:lstStyle/>
          <a:p>
            <a:pPr indent="238125" algn="just">
              <a:lnSpc>
                <a:spcPct val="107000"/>
              </a:lnSpc>
              <a:spcAft>
                <a:spcPts val="800"/>
              </a:spcAft>
            </a:pPr>
            <a:r>
              <a:rPr lang="ru-RU" sz="3200" dirty="0">
                <a:solidFill>
                  <a:srgbClr val="000000"/>
                </a:solidFill>
                <a:ea typeface="Times New Roman" panose="02020603050405020304" pitchFamily="18" charset="0"/>
                <a:cs typeface="Times New Roman" panose="02020603050405020304" pitchFamily="18" charset="0"/>
              </a:rPr>
              <a:t>Международное разделение труда и международное производство являются проявлениями в экономической сфере более общей тенденции современного общественного развития. Назовите эту тенденцию. Опираясь на обществоведческие знания, приведите два её проявления в двух других сферах общественной жизни. Сначала укажите сферу, затем проявление.</a:t>
            </a:r>
            <a:endParaRPr lang="ru-RU" sz="3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4014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DA52159F-2899-2341-AA32-5E0CCA095E0B}"/>
              </a:ext>
            </a:extLst>
          </p:cNvPr>
          <p:cNvSpPr/>
          <p:nvPr/>
        </p:nvSpPr>
        <p:spPr>
          <a:xfrm>
            <a:off x="349955" y="668059"/>
            <a:ext cx="11492089" cy="3705117"/>
          </a:xfrm>
          <a:prstGeom prst="rect">
            <a:avLst/>
          </a:prstGeom>
        </p:spPr>
        <p:txBody>
          <a:bodyPr wrap="square">
            <a:spAutoFit/>
          </a:bodyPr>
          <a:lstStyle/>
          <a:p>
            <a:pPr indent="238125" algn="just">
              <a:lnSpc>
                <a:spcPct val="107000"/>
              </a:lnSpc>
              <a:spcAft>
                <a:spcPts val="800"/>
              </a:spcAft>
            </a:pPr>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Используя обществоведческие знания,</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1) раскройте смысл понятия «мировая экономика»;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2) составьте два предложения:</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одно предложение, содержащее информацию о субъектах мировой экономики;</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одно предложение, раскрывающее характерные черты мировой экономики.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4087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BC4B6235-A3FA-9A48-9769-437EDB39F85D}"/>
              </a:ext>
            </a:extLst>
          </p:cNvPr>
          <p:cNvSpPr/>
          <p:nvPr/>
        </p:nvSpPr>
        <p:spPr>
          <a:xfrm>
            <a:off x="553156" y="961719"/>
            <a:ext cx="10668000" cy="3046988"/>
          </a:xfrm>
          <a:prstGeom prst="rect">
            <a:avLst/>
          </a:prstGeom>
        </p:spPr>
        <p:txBody>
          <a:bodyPr wrap="square">
            <a:spAutoFit/>
          </a:bodyPr>
          <a:lstStyle/>
          <a:p>
            <a:pPr algn="just"/>
            <a:r>
              <a:rPr lang="ru-RU" sz="32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Одним из направлений экономической политики государства выступает протекционизм. Приведите три конкретных примера проявления протекционизма в экономической политике. (Каждый пример должен быть сформулирован развёрнуто).</a:t>
            </a:r>
            <a:r>
              <a:rPr lang="ru-RU" sz="3200" dirty="0"/>
              <a:t> </a:t>
            </a:r>
          </a:p>
        </p:txBody>
      </p:sp>
    </p:spTree>
    <p:extLst>
      <p:ext uri="{BB962C8B-B14F-4D97-AF65-F5344CB8AC3E}">
        <p14:creationId xmlns:p14="http://schemas.microsoft.com/office/powerpoint/2010/main" val="9889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7730629" y="2673792"/>
            <a:ext cx="3653667" cy="3408272"/>
          </a:xfrm>
          <a:prstGeom prst="rect">
            <a:avLst/>
          </a:prstGeom>
        </p:spPr>
      </p:pic>
      <p:sp>
        <p:nvSpPr>
          <p:cNvPr id="5" name="Прямоугольник 4">
            <a:extLst>
              <a:ext uri="{FF2B5EF4-FFF2-40B4-BE49-F238E27FC236}">
                <a16:creationId xmlns:a16="http://schemas.microsoft.com/office/drawing/2014/main" id="{2CF9EECA-9994-BB43-8984-4EC4465266BE}"/>
              </a:ext>
            </a:extLst>
          </p:cNvPr>
          <p:cNvSpPr/>
          <p:nvPr/>
        </p:nvSpPr>
        <p:spPr>
          <a:xfrm>
            <a:off x="381453" y="775936"/>
            <a:ext cx="7986596" cy="2838021"/>
          </a:xfrm>
          <a:prstGeom prst="rect">
            <a:avLst/>
          </a:prstGeom>
        </p:spPr>
        <p:txBody>
          <a:bodyPr wrap="square">
            <a:spAutoFit/>
          </a:bodyPr>
          <a:lstStyle/>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В стране </a:t>
            </a:r>
            <a:r>
              <a:rPr lang="ru-RU" sz="2800" dirty="0" err="1">
                <a:solidFill>
                  <a:srgbClr val="000000"/>
                </a:solidFill>
                <a:ea typeface="Times New Roman" panose="02020603050405020304" pitchFamily="18" charset="0"/>
                <a:cs typeface="Times New Roman" panose="02020603050405020304" pitchFamily="18" charset="0"/>
              </a:rPr>
              <a:t>Z</a:t>
            </a:r>
            <a:r>
              <a:rPr lang="ru-RU" sz="2800" dirty="0">
                <a:solidFill>
                  <a:srgbClr val="000000"/>
                </a:solidFill>
                <a:ea typeface="Times New Roman" panose="02020603050405020304" pitchFamily="18" charset="0"/>
                <a:cs typeface="Times New Roman" panose="02020603050405020304" pitchFamily="18" charset="0"/>
              </a:rPr>
              <a:t> для поддержки отечественных автопроизводителей были повышены пошлины на ввоз автомобилей иностранного производства и подержанные иномарки старше пяти лет. Сформулируйте три последствия подобного решения для автомобильной отрасли страны </a:t>
            </a:r>
            <a:r>
              <a:rPr lang="ru-RU" sz="2800" dirty="0" err="1">
                <a:solidFill>
                  <a:srgbClr val="000000"/>
                </a:solidFill>
                <a:ea typeface="Times New Roman" panose="02020603050405020304" pitchFamily="18" charset="0"/>
                <a:cs typeface="Times New Roman" panose="02020603050405020304" pitchFamily="18" charset="0"/>
              </a:rPr>
              <a:t>Z</a:t>
            </a:r>
            <a:r>
              <a:rPr lang="ru-RU" sz="2800" dirty="0">
                <a:solidFill>
                  <a:srgbClr val="000000"/>
                </a:solidFill>
                <a:ea typeface="Times New Roman" panose="02020603050405020304" pitchFamily="18" charset="0"/>
                <a:cs typeface="Times New Roman" panose="02020603050405020304" pitchFamily="18" charset="0"/>
              </a:rPr>
              <a:t>.</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9665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949292" y="-3319464"/>
            <a:ext cx="7882581" cy="5216836"/>
          </a:xfrm>
          <a:prstGeom prst="rect">
            <a:avLst/>
          </a:prstGeom>
        </p:spPr>
      </p:pic>
      <p:sp>
        <p:nvSpPr>
          <p:cNvPr id="2" name="Прямоугольник 1">
            <a:extLst>
              <a:ext uri="{FF2B5EF4-FFF2-40B4-BE49-F238E27FC236}">
                <a16:creationId xmlns:a16="http://schemas.microsoft.com/office/drawing/2014/main" id="{2594FFAB-8EF3-134B-8FF1-1954C35C5C13}"/>
              </a:ext>
            </a:extLst>
          </p:cNvPr>
          <p:cNvSpPr/>
          <p:nvPr/>
        </p:nvSpPr>
        <p:spPr>
          <a:xfrm>
            <a:off x="101599" y="0"/>
            <a:ext cx="11785601" cy="2279278"/>
          </a:xfrm>
          <a:prstGeom prst="rect">
            <a:avLst/>
          </a:prstGeom>
        </p:spPr>
        <p:txBody>
          <a:bodyPr wrap="square">
            <a:spAutoFit/>
          </a:bodyPr>
          <a:lstStyle/>
          <a:p>
            <a:pPr algn="just">
              <a:lnSpc>
                <a:spcPct val="107000"/>
              </a:lnSpc>
              <a:spcAft>
                <a:spcPts val="800"/>
              </a:spcAft>
            </a:pPr>
            <a:r>
              <a:rPr lang="ru-RU"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по теме «Политика государства в международной торговле» (</a:t>
            </a:r>
            <a:r>
              <a:rPr lang="ru-RU" sz="3200" dirty="0">
                <a:solidFill>
                  <a:srgbClr val="FF0000"/>
                </a:solidFill>
                <a:latin typeface=".Ã˛"/>
                <a:ea typeface="Calibri" panose="020F0502020204030204" pitchFamily="34" charset="0"/>
                <a:cs typeface=".Ã˛"/>
              </a:rPr>
              <a:t>Мировая экономика (Международное разделение труда в условиях глобализации)</a:t>
            </a:r>
            <a:endParaRPr lang="ru-RU" sz="32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ru-RU" sz="3200" dirty="0">
              <a:solidFill>
                <a:srgbClr val="FF0000"/>
              </a:solidFill>
            </a:endParaRPr>
          </a:p>
        </p:txBody>
      </p:sp>
      <p:sp>
        <p:nvSpPr>
          <p:cNvPr id="6" name="Прямоугольник 5">
            <a:extLst>
              <a:ext uri="{FF2B5EF4-FFF2-40B4-BE49-F238E27FC236}">
                <a16:creationId xmlns:a16="http://schemas.microsoft.com/office/drawing/2014/main" id="{AE134F97-4DE0-1644-BB05-6800A8C4A389}"/>
              </a:ext>
            </a:extLst>
          </p:cNvPr>
          <p:cNvSpPr/>
          <p:nvPr/>
        </p:nvSpPr>
        <p:spPr>
          <a:xfrm>
            <a:off x="191910" y="1943767"/>
            <a:ext cx="6096000" cy="4524315"/>
          </a:xfrm>
          <a:prstGeom prst="rect">
            <a:avLst/>
          </a:prstGeom>
        </p:spPr>
        <p:txBody>
          <a:bodyPr>
            <a:spAutoFit/>
          </a:bodyPr>
          <a:lstStyle/>
          <a:p>
            <a:r>
              <a:rPr lang="ru-RU" dirty="0">
                <a:latin typeface=".Ã˛"/>
                <a:ea typeface="Calibri" panose="020F0502020204030204" pitchFamily="34" charset="0"/>
                <a:cs typeface=".Ã˛"/>
              </a:rPr>
              <a:t>1. Формы международных экономических отношений:</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международная торговля;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миграция рабочей силы;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международное движение капиталов;</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экономическая интеграция;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д) валютно-финансовые и кредитные отношения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2. Факторы международного разделения труда: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научно-технический прогресс;</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структура национального производства;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спрос на мировом рынке;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географические особенности стран и регионов и т.д.</a:t>
            </a:r>
          </a:p>
          <a:p>
            <a:r>
              <a:rPr lang="ru-RU" dirty="0">
                <a:latin typeface=".Ã˛"/>
                <a:ea typeface="Calibri" panose="020F0502020204030204" pitchFamily="34" charset="0"/>
                <a:cs typeface=".Ã˛"/>
              </a:rPr>
              <a:t>3. Мировой рынок:</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мировой рынок товаров и услуг;</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мировой рынок рабочей силы;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мировой финансовый рынок;</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мировой рынок научно-технических достижений и т.д.</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DD0A51C4-F9A7-CE49-857C-D0F2F6230D3A}"/>
              </a:ext>
            </a:extLst>
          </p:cNvPr>
          <p:cNvSpPr/>
          <p:nvPr/>
        </p:nvSpPr>
        <p:spPr>
          <a:xfrm>
            <a:off x="6096000" y="2162130"/>
            <a:ext cx="6096000" cy="3693319"/>
          </a:xfrm>
          <a:prstGeom prst="rect">
            <a:avLst/>
          </a:prstGeom>
        </p:spPr>
        <p:txBody>
          <a:bodyPr>
            <a:spAutoFit/>
          </a:bodyPr>
          <a:lstStyle/>
          <a:p>
            <a:r>
              <a:rPr lang="ru-RU" dirty="0">
                <a:latin typeface=".Ã˛"/>
                <a:ea typeface="Calibri" panose="020F0502020204030204" pitchFamily="34" charset="0"/>
                <a:cs typeface=".Ã˛"/>
              </a:rPr>
              <a:t>4. Виды обменных отношений в международной торговле: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импорт;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экспорт.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5. Государственная политика в области международной торговли: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протекционизм;</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фритредерство;</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смешанная торговая политика современного государства.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6. Международные экономические союзы и организации: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ВТО;</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Евразийский союз;</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БРИКС;</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Ассоциация государств Юго-Восточной Азии (ASEAN) и т.д.</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44598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C01CAA0-C746-3F4D-B364-363A7590B20B}"/>
              </a:ext>
            </a:extLst>
          </p:cNvPr>
          <p:cNvSpPr txBox="1"/>
          <p:nvPr/>
        </p:nvSpPr>
        <p:spPr>
          <a:xfrm>
            <a:off x="333022" y="124177"/>
            <a:ext cx="11525956" cy="1938992"/>
          </a:xfrm>
          <a:prstGeom prst="rect">
            <a:avLst/>
          </a:prstGeom>
          <a:noFill/>
        </p:spPr>
        <p:txBody>
          <a:bodyPr wrap="square" rtlCol="0">
            <a:spAutoFit/>
          </a:bodyPr>
          <a:lstStyle/>
          <a:p>
            <a:pPr algn="just"/>
            <a:r>
              <a:rPr lang="ru-RU" sz="2400" dirty="0">
                <a:solidFill>
                  <a:srgbClr val="FF0000"/>
                </a:solidFill>
              </a:rPr>
              <a:t>Мировая торговля (Организация международной торговли, Влияние международной торговли на национальную экономику, Политика государства в международной торговле, Роль международной торговли в международных экономических отношениях)</a:t>
            </a:r>
          </a:p>
          <a:p>
            <a:pPr algn="just"/>
            <a:endParaRPr lang="ru-RU" sz="2400" dirty="0">
              <a:solidFill>
                <a:srgbClr val="FF0000"/>
              </a:solidFill>
            </a:endParaRPr>
          </a:p>
        </p:txBody>
      </p:sp>
      <p:sp>
        <p:nvSpPr>
          <p:cNvPr id="5" name="Прямоугольник 4">
            <a:extLst>
              <a:ext uri="{FF2B5EF4-FFF2-40B4-BE49-F238E27FC236}">
                <a16:creationId xmlns:a16="http://schemas.microsoft.com/office/drawing/2014/main" id="{2F17B948-3810-9D45-9A5D-71984B7F8588}"/>
              </a:ext>
            </a:extLst>
          </p:cNvPr>
          <p:cNvSpPr/>
          <p:nvPr/>
        </p:nvSpPr>
        <p:spPr>
          <a:xfrm>
            <a:off x="333021" y="1664396"/>
            <a:ext cx="6096000" cy="3970318"/>
          </a:xfrm>
          <a:prstGeom prst="rect">
            <a:avLst/>
          </a:prstGeom>
        </p:spPr>
        <p:txBody>
          <a:bodyPr>
            <a:spAutoFit/>
          </a:bodyPr>
          <a:lstStyle/>
          <a:p>
            <a:r>
              <a:rPr lang="ru-RU" dirty="0">
                <a:latin typeface=".Ã˛"/>
                <a:ea typeface="Calibri" panose="020F0502020204030204" pitchFamily="34" charset="0"/>
                <a:cs typeface=".Ã˛"/>
              </a:rPr>
              <a:t>1. Внешнеторговая политика государства</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протекционизм;</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фритредерство</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смешанная торговая политика современного государства.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2. Основные показатели мировой торговли: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экспорт;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импорт;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внешнеторговый оборот страны и др.</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3. Виды мировой торговли (мировой рынок):</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торговля сырьём (нефть, газ, уголь, руда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торговля технологиями (наукоёмкие, информационные);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торговля продукцией сельского хозяйства;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торговля оборудованием, машинами и др.</a:t>
            </a:r>
            <a:endParaRPr lang="ru-RU" dirty="0">
              <a:latin typeface="Calibri" panose="020F0502020204030204" pitchFamily="34" charset="0"/>
              <a:ea typeface="Calibri" panose="020F0502020204030204" pitchFamily="34" charset="0"/>
              <a:cs typeface="Times New Roman" panose="02020603050405020304" pitchFamily="18" charset="0"/>
            </a:endParaRPr>
          </a:p>
          <a:p>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355B0B3B-D0C7-804B-9C60-5CBC55CFB62D}"/>
              </a:ext>
            </a:extLst>
          </p:cNvPr>
          <p:cNvSpPr/>
          <p:nvPr/>
        </p:nvSpPr>
        <p:spPr>
          <a:xfrm>
            <a:off x="6553199" y="1664396"/>
            <a:ext cx="5181601" cy="4801314"/>
          </a:xfrm>
          <a:prstGeom prst="rect">
            <a:avLst/>
          </a:prstGeom>
        </p:spPr>
        <p:txBody>
          <a:bodyPr wrap="square">
            <a:spAutoFit/>
          </a:bodyPr>
          <a:lstStyle/>
          <a:p>
            <a:r>
              <a:rPr lang="ru-RU" dirty="0">
                <a:latin typeface=".Ã˛"/>
                <a:ea typeface="Calibri" panose="020F0502020204030204" pitchFamily="34" charset="0"/>
                <a:cs typeface=".Ã˛"/>
              </a:rPr>
              <a:t>4. Виды методов гос. регулирования внешней торговли: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тарифные (импортные пошлины и экспортные пошлины);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нетарифные.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5. Тарифные методы государственного регулирования</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таможенные пошлины таможенные тарифы на импорт;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зоны свободной торговли;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таможенные союзы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6. Нетарифные методы государственного регулирования: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лицензирование;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установление квот;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эмбарго</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выдача субсидий и т.д.</a:t>
            </a:r>
            <a:endParaRPr lang="ru-RU" dirty="0"/>
          </a:p>
        </p:txBody>
      </p:sp>
    </p:spTree>
    <p:extLst>
      <p:ext uri="{BB962C8B-B14F-4D97-AF65-F5344CB8AC3E}">
        <p14:creationId xmlns:p14="http://schemas.microsoft.com/office/powerpoint/2010/main" val="181038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8349627" y="2747621"/>
            <a:ext cx="4712537" cy="4110379"/>
          </a:xfrm>
          <a:prstGeom prst="rect">
            <a:avLst/>
          </a:prstGeom>
        </p:spPr>
      </p:pic>
      <p:sp>
        <p:nvSpPr>
          <p:cNvPr id="3" name="Прямоугольник 2">
            <a:extLst>
              <a:ext uri="{FF2B5EF4-FFF2-40B4-BE49-F238E27FC236}">
                <a16:creationId xmlns:a16="http://schemas.microsoft.com/office/drawing/2014/main" id="{DFAF75AD-59B5-E34C-9F11-52ECF8FC80BA}"/>
              </a:ext>
            </a:extLst>
          </p:cNvPr>
          <p:cNvSpPr/>
          <p:nvPr/>
        </p:nvSpPr>
        <p:spPr>
          <a:xfrm>
            <a:off x="529852" y="2143246"/>
            <a:ext cx="8286044" cy="2062103"/>
          </a:xfrm>
          <a:prstGeom prst="rect">
            <a:avLst/>
          </a:prstGeom>
        </p:spPr>
        <p:txBody>
          <a:bodyPr wrap="square">
            <a:spAutoFit/>
          </a:bodyPr>
          <a:lstStyle/>
          <a:p>
            <a:r>
              <a:rPr lang="ru-RU" sz="3200" dirty="0">
                <a:solidFill>
                  <a:srgbClr val="000000"/>
                </a:solidFill>
                <a:latin typeface="Verdana" panose="020B0604030504040204" pitchFamily="34" charset="0"/>
              </a:rPr>
              <a:t>Назовите проявления позитивного и негативного влияния экономической глобализации на субъекты экономической деятельности.</a:t>
            </a:r>
            <a:endParaRPr lang="ru-RU" sz="3200" dirty="0"/>
          </a:p>
        </p:txBody>
      </p:sp>
    </p:spTree>
    <p:extLst>
      <p:ext uri="{BB962C8B-B14F-4D97-AF65-F5344CB8AC3E}">
        <p14:creationId xmlns:p14="http://schemas.microsoft.com/office/powerpoint/2010/main" val="3640870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sp>
        <p:nvSpPr>
          <p:cNvPr id="5" name="Прямоугольник 4">
            <a:extLst>
              <a:ext uri="{FF2B5EF4-FFF2-40B4-BE49-F238E27FC236}">
                <a16:creationId xmlns:a16="http://schemas.microsoft.com/office/drawing/2014/main" id="{504E90E5-8BD1-AE4F-B829-F746E8DFAF24}"/>
              </a:ext>
            </a:extLst>
          </p:cNvPr>
          <p:cNvSpPr/>
          <p:nvPr/>
        </p:nvSpPr>
        <p:spPr>
          <a:xfrm>
            <a:off x="304799" y="317524"/>
            <a:ext cx="11379201" cy="6001643"/>
          </a:xfrm>
          <a:prstGeom prst="rect">
            <a:avLst/>
          </a:prstGeom>
        </p:spPr>
        <p:txBody>
          <a:bodyPr wrap="square">
            <a:spAutoFit/>
          </a:bodyPr>
          <a:lstStyle/>
          <a:p>
            <a:pPr algn="just"/>
            <a:r>
              <a:rPr lang="ru-RU" sz="2400" dirty="0">
                <a:solidFill>
                  <a:srgbClr val="000000"/>
                </a:solidFill>
              </a:rPr>
              <a:t>Современная система регулирования мирохозяйственных связей состоит из различных элементов, имеет определённую структуру, цели и общие характеристики: динамичность, взаимодействие и координацию с субъектами других подсистем, </a:t>
            </a:r>
            <a:r>
              <a:rPr lang="ru-RU" sz="2400" dirty="0" err="1">
                <a:solidFill>
                  <a:srgbClr val="000000"/>
                </a:solidFill>
              </a:rPr>
              <a:t>коммуникативность</a:t>
            </a:r>
            <a:r>
              <a:rPr lang="ru-RU" sz="2400" dirty="0">
                <a:solidFill>
                  <a:srgbClr val="000000"/>
                </a:solidFill>
              </a:rPr>
              <a:t> и информационность.</a:t>
            </a:r>
          </a:p>
          <a:p>
            <a:pPr algn="just"/>
            <a:r>
              <a:rPr lang="ru-RU" sz="2400" dirty="0">
                <a:solidFill>
                  <a:srgbClr val="000000"/>
                </a:solidFill>
              </a:rPr>
              <a:t>В основе регулирования лежит система организационно-правовых форм и методов воздействия теми или иными международными субъектами и инструментами на объекты международных экономических отношений. Суть такого глобального регулирования сводится к ликвидации диспропорций развития отдельных элементов системы, а эффективность, несомненно, зависит от согласованности действий всех субъектов мирового хозяйства.</a:t>
            </a:r>
          </a:p>
          <a:p>
            <a:pPr algn="just"/>
            <a:r>
              <a:rPr lang="ru-RU" sz="2400" dirty="0">
                <a:solidFill>
                  <a:srgbClr val="000000"/>
                </a:solidFill>
              </a:rPr>
              <a:t>Современный механизм регулирования имеет многоуровневый характер, т. е. осуществляется на национальном, региональном, транснациональном и глобальном уровнях, и используется различными типами субъектов: национальными государствами и их интеграционными объединениями, международными организациями, транснациональными структурами и многочисленными субъектами гражданского общества.  </a:t>
            </a:r>
            <a:endParaRPr lang="ru-RU" sz="2400" b="0" i="0" dirty="0">
              <a:solidFill>
                <a:srgbClr val="000000"/>
              </a:solidFill>
              <a:effectLst/>
            </a:endParaRPr>
          </a:p>
        </p:txBody>
      </p:sp>
    </p:spTree>
    <p:extLst>
      <p:ext uri="{BB962C8B-B14F-4D97-AF65-F5344CB8AC3E}">
        <p14:creationId xmlns:p14="http://schemas.microsoft.com/office/powerpoint/2010/main" val="2223836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216179" y="-4856187"/>
            <a:ext cx="9967994" cy="6596999"/>
          </a:xfrm>
          <a:prstGeom prst="rect">
            <a:avLst/>
          </a:prstGeom>
        </p:spPr>
      </p:pic>
      <p:sp>
        <p:nvSpPr>
          <p:cNvPr id="3" name="Прямоугольник 2">
            <a:extLst>
              <a:ext uri="{FF2B5EF4-FFF2-40B4-BE49-F238E27FC236}">
                <a16:creationId xmlns:a16="http://schemas.microsoft.com/office/drawing/2014/main" id="{B75C3FCA-520E-144D-9444-1C0A0AD06C30}"/>
              </a:ext>
            </a:extLst>
          </p:cNvPr>
          <p:cNvSpPr/>
          <p:nvPr/>
        </p:nvSpPr>
        <p:spPr>
          <a:xfrm>
            <a:off x="553156" y="1094896"/>
            <a:ext cx="11356622" cy="5447645"/>
          </a:xfrm>
          <a:prstGeom prst="rect">
            <a:avLst/>
          </a:prstGeom>
        </p:spPr>
        <p:txBody>
          <a:bodyPr wrap="square">
            <a:spAutoFit/>
          </a:bodyPr>
          <a:lstStyle/>
          <a:p>
            <a:pPr algn="just"/>
            <a:r>
              <a:rPr lang="ru-RU" dirty="0">
                <a:solidFill>
                  <a:srgbClr val="000000"/>
                </a:solidFill>
                <a:latin typeface="Verdana" panose="020B0604030504040204" pitchFamily="34" charset="0"/>
              </a:rPr>
              <a:t>Государственные механизмы управления связаны с деятельностью национальных правительств, заключением международных соглашений и принятием решений на уровне международных организаций. Негосударственные механизмы регулирования представлены неправительственными организациями и транснациональными структурами, которые лишь косвенным образом могут участвовать в принятии решений, однако </a:t>
            </a:r>
            <a:r>
              <a:rPr lang="ru-RU" sz="2400" dirty="0">
                <a:solidFill>
                  <a:srgbClr val="000000"/>
                </a:solidFill>
              </a:rPr>
              <a:t>обладают</a:t>
            </a:r>
            <a:r>
              <a:rPr lang="ru-RU" dirty="0">
                <a:solidFill>
                  <a:srgbClr val="000000"/>
                </a:solidFill>
                <a:latin typeface="Verdana" panose="020B0604030504040204" pitchFamily="34" charset="0"/>
              </a:rPr>
              <a:t> тем не менее высоким потенциалом в области разработки предложений по целому ряду проблем.</a:t>
            </a:r>
          </a:p>
          <a:p>
            <a:pPr algn="just"/>
            <a:r>
              <a:rPr lang="ru-RU" dirty="0">
                <a:solidFill>
                  <a:srgbClr val="000000"/>
                </a:solidFill>
                <a:latin typeface="Verdana" panose="020B0604030504040204" pitchFamily="34" charset="0"/>
              </a:rPr>
              <a:t>Многообразие субъектов и наличие у них столь же многообразных экономических интересов и инструментов регулирования предполагают согласование их деятельности с другими участниками. Их партнёрство способно вывести глобальное управление на качественно новый уровень.</a:t>
            </a:r>
          </a:p>
          <a:p>
            <a:pPr algn="just"/>
            <a:r>
              <a:rPr lang="ru-RU" dirty="0">
                <a:solidFill>
                  <a:srgbClr val="000000"/>
                </a:solidFill>
                <a:latin typeface="Verdana" panose="020B0604030504040204" pitchFamily="34" charset="0"/>
              </a:rPr>
              <a:t>Вместе с тем существующая глобальная инфраструктура международного взаимодействия весьма подвижна и развивается достаточно асимметрично. По мере устранения диспропорций и неравномерностей экономического развития отдельных стран и регионов и мировой экономики в целом в рамках системы не только складывается новая расстановка сил, формируются новые центры принятия мирохозяйственных решений, но и усиливаются противоречия между ними. Таким образом, наблюдаются два встречных процесса: под воздействием внешних эффектов происходит изменение механизмов, которое, в свою очередь, трансформирует саму систему.</a:t>
            </a:r>
          </a:p>
          <a:p>
            <a:pPr algn="just"/>
            <a:r>
              <a:rPr lang="ru-RU" dirty="0">
                <a:solidFill>
                  <a:srgbClr val="000000"/>
                </a:solidFill>
                <a:latin typeface="Verdana" panose="020B0604030504040204" pitchFamily="34" charset="0"/>
              </a:rPr>
              <a:t> </a:t>
            </a:r>
          </a:p>
        </p:txBody>
      </p:sp>
    </p:spTree>
    <p:extLst>
      <p:ext uri="{BB962C8B-B14F-4D97-AF65-F5344CB8AC3E}">
        <p14:creationId xmlns:p14="http://schemas.microsoft.com/office/powerpoint/2010/main" val="39914024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3" name="Прямоугольник 2">
            <a:extLst>
              <a:ext uri="{FF2B5EF4-FFF2-40B4-BE49-F238E27FC236}">
                <a16:creationId xmlns:a16="http://schemas.microsoft.com/office/drawing/2014/main" id="{2B3741F5-9CC5-B44C-A330-669B4ECC8F79}"/>
              </a:ext>
            </a:extLst>
          </p:cNvPr>
          <p:cNvSpPr/>
          <p:nvPr/>
        </p:nvSpPr>
        <p:spPr>
          <a:xfrm>
            <a:off x="869246" y="192460"/>
            <a:ext cx="10961510" cy="1200329"/>
          </a:xfrm>
          <a:prstGeom prst="rect">
            <a:avLst/>
          </a:prstGeom>
        </p:spPr>
        <p:txBody>
          <a:bodyPr wrap="square">
            <a:spAutoFit/>
          </a:bodyPr>
          <a:lstStyle/>
          <a:p>
            <a:pPr algn="just"/>
            <a:r>
              <a:rPr lang="ru-RU" dirty="0">
                <a:solidFill>
                  <a:srgbClr val="000000"/>
                </a:solidFill>
                <a:latin typeface="Verdana" panose="020B0604030504040204" pitchFamily="34" charset="0"/>
              </a:rPr>
              <a:t>17. Что, по мнению автора, лежит в основе регулирования мирохозяйственных связей? Назовите любые два уровня регулирования, которые приводит автор. Как автор объясняет суть глобального регулирования?</a:t>
            </a:r>
            <a:br>
              <a:rPr lang="ru-RU" dirty="0"/>
            </a:br>
            <a:endParaRPr lang="ru-RU" dirty="0"/>
          </a:p>
        </p:txBody>
      </p:sp>
      <p:sp>
        <p:nvSpPr>
          <p:cNvPr id="4" name="Прямоугольник 3">
            <a:extLst>
              <a:ext uri="{FF2B5EF4-FFF2-40B4-BE49-F238E27FC236}">
                <a16:creationId xmlns:a16="http://schemas.microsoft.com/office/drawing/2014/main" id="{F108EEDC-5829-414A-BBCC-52DC50F47760}"/>
              </a:ext>
            </a:extLst>
          </p:cNvPr>
          <p:cNvSpPr/>
          <p:nvPr/>
        </p:nvSpPr>
        <p:spPr>
          <a:xfrm>
            <a:off x="869244" y="1479443"/>
            <a:ext cx="10961510" cy="707886"/>
          </a:xfrm>
          <a:prstGeom prst="rect">
            <a:avLst/>
          </a:prstGeom>
        </p:spPr>
        <p:txBody>
          <a:bodyPr wrap="square">
            <a:spAutoFit/>
          </a:bodyPr>
          <a:lstStyle/>
          <a:p>
            <a:pPr algn="just"/>
            <a:r>
              <a:rPr lang="ru-RU" sz="2000" dirty="0">
                <a:solidFill>
                  <a:srgbClr val="000000"/>
                </a:solidFill>
                <a:latin typeface="Verdana" panose="020B0604030504040204" pitchFamily="34" charset="0"/>
              </a:rPr>
              <a:t>18. Опираясь на знания обществоведческого курса, объясните смысл понятия «мировое экономика». </a:t>
            </a:r>
            <a:endParaRPr lang="ru-RU" sz="2000" dirty="0"/>
          </a:p>
        </p:txBody>
      </p:sp>
      <p:sp>
        <p:nvSpPr>
          <p:cNvPr id="5" name="Прямоугольник 4">
            <a:extLst>
              <a:ext uri="{FF2B5EF4-FFF2-40B4-BE49-F238E27FC236}">
                <a16:creationId xmlns:a16="http://schemas.microsoft.com/office/drawing/2014/main" id="{D4B705CA-6806-3443-A756-E4FC6FFB5060}"/>
              </a:ext>
            </a:extLst>
          </p:cNvPr>
          <p:cNvSpPr/>
          <p:nvPr/>
        </p:nvSpPr>
        <p:spPr>
          <a:xfrm>
            <a:off x="869244" y="2273983"/>
            <a:ext cx="10961510" cy="2308324"/>
          </a:xfrm>
          <a:prstGeom prst="rect">
            <a:avLst/>
          </a:prstGeom>
        </p:spPr>
        <p:txBody>
          <a:bodyPr wrap="square">
            <a:spAutoFit/>
          </a:bodyPr>
          <a:lstStyle/>
          <a:p>
            <a:pPr algn="just"/>
            <a:r>
              <a:rPr lang="ru-RU" sz="2400" dirty="0">
                <a:solidFill>
                  <a:srgbClr val="000000"/>
                </a:solidFill>
              </a:rPr>
              <a:t>19. Автор называет различные типы субъектов современного механизма регулирования мирового хозяйства. Назовите два любых типа субъектов из указанных автором. Приведите по два примера, иллюстрирующих деятельность каждого из этих субъектов (сначала указывайте тип субъекта, затем приводите примеры, которые его иллюстрируют). Каждый пример должен быть сформулирован развёрнуто.</a:t>
            </a:r>
            <a:endParaRPr lang="ru-RU" sz="2400" dirty="0"/>
          </a:p>
        </p:txBody>
      </p:sp>
      <p:sp>
        <p:nvSpPr>
          <p:cNvPr id="6" name="Прямоугольник 5">
            <a:extLst>
              <a:ext uri="{FF2B5EF4-FFF2-40B4-BE49-F238E27FC236}">
                <a16:creationId xmlns:a16="http://schemas.microsoft.com/office/drawing/2014/main" id="{EAC9A3ED-E55D-954A-954C-CD9DABBF4087}"/>
              </a:ext>
            </a:extLst>
          </p:cNvPr>
          <p:cNvSpPr/>
          <p:nvPr/>
        </p:nvSpPr>
        <p:spPr>
          <a:xfrm>
            <a:off x="869244" y="4613328"/>
            <a:ext cx="10961510" cy="1938992"/>
          </a:xfrm>
          <a:prstGeom prst="rect">
            <a:avLst/>
          </a:prstGeom>
        </p:spPr>
        <p:txBody>
          <a:bodyPr wrap="square">
            <a:spAutoFit/>
          </a:bodyPr>
          <a:lstStyle/>
          <a:p>
            <a:pPr algn="just"/>
            <a:r>
              <a:rPr lang="ru-RU" sz="2400">
                <a:solidFill>
                  <a:srgbClr val="000000"/>
                </a:solidFill>
              </a:rPr>
              <a:t>20. </a:t>
            </a:r>
            <a:r>
              <a:rPr lang="ru-RU" sz="2400" dirty="0">
                <a:solidFill>
                  <a:srgbClr val="000000"/>
                </a:solidFill>
              </a:rPr>
              <a:t>Автор пишет о неправительственных организациях, которые косвенно принимают участие в регулировании международных экономических отношений. Опираясь на текст и обществоведческие знания, назовите любые три метода (способа влияния на власть), которые могут использовать неправительственные организации, и кратко поясните суть их воздействия.</a:t>
            </a:r>
            <a:endParaRPr lang="ru-RU" sz="2400" dirty="0"/>
          </a:p>
        </p:txBody>
      </p:sp>
    </p:spTree>
    <p:extLst>
      <p:ext uri="{BB962C8B-B14F-4D97-AF65-F5344CB8AC3E}">
        <p14:creationId xmlns:p14="http://schemas.microsoft.com/office/powerpoint/2010/main" val="4175513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2" name="Прямоугольник 1">
            <a:extLst>
              <a:ext uri="{FF2B5EF4-FFF2-40B4-BE49-F238E27FC236}">
                <a16:creationId xmlns:a16="http://schemas.microsoft.com/office/drawing/2014/main" id="{F841ADB6-30F4-A448-8DAE-C1A96A3125F8}"/>
              </a:ext>
            </a:extLst>
          </p:cNvPr>
          <p:cNvSpPr/>
          <p:nvPr/>
        </p:nvSpPr>
        <p:spPr>
          <a:xfrm>
            <a:off x="891823" y="392627"/>
            <a:ext cx="8523111" cy="3539430"/>
          </a:xfrm>
          <a:prstGeom prst="rect">
            <a:avLst/>
          </a:prstGeom>
        </p:spPr>
        <p:txBody>
          <a:bodyPr wrap="square">
            <a:spAutoFit/>
          </a:bodyPr>
          <a:lstStyle/>
          <a:p>
            <a:r>
              <a:rPr lang="ru-RU" sz="2800" dirty="0">
                <a:solidFill>
                  <a:srgbClr val="FF0000"/>
                </a:solidFill>
                <a:latin typeface="Times New Roman" panose="02020603050405020304" pitchFamily="18" charset="0"/>
                <a:ea typeface="Times New Roman" panose="02020603050405020304" pitchFamily="18" charset="0"/>
              </a:rPr>
              <a:t>Потребитель выиграет в условиях рыночной экономики при</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устранении монополизации экономики</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централизованном планировании производства</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повышении налогов на производителя</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установлении ввозных пошлин</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экономической свободе и конкуренции производителей</a:t>
            </a:r>
          </a:p>
        </p:txBody>
      </p:sp>
    </p:spTree>
    <p:extLst>
      <p:ext uri="{BB962C8B-B14F-4D97-AF65-F5344CB8AC3E}">
        <p14:creationId xmlns:p14="http://schemas.microsoft.com/office/powerpoint/2010/main" val="1213550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7" name="Прямоугольник 6">
            <a:extLst>
              <a:ext uri="{FF2B5EF4-FFF2-40B4-BE49-F238E27FC236}">
                <a16:creationId xmlns:a16="http://schemas.microsoft.com/office/drawing/2014/main" id="{CFDEEB5F-8629-9C47-ACCB-C93301F5E638}"/>
              </a:ext>
            </a:extLst>
          </p:cNvPr>
          <p:cNvSpPr/>
          <p:nvPr/>
        </p:nvSpPr>
        <p:spPr>
          <a:xfrm>
            <a:off x="1985667" y="114787"/>
            <a:ext cx="9946137" cy="646331"/>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 мировой экономике запишите </a:t>
            </a:r>
            <a:r>
              <a:rPr lang="ru-RU" b="1" dirty="0">
                <a:solidFill>
                  <a:srgbClr val="FF0000"/>
                </a:solidFill>
                <a:latin typeface="Montserrat Medium" pitchFamily="2" charset="0"/>
                <a:ea typeface="Calibri" panose="020F0502020204030204" pitchFamily="34" charset="0"/>
                <a:cs typeface="Times New Roman" panose="02020603050405020304" pitchFamily="18" charset="0"/>
              </a:rPr>
              <a:t>цифры, </a:t>
            </a:r>
            <a:r>
              <a:rPr lang="ru-RU" dirty="0">
                <a:solidFill>
                  <a:srgbClr val="FF0000"/>
                </a:solidFill>
                <a:latin typeface="Montserrat Medium" pitchFamily="2" charset="0"/>
                <a:ea typeface="Calibri" panose="020F0502020204030204" pitchFamily="34" charset="0"/>
                <a:cs typeface="Times New Roman" panose="02020603050405020304" pitchFamily="18" charset="0"/>
              </a:rPr>
              <a:t>под которыми они указаны. </a:t>
            </a:r>
            <a:r>
              <a:rPr lang="ru-RU" dirty="0">
                <a:solidFill>
                  <a:srgbClr val="FF0000"/>
                </a:solidFill>
              </a:rPr>
              <a:t> </a:t>
            </a:r>
          </a:p>
        </p:txBody>
      </p:sp>
      <p:sp>
        <p:nvSpPr>
          <p:cNvPr id="8" name="Прямоугольник 7">
            <a:extLst>
              <a:ext uri="{FF2B5EF4-FFF2-40B4-BE49-F238E27FC236}">
                <a16:creationId xmlns:a16="http://schemas.microsoft.com/office/drawing/2014/main" id="{CCA1A7FA-7F7E-4D44-ACFB-AE808DF41A65}"/>
              </a:ext>
            </a:extLst>
          </p:cNvPr>
          <p:cNvSpPr/>
          <p:nvPr/>
        </p:nvSpPr>
        <p:spPr>
          <a:xfrm>
            <a:off x="512955" y="977496"/>
            <a:ext cx="11251581" cy="4608441"/>
          </a:xfrm>
          <a:prstGeom prst="rect">
            <a:avLst/>
          </a:prstGeom>
        </p:spPr>
        <p:txBody>
          <a:bodyPr wrap="square">
            <a:spAutoFit/>
          </a:bodyPr>
          <a:lstStyle/>
          <a:p>
            <a:pPr marR="153035" algn="just">
              <a:spcBef>
                <a:spcPts val="630"/>
              </a:spcBef>
            </a:pPr>
            <a:r>
              <a:rPr lang="ru-RU" sz="2400" dirty="0">
                <a:latin typeface="Montserrat Medium" pitchFamily="2" charset="0"/>
                <a:ea typeface="Times New Roman" panose="02020603050405020304" pitchFamily="18" charset="0"/>
              </a:rPr>
              <a:t>1) Мировой экономикой называют совокупность всех национальных экономик мира. </a:t>
            </a:r>
            <a:endParaRPr lang="ru-RU" sz="2400" dirty="0">
              <a:latin typeface="Times New Roman" panose="02020603050405020304" pitchFamily="18" charset="0"/>
              <a:ea typeface="Times New Roman" panose="02020603050405020304" pitchFamily="18" charset="0"/>
            </a:endParaRPr>
          </a:p>
          <a:p>
            <a:pPr marR="153035" algn="just">
              <a:spcBef>
                <a:spcPts val="630"/>
              </a:spcBef>
            </a:pPr>
            <a:r>
              <a:rPr lang="ru-RU" sz="2400" dirty="0">
                <a:latin typeface="Montserrat Medium" pitchFamily="2" charset="0"/>
                <a:ea typeface="Times New Roman" panose="02020603050405020304" pitchFamily="18" charset="0"/>
              </a:rPr>
              <a:t>2) Открытие страной внутренних рынков для иностранных производителей может усилить зависимость национальной экономики от импортных товаров, создать угрозу безопасности государства. </a:t>
            </a:r>
            <a:endParaRPr lang="ru-RU" sz="2400" dirty="0">
              <a:latin typeface="Times New Roman" panose="02020603050405020304" pitchFamily="18" charset="0"/>
              <a:ea typeface="Times New Roman" panose="02020603050405020304" pitchFamily="18" charset="0"/>
            </a:endParaRPr>
          </a:p>
          <a:p>
            <a:pPr marR="155575" algn="just"/>
            <a:r>
              <a:rPr lang="ru-RU" sz="2400" dirty="0">
                <a:latin typeface="Montserrat Medium" pitchFamily="2" charset="0"/>
                <a:ea typeface="Times New Roman" panose="02020603050405020304" pitchFamily="18" charset="0"/>
              </a:rPr>
              <a:t>3) Открытие страной внутренних рынков для иностранных производителей способствует усилению конкуренции между участниками рынка. </a:t>
            </a:r>
            <a:endParaRPr lang="ru-RU" sz="2400" dirty="0">
              <a:latin typeface="Times New Roman" panose="02020603050405020304" pitchFamily="18" charset="0"/>
              <a:ea typeface="Times New Roman" panose="02020603050405020304" pitchFamily="18" charset="0"/>
            </a:endParaRPr>
          </a:p>
          <a:p>
            <a:pPr marR="194945" algn="just">
              <a:spcBef>
                <a:spcPts val="45"/>
              </a:spcBef>
            </a:pPr>
            <a:r>
              <a:rPr lang="ru-RU" sz="2400" dirty="0">
                <a:latin typeface="Montserrat Medium" pitchFamily="2" charset="0"/>
                <a:ea typeface="Times New Roman" panose="02020603050405020304" pitchFamily="18" charset="0"/>
              </a:rPr>
              <a:t>4) Мировые цены на многие сырьевые товары устанавливаются на межправительственных международных конференциях. </a:t>
            </a:r>
            <a:endParaRPr lang="ru-RU" sz="2400" dirty="0">
              <a:latin typeface="Times New Roman" panose="02020603050405020304" pitchFamily="18" charset="0"/>
              <a:ea typeface="Times New Roman" panose="02020603050405020304" pitchFamily="18" charset="0"/>
            </a:endParaRPr>
          </a:p>
          <a:p>
            <a:pPr algn="just">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5) Доля конкретных стран в мировой экономике различна.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786817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6" name="Прямоугольник 5">
            <a:extLst>
              <a:ext uri="{FF2B5EF4-FFF2-40B4-BE49-F238E27FC236}">
                <a16:creationId xmlns:a16="http://schemas.microsoft.com/office/drawing/2014/main" id="{D4454DCC-3862-1247-84D8-ABEE2539079A}"/>
              </a:ext>
            </a:extLst>
          </p:cNvPr>
          <p:cNvSpPr/>
          <p:nvPr/>
        </p:nvSpPr>
        <p:spPr>
          <a:xfrm>
            <a:off x="3490589" y="11234"/>
            <a:ext cx="5378395" cy="461665"/>
          </a:xfrm>
          <a:prstGeom prst="rect">
            <a:avLst/>
          </a:prstGeom>
        </p:spPr>
        <p:txBody>
          <a:bodyPr wrap="none">
            <a:spAutoFit/>
          </a:bodyPr>
          <a:lstStyle/>
          <a:p>
            <a:r>
              <a:rPr lang="ru-RU" sz="2400" dirty="0">
                <a:solidFill>
                  <a:srgbClr val="FF0000"/>
                </a:solidFill>
                <a:latin typeface="Georgia" panose="02040502050405020303" pitchFamily="18" charset="0"/>
                <a:ea typeface="Calibri" panose="020F0502020204030204" pitchFamily="34" charset="0"/>
                <a:cs typeface="Times New Roman" panose="02020603050405020304" pitchFamily="18" charset="0"/>
              </a:rPr>
              <a:t>План на тему: «Мировая торговля»</a:t>
            </a:r>
            <a:r>
              <a:rPr lang="ru-RU" sz="2400" dirty="0">
                <a:solidFill>
                  <a:srgbClr val="FF0000"/>
                </a:solidFill>
              </a:rPr>
              <a:t> </a:t>
            </a:r>
          </a:p>
        </p:txBody>
      </p:sp>
      <p:sp>
        <p:nvSpPr>
          <p:cNvPr id="7" name="Прямоугольник 6">
            <a:extLst>
              <a:ext uri="{FF2B5EF4-FFF2-40B4-BE49-F238E27FC236}">
                <a16:creationId xmlns:a16="http://schemas.microsoft.com/office/drawing/2014/main" id="{6357C40B-3EC9-C142-985F-B4D358A3E34C}"/>
              </a:ext>
            </a:extLst>
          </p:cNvPr>
          <p:cNvSpPr/>
          <p:nvPr/>
        </p:nvSpPr>
        <p:spPr>
          <a:xfrm>
            <a:off x="361418" y="623823"/>
            <a:ext cx="5583045" cy="5055487"/>
          </a:xfrm>
          <a:prstGeom prst="rect">
            <a:avLst/>
          </a:prstGeom>
        </p:spPr>
        <p:txBody>
          <a:bodyPr wrap="square">
            <a:spAutoFit/>
          </a:bodyPr>
          <a:lstStyle/>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1. Основные этапы развития мировой торговли.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2. Основные показатели мировой торговли: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внешнеторговый оборот стран; .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б) импорт</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в) экспорт</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г) темпы роста в целом т. п.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3. Виды международной торговли в зависимости от товарной специализации: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торговля готовой продукцией;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б) торговля машинами оборудованием;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в) торговля сырьём полуфабрикатами;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г) технологиями др. </a:t>
            </a:r>
            <a:endParaRPr lang="ru-RU" sz="2000" dirty="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38718307-9438-174C-86DB-375E6B69A448}"/>
              </a:ext>
            </a:extLst>
          </p:cNvPr>
          <p:cNvSpPr/>
          <p:nvPr/>
        </p:nvSpPr>
        <p:spPr>
          <a:xfrm>
            <a:off x="5943860" y="623823"/>
            <a:ext cx="6096000" cy="6261458"/>
          </a:xfrm>
          <a:prstGeom prst="rect">
            <a:avLst/>
          </a:prstGeom>
        </p:spPr>
        <p:txBody>
          <a:bodyPr>
            <a:spAutoFit/>
          </a:bodyPr>
          <a:lstStyle/>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4. Теории международной торговли: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меркантилизм;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 б) теория абсолютных преимуществ А. Смита; </a:t>
            </a:r>
            <a:endParaRPr lang="ru-RU" sz="2000" dirty="0">
              <a:ea typeface="Calibri" panose="020F0502020204030204" pitchFamily="34" charset="0"/>
              <a:cs typeface="Times New Roman" panose="02020603050405020304" pitchFamily="18" charset="0"/>
            </a:endParaRPr>
          </a:p>
          <a:p>
            <a:pPr>
              <a:lnSpc>
                <a:spcPct val="107000"/>
              </a:lnSpc>
              <a:spcBef>
                <a:spcPts val="90"/>
              </a:spcBef>
              <a:spcAft>
                <a:spcPts val="800"/>
              </a:spcAft>
            </a:pPr>
            <a:r>
              <a:rPr lang="ru-RU" sz="2000" dirty="0">
                <a:solidFill>
                  <a:srgbClr val="000000"/>
                </a:solidFill>
                <a:ea typeface="Times New Roman" panose="02020603050405020304" pitchFamily="18" charset="0"/>
                <a:cs typeface="Times New Roman" panose="02020603050405020304" pitchFamily="18" charset="0"/>
              </a:rPr>
              <a:t>в) теория относительных преимуществ Д. </a:t>
            </a:r>
            <a:r>
              <a:rPr lang="ru-RU" sz="2000" dirty="0" err="1">
                <a:solidFill>
                  <a:srgbClr val="000000"/>
                </a:solidFill>
                <a:ea typeface="Times New Roman" panose="02020603050405020304" pitchFamily="18" charset="0"/>
                <a:cs typeface="Times New Roman" panose="02020603050405020304" pitchFamily="18" charset="0"/>
              </a:rPr>
              <a:t>Рикардо</a:t>
            </a:r>
            <a:r>
              <a:rPr lang="ru-RU" sz="2000" dirty="0">
                <a:solidFill>
                  <a:srgbClr val="000000"/>
                </a:solidFill>
                <a:ea typeface="Times New Roman" panose="02020603050405020304" pitchFamily="18" charset="0"/>
                <a:cs typeface="Times New Roman" panose="02020603050405020304" pitchFamily="18" charset="0"/>
              </a:rPr>
              <a:t> др.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5. Государственное регулирование внешней торговли: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протекционизм;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б) фритредерство;</a:t>
            </a:r>
          </a:p>
          <a:p>
            <a:pPr>
              <a:lnSpc>
                <a:spcPct val="107000"/>
              </a:lnSpc>
              <a:spcAft>
                <a:spcPts val="800"/>
              </a:spcAft>
            </a:pPr>
            <a:r>
              <a:rPr lang="ru-RU" sz="2000" dirty="0">
                <a:solidFill>
                  <a:srgbClr val="000000"/>
                </a:solidFill>
                <a:ea typeface="Calibri" panose="020F0502020204030204" pitchFamily="34" charset="0"/>
                <a:cs typeface="Times New Roman" panose="02020603050405020304" pitchFamily="18" charset="0"/>
              </a:rPr>
              <a:t>в) умеренная политика</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6. Место России мировой торговле: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конкурентные преимущества и слабые стороны экономики России;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б) перспективы России на мировом рынке товаров; _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в) Россия на мировом рынке услуг;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г) Россия на мировом рынке торговли знаниями. </a:t>
            </a:r>
            <a:endParaRPr lang="ru-RU" sz="2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9785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3" name="Прямоугольник 2">
            <a:extLst>
              <a:ext uri="{FF2B5EF4-FFF2-40B4-BE49-F238E27FC236}">
                <a16:creationId xmlns:a16="http://schemas.microsoft.com/office/drawing/2014/main" id="{CD2E531D-4F73-3344-A4A7-71303AF8776C}"/>
              </a:ext>
            </a:extLst>
          </p:cNvPr>
          <p:cNvSpPr/>
          <p:nvPr/>
        </p:nvSpPr>
        <p:spPr>
          <a:xfrm>
            <a:off x="423747" y="130240"/>
            <a:ext cx="11519209" cy="646331"/>
          </a:xfrm>
          <a:prstGeom prst="rect">
            <a:avLst/>
          </a:prstGeom>
        </p:spPr>
        <p:txBody>
          <a:bodyPr wrap="square">
            <a:spAutoFit/>
          </a:bodyPr>
          <a:lstStyle/>
          <a:p>
            <a:pPr marR="148590">
              <a:spcBef>
                <a:spcPts val="990"/>
              </a:spcBef>
            </a:pPr>
            <a:r>
              <a:rPr lang="ru-RU" dirty="0">
                <a:solidFill>
                  <a:srgbClr val="FF0000"/>
                </a:solidFill>
                <a:latin typeface="Montserrat Medium" pitchFamily="2" charset="0"/>
                <a:ea typeface="Times New Roman" panose="02020603050405020304" pitchFamily="18" charset="0"/>
              </a:rPr>
              <a:t>Выберите верные суждения о мировой экономике международных экономических отношениях. Запишите </a:t>
            </a:r>
            <a:r>
              <a:rPr lang="ru-RU" b="1" dirty="0">
                <a:solidFill>
                  <a:srgbClr val="FF0000"/>
                </a:solidFill>
                <a:latin typeface="Montserrat Medium" pitchFamily="2" charset="0"/>
                <a:ea typeface="Times New Roman" panose="02020603050405020304" pitchFamily="18" charset="0"/>
              </a:rPr>
              <a:t>цифры, </a:t>
            </a:r>
            <a:r>
              <a:rPr lang="ru-RU" dirty="0">
                <a:solidFill>
                  <a:srgbClr val="FF0000"/>
                </a:solidFill>
                <a:latin typeface="Montserrat Medium" pitchFamily="2" charset="0"/>
                <a:ea typeface="Times New Roman" panose="02020603050405020304" pitchFamily="18" charset="0"/>
              </a:rPr>
              <a:t>под которыми они указаны. </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D6EF635C-0667-CF42-99D9-1314F87019E9}"/>
              </a:ext>
            </a:extLst>
          </p:cNvPr>
          <p:cNvSpPr/>
          <p:nvPr/>
        </p:nvSpPr>
        <p:spPr>
          <a:xfrm>
            <a:off x="512956" y="1028343"/>
            <a:ext cx="11251580" cy="4524315"/>
          </a:xfrm>
          <a:prstGeom prst="rect">
            <a:avLst/>
          </a:prstGeom>
        </p:spPr>
        <p:txBody>
          <a:bodyPr wrap="square">
            <a:spAutoFit/>
          </a:bodyPr>
          <a:lstStyle/>
          <a:p>
            <a:pPr marR="148590" algn="just">
              <a:spcBef>
                <a:spcPts val="1175"/>
              </a:spcBef>
            </a:pPr>
            <a:r>
              <a:rPr lang="ru-RU" sz="2400" dirty="0">
                <a:latin typeface="Montserrat Medium" pitchFamily="2" charset="0"/>
                <a:ea typeface="Times New Roman" panose="02020603050405020304" pitchFamily="18" charset="0"/>
              </a:rPr>
              <a:t>1) Мировая экономика — это система, в которую входят все национальные экономики мира. </a:t>
            </a:r>
            <a:endParaRPr lang="ru-RU" sz="2400" dirty="0">
              <a:latin typeface="Times New Roman" panose="02020603050405020304" pitchFamily="18" charset="0"/>
              <a:ea typeface="Times New Roman" panose="02020603050405020304" pitchFamily="18" charset="0"/>
            </a:endParaRPr>
          </a:p>
          <a:p>
            <a:pPr marR="62865" algn="just"/>
            <a:r>
              <a:rPr lang="ru-RU" sz="2400" dirty="0">
                <a:latin typeface="Montserrat Medium" pitchFamily="2" charset="0"/>
                <a:ea typeface="Times New Roman" panose="02020603050405020304" pitchFamily="18" charset="0"/>
              </a:rPr>
              <a:t>2) Протекционизм — политика государства, ориентированная на свободное развитие  международной торговли. </a:t>
            </a:r>
            <a:endParaRPr lang="ru-RU" sz="2400" dirty="0">
              <a:latin typeface="Times New Roman" panose="02020603050405020304" pitchFamily="18" charset="0"/>
              <a:ea typeface="Times New Roman" panose="02020603050405020304" pitchFamily="18" charset="0"/>
            </a:endParaRPr>
          </a:p>
          <a:p>
            <a:pPr marR="148590" algn="just"/>
            <a:r>
              <a:rPr lang="ru-RU" sz="2400" dirty="0">
                <a:latin typeface="Montserrat Medium" pitchFamily="2" charset="0"/>
                <a:ea typeface="Times New Roman" panose="02020603050405020304" pitchFamily="18" charset="0"/>
              </a:rPr>
              <a:t>3) В основе развития мировой экономики лежат объективные закономерности интернационализации рыночного хозяйства, выходящего за национальные рамки. </a:t>
            </a:r>
            <a:endParaRPr lang="ru-RU" sz="2400" dirty="0">
              <a:latin typeface="Times New Roman" panose="02020603050405020304" pitchFamily="18" charset="0"/>
              <a:ea typeface="Times New Roman" panose="02020603050405020304" pitchFamily="18" charset="0"/>
            </a:endParaRPr>
          </a:p>
          <a:p>
            <a:pPr marR="162560" algn="just"/>
            <a:r>
              <a:rPr lang="ru-RU" sz="2400" dirty="0">
                <a:latin typeface="Montserrat Medium" pitchFamily="2" charset="0"/>
                <a:ea typeface="Times New Roman" panose="02020603050405020304" pitchFamily="18" charset="0"/>
              </a:rPr>
              <a:t>4) Под субъектами мировой экономики понимаются хозяйственные единицы, деятельность которых выходит за национальные границы. </a:t>
            </a:r>
            <a:endParaRPr lang="ru-RU" sz="2400" dirty="0">
              <a:latin typeface="Times New Roman" panose="02020603050405020304" pitchFamily="18" charset="0"/>
              <a:ea typeface="Times New Roman" panose="02020603050405020304" pitchFamily="18" charset="0"/>
            </a:endParaRPr>
          </a:p>
          <a:p>
            <a:pPr marR="150495" algn="just">
              <a:spcBef>
                <a:spcPts val="5"/>
              </a:spcBef>
            </a:pPr>
            <a:r>
              <a:rPr lang="ru-RU" sz="2400" dirty="0">
                <a:latin typeface="Montserrat Medium" pitchFamily="2" charset="0"/>
                <a:ea typeface="Times New Roman" panose="02020603050405020304" pitchFamily="18" charset="0"/>
              </a:rPr>
              <a:t>5) К тарифным методам регулирования международной торговли относят установление квот, экспортные кредиты т. п.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67295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3" name="Прямоугольник 2">
            <a:extLst>
              <a:ext uri="{FF2B5EF4-FFF2-40B4-BE49-F238E27FC236}">
                <a16:creationId xmlns:a16="http://schemas.microsoft.com/office/drawing/2014/main" id="{8CC1C834-CA2C-8B49-9D61-95440057E367}"/>
              </a:ext>
            </a:extLst>
          </p:cNvPr>
          <p:cNvSpPr/>
          <p:nvPr/>
        </p:nvSpPr>
        <p:spPr>
          <a:xfrm>
            <a:off x="888380" y="149890"/>
            <a:ext cx="10415239" cy="830997"/>
          </a:xfrm>
          <a:prstGeom prst="rect">
            <a:avLst/>
          </a:prstGeom>
        </p:spPr>
        <p:txBody>
          <a:bodyPr wrap="square">
            <a:spAutoFit/>
          </a:bodyPr>
          <a:lstStyle/>
          <a:p>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мировой экономике запишите </a:t>
            </a:r>
            <a:r>
              <a:rPr lang="ru-RU"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 </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под которыми они указаны.</a:t>
            </a:r>
            <a:r>
              <a:rPr lang="ru-RU" sz="2400" dirty="0">
                <a:solidFill>
                  <a:srgbClr val="FF0000"/>
                </a:solidFill>
              </a:rPr>
              <a:t> </a:t>
            </a:r>
          </a:p>
        </p:txBody>
      </p:sp>
      <p:sp>
        <p:nvSpPr>
          <p:cNvPr id="4" name="Прямоугольник 3">
            <a:extLst>
              <a:ext uri="{FF2B5EF4-FFF2-40B4-BE49-F238E27FC236}">
                <a16:creationId xmlns:a16="http://schemas.microsoft.com/office/drawing/2014/main" id="{B2CC1941-6FE4-6F4E-96E6-E3444BDBAEF0}"/>
              </a:ext>
            </a:extLst>
          </p:cNvPr>
          <p:cNvSpPr/>
          <p:nvPr/>
        </p:nvSpPr>
        <p:spPr>
          <a:xfrm>
            <a:off x="888380" y="1160430"/>
            <a:ext cx="10307444" cy="4537139"/>
          </a:xfrm>
          <a:prstGeom prst="rect">
            <a:avLst/>
          </a:prstGeom>
        </p:spPr>
        <p:txBody>
          <a:bodyPr wrap="square">
            <a:spAutoFit/>
          </a:bodyPr>
          <a:lstStyle/>
          <a:p>
            <a:pPr marR="42545">
              <a:spcBef>
                <a:spcPts val="630"/>
              </a:spcBef>
            </a:pPr>
            <a:r>
              <a:rPr lang="ru-RU" sz="2400" dirty="0">
                <a:solidFill>
                  <a:srgbClr val="000000"/>
                </a:solidFill>
                <a:ea typeface="Times New Roman" panose="02020603050405020304" pitchFamily="18" charset="0"/>
              </a:rPr>
              <a:t>1) Мировые цены на многие сырьевые товары директивно устанавливаются межгосударственными организациями. </a:t>
            </a:r>
            <a:endParaRPr lang="ru-RU" sz="2400" dirty="0">
              <a:ea typeface="Times New Roman" panose="02020603050405020304" pitchFamily="18" charset="0"/>
            </a:endParaRPr>
          </a:p>
          <a:p>
            <a:pPr marR="48260">
              <a:spcBef>
                <a:spcPts val="15"/>
              </a:spcBef>
            </a:pPr>
            <a:r>
              <a:rPr lang="ru-RU" sz="2400" dirty="0">
                <a:solidFill>
                  <a:srgbClr val="000000"/>
                </a:solidFill>
                <a:ea typeface="Times New Roman" panose="02020603050405020304" pitchFamily="18" charset="0"/>
              </a:rPr>
              <a:t>2) Открытие внутренних рынков для иностранных производителей способствует снижению доходов всех торгующих фирм. </a:t>
            </a:r>
            <a:endParaRPr lang="ru-RU" sz="2400" dirty="0">
              <a:ea typeface="Times New Roman" panose="02020603050405020304" pitchFamily="18" charset="0"/>
            </a:endParaRPr>
          </a:p>
          <a:p>
            <a:pPr marR="51435">
              <a:spcBef>
                <a:spcPts val="15"/>
              </a:spcBef>
            </a:pPr>
            <a:r>
              <a:rPr lang="ru-RU" sz="2400" dirty="0">
                <a:solidFill>
                  <a:srgbClr val="000000"/>
                </a:solidFill>
                <a:ea typeface="Times New Roman" panose="02020603050405020304" pitchFamily="18" charset="0"/>
              </a:rPr>
              <a:t>3) Открытие внутренних рынков для иностранных производителей способствует усилению конкуренции между участниками рынка. </a:t>
            </a:r>
            <a:endParaRPr lang="ru-RU" sz="2400" dirty="0">
              <a:ea typeface="Times New Roman" panose="02020603050405020304" pitchFamily="18" charset="0"/>
            </a:endParaRPr>
          </a:p>
          <a:p>
            <a:pPr marR="46990" algn="just">
              <a:spcBef>
                <a:spcPts val="80"/>
              </a:spcBef>
            </a:pPr>
            <a:r>
              <a:rPr lang="ru-RU" sz="2400" dirty="0">
                <a:solidFill>
                  <a:srgbClr val="000000"/>
                </a:solidFill>
                <a:ea typeface="Times New Roman" panose="02020603050405020304" pitchFamily="18" charset="0"/>
              </a:rPr>
              <a:t>4) Мировой экономикой называют совокупность тех отраслей национальных экономик, которые непосредственно задействованы во внешнеэкономических отношениях. </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5) Открытие внутренних рынков для иностранных производителей может усилить зависимость экономики от импортных товаров, создать угрозу безопасности государства.</a:t>
            </a:r>
            <a:endParaRPr lang="ru-RU" sz="2400" dirty="0">
              <a:ea typeface="Times New Roman" panose="02020603050405020304" pitchFamily="18" charset="0"/>
            </a:endParaRPr>
          </a:p>
        </p:txBody>
      </p:sp>
    </p:spTree>
    <p:extLst>
      <p:ext uri="{BB962C8B-B14F-4D97-AF65-F5344CB8AC3E}">
        <p14:creationId xmlns:p14="http://schemas.microsoft.com/office/powerpoint/2010/main" val="640823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331DD87-04CF-2945-BD37-0FCEC3B801EA}"/>
              </a:ext>
            </a:extLst>
          </p:cNvPr>
          <p:cNvPicPr>
            <a:picLocks noChangeAspect="1"/>
          </p:cNvPicPr>
          <p:nvPr/>
        </p:nvPicPr>
        <p:blipFill>
          <a:blip r:embed="rId2"/>
          <a:stretch>
            <a:fillRect/>
          </a:stretch>
        </p:blipFill>
        <p:spPr>
          <a:xfrm>
            <a:off x="0" y="1455799"/>
            <a:ext cx="12192000" cy="3946401"/>
          </a:xfrm>
          <a:prstGeom prst="rect">
            <a:avLst/>
          </a:prstGeom>
        </p:spPr>
      </p:pic>
    </p:spTree>
    <p:extLst>
      <p:ext uri="{BB962C8B-B14F-4D97-AF65-F5344CB8AC3E}">
        <p14:creationId xmlns:p14="http://schemas.microsoft.com/office/powerpoint/2010/main" val="2391126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9E2C9BB-EB1B-C942-B065-73A93E1270CF}"/>
              </a:ext>
            </a:extLst>
          </p:cNvPr>
          <p:cNvPicPr>
            <a:picLocks noChangeAspect="1"/>
          </p:cNvPicPr>
          <p:nvPr/>
        </p:nvPicPr>
        <p:blipFill>
          <a:blip r:embed="rId2"/>
          <a:stretch>
            <a:fillRect/>
          </a:stretch>
        </p:blipFill>
        <p:spPr>
          <a:xfrm>
            <a:off x="0" y="1551025"/>
            <a:ext cx="12192000" cy="3755950"/>
          </a:xfrm>
          <a:prstGeom prst="rect">
            <a:avLst/>
          </a:prstGeom>
        </p:spPr>
      </p:pic>
    </p:spTree>
    <p:extLst>
      <p:ext uri="{BB962C8B-B14F-4D97-AF65-F5344CB8AC3E}">
        <p14:creationId xmlns:p14="http://schemas.microsoft.com/office/powerpoint/2010/main" val="2127960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68C86458-8464-B640-9249-F6043572AE79}"/>
              </a:ext>
            </a:extLst>
          </p:cNvPr>
          <p:cNvPicPr>
            <a:picLocks noChangeAspect="1"/>
          </p:cNvPicPr>
          <p:nvPr/>
        </p:nvPicPr>
        <p:blipFill>
          <a:blip r:embed="rId2"/>
          <a:stretch>
            <a:fillRect/>
          </a:stretch>
        </p:blipFill>
        <p:spPr>
          <a:xfrm>
            <a:off x="0" y="1561793"/>
            <a:ext cx="12192000" cy="3734413"/>
          </a:xfrm>
          <a:prstGeom prst="rect">
            <a:avLst/>
          </a:prstGeom>
        </p:spPr>
      </p:pic>
    </p:spTree>
    <p:extLst>
      <p:ext uri="{BB962C8B-B14F-4D97-AF65-F5344CB8AC3E}">
        <p14:creationId xmlns:p14="http://schemas.microsoft.com/office/powerpoint/2010/main" val="3973882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2" name="Прямоугольник 1">
            <a:extLst>
              <a:ext uri="{FF2B5EF4-FFF2-40B4-BE49-F238E27FC236}">
                <a16:creationId xmlns:a16="http://schemas.microsoft.com/office/drawing/2014/main" id="{F06A700F-FD61-E341-B2B7-5481901ECEB0}"/>
              </a:ext>
            </a:extLst>
          </p:cNvPr>
          <p:cNvSpPr/>
          <p:nvPr/>
        </p:nvSpPr>
        <p:spPr>
          <a:xfrm>
            <a:off x="564444" y="428265"/>
            <a:ext cx="11345334" cy="4130618"/>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факторах, влияющих на рациональное поведение потребителя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мере насыщения предельная полезность блага снижается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 рациональное поведение потребителя влияет цена товара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 рациональное поведение потребителя может оказывать существенное значение бюджетное ограничение</a:t>
            </a:r>
          </a:p>
          <a:p>
            <a:pPr marL="514350" indent="-514350">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Альтернативность выбора не влияет на рациональное поведение потребителя</a:t>
            </a:r>
            <a:r>
              <a:rPr lang="ru-RU" sz="2800" dirty="0"/>
              <a:t> </a:t>
            </a:r>
          </a:p>
        </p:txBody>
      </p:sp>
    </p:spTree>
    <p:extLst>
      <p:ext uri="{BB962C8B-B14F-4D97-AF65-F5344CB8AC3E}">
        <p14:creationId xmlns:p14="http://schemas.microsoft.com/office/powerpoint/2010/main" val="25640635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3616653" y="1821887"/>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570225" y="3857178"/>
            <a:ext cx="3754419" cy="3071798"/>
          </a:xfrm>
          <a:prstGeom prst="rect">
            <a:avLst/>
          </a:prstGeom>
        </p:spPr>
      </p:pic>
      <p:sp>
        <p:nvSpPr>
          <p:cNvPr id="2" name="Прямоугольник 1">
            <a:extLst>
              <a:ext uri="{FF2B5EF4-FFF2-40B4-BE49-F238E27FC236}">
                <a16:creationId xmlns:a16="http://schemas.microsoft.com/office/drawing/2014/main" id="{331BF833-7079-6A4F-8D61-B628DEC220B4}"/>
              </a:ext>
            </a:extLst>
          </p:cNvPr>
          <p:cNvSpPr/>
          <p:nvPr/>
        </p:nvSpPr>
        <p:spPr>
          <a:xfrm>
            <a:off x="1949554" y="286645"/>
            <a:ext cx="5948552" cy="523220"/>
          </a:xfrm>
          <a:prstGeom prst="rect">
            <a:avLst/>
          </a:prstGeom>
        </p:spPr>
        <p:txBody>
          <a:bodyPr wrap="none">
            <a:spAutoFit/>
          </a:bodyPr>
          <a:lstStyle/>
          <a:p>
            <a:r>
              <a:rPr lang="ru-RU" sz="2800" dirty="0">
                <a:solidFill>
                  <a:srgbClr val="FF0000"/>
                </a:solidFill>
                <a:latin typeface="Times New Roman" panose="02020603050405020304" pitchFamily="18" charset="0"/>
                <a:ea typeface="Times New Roman" panose="02020603050405020304" pitchFamily="18" charset="0"/>
              </a:rPr>
              <a:t>План по теме «Семейная экономика»</a:t>
            </a:r>
            <a:r>
              <a:rPr lang="ru-RU" sz="2800" dirty="0">
                <a:solidFill>
                  <a:srgbClr val="FF0000"/>
                </a:solidFill>
              </a:rPr>
              <a:t> </a:t>
            </a:r>
          </a:p>
        </p:txBody>
      </p:sp>
      <p:sp>
        <p:nvSpPr>
          <p:cNvPr id="3" name="Прямоугольник 2">
            <a:extLst>
              <a:ext uri="{FF2B5EF4-FFF2-40B4-BE49-F238E27FC236}">
                <a16:creationId xmlns:a16="http://schemas.microsoft.com/office/drawing/2014/main" id="{33F5D38B-4A89-1141-BBBA-FF1D99D4FD21}"/>
              </a:ext>
            </a:extLst>
          </p:cNvPr>
          <p:cNvSpPr/>
          <p:nvPr/>
        </p:nvSpPr>
        <p:spPr>
          <a:xfrm>
            <a:off x="637564" y="809865"/>
            <a:ext cx="8827911" cy="6001643"/>
          </a:xfrm>
          <a:prstGeom prst="rect">
            <a:avLst/>
          </a:prstGeom>
        </p:spPr>
        <p:txBody>
          <a:bodyPr wrap="square">
            <a:spAutoFit/>
          </a:bodyPr>
          <a:lstStyle/>
          <a:p>
            <a:r>
              <a:rPr lang="ru-RU" sz="2400" dirty="0"/>
              <a:t>1. Понятие о семейной экономике. </a:t>
            </a:r>
          </a:p>
          <a:p>
            <a:r>
              <a:rPr lang="ru-RU" sz="2400" dirty="0"/>
              <a:t>2. Доходы потребителя:</a:t>
            </a:r>
          </a:p>
          <a:p>
            <a:r>
              <a:rPr lang="ru-RU" sz="2400" dirty="0"/>
              <a:t>а) номинальный;</a:t>
            </a:r>
          </a:p>
          <a:p>
            <a:r>
              <a:rPr lang="ru-RU" sz="2400" dirty="0"/>
              <a:t>б) реальный;</a:t>
            </a:r>
          </a:p>
          <a:p>
            <a:r>
              <a:rPr lang="ru-RU" sz="2400" dirty="0"/>
              <a:t>3. Источники номинального дохода:</a:t>
            </a:r>
          </a:p>
          <a:p>
            <a:r>
              <a:rPr lang="ru-RU" sz="2400" dirty="0"/>
              <a:t>а) ЗП;</a:t>
            </a:r>
          </a:p>
          <a:p>
            <a:r>
              <a:rPr lang="ru-RU" sz="2400" dirty="0"/>
              <a:t>б) соц. выплаты государства;</a:t>
            </a:r>
          </a:p>
          <a:p>
            <a:r>
              <a:rPr lang="ru-RU" sz="2400" dirty="0"/>
              <a:t>в) доход от предпринимательства или иной деятельности;</a:t>
            </a:r>
          </a:p>
          <a:p>
            <a:r>
              <a:rPr lang="ru-RU" sz="2400" dirty="0"/>
              <a:t>г) доход от собственности;</a:t>
            </a:r>
          </a:p>
          <a:p>
            <a:r>
              <a:rPr lang="ru-RU" sz="2400" dirty="0"/>
              <a:t>д) страховое возмещение и т.д. </a:t>
            </a:r>
          </a:p>
          <a:p>
            <a:r>
              <a:rPr lang="ru-RU" sz="2400" dirty="0"/>
              <a:t>4. Социальные выплаты:</a:t>
            </a:r>
          </a:p>
          <a:p>
            <a:r>
              <a:rPr lang="ru-RU" sz="2400" dirty="0"/>
              <a:t>а) материнский капитал;</a:t>
            </a:r>
          </a:p>
          <a:p>
            <a:r>
              <a:rPr lang="ru-RU" sz="2400" dirty="0"/>
              <a:t>б) пособия по безработице;</a:t>
            </a:r>
          </a:p>
          <a:p>
            <a:r>
              <a:rPr lang="ru-RU" sz="2400" dirty="0"/>
              <a:t>в) стипендии;</a:t>
            </a:r>
          </a:p>
          <a:p>
            <a:r>
              <a:rPr lang="ru-RU" sz="2400" dirty="0"/>
              <a:t>г) пенсии;</a:t>
            </a:r>
          </a:p>
          <a:p>
            <a:r>
              <a:rPr lang="ru-RU" sz="2400" dirty="0"/>
              <a:t>д) пособия на ребенка и т.д. </a:t>
            </a:r>
          </a:p>
        </p:txBody>
      </p:sp>
    </p:spTree>
    <p:extLst>
      <p:ext uri="{BB962C8B-B14F-4D97-AF65-F5344CB8AC3E}">
        <p14:creationId xmlns:p14="http://schemas.microsoft.com/office/powerpoint/2010/main" val="520172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01153" y="-387865"/>
            <a:ext cx="3754419" cy="3071798"/>
          </a:xfrm>
          <a:prstGeom prst="rect">
            <a:avLst/>
          </a:prstGeom>
        </p:spPr>
      </p:pic>
      <p:sp>
        <p:nvSpPr>
          <p:cNvPr id="2" name="Прямоугольник 1">
            <a:extLst>
              <a:ext uri="{FF2B5EF4-FFF2-40B4-BE49-F238E27FC236}">
                <a16:creationId xmlns:a16="http://schemas.microsoft.com/office/drawing/2014/main" id="{AC6402DA-B42C-6C4B-95EC-72BED96F3C58}"/>
              </a:ext>
            </a:extLst>
          </p:cNvPr>
          <p:cNvSpPr/>
          <p:nvPr/>
        </p:nvSpPr>
        <p:spPr>
          <a:xfrm>
            <a:off x="3138313" y="305068"/>
            <a:ext cx="10047110" cy="6247864"/>
          </a:xfrm>
          <a:prstGeom prst="rect">
            <a:avLst/>
          </a:prstGeom>
        </p:spPr>
        <p:txBody>
          <a:bodyPr wrap="square">
            <a:spAutoFit/>
          </a:bodyPr>
          <a:lstStyle/>
          <a:p>
            <a:r>
              <a:rPr lang="ru-RU" sz="2000" dirty="0"/>
              <a:t>5. Расходы семьи делятся:</a:t>
            </a:r>
          </a:p>
          <a:p>
            <a:r>
              <a:rPr lang="ru-RU" sz="2000" dirty="0"/>
              <a:t>а) по степени регулярности (постоянные, регулярные, разовые);</a:t>
            </a:r>
          </a:p>
          <a:p>
            <a:r>
              <a:rPr lang="ru-RU" sz="2000" dirty="0"/>
              <a:t>б) по степени необходимости (обязательные, произвольные);</a:t>
            </a:r>
          </a:p>
          <a:p>
            <a:r>
              <a:rPr lang="ru-RU" sz="2000" dirty="0"/>
              <a:t>в) по целям использования (налоги, потребительские расходы, накопления и сбережения). </a:t>
            </a:r>
          </a:p>
          <a:p>
            <a:r>
              <a:rPr lang="ru-RU" sz="2000" dirty="0"/>
              <a:t>6. Формы сбережений:</a:t>
            </a:r>
          </a:p>
          <a:p>
            <a:r>
              <a:rPr lang="ru-RU" sz="2000" dirty="0"/>
              <a:t>а) открытие сберегательного счета;</a:t>
            </a:r>
          </a:p>
          <a:p>
            <a:r>
              <a:rPr lang="ru-RU" sz="2000" dirty="0"/>
              <a:t>б) покупка ценных бумаг;</a:t>
            </a:r>
          </a:p>
          <a:p>
            <a:r>
              <a:rPr lang="ru-RU" sz="2000" dirty="0"/>
              <a:t>в) приобретение недвижимости;</a:t>
            </a:r>
          </a:p>
          <a:p>
            <a:r>
              <a:rPr lang="ru-RU" sz="2000" dirty="0"/>
              <a:t>г) страхование. </a:t>
            </a:r>
          </a:p>
          <a:p>
            <a:r>
              <a:rPr lang="ru-RU" sz="2000" dirty="0"/>
              <a:t>7. Основные составляющие экономики домохозяйства: </a:t>
            </a:r>
          </a:p>
          <a:p>
            <a:r>
              <a:rPr lang="ru-RU" sz="2000" dirty="0"/>
              <a:t>а) активы;</a:t>
            </a:r>
          </a:p>
          <a:p>
            <a:r>
              <a:rPr lang="ru-RU" sz="2000" dirty="0"/>
              <a:t>б) пассивы;</a:t>
            </a:r>
          </a:p>
          <a:p>
            <a:r>
              <a:rPr lang="ru-RU" sz="2000" dirty="0"/>
              <a:t>8. Характеристики для составления семейного плана:</a:t>
            </a:r>
          </a:p>
          <a:p>
            <a:r>
              <a:rPr lang="ru-RU" sz="2000" dirty="0"/>
              <a:t>а) интересы всех членов семьи;</a:t>
            </a:r>
          </a:p>
          <a:p>
            <a:r>
              <a:rPr lang="ru-RU" sz="2000" dirty="0"/>
              <a:t>б) инфляция;</a:t>
            </a:r>
          </a:p>
          <a:p>
            <a:r>
              <a:rPr lang="ru-RU" sz="2000" dirty="0"/>
              <a:t>в) сбережения;</a:t>
            </a:r>
          </a:p>
          <a:p>
            <a:r>
              <a:rPr lang="ru-RU" sz="2000" dirty="0"/>
              <a:t>г) пенсионные накопления;</a:t>
            </a:r>
          </a:p>
          <a:p>
            <a:r>
              <a:rPr lang="ru-RU" sz="2000" dirty="0"/>
              <a:t>д) страховая защита. </a:t>
            </a:r>
          </a:p>
          <a:p>
            <a:r>
              <a:rPr lang="ru-RU" sz="2000" dirty="0"/>
              <a:t>9. Различие между семьями с фиксированным и переменным доходом в РФ. </a:t>
            </a:r>
          </a:p>
        </p:txBody>
      </p:sp>
    </p:spTree>
    <p:extLst>
      <p:ext uri="{BB962C8B-B14F-4D97-AF65-F5344CB8AC3E}">
        <p14:creationId xmlns:p14="http://schemas.microsoft.com/office/powerpoint/2010/main" val="10994215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8223089" y="-2177478"/>
            <a:ext cx="12873449" cy="8519883"/>
          </a:xfrm>
          <a:prstGeom prst="rect">
            <a:avLst/>
          </a:prstGeom>
        </p:spPr>
      </p:pic>
      <p:sp>
        <p:nvSpPr>
          <p:cNvPr id="2" name="Прямоугольник 1">
            <a:extLst>
              <a:ext uri="{FF2B5EF4-FFF2-40B4-BE49-F238E27FC236}">
                <a16:creationId xmlns:a16="http://schemas.microsoft.com/office/drawing/2014/main" id="{21626BED-9ED4-9C48-96A8-9E64C9FB3A89}"/>
              </a:ext>
            </a:extLst>
          </p:cNvPr>
          <p:cNvSpPr/>
          <p:nvPr/>
        </p:nvSpPr>
        <p:spPr>
          <a:xfrm>
            <a:off x="3160888" y="1738910"/>
            <a:ext cx="7507111" cy="2677656"/>
          </a:xfrm>
          <a:prstGeom prst="rect">
            <a:avLst/>
          </a:prstGeom>
        </p:spPr>
        <p:txBody>
          <a:bodyPr wrap="square">
            <a:spAutoFit/>
          </a:bodyPr>
          <a:lstStyle/>
          <a:p>
            <a:pPr algn="just"/>
            <a:r>
              <a:rPr lang="ru-RU" sz="2800" dirty="0">
                <a:ea typeface="Times New Roman" panose="02020603050405020304" pitchFamily="18" charset="0"/>
              </a:rPr>
              <a:t>На какие цели может быть израсходовано материальное вознаграждение за работу?</a:t>
            </a:r>
          </a:p>
          <a:p>
            <a:pPr algn="just"/>
            <a:r>
              <a:rPr lang="ru-RU" sz="2800" dirty="0">
                <a:ea typeface="Times New Roman" panose="02020603050405020304" pitchFamily="18" charset="0"/>
              </a:rPr>
              <a:t>Назовите любые три цели и для каждой из них приведите пример возможной траты полученных средств.</a:t>
            </a:r>
          </a:p>
          <a:p>
            <a:pPr algn="just"/>
            <a:r>
              <a:rPr lang="ru-RU" sz="2800" dirty="0">
                <a:ea typeface="Times New Roman" panose="02020603050405020304" pitchFamily="18" charset="0"/>
              </a:rPr>
              <a:t> </a:t>
            </a:r>
          </a:p>
        </p:txBody>
      </p:sp>
    </p:spTree>
    <p:extLst>
      <p:ext uri="{BB962C8B-B14F-4D97-AF65-F5344CB8AC3E}">
        <p14:creationId xmlns:p14="http://schemas.microsoft.com/office/powerpoint/2010/main" val="23011103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F832CC40-1471-B94E-8DB5-CF1798CB2737}"/>
              </a:ext>
            </a:extLst>
          </p:cNvPr>
          <p:cNvSpPr/>
          <p:nvPr/>
        </p:nvSpPr>
        <p:spPr>
          <a:xfrm>
            <a:off x="3736622" y="2690336"/>
            <a:ext cx="7179733" cy="2677656"/>
          </a:xfrm>
          <a:prstGeom prst="rect">
            <a:avLst/>
          </a:prstGeom>
        </p:spPr>
        <p:txBody>
          <a:bodyPr wrap="square">
            <a:spAutoFit/>
          </a:bodyPr>
          <a:lstStyle/>
          <a:p>
            <a:pPr algn="just"/>
            <a:r>
              <a:rPr lang="ru-RU" sz="2800" dirty="0">
                <a:latin typeface="Times New Roman" panose="02020603050405020304" pitchFamily="18" charset="0"/>
                <a:ea typeface="Times New Roman" panose="02020603050405020304" pitchFamily="18" charset="0"/>
              </a:rPr>
              <a:t>Используя обществоведческие знания и факты общественной жизни, приведите три пояснения значения рационального поведения потребителя для него самого и для общества.</a:t>
            </a:r>
          </a:p>
          <a:p>
            <a:pPr algn="just"/>
            <a:r>
              <a:rPr lang="ru-RU" sz="2800" dirty="0">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24888023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41735" y="6222290"/>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4A5DE1BC-1680-7743-8303-29543E62D83D}"/>
              </a:ext>
            </a:extLst>
          </p:cNvPr>
          <p:cNvSpPr/>
          <p:nvPr/>
        </p:nvSpPr>
        <p:spPr>
          <a:xfrm>
            <a:off x="276578" y="0"/>
            <a:ext cx="11638844" cy="6555641"/>
          </a:xfrm>
          <a:prstGeom prst="rect">
            <a:avLst/>
          </a:prstGeom>
        </p:spPr>
        <p:txBody>
          <a:bodyPr wrap="square">
            <a:spAutoFit/>
          </a:bodyPr>
          <a:lstStyle/>
          <a:p>
            <a:pPr indent="238125" algn="just"/>
            <a:r>
              <a:rPr lang="ru-RU" sz="2800" dirty="0">
                <a:solidFill>
                  <a:srgbClr val="000000"/>
                </a:solidFill>
                <a:ea typeface="Times New Roman" panose="02020603050405020304" pitchFamily="18" charset="0"/>
              </a:rPr>
              <a:t>Выберите верные суждения об отличительных чертах поведения потребителя и запишите цифры, под которыми они указаны. </a:t>
            </a:r>
            <a:r>
              <a:rPr lang="ru-RU" sz="2800" i="1" dirty="0">
                <a:solidFill>
                  <a:srgbClr val="000000"/>
                </a:solidFill>
                <a:ea typeface="Times New Roman" panose="02020603050405020304" pitchFamily="18" charset="0"/>
              </a:rPr>
              <a:t>Цифры укажите в порядке возрастания.</a:t>
            </a:r>
            <a:endParaRPr lang="ru-RU" sz="2800" dirty="0">
              <a:ea typeface="Times New Roman" panose="02020603050405020304" pitchFamily="18" charset="0"/>
            </a:endParaRPr>
          </a:p>
          <a:p>
            <a:pPr algn="just"/>
            <a:r>
              <a:rPr lang="ru-RU" sz="2800" dirty="0">
                <a:solidFill>
                  <a:srgbClr val="000000"/>
                </a:solidFill>
                <a:ea typeface="Times New Roman" panose="02020603050405020304" pitchFamily="18" charset="0"/>
              </a:rPr>
              <a:t> </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1) Действия потребителя являются взвешенными на основе полезности оценки для него того или иного товара.</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2) Спрос потребителя на товары не зависит от того, какие товары покупают окружающие его люди.</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3) При рациональном выборе благ возможности потребителя не ограничены ценами благ и его доходом.</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4) Рациональным поведением потребителя считается продуманное поведение, предполагающее сопоставление результатов действия с затратами.</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5) Одним из этапов рационального поведения потребителя является оценка возможных вариантов покупки.</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39345902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B0969B98-242D-A446-8E46-A1F5D1281345}"/>
              </a:ext>
            </a:extLst>
          </p:cNvPr>
          <p:cNvSpPr/>
          <p:nvPr/>
        </p:nvSpPr>
        <p:spPr>
          <a:xfrm>
            <a:off x="699910" y="582067"/>
            <a:ext cx="11176000" cy="5693866"/>
          </a:xfrm>
          <a:prstGeom prst="rect">
            <a:avLst/>
          </a:prstGeom>
        </p:spPr>
        <p:txBody>
          <a:bodyPr wrap="square">
            <a:spAutoFit/>
          </a:bodyPr>
          <a:lstStyle/>
          <a:p>
            <a:pPr indent="238125" algn="just"/>
            <a:r>
              <a:rPr lang="ru-RU" sz="2800" dirty="0">
                <a:solidFill>
                  <a:srgbClr val="000000"/>
                </a:solidFill>
                <a:ea typeface="Times New Roman" panose="02020603050405020304" pitchFamily="18" charset="0"/>
              </a:rPr>
              <a:t>Выберите в приведённом списке верные суждения о рациональном поведении потребителя и запишите цифры, под которыми они указаны.</a:t>
            </a:r>
            <a:endParaRPr lang="ru-RU" sz="2800" dirty="0">
              <a:ea typeface="Times New Roman" panose="02020603050405020304" pitchFamily="18" charset="0"/>
            </a:endParaRPr>
          </a:p>
          <a:p>
            <a:pPr algn="just"/>
            <a:r>
              <a:rPr lang="ru-RU" sz="2800" dirty="0">
                <a:solidFill>
                  <a:srgbClr val="000000"/>
                </a:solidFill>
                <a:ea typeface="Times New Roman" panose="02020603050405020304" pitchFamily="18" charset="0"/>
              </a:rPr>
              <a:t> </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1) Каждый потребитель стремится получить максимальную полезность.</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2) При рациональном выборе благ возможности потребителя не ограничены ценами благ и его доходом.</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3) Покупки всегда заранее спланированы потребителем.</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4) На спрос оказывает влияние наличие и стоимость сопряжённых товаров.</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5) На поведение потребителя может оказать влияние рост спроса на те товары, которые покупают окружающие потребителя люди.</a:t>
            </a:r>
            <a:endParaRPr lang="ru-RU" sz="2800" dirty="0">
              <a:ea typeface="Times New Roman" panose="02020603050405020304" pitchFamily="18" charset="0"/>
            </a:endParaRPr>
          </a:p>
          <a:p>
            <a:r>
              <a:rPr lang="ru-RU" sz="2800" dirty="0">
                <a:ea typeface="Times New Roman" panose="02020603050405020304" pitchFamily="18" charset="0"/>
              </a:rPr>
              <a:t> </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512279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4031CE78-444B-F946-A58F-648A7001D88F}"/>
              </a:ext>
            </a:extLst>
          </p:cNvPr>
          <p:cNvSpPr/>
          <p:nvPr/>
        </p:nvSpPr>
        <p:spPr>
          <a:xfrm>
            <a:off x="1139245" y="1128595"/>
            <a:ext cx="9177867" cy="3539430"/>
          </a:xfrm>
          <a:prstGeom prst="rect">
            <a:avLst/>
          </a:prstGeom>
        </p:spPr>
        <p:txBody>
          <a:bodyPr wrap="square">
            <a:spAutoFit/>
          </a:bodyPr>
          <a:lstStyle/>
          <a:p>
            <a:pPr indent="238125" algn="just"/>
            <a:r>
              <a:rPr lang="ru-RU" sz="2800" dirty="0">
                <a:solidFill>
                  <a:srgbClr val="FF0000"/>
                </a:solidFill>
                <a:ea typeface="Times New Roman" panose="02020603050405020304" pitchFamily="18" charset="0"/>
              </a:rPr>
              <a:t>Используя обществоведческие знания,</a:t>
            </a:r>
          </a:p>
          <a:p>
            <a:pPr indent="238125" algn="just"/>
            <a:r>
              <a:rPr lang="ru-RU" sz="2800" dirty="0">
                <a:solidFill>
                  <a:srgbClr val="000000"/>
                </a:solidFill>
                <a:ea typeface="Times New Roman" panose="02020603050405020304" pitchFamily="18" charset="0"/>
              </a:rPr>
              <a:t>1) раскройте смысл понятия «ограниченность ресурсов»;</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2) составьте два предложения:</a:t>
            </a:r>
            <a:endParaRPr lang="ru-RU" sz="2800" dirty="0">
              <a:ea typeface="Times New Roman" panose="02020603050405020304" pitchFamily="18" charset="0"/>
            </a:endParaRPr>
          </a:p>
          <a:p>
            <a:pPr algn="just"/>
            <a:r>
              <a:rPr lang="ru-RU" sz="2800" dirty="0">
                <a:solidFill>
                  <a:srgbClr val="000000"/>
                </a:solidFill>
                <a:ea typeface="Times New Roman" panose="02020603050405020304" pitchFamily="18" charset="0"/>
              </a:rPr>
              <a:t>− одно предложение, содержащее информацию о рациональном поведении в условиях ограниченности ресурсов;</a:t>
            </a:r>
            <a:endParaRPr lang="ru-RU" sz="2800" dirty="0">
              <a:ea typeface="Times New Roman" panose="02020603050405020304" pitchFamily="18" charset="0"/>
            </a:endParaRPr>
          </a:p>
          <a:p>
            <a:pPr algn="just"/>
            <a:r>
              <a:rPr lang="ru-RU" sz="2800" dirty="0">
                <a:solidFill>
                  <a:srgbClr val="000000"/>
                </a:solidFill>
                <a:ea typeface="Times New Roman" panose="02020603050405020304" pitchFamily="18" charset="0"/>
              </a:rPr>
              <a:t>− одно предложение, раскрывающее ограниченность земли как фактора производства</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3237934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FD71643-016F-4B4A-BE72-6CF33CA4E65A}"/>
              </a:ext>
            </a:extLst>
          </p:cNvPr>
          <p:cNvSpPr/>
          <p:nvPr/>
        </p:nvSpPr>
        <p:spPr>
          <a:xfrm>
            <a:off x="643467" y="643622"/>
            <a:ext cx="11063111" cy="5693866"/>
          </a:xfrm>
          <a:prstGeom prst="rect">
            <a:avLst/>
          </a:prstGeom>
        </p:spPr>
        <p:txBody>
          <a:bodyPr wrap="square">
            <a:spAutoFit/>
          </a:bodyPr>
          <a:lstStyle/>
          <a:p>
            <a:pPr indent="238125" algn="just"/>
            <a:r>
              <a:rPr lang="ru-RU" sz="2800" dirty="0">
                <a:solidFill>
                  <a:srgbClr val="FF0000"/>
                </a:solidFill>
                <a:ea typeface="Times New Roman" panose="02020603050405020304" pitchFamily="18" charset="0"/>
              </a:rPr>
              <a:t>Выберите верные суждения о потребителе в условиях рыночной экономики и запишите цифры, под которыми они указаны.</a:t>
            </a:r>
          </a:p>
          <a:p>
            <a:pPr algn="just"/>
            <a:r>
              <a:rPr lang="ru-RU" sz="2800" dirty="0">
                <a:solidFill>
                  <a:srgbClr val="000000"/>
                </a:solidFill>
                <a:ea typeface="Times New Roman" panose="02020603050405020304" pitchFamily="18" charset="0"/>
              </a:rPr>
              <a:t> </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1) Потребитель в условиях рыночной экономики заинтересован в централизованном планировании производства.</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2) В условиях рыночной экономики потребитель выигрывает при устранении монополизации экономики.</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3) Потребителю в условиях рыночной экономики выгодно установление ввозных пошлин.</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4) Потребитель заинтересован в сохранении рыночной конкуренции.</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5) В условиях рыночной экономики потребителю выгодно повышение налогов на производителя.</a:t>
            </a:r>
            <a:endParaRPr lang="ru-RU" sz="2800" dirty="0">
              <a:ea typeface="Times New Roman" panose="02020603050405020304" pitchFamily="18" charset="0"/>
            </a:endParaRPr>
          </a:p>
          <a:p>
            <a:r>
              <a:rPr lang="ru-RU" sz="2800" dirty="0">
                <a:ea typeface="Times New Roman" panose="02020603050405020304" pitchFamily="18" charset="0"/>
              </a:rPr>
              <a:t> </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20798815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355972C9-9D46-DE43-BD95-0052B75D2C72}"/>
              </a:ext>
            </a:extLst>
          </p:cNvPr>
          <p:cNvSpPr/>
          <p:nvPr/>
        </p:nvSpPr>
        <p:spPr>
          <a:xfrm>
            <a:off x="3248747" y="238120"/>
            <a:ext cx="8796496" cy="6555641"/>
          </a:xfrm>
          <a:prstGeom prst="rect">
            <a:avLst/>
          </a:prstGeom>
        </p:spPr>
        <p:txBody>
          <a:bodyPr wrap="square">
            <a:spAutoFit/>
          </a:bodyPr>
          <a:lstStyle/>
          <a:p>
            <a:pPr indent="238125" algn="just"/>
            <a:r>
              <a:rPr lang="ru-RU" sz="2800" dirty="0">
                <a:solidFill>
                  <a:srgbClr val="FF0000"/>
                </a:solidFill>
                <a:latin typeface="Verdana" panose="020B0604030504040204" pitchFamily="34" charset="0"/>
                <a:ea typeface="Times New Roman" panose="02020603050405020304" pitchFamily="18" charset="0"/>
              </a:rPr>
              <a:t>Анна Николаевна, пенсионерка, работает в библиотеке. Она получила наследство. Одну часть этих средств она разместила на банковском депозите, другую потратила на оформление договора страхования имущества. Анна Николаевна также взяла кредит на покупку земельного участка. Что из перечисленного относится к доходам Анны Николаевны? </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1) пенсия</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2) заработная плата</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3) земельный налог</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4) проценты по кредиту</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5) страховые взносы</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6) проценты по вкладу</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90757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graphicFrame>
        <p:nvGraphicFramePr>
          <p:cNvPr id="4" name="Таблица 3">
            <a:extLst>
              <a:ext uri="{FF2B5EF4-FFF2-40B4-BE49-F238E27FC236}">
                <a16:creationId xmlns:a16="http://schemas.microsoft.com/office/drawing/2014/main" id="{7DD55558-96C0-A047-B2DF-F68A487E9CB8}"/>
              </a:ext>
            </a:extLst>
          </p:cNvPr>
          <p:cNvGraphicFramePr>
            <a:graphicFrameLocks noGrp="1"/>
          </p:cNvGraphicFramePr>
          <p:nvPr/>
        </p:nvGraphicFramePr>
        <p:xfrm>
          <a:off x="450144" y="311795"/>
          <a:ext cx="8445500" cy="4677538"/>
        </p:xfrm>
        <a:graphic>
          <a:graphicData uri="http://schemas.openxmlformats.org/drawingml/2006/table">
            <a:tbl>
              <a:tblPr firstRow="1" firstCol="1" bandRow="1"/>
              <a:tblGrid>
                <a:gridCol w="3969385">
                  <a:extLst>
                    <a:ext uri="{9D8B030D-6E8A-4147-A177-3AD203B41FA5}">
                      <a16:colId xmlns:a16="http://schemas.microsoft.com/office/drawing/2014/main" val="2349475119"/>
                    </a:ext>
                  </a:extLst>
                </a:gridCol>
                <a:gridCol w="506730">
                  <a:extLst>
                    <a:ext uri="{9D8B030D-6E8A-4147-A177-3AD203B41FA5}">
                      <a16:colId xmlns:a16="http://schemas.microsoft.com/office/drawing/2014/main" val="3104539776"/>
                    </a:ext>
                  </a:extLst>
                </a:gridCol>
                <a:gridCol w="3969385">
                  <a:extLst>
                    <a:ext uri="{9D8B030D-6E8A-4147-A177-3AD203B41FA5}">
                      <a16:colId xmlns:a16="http://schemas.microsoft.com/office/drawing/2014/main" val="4132592698"/>
                    </a:ext>
                  </a:extLst>
                </a:gridCol>
              </a:tblGrid>
              <a:tr h="0">
                <a:tc>
                  <a:txBody>
                    <a:bodyPr/>
                    <a:lstStyle/>
                    <a:p>
                      <a:pPr algn="ctr">
                        <a:lnSpc>
                          <a:spcPct val="107000"/>
                        </a:lnSpc>
                        <a:spcBef>
                          <a:spcPts val="375"/>
                        </a:spcBef>
                      </a:pPr>
                      <a:r>
                        <a:rPr lang="ru-RU" sz="2800">
                          <a:solidFill>
                            <a:srgbClr val="000000"/>
                          </a:solidFill>
                          <a:effectLst/>
                          <a:latin typeface="+mn-lt"/>
                          <a:ea typeface="Times New Roman" panose="02020603050405020304" pitchFamily="18" charset="0"/>
                          <a:cs typeface="Times New Roman" panose="02020603050405020304" pitchFamily="18" charset="0"/>
                        </a:rPr>
                        <a:t>ПРИМЕР</a:t>
                      </a:r>
                      <a:endParaRPr lang="ru-RU" sz="2800">
                        <a:effectLst/>
                        <a:latin typeface="+mn-lt"/>
                        <a:ea typeface="Times New Roman" panose="02020603050405020304" pitchFamily="18" charset="0"/>
                        <a:cs typeface="Times New Roman" panose="02020603050405020304" pitchFamily="18" charset="0"/>
                      </a:endParaRPr>
                    </a:p>
                  </a:txBody>
                  <a:tcPr marL="38100" marR="38100" marT="38100" marB="38100" anchor="ctr">
                    <a:lnL>
                      <a:noFill/>
                    </a:lnL>
                    <a:lnR>
                      <a:noFill/>
                    </a:lnR>
                    <a:lnT>
                      <a:noFill/>
                    </a:lnT>
                    <a:lnB>
                      <a:noFill/>
                    </a:lnB>
                    <a:solidFill>
                      <a:srgbClr val="FFFFFF"/>
                    </a:solidFill>
                  </a:tcPr>
                </a:tc>
                <a:tc>
                  <a:txBody>
                    <a:bodyPr/>
                    <a:lstStyle/>
                    <a:p>
                      <a:pPr>
                        <a:lnSpc>
                          <a:spcPct val="107000"/>
                        </a:lnSpc>
                        <a:spcBef>
                          <a:spcPts val="375"/>
                        </a:spcBef>
                      </a:pPr>
                      <a:r>
                        <a:rPr lang="ru-RU" sz="2800">
                          <a:solidFill>
                            <a:srgbClr val="000000"/>
                          </a:solidFill>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38100" marR="38100" marT="38100" marB="38100" anchor="ctr">
                    <a:lnL>
                      <a:noFill/>
                    </a:lnL>
                    <a:lnR>
                      <a:noFill/>
                    </a:lnR>
                    <a:lnT>
                      <a:noFill/>
                    </a:lnT>
                    <a:lnB>
                      <a:noFill/>
                    </a:lnB>
                    <a:solidFill>
                      <a:srgbClr val="FFFFFF"/>
                    </a:solidFill>
                  </a:tcPr>
                </a:tc>
                <a:tc>
                  <a:txBody>
                    <a:bodyPr/>
                    <a:lstStyle/>
                    <a:p>
                      <a:pPr algn="ctr">
                        <a:lnSpc>
                          <a:spcPct val="107000"/>
                        </a:lnSpc>
                        <a:spcBef>
                          <a:spcPts val="375"/>
                        </a:spcBef>
                      </a:pPr>
                      <a:r>
                        <a:rPr lang="ru-RU" sz="2800">
                          <a:solidFill>
                            <a:srgbClr val="000000"/>
                          </a:solidFill>
                          <a:effectLst/>
                          <a:latin typeface="+mn-lt"/>
                          <a:ea typeface="Times New Roman" panose="02020603050405020304" pitchFamily="18" charset="0"/>
                          <a:cs typeface="Times New Roman" panose="02020603050405020304" pitchFamily="18" charset="0"/>
                        </a:rPr>
                        <a:t>СОСТАВНАЯ ЧАСТЬ БЮДЖЕТА</a:t>
                      </a:r>
                      <a:endParaRPr lang="ru-RU" sz="2800">
                        <a:effectLst/>
                        <a:latin typeface="+mn-lt"/>
                        <a:ea typeface="Times New Roman" panose="02020603050405020304" pitchFamily="18" charset="0"/>
                        <a:cs typeface="Times New Roman" panose="02020603050405020304" pitchFamily="18" charset="0"/>
                      </a:endParaRPr>
                    </a:p>
                  </a:txBody>
                  <a:tcPr marL="38100" marR="38100" marT="38100" marB="38100" anchor="ctr">
                    <a:lnL>
                      <a:noFill/>
                    </a:lnL>
                    <a:lnR>
                      <a:noFill/>
                    </a:lnR>
                    <a:lnT>
                      <a:noFill/>
                    </a:lnT>
                    <a:lnB>
                      <a:noFill/>
                    </a:lnB>
                    <a:solidFill>
                      <a:srgbClr val="FFFFFF"/>
                    </a:solidFill>
                  </a:tcPr>
                </a:tc>
                <a:extLst>
                  <a:ext uri="{0D108BD9-81ED-4DB2-BD59-A6C34878D82A}">
                    <a16:rowId xmlns:a16="http://schemas.microsoft.com/office/drawing/2014/main" val="2501740829"/>
                  </a:ext>
                </a:extLst>
              </a:tr>
              <a:tr h="0">
                <a:tc>
                  <a:txBody>
                    <a:bodyPr/>
                    <a:lstStyle/>
                    <a:p>
                      <a:pPr indent="238125">
                        <a:lnSpc>
                          <a:spcPct val="107000"/>
                        </a:lnSpc>
                      </a:pPr>
                      <a:r>
                        <a:rPr lang="ru-RU" sz="2800" dirty="0">
                          <a:solidFill>
                            <a:srgbClr val="000000"/>
                          </a:solidFill>
                          <a:effectLst/>
                          <a:latin typeface="+mn-lt"/>
                          <a:ea typeface="Times New Roman" panose="02020603050405020304" pitchFamily="18" charset="0"/>
                          <a:cs typeface="Times New Roman" panose="02020603050405020304" pitchFamily="18" charset="0"/>
                        </a:rPr>
                        <a:t>А) проценты по вкладам </a:t>
                      </a:r>
                      <a:endParaRPr lang="ru-RU" sz="2800" dirty="0">
                        <a:effectLst/>
                        <a:latin typeface="+mn-lt"/>
                        <a:ea typeface="Times New Roman" panose="02020603050405020304" pitchFamily="18" charset="0"/>
                        <a:cs typeface="Times New Roman" panose="02020603050405020304" pitchFamily="18" charset="0"/>
                      </a:endParaRPr>
                    </a:p>
                    <a:p>
                      <a:pPr indent="238125">
                        <a:lnSpc>
                          <a:spcPct val="107000"/>
                        </a:lnSpc>
                      </a:pPr>
                      <a:r>
                        <a:rPr lang="ru-RU" sz="2800" dirty="0">
                          <a:solidFill>
                            <a:srgbClr val="000000"/>
                          </a:solidFill>
                          <a:effectLst/>
                          <a:latin typeface="+mn-lt"/>
                          <a:ea typeface="Times New Roman" panose="02020603050405020304" pitchFamily="18" charset="0"/>
                          <a:cs typeface="Times New Roman" panose="02020603050405020304" pitchFamily="18" charset="0"/>
                        </a:rPr>
                        <a:t>Б) заработная плата </a:t>
                      </a:r>
                      <a:endParaRPr lang="ru-RU" sz="2800" dirty="0">
                        <a:effectLst/>
                        <a:latin typeface="+mn-lt"/>
                        <a:ea typeface="Times New Roman" panose="02020603050405020304" pitchFamily="18" charset="0"/>
                        <a:cs typeface="Times New Roman" panose="02020603050405020304" pitchFamily="18" charset="0"/>
                      </a:endParaRPr>
                    </a:p>
                    <a:p>
                      <a:pPr indent="238125">
                        <a:lnSpc>
                          <a:spcPct val="107000"/>
                        </a:lnSpc>
                      </a:pPr>
                      <a:r>
                        <a:rPr lang="ru-RU" sz="2800" dirty="0">
                          <a:solidFill>
                            <a:srgbClr val="000000"/>
                          </a:solidFill>
                          <a:effectLst/>
                          <a:latin typeface="+mn-lt"/>
                          <a:ea typeface="Times New Roman" panose="02020603050405020304" pitchFamily="18" charset="0"/>
                          <a:cs typeface="Times New Roman" panose="02020603050405020304" pitchFamily="18" charset="0"/>
                        </a:rPr>
                        <a:t>В) оплата коммунальных услуг </a:t>
                      </a:r>
                      <a:endParaRPr lang="ru-RU" sz="2800" dirty="0">
                        <a:effectLst/>
                        <a:latin typeface="+mn-lt"/>
                        <a:ea typeface="Times New Roman" panose="02020603050405020304" pitchFamily="18" charset="0"/>
                        <a:cs typeface="Times New Roman" panose="02020603050405020304" pitchFamily="18" charset="0"/>
                      </a:endParaRPr>
                    </a:p>
                    <a:p>
                      <a:pPr indent="238125">
                        <a:lnSpc>
                          <a:spcPct val="107000"/>
                        </a:lnSpc>
                      </a:pPr>
                      <a:r>
                        <a:rPr lang="ru-RU" sz="2800" dirty="0">
                          <a:solidFill>
                            <a:srgbClr val="000000"/>
                          </a:solidFill>
                          <a:effectLst/>
                          <a:latin typeface="+mn-lt"/>
                          <a:ea typeface="Times New Roman" panose="02020603050405020304" pitchFamily="18" charset="0"/>
                          <a:cs typeface="Times New Roman" panose="02020603050405020304" pitchFamily="18" charset="0"/>
                        </a:rPr>
                        <a:t>Г) дивиденды по акциям </a:t>
                      </a:r>
                      <a:endParaRPr lang="ru-RU" sz="2800" dirty="0">
                        <a:effectLst/>
                        <a:latin typeface="+mn-lt"/>
                        <a:ea typeface="Times New Roman" panose="02020603050405020304" pitchFamily="18" charset="0"/>
                        <a:cs typeface="Times New Roman" panose="02020603050405020304" pitchFamily="18" charset="0"/>
                      </a:endParaRPr>
                    </a:p>
                    <a:p>
                      <a:pPr indent="238125">
                        <a:lnSpc>
                          <a:spcPct val="107000"/>
                        </a:lnSpc>
                      </a:pPr>
                      <a:r>
                        <a:rPr lang="ru-RU" sz="2800" dirty="0">
                          <a:solidFill>
                            <a:srgbClr val="000000"/>
                          </a:solidFill>
                          <a:effectLst/>
                          <a:latin typeface="+mn-lt"/>
                          <a:ea typeface="Times New Roman" panose="02020603050405020304" pitchFamily="18" charset="0"/>
                          <a:cs typeface="Times New Roman" panose="02020603050405020304" pitchFamily="18" charset="0"/>
                        </a:rPr>
                        <a:t>Д) страховые взносы </a:t>
                      </a:r>
                      <a:endParaRPr lang="ru-RU" sz="2800" dirty="0">
                        <a:effectLst/>
                        <a:latin typeface="+mn-lt"/>
                        <a:ea typeface="Times New Roman" panose="02020603050405020304" pitchFamily="18" charset="0"/>
                        <a:cs typeface="Times New Roman" panose="02020603050405020304" pitchFamily="18" charset="0"/>
                      </a:endParaRPr>
                    </a:p>
                  </a:txBody>
                  <a:tcPr marL="38100" marR="38100" marT="38100" marB="38100">
                    <a:lnL>
                      <a:noFill/>
                    </a:lnL>
                    <a:lnR>
                      <a:noFill/>
                    </a:lnR>
                    <a:lnT>
                      <a:noFill/>
                    </a:lnT>
                    <a:lnB>
                      <a:noFill/>
                    </a:lnB>
                    <a:solidFill>
                      <a:srgbClr val="FFFFFF"/>
                    </a:solidFill>
                  </a:tcPr>
                </a:tc>
                <a:tc>
                  <a:txBody>
                    <a:bodyPr/>
                    <a:lstStyle/>
                    <a:p>
                      <a:pPr>
                        <a:lnSpc>
                          <a:spcPct val="107000"/>
                        </a:lnSpc>
                        <a:spcBef>
                          <a:spcPts val="375"/>
                        </a:spcBef>
                      </a:pPr>
                      <a:r>
                        <a:rPr lang="ru-RU" sz="2800">
                          <a:solidFill>
                            <a:srgbClr val="000000"/>
                          </a:solidFill>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38100" marR="38100" marT="38100" marB="38100" anchor="ctr">
                    <a:lnL>
                      <a:noFill/>
                    </a:lnL>
                    <a:lnR>
                      <a:noFill/>
                    </a:lnR>
                    <a:lnT>
                      <a:noFill/>
                    </a:lnT>
                    <a:lnB>
                      <a:noFill/>
                    </a:lnB>
                    <a:solidFill>
                      <a:srgbClr val="FFFFFF"/>
                    </a:solidFill>
                  </a:tcPr>
                </a:tc>
                <a:tc>
                  <a:txBody>
                    <a:bodyPr/>
                    <a:lstStyle/>
                    <a:p>
                      <a:pPr indent="238125">
                        <a:lnSpc>
                          <a:spcPct val="107000"/>
                        </a:lnSpc>
                      </a:pPr>
                      <a:r>
                        <a:rPr lang="ru-RU" sz="2800" dirty="0">
                          <a:solidFill>
                            <a:srgbClr val="000000"/>
                          </a:solidFill>
                          <a:effectLst/>
                          <a:latin typeface="+mn-lt"/>
                          <a:ea typeface="Times New Roman" panose="02020603050405020304" pitchFamily="18" charset="0"/>
                          <a:cs typeface="Times New Roman" panose="02020603050405020304" pitchFamily="18" charset="0"/>
                        </a:rPr>
                        <a:t>1) доходная часть</a:t>
                      </a:r>
                      <a:endParaRPr lang="ru-RU" sz="2800" dirty="0">
                        <a:effectLst/>
                        <a:latin typeface="+mn-lt"/>
                        <a:ea typeface="Times New Roman" panose="02020603050405020304" pitchFamily="18" charset="0"/>
                        <a:cs typeface="Times New Roman" panose="02020603050405020304" pitchFamily="18" charset="0"/>
                      </a:endParaRPr>
                    </a:p>
                    <a:p>
                      <a:pPr indent="238125">
                        <a:lnSpc>
                          <a:spcPct val="107000"/>
                        </a:lnSpc>
                      </a:pPr>
                      <a:r>
                        <a:rPr lang="ru-RU" sz="2800" dirty="0">
                          <a:solidFill>
                            <a:srgbClr val="000000"/>
                          </a:solidFill>
                          <a:effectLst/>
                          <a:latin typeface="+mn-lt"/>
                          <a:ea typeface="Times New Roman" panose="02020603050405020304" pitchFamily="18" charset="0"/>
                          <a:cs typeface="Times New Roman" panose="02020603050405020304" pitchFamily="18" charset="0"/>
                        </a:rPr>
                        <a:t>2) расходная часть</a:t>
                      </a:r>
                      <a:endParaRPr lang="ru-RU" sz="2800" dirty="0">
                        <a:effectLst/>
                        <a:latin typeface="+mn-lt"/>
                        <a:ea typeface="Times New Roman" panose="02020603050405020304" pitchFamily="18" charset="0"/>
                        <a:cs typeface="Times New Roman" panose="02020603050405020304" pitchFamily="18" charset="0"/>
                      </a:endParaRPr>
                    </a:p>
                  </a:txBody>
                  <a:tcPr marL="38100" marR="38100" marT="38100" marB="38100">
                    <a:lnL>
                      <a:noFill/>
                    </a:lnL>
                    <a:lnR>
                      <a:noFill/>
                    </a:lnR>
                    <a:lnT>
                      <a:noFill/>
                    </a:lnT>
                    <a:lnB>
                      <a:noFill/>
                    </a:lnB>
                    <a:solidFill>
                      <a:srgbClr val="FFFFFF"/>
                    </a:solidFill>
                  </a:tcPr>
                </a:tc>
                <a:extLst>
                  <a:ext uri="{0D108BD9-81ED-4DB2-BD59-A6C34878D82A}">
                    <a16:rowId xmlns:a16="http://schemas.microsoft.com/office/drawing/2014/main" val="1015947065"/>
                  </a:ext>
                </a:extLst>
              </a:tr>
            </a:tbl>
          </a:graphicData>
        </a:graphic>
      </p:graphicFrame>
      <p:pic>
        <p:nvPicPr>
          <p:cNvPr id="6" name="Picture 5">
            <a:extLst>
              <a:ext uri="{FF2B5EF4-FFF2-40B4-BE49-F238E27FC236}">
                <a16:creationId xmlns:a16="http://schemas.microsoft.com/office/drawing/2014/main" id="{E6C61D3D-B04B-BA47-9237-75145CA44AB8}"/>
              </a:ext>
            </a:extLst>
          </p:cNvPr>
          <p:cNvPicPr>
            <a:picLocks noChangeAspect="1"/>
          </p:cNvPicPr>
          <p:nvPr/>
        </p:nvPicPr>
        <p:blipFill>
          <a:blip r:embed="rId2"/>
          <a:srcRect/>
          <a:stretch>
            <a:fillRect/>
          </a:stretch>
        </p:blipFill>
        <p:spPr>
          <a:xfrm>
            <a:off x="7930974" y="853163"/>
            <a:ext cx="4551715" cy="5505303"/>
          </a:xfrm>
          <a:prstGeom prst="rect">
            <a:avLst/>
          </a:prstGeom>
        </p:spPr>
      </p:pic>
    </p:spTree>
    <p:extLst>
      <p:ext uri="{BB962C8B-B14F-4D97-AF65-F5344CB8AC3E}">
        <p14:creationId xmlns:p14="http://schemas.microsoft.com/office/powerpoint/2010/main" val="6041825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4" name="Прямоугольник 3">
            <a:extLst>
              <a:ext uri="{FF2B5EF4-FFF2-40B4-BE49-F238E27FC236}">
                <a16:creationId xmlns:a16="http://schemas.microsoft.com/office/drawing/2014/main" id="{E76A2C30-2B62-5F40-B337-E8EBE3ACBD58}"/>
              </a:ext>
            </a:extLst>
          </p:cNvPr>
          <p:cNvSpPr/>
          <p:nvPr/>
        </p:nvSpPr>
        <p:spPr>
          <a:xfrm>
            <a:off x="553387" y="1340108"/>
            <a:ext cx="8771467" cy="4832092"/>
          </a:xfrm>
          <a:prstGeom prst="rect">
            <a:avLst/>
          </a:prstGeom>
        </p:spPr>
        <p:txBody>
          <a:bodyPr wrap="square">
            <a:spAutoFit/>
          </a:bodyPr>
          <a:lstStyle/>
          <a:p>
            <a:pPr algn="just"/>
            <a:r>
              <a:rPr lang="ru-RU" sz="2800" dirty="0">
                <a:latin typeface="Times New Roman" panose="02020603050405020304" pitchFamily="18" charset="0"/>
                <a:ea typeface="Times New Roman" panose="02020603050405020304" pitchFamily="18" charset="0"/>
              </a:rPr>
              <a:t>Что такое специализация? Используя обществоведческие знания, приведите три пояснения идеи о неэффективности </a:t>
            </a:r>
            <a:r>
              <a:rPr lang="ru-RU" sz="2800" dirty="0" err="1">
                <a:latin typeface="Times New Roman" panose="02020603050405020304" pitchFamily="18" charset="0"/>
                <a:ea typeface="Times New Roman" panose="02020603050405020304" pitchFamily="18" charset="0"/>
              </a:rPr>
              <a:t>самообеспечения</a:t>
            </a:r>
            <a:r>
              <a:rPr lang="ru-RU" sz="2800" dirty="0">
                <a:latin typeface="Times New Roman" panose="02020603050405020304" pitchFamily="18" charset="0"/>
                <a:ea typeface="Times New Roman" panose="02020603050405020304" pitchFamily="18" charset="0"/>
              </a:rPr>
              <a:t>. </a:t>
            </a:r>
          </a:p>
          <a:p>
            <a:pPr algn="just"/>
            <a:endParaRPr lang="ru-RU" sz="2800" dirty="0">
              <a:latin typeface="Times New Roman" panose="02020603050405020304" pitchFamily="18" charset="0"/>
              <a:ea typeface="Times New Roman" panose="02020603050405020304" pitchFamily="18" charset="0"/>
            </a:endParaRPr>
          </a:p>
          <a:p>
            <a:pPr algn="just"/>
            <a:endParaRPr lang="ru-RU" sz="2800" dirty="0">
              <a:latin typeface="Times New Roman" panose="02020603050405020304" pitchFamily="18" charset="0"/>
              <a:ea typeface="Times New Roman" panose="02020603050405020304" pitchFamily="18" charset="0"/>
            </a:endParaRPr>
          </a:p>
          <a:p>
            <a:pPr algn="just"/>
            <a:endParaRPr lang="ru-RU" sz="2800" dirty="0">
              <a:latin typeface="Times New Roman" panose="02020603050405020304" pitchFamily="18" charset="0"/>
              <a:ea typeface="Times New Roman" panose="02020603050405020304" pitchFamily="18" charset="0"/>
            </a:endParaRPr>
          </a:p>
          <a:p>
            <a:pPr algn="just"/>
            <a:endParaRPr lang="ru-RU" sz="2800" dirty="0">
              <a:latin typeface="Times New Roman" panose="02020603050405020304" pitchFamily="18" charset="0"/>
              <a:ea typeface="Times New Roman" panose="02020603050405020304" pitchFamily="18" charset="0"/>
            </a:endParaRPr>
          </a:p>
          <a:p>
            <a:pPr algn="just"/>
            <a:endParaRPr lang="ru-RU" sz="2800" dirty="0">
              <a:latin typeface="Times New Roman" panose="02020603050405020304" pitchFamily="18" charset="0"/>
              <a:ea typeface="Times New Roman" panose="02020603050405020304" pitchFamily="18" charset="0"/>
            </a:endParaRPr>
          </a:p>
          <a:p>
            <a:pPr algn="just"/>
            <a:r>
              <a:rPr lang="ru-RU" sz="2800" dirty="0">
                <a:latin typeface="Times New Roman" panose="02020603050405020304" pitchFamily="18" charset="0"/>
                <a:ea typeface="Times New Roman" panose="02020603050405020304" pitchFamily="18" charset="0"/>
              </a:rPr>
              <a:t>Используя обществоведческие знания, дайте три объяснения связи личного интереса и экономической специализации.</a:t>
            </a:r>
          </a:p>
        </p:txBody>
      </p:sp>
    </p:spTree>
    <p:extLst>
      <p:ext uri="{BB962C8B-B14F-4D97-AF65-F5344CB8AC3E}">
        <p14:creationId xmlns:p14="http://schemas.microsoft.com/office/powerpoint/2010/main" val="9137156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264327" y="-113069"/>
            <a:ext cx="7882581" cy="5216836"/>
          </a:xfrm>
          <a:prstGeom prst="rect">
            <a:avLst/>
          </a:prstGeom>
        </p:spPr>
      </p:pic>
      <p:pic>
        <p:nvPicPr>
          <p:cNvPr id="5" name="Picture 5"/>
          <p:cNvPicPr>
            <a:picLocks noChangeAspect="1"/>
          </p:cNvPicPr>
          <p:nvPr/>
        </p:nvPicPr>
        <p:blipFill>
          <a:blip r:embed="rId3"/>
          <a:srcRect/>
          <a:stretch>
            <a:fillRect/>
          </a:stretch>
        </p:blipFill>
        <p:spPr>
          <a:xfrm>
            <a:off x="-601633" y="3182159"/>
            <a:ext cx="3800211" cy="3675841"/>
          </a:xfrm>
          <a:prstGeom prst="rect">
            <a:avLst/>
          </a:prstGeom>
        </p:spPr>
      </p:pic>
      <p:sp>
        <p:nvSpPr>
          <p:cNvPr id="2" name="Прямоугольник 1">
            <a:extLst>
              <a:ext uri="{FF2B5EF4-FFF2-40B4-BE49-F238E27FC236}">
                <a16:creationId xmlns:a16="http://schemas.microsoft.com/office/drawing/2014/main" id="{C92C90FF-9860-B34D-894B-73DC7A5D3973}"/>
              </a:ext>
            </a:extLst>
          </p:cNvPr>
          <p:cNvSpPr/>
          <p:nvPr/>
        </p:nvSpPr>
        <p:spPr>
          <a:xfrm>
            <a:off x="4007556" y="603858"/>
            <a:ext cx="7924800" cy="4601260"/>
          </a:xfrm>
          <a:prstGeom prst="rect">
            <a:avLst/>
          </a:prstGeom>
        </p:spPr>
        <p:txBody>
          <a:bodyPr wrap="square">
            <a:spAutoFit/>
          </a:bodyPr>
          <a:lstStyle/>
          <a:p>
            <a:pPr marR="154305" algn="just"/>
            <a:r>
              <a:rPr lang="ru-RU" sz="2400" dirty="0">
                <a:solidFill>
                  <a:srgbClr val="FF0000"/>
                </a:solidFill>
                <a:ea typeface="Times New Roman" panose="02020603050405020304" pitchFamily="18" charset="0"/>
              </a:rPr>
              <a:t>Инна работает менеджером среднего звена. Одну часть своих сбережений она разместила на банковском депозите, другую потратила на приобретение акций различных компаний. Инна брала кредит на покупку автомобиля. Что из перечисленного относится доходам Инны? Запишите </a:t>
            </a:r>
            <a:r>
              <a:rPr lang="ru-RU" sz="2400" b="1" dirty="0">
                <a:solidFill>
                  <a:srgbClr val="FF0000"/>
                </a:solidFill>
                <a:ea typeface="Times New Roman" panose="02020603050405020304" pitchFamily="18" charset="0"/>
              </a:rPr>
              <a:t>цифры, </a:t>
            </a:r>
            <a:r>
              <a:rPr lang="ru-RU" sz="2400" dirty="0">
                <a:solidFill>
                  <a:srgbClr val="FF0000"/>
                </a:solidFill>
                <a:ea typeface="Times New Roman" panose="02020603050405020304" pitchFamily="18" charset="0"/>
              </a:rPr>
              <a:t>под которыми они указаны. </a:t>
            </a:r>
            <a:endParaRPr lang="ru-RU" sz="2400" dirty="0">
              <a:solidFill>
                <a:srgbClr val="FF0000"/>
              </a:solidFill>
              <a:effectLst/>
              <a:ea typeface="Times New Roman" panose="02020603050405020304" pitchFamily="18" charset="0"/>
            </a:endParaRPr>
          </a:p>
          <a:p>
            <a:pPr>
              <a:spcBef>
                <a:spcPts val="575"/>
              </a:spcBef>
            </a:pPr>
            <a:r>
              <a:rPr lang="ru-RU" sz="2400" dirty="0">
                <a:ea typeface="Times New Roman" panose="02020603050405020304" pitchFamily="18" charset="0"/>
              </a:rPr>
              <a:t>1) заработная плата </a:t>
            </a:r>
            <a:endParaRPr lang="ru-RU" sz="2400" dirty="0">
              <a:effectLst/>
              <a:ea typeface="Times New Roman" panose="02020603050405020304" pitchFamily="18" charset="0"/>
            </a:endParaRPr>
          </a:p>
          <a:p>
            <a:r>
              <a:rPr lang="ru-RU" sz="2400" dirty="0">
                <a:ea typeface="Times New Roman" panose="02020603050405020304" pitchFamily="18" charset="0"/>
              </a:rPr>
              <a:t>2) процент по вкладу </a:t>
            </a:r>
            <a:endParaRPr lang="ru-RU" sz="2400" dirty="0">
              <a:effectLst/>
              <a:ea typeface="Times New Roman" panose="02020603050405020304" pitchFamily="18" charset="0"/>
            </a:endParaRPr>
          </a:p>
          <a:p>
            <a:r>
              <a:rPr lang="ru-RU" sz="2400" dirty="0">
                <a:ea typeface="Times New Roman" panose="02020603050405020304" pitchFamily="18" charset="0"/>
              </a:rPr>
              <a:t>3) дивиденды </a:t>
            </a:r>
            <a:endParaRPr lang="ru-RU" sz="2400" dirty="0">
              <a:effectLst/>
              <a:ea typeface="Times New Roman" panose="02020603050405020304" pitchFamily="18" charset="0"/>
            </a:endParaRPr>
          </a:p>
          <a:p>
            <a:r>
              <a:rPr lang="ru-RU" sz="2400" dirty="0">
                <a:ea typeface="Times New Roman" panose="02020603050405020304" pitchFamily="18" charset="0"/>
              </a:rPr>
              <a:t>4) процент по кредиту </a:t>
            </a:r>
            <a:endParaRPr lang="ru-RU" sz="2400" dirty="0">
              <a:effectLst/>
              <a:ea typeface="Times New Roman" panose="02020603050405020304" pitchFamily="18" charset="0"/>
            </a:endParaRPr>
          </a:p>
          <a:p>
            <a:r>
              <a:rPr lang="ru-RU" sz="2400" dirty="0">
                <a:ea typeface="Times New Roman" panose="02020603050405020304" pitchFamily="18" charset="0"/>
              </a:rPr>
              <a:t>5) транспортный налог </a:t>
            </a:r>
            <a:endParaRPr lang="ru-RU" sz="2400" dirty="0">
              <a:effectLst/>
              <a:ea typeface="Times New Roman" panose="02020603050405020304" pitchFamily="18" charset="0"/>
            </a:endParaRPr>
          </a:p>
          <a:p>
            <a:r>
              <a:rPr lang="ru-RU" sz="2400" dirty="0">
                <a:ea typeface="Times New Roman" panose="02020603050405020304" pitchFamily="18" charset="0"/>
              </a:rPr>
              <a:t>6) коммунальные платежи </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42293189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74F528-0151-674B-B19A-F2911569EDE4}"/>
              </a:ext>
            </a:extLst>
          </p:cNvPr>
          <p:cNvSpPr txBox="1"/>
          <p:nvPr/>
        </p:nvSpPr>
        <p:spPr>
          <a:xfrm>
            <a:off x="366889" y="304800"/>
            <a:ext cx="11458222" cy="5755422"/>
          </a:xfrm>
          <a:prstGeom prst="rect">
            <a:avLst/>
          </a:prstGeom>
          <a:noFill/>
        </p:spPr>
        <p:txBody>
          <a:bodyPr wrap="square" rtlCol="0">
            <a:spAutoFit/>
          </a:bodyPr>
          <a:lstStyle/>
          <a:p>
            <a:r>
              <a:rPr lang="ru-RU" sz="1600" dirty="0"/>
              <a:t>Переход к рыночным отношениям повлёк значительные изменения</a:t>
            </a:r>
            <a:br>
              <a:rPr lang="ru-RU" sz="1600" dirty="0"/>
            </a:br>
            <a:r>
              <a:rPr lang="ru-RU" sz="1600" dirty="0"/>
              <a:t>в регулировании доходов, которые в первую очередь и определяют благосостояние людей. Прежде всего, уменьшилась роль государства в этой области, расширилась самостоятельность регионов и предприятий, а также повысилась значимость рыночных регуляторов…</a:t>
            </a:r>
          </a:p>
          <a:p>
            <a:r>
              <a:rPr lang="ru-RU" sz="1600" dirty="0"/>
              <a:t>Качество жизни зависит от множества факторов, начиная от места проживания человека и заканчивая общей социально-экономической и экологической ситуацией, а также состоянием политических дел в стране. На качество жизни в той или иной степени могут влиять демографическая ситуация, жилищно-бытовые и производственные условия, объём и качество потребительских товаров и т.д. Все наиболее значимые факторы можно объединить в группы: экономические, социальные, экологические и научно-технические факторы.</a:t>
            </a:r>
          </a:p>
          <a:p>
            <a:r>
              <a:rPr lang="ru-RU" sz="1600" dirty="0"/>
              <a:t>В зависимости от степени удовлетворения потребностей в экономике принято выделять разные уровни жизни населения: достаток – пользование благами, обеспечивающими всестороннее развитие человека; нормальный уровень – рациональное потребление по научно обоснованным нормам, обеспечивающее человеку восстановление его физических и интеллектуальных сил; бедность – потребление благ на уровне сохранения работоспособности как низшей границы воспроизводства рабочей силы; нищета – потребление минимально допустимого по биологическим критериям набора благ и услуг, которые позволяют лишь поддерживать жизнеспособность человека.</a:t>
            </a:r>
          </a:p>
          <a:p>
            <a:r>
              <a:rPr lang="ru-RU" sz="1600" dirty="0"/>
              <a:t>Население, адаптируясь к рыночным условиям, использует различные дополнительные источники получения доходов, включая поступления из личных подсобных хозяйств, от предпринимательской деятельности и т.д.</a:t>
            </a:r>
            <a:br>
              <a:rPr lang="ru-RU" sz="1600" dirty="0"/>
            </a:br>
            <a:r>
              <a:rPr lang="ru-RU" sz="1600" dirty="0"/>
              <a:t>В результате меняется структура денежных доходов населения. Основой материального благополучия населения являются денежные доходы.</a:t>
            </a:r>
            <a:br>
              <a:rPr lang="ru-RU" sz="1600" dirty="0"/>
            </a:br>
            <a:r>
              <a:rPr lang="ru-RU" sz="1600" dirty="0"/>
              <a:t>На уровне домохозяйств денежные доходы отдельных их членов накапливаются, определяя материальную основу жизни семьи – бюджет. Объём и структура доходных статей бюджета составляют важнейшую характеристику уровня и качества жизни.</a:t>
            </a:r>
          </a:p>
          <a:p>
            <a:r>
              <a:rPr lang="ru-RU" sz="1600" i="1" dirty="0"/>
              <a:t>(Н.С. Михайлова)</a:t>
            </a:r>
            <a:endParaRPr lang="ru-RU" sz="1600" dirty="0"/>
          </a:p>
          <a:p>
            <a:endParaRPr lang="ru-RU" sz="1600" dirty="0"/>
          </a:p>
        </p:txBody>
      </p:sp>
    </p:spTree>
    <p:extLst>
      <p:ext uri="{BB962C8B-B14F-4D97-AF65-F5344CB8AC3E}">
        <p14:creationId xmlns:p14="http://schemas.microsoft.com/office/powerpoint/2010/main" val="22584766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sp>
        <p:nvSpPr>
          <p:cNvPr id="4" name="Прямоугольник 3">
            <a:extLst>
              <a:ext uri="{FF2B5EF4-FFF2-40B4-BE49-F238E27FC236}">
                <a16:creationId xmlns:a16="http://schemas.microsoft.com/office/drawing/2014/main" id="{F4C10DF4-A161-B245-A28E-E9EED0064343}"/>
              </a:ext>
            </a:extLst>
          </p:cNvPr>
          <p:cNvSpPr/>
          <p:nvPr/>
        </p:nvSpPr>
        <p:spPr>
          <a:xfrm>
            <a:off x="564444" y="209814"/>
            <a:ext cx="11367912" cy="6001643"/>
          </a:xfrm>
          <a:prstGeom prst="rect">
            <a:avLst/>
          </a:prstGeom>
        </p:spPr>
        <p:txBody>
          <a:bodyPr wrap="square">
            <a:spAutoFit/>
          </a:bodyPr>
          <a:lstStyle/>
          <a:p>
            <a:r>
              <a:rPr lang="ru-RU" sz="2400" dirty="0">
                <a:latin typeface="Times New Roman" panose="02020603050405020304" pitchFamily="18" charset="0"/>
                <a:ea typeface="Times New Roman" panose="02020603050405020304" pitchFamily="18" charset="0"/>
              </a:rPr>
              <a:t>17. Какие два показателя экономического благосостояния рассмотрены в тексте? Что, по мнению автора, является основой материального благополучия населения? Что автор называет достатком?</a:t>
            </a:r>
            <a:r>
              <a:rPr lang="ru-RU" sz="2400" dirty="0">
                <a:effectLst/>
              </a:rPr>
              <a:t> </a:t>
            </a:r>
          </a:p>
          <a:p>
            <a:endParaRPr lang="ru-RU" sz="2400" dirty="0"/>
          </a:p>
          <a:p>
            <a:r>
              <a:rPr lang="ru-RU" sz="2400" dirty="0"/>
              <a:t>18. Раскройте смысл понятия «рациональное поведение»</a:t>
            </a:r>
          </a:p>
          <a:p>
            <a:endParaRPr lang="ru-RU" sz="2400" dirty="0"/>
          </a:p>
          <a:p>
            <a:r>
              <a:rPr lang="ru-RU" sz="2400" dirty="0"/>
              <a:t>19. Какие дополнительные два источника получения доходов, по мнению автора, использует население? Используя обществоведческие знания и факты общественной жизни, назовите и проиллюстрируйте примерами любые два финансовых инструмента увеличения сбережений домохозяйств.</a:t>
            </a:r>
            <a:r>
              <a:rPr lang="ru-RU" sz="2400" dirty="0">
                <a:effectLst/>
              </a:rPr>
              <a:t> </a:t>
            </a:r>
          </a:p>
          <a:p>
            <a:endParaRPr lang="ru-RU" sz="2400" dirty="0"/>
          </a:p>
          <a:p>
            <a:r>
              <a:rPr lang="ru-RU" sz="2400" dirty="0"/>
              <a:t>20. В современной науке выделяют несколько показателей (индикаторов) качества жизни: а) средняя продолжительность жизни; б) санитарно-гигиенические условия жизни; в) возможности получения образования</a:t>
            </a:r>
            <a:br>
              <a:rPr lang="ru-RU" sz="2400" dirty="0"/>
            </a:br>
            <a:r>
              <a:rPr lang="ru-RU" sz="2400" dirty="0"/>
              <a:t>и приобщения к культуре. Используя обществоведческие знания, поясните связь каждого из этих показателей (индикаторов) с качеством жизни.</a:t>
            </a:r>
            <a:r>
              <a:rPr lang="ru-RU" sz="2400" dirty="0">
                <a:effectLst/>
              </a:rPr>
              <a:t> </a:t>
            </a:r>
            <a:endParaRPr lang="ru-RU" sz="2400" dirty="0"/>
          </a:p>
        </p:txBody>
      </p:sp>
    </p:spTree>
    <p:extLst>
      <p:ext uri="{BB962C8B-B14F-4D97-AF65-F5344CB8AC3E}">
        <p14:creationId xmlns:p14="http://schemas.microsoft.com/office/powerpoint/2010/main" val="27396840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pic>
        <p:nvPicPr>
          <p:cNvPr id="3" name="Рисунок 2">
            <a:extLst>
              <a:ext uri="{FF2B5EF4-FFF2-40B4-BE49-F238E27FC236}">
                <a16:creationId xmlns:a16="http://schemas.microsoft.com/office/drawing/2014/main" id="{6A0DD328-967F-F541-801D-148A67FD7767}"/>
              </a:ext>
            </a:extLst>
          </p:cNvPr>
          <p:cNvPicPr>
            <a:picLocks noChangeAspect="1"/>
          </p:cNvPicPr>
          <p:nvPr/>
        </p:nvPicPr>
        <p:blipFill>
          <a:blip r:embed="rId3"/>
          <a:stretch>
            <a:fillRect/>
          </a:stretch>
        </p:blipFill>
        <p:spPr>
          <a:xfrm>
            <a:off x="0" y="1440443"/>
            <a:ext cx="12192000" cy="3977114"/>
          </a:xfrm>
          <a:prstGeom prst="rect">
            <a:avLst/>
          </a:prstGeom>
        </p:spPr>
      </p:pic>
    </p:spTree>
    <p:extLst>
      <p:ext uri="{BB962C8B-B14F-4D97-AF65-F5344CB8AC3E}">
        <p14:creationId xmlns:p14="http://schemas.microsoft.com/office/powerpoint/2010/main" val="1546379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301779" y="-3998232"/>
            <a:ext cx="9967994" cy="6596999"/>
          </a:xfrm>
          <a:prstGeom prst="rect">
            <a:avLst/>
          </a:prstGeom>
        </p:spPr>
      </p:pic>
      <p:pic>
        <p:nvPicPr>
          <p:cNvPr id="3" name="Рисунок 2">
            <a:extLst>
              <a:ext uri="{FF2B5EF4-FFF2-40B4-BE49-F238E27FC236}">
                <a16:creationId xmlns:a16="http://schemas.microsoft.com/office/drawing/2014/main" id="{E6540899-D11C-5444-848A-B1FBE4BA6EB7}"/>
              </a:ext>
            </a:extLst>
          </p:cNvPr>
          <p:cNvPicPr>
            <a:picLocks noChangeAspect="1"/>
          </p:cNvPicPr>
          <p:nvPr/>
        </p:nvPicPr>
        <p:blipFill>
          <a:blip r:embed="rId3"/>
          <a:stretch>
            <a:fillRect/>
          </a:stretch>
        </p:blipFill>
        <p:spPr>
          <a:xfrm>
            <a:off x="0" y="756837"/>
            <a:ext cx="12192000" cy="5344325"/>
          </a:xfrm>
          <a:prstGeom prst="rect">
            <a:avLst/>
          </a:prstGeom>
        </p:spPr>
      </p:pic>
    </p:spTree>
    <p:extLst>
      <p:ext uri="{BB962C8B-B14F-4D97-AF65-F5344CB8AC3E}">
        <p14:creationId xmlns:p14="http://schemas.microsoft.com/office/powerpoint/2010/main" val="42091000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C05C6A-C636-624A-95DD-AEBB08C8BCAF}"/>
              </a:ext>
            </a:extLst>
          </p:cNvPr>
          <p:cNvSpPr txBox="1"/>
          <p:nvPr/>
        </p:nvSpPr>
        <p:spPr>
          <a:xfrm>
            <a:off x="1693333" y="1241778"/>
            <a:ext cx="184731" cy="369332"/>
          </a:xfrm>
          <a:prstGeom prst="rect">
            <a:avLst/>
          </a:prstGeom>
          <a:noFill/>
        </p:spPr>
        <p:txBody>
          <a:bodyPr wrap="none" rtlCol="0">
            <a:spAutoFit/>
          </a:bodyPr>
          <a:lstStyle/>
          <a:p>
            <a:endParaRPr lang="ru-RU"/>
          </a:p>
        </p:txBody>
      </p:sp>
      <p:sp>
        <p:nvSpPr>
          <p:cNvPr id="3" name="TextBox 2">
            <a:extLst>
              <a:ext uri="{FF2B5EF4-FFF2-40B4-BE49-F238E27FC236}">
                <a16:creationId xmlns:a16="http://schemas.microsoft.com/office/drawing/2014/main" id="{559DECCB-F062-AB46-8E91-5B8D417576BA}"/>
              </a:ext>
            </a:extLst>
          </p:cNvPr>
          <p:cNvSpPr txBox="1"/>
          <p:nvPr/>
        </p:nvSpPr>
        <p:spPr>
          <a:xfrm>
            <a:off x="869245" y="180622"/>
            <a:ext cx="10261600" cy="5724644"/>
          </a:xfrm>
          <a:prstGeom prst="rect">
            <a:avLst/>
          </a:prstGeom>
          <a:noFill/>
        </p:spPr>
        <p:txBody>
          <a:bodyPr wrap="square" rtlCol="0">
            <a:spAutoFit/>
          </a:bodyPr>
          <a:lstStyle/>
          <a:p>
            <a:pPr algn="just"/>
            <a:r>
              <a:rPr lang="ru-RU" sz="2400" dirty="0">
                <a:solidFill>
                  <a:srgbClr val="FF0000"/>
                </a:solidFill>
              </a:rPr>
              <a:t>Доходы населения и социальная политика в условиях рынка</a:t>
            </a:r>
          </a:p>
          <a:p>
            <a:r>
              <a:rPr lang="ru-RU" dirty="0"/>
              <a:t>1.Доходы и их измерение:</a:t>
            </a:r>
          </a:p>
          <a:p>
            <a:r>
              <a:rPr lang="ru-RU" dirty="0"/>
              <a:t>а) определение доходов;</a:t>
            </a:r>
          </a:p>
          <a:p>
            <a:r>
              <a:rPr lang="ru-RU" dirty="0"/>
              <a:t>б) распределение доходов; </a:t>
            </a:r>
          </a:p>
          <a:p>
            <a:r>
              <a:rPr lang="ru-RU" dirty="0"/>
              <a:t>в) дифференциация доходов;</a:t>
            </a:r>
          </a:p>
          <a:p>
            <a:r>
              <a:rPr lang="ru-RU" dirty="0"/>
              <a:t>2. ﻿﻿﻿Источники доходов населения: </a:t>
            </a:r>
          </a:p>
          <a:p>
            <a:r>
              <a:rPr lang="ru-RU" dirty="0"/>
              <a:t>а) заработная плата;</a:t>
            </a:r>
          </a:p>
          <a:p>
            <a:r>
              <a:rPr lang="ru-RU" dirty="0"/>
              <a:t>б) доход от предпринимательской деятельности; </a:t>
            </a:r>
          </a:p>
          <a:p>
            <a:r>
              <a:rPr lang="ru-RU" dirty="0"/>
              <a:t>в) денежные выплаты социального обеспечения и др.</a:t>
            </a:r>
          </a:p>
          <a:p>
            <a:r>
              <a:rPr lang="ru-RU" dirty="0"/>
              <a:t>3. ﻿﻿﻿Дифференциация населения по уровню доходов: </a:t>
            </a:r>
          </a:p>
          <a:p>
            <a:r>
              <a:rPr lang="ru-RU" dirty="0"/>
              <a:t>а) бедные семьи;</a:t>
            </a:r>
          </a:p>
          <a:p>
            <a:r>
              <a:rPr lang="ru-RU" dirty="0"/>
              <a:t>б) «малообеспеченные» семьи; </a:t>
            </a:r>
          </a:p>
          <a:p>
            <a:r>
              <a:rPr lang="ru-RU" dirty="0"/>
              <a:t>в) «обеспеченные» семьи;</a:t>
            </a:r>
          </a:p>
          <a:p>
            <a:r>
              <a:rPr lang="ru-RU" dirty="0"/>
              <a:t>г) «богатые» семьи.</a:t>
            </a:r>
          </a:p>
          <a:p>
            <a:r>
              <a:rPr lang="ru-RU" dirty="0"/>
              <a:t>﻿﻿﻿4. ﻿﻿﻿Государственная политика доходов: </a:t>
            </a:r>
          </a:p>
          <a:p>
            <a:r>
              <a:rPr lang="ru-RU" dirty="0"/>
              <a:t>а) главные задачи политики доходов; </a:t>
            </a:r>
          </a:p>
          <a:p>
            <a:r>
              <a:rPr lang="ru-RU" dirty="0"/>
              <a:t>б) регулирование доходов; </a:t>
            </a:r>
          </a:p>
          <a:p>
            <a:r>
              <a:rPr lang="ru-RU" dirty="0"/>
              <a:t>в) индексация доходов;</a:t>
            </a:r>
            <a:br>
              <a:rPr lang="ru-RU" dirty="0"/>
            </a:br>
            <a:r>
              <a:rPr lang="ru-RU" dirty="0"/>
              <a:t>г) социальная поддержка беднейших слоёв населения и борьба с бедностью.</a:t>
            </a:r>
          </a:p>
          <a:p>
            <a:endParaRPr lang="ru-RU" dirty="0"/>
          </a:p>
        </p:txBody>
      </p:sp>
    </p:spTree>
    <p:extLst>
      <p:ext uri="{BB962C8B-B14F-4D97-AF65-F5344CB8AC3E}">
        <p14:creationId xmlns:p14="http://schemas.microsoft.com/office/powerpoint/2010/main" val="27534971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8F8774A-4BA4-0D43-9DC5-61DA68BEDD88}"/>
              </a:ext>
            </a:extLst>
          </p:cNvPr>
          <p:cNvPicPr>
            <a:picLocks noChangeAspect="1"/>
          </p:cNvPicPr>
          <p:nvPr/>
        </p:nvPicPr>
        <p:blipFill>
          <a:blip r:embed="rId2"/>
          <a:srcRect/>
          <a:stretch>
            <a:fillRect/>
          </a:stretch>
        </p:blipFill>
        <p:spPr>
          <a:xfrm rot="1532132">
            <a:off x="4481741" y="-4281042"/>
            <a:ext cx="9967994" cy="6596999"/>
          </a:xfrm>
          <a:prstGeom prst="rect">
            <a:avLst/>
          </a:prstGeom>
        </p:spPr>
      </p:pic>
      <p:sp>
        <p:nvSpPr>
          <p:cNvPr id="3" name="Прямоугольник 2">
            <a:extLst>
              <a:ext uri="{FF2B5EF4-FFF2-40B4-BE49-F238E27FC236}">
                <a16:creationId xmlns:a16="http://schemas.microsoft.com/office/drawing/2014/main" id="{DC038783-0333-DC41-9B56-226841E11592}"/>
              </a:ext>
            </a:extLst>
          </p:cNvPr>
          <p:cNvSpPr/>
          <p:nvPr/>
        </p:nvSpPr>
        <p:spPr>
          <a:xfrm>
            <a:off x="293510" y="99115"/>
            <a:ext cx="11492089" cy="4524315"/>
          </a:xfrm>
          <a:prstGeom prst="rect">
            <a:avLst/>
          </a:prstGeom>
        </p:spPr>
        <p:txBody>
          <a:bodyPr wrap="square">
            <a:spAutoFit/>
          </a:bodyPr>
          <a:lstStyle/>
          <a:p>
            <a:pPr marL="342900" indent="-342900" algn="just">
              <a:buAutoNum type="arabicPeriod"/>
            </a:pPr>
            <a:r>
              <a:rPr lang="ru-RU" dirty="0">
                <a:latin typeface="Times New Roman" panose="02020603050405020304" pitchFamily="18" charset="0"/>
              </a:rPr>
              <a:t>Обладая равными правами, люди существенно отличаются своими биологическими, нравственными и интеллектуальными характеристиками. Это приводит к различиям в уровне достигаемого успеха. Кроме того, люди не могут обойтись без разделения труда, а это приводит к появлению разных профессий с разными обязанностями и разным престижем. Однако, на современном этапе развития взаимоотношений человека и общества очень важной становится идея социальной справедливости, которая выражается не в разделении экономических благ поровну, а наличием равных возможностей. Равные возможности могут быть реализованы только при устранении препятствий для социальной мобильности, создании программ социального обеспечения и экономической справедливости. Все это в целом позволяет достичь высокого уровня благосостояния, развития человеческого капитала, а также стабильности политической системы и определенного уровня жизни. Поэтому так важно стремится к соблюдению принципа </a:t>
            </a:r>
            <a:r>
              <a:rPr lang="ru-RU">
                <a:latin typeface="Times New Roman" panose="02020603050405020304" pitchFamily="18" charset="0"/>
              </a:rPr>
              <a:t>социальной справедливости.</a:t>
            </a:r>
            <a:endParaRPr lang="ru-RU" dirty="0">
              <a:latin typeface="Times New Roman" panose="02020603050405020304" pitchFamily="18" charset="0"/>
            </a:endParaRPr>
          </a:p>
          <a:p>
            <a:pPr marL="342900" indent="-342900" algn="just">
              <a:buAutoNum type="arabicPeriod"/>
            </a:pPr>
            <a:endParaRPr lang="ru-RU" dirty="0">
              <a:effectLst/>
              <a:latin typeface="Times New Roman" panose="02020603050405020304" pitchFamily="18" charset="0"/>
            </a:endParaRPr>
          </a:p>
          <a:p>
            <a:pPr marL="342900" indent="-342900" algn="just">
              <a:buAutoNum type="arabicPeriod"/>
            </a:pPr>
            <a:r>
              <a:rPr lang="ru-RU" dirty="0">
                <a:latin typeface="Times New Roman" panose="02020603050405020304" pitchFamily="18" charset="0"/>
              </a:rPr>
              <a:t>Создание условий для трудовой активности, увеличение и поддержка доходов населения, развитие человеческого капитала.</a:t>
            </a:r>
          </a:p>
          <a:p>
            <a:pPr marL="342900" indent="-342900" algn="just">
              <a:buAutoNum type="arabicPeriod"/>
            </a:pPr>
            <a:endParaRPr lang="ru-RU" dirty="0">
              <a:effectLst/>
              <a:latin typeface="Times New Roman" panose="02020603050405020304" pitchFamily="18" charset="0"/>
            </a:endParaRPr>
          </a:p>
          <a:p>
            <a:pPr marL="342900" indent="-342900" algn="just">
              <a:buAutoNum type="arabicPeriod"/>
            </a:pPr>
            <a:endParaRPr lang="ru-RU" dirty="0">
              <a:effectLst/>
              <a:latin typeface="Times New Roman" panose="02020603050405020304" pitchFamily="18" charset="0"/>
            </a:endParaRPr>
          </a:p>
        </p:txBody>
      </p:sp>
    </p:spTree>
    <p:extLst>
      <p:ext uri="{BB962C8B-B14F-4D97-AF65-F5344CB8AC3E}">
        <p14:creationId xmlns:p14="http://schemas.microsoft.com/office/powerpoint/2010/main" val="10446334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2" name="TextBox 1">
            <a:extLst>
              <a:ext uri="{FF2B5EF4-FFF2-40B4-BE49-F238E27FC236}">
                <a16:creationId xmlns:a16="http://schemas.microsoft.com/office/drawing/2014/main" id="{D512B580-9F26-0D44-9293-97C1FFDDBF33}"/>
              </a:ext>
            </a:extLst>
          </p:cNvPr>
          <p:cNvSpPr txBox="1"/>
          <p:nvPr/>
        </p:nvSpPr>
        <p:spPr>
          <a:xfrm>
            <a:off x="393540" y="59309"/>
            <a:ext cx="9200283" cy="5262979"/>
          </a:xfrm>
          <a:prstGeom prst="rect">
            <a:avLst/>
          </a:prstGeom>
          <a:noFill/>
        </p:spPr>
        <p:txBody>
          <a:bodyPr wrap="square" rtlCol="0">
            <a:spAutoFit/>
          </a:bodyPr>
          <a:lstStyle/>
          <a:p>
            <a:pPr algn="just"/>
            <a:r>
              <a:rPr lang="ru-RU" sz="2400" dirty="0"/>
              <a:t>22. </a:t>
            </a:r>
          </a:p>
          <a:p>
            <a:pPr algn="just"/>
            <a:r>
              <a:rPr lang="ru-RU" sz="2400" dirty="0"/>
              <a:t>44-летняя гражданка России, преподаватель вуза </a:t>
            </a:r>
            <a:r>
              <a:rPr lang="ru-RU" sz="2400" dirty="0" err="1"/>
              <a:t>Колпакова</a:t>
            </a:r>
            <a:r>
              <a:rPr lang="ru-RU" sz="2400" dirty="0"/>
              <a:t> Н. С., обратилась в Управление Пенсионного фонда РФ с просьбой назначить пенсию на двоих детей. Старшему сыну 19 лет. Он является студентом очного отделения вуза. Младшему сыну 11 лет. Отец детей погиб в результате ДТП. Члены семьи умершего получали от него помощь, которая была для них постоянным и основным источником средств к существованию.</a:t>
            </a:r>
          </a:p>
          <a:p>
            <a:pPr algn="just"/>
            <a:r>
              <a:rPr lang="ru-RU" sz="2400" dirty="0"/>
              <a:t>К какому виду относится страховая пенсия, которую назначат несовершеннолетнему ребёнку?</a:t>
            </a:r>
          </a:p>
          <a:p>
            <a:pPr algn="just"/>
            <a:r>
              <a:rPr lang="ru-RU" sz="2400" dirty="0"/>
              <a:t>Будет ли назначена пенсия совершеннолетнему сыну? Поясните свой ответ. Что такое страховая пенсия? Какие ещё два вида страховых пенсий устанавливает закон?</a:t>
            </a:r>
          </a:p>
          <a:p>
            <a:pPr algn="just"/>
            <a:endParaRPr lang="ru-RU" sz="2400" dirty="0"/>
          </a:p>
        </p:txBody>
      </p:sp>
    </p:spTree>
    <p:extLst>
      <p:ext uri="{BB962C8B-B14F-4D97-AF65-F5344CB8AC3E}">
        <p14:creationId xmlns:p14="http://schemas.microsoft.com/office/powerpoint/2010/main" val="5180711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75025" y="4129070"/>
            <a:ext cx="3754419" cy="3071798"/>
          </a:xfrm>
          <a:prstGeom prst="rect">
            <a:avLst/>
          </a:prstGeom>
        </p:spPr>
      </p:pic>
      <p:sp>
        <p:nvSpPr>
          <p:cNvPr id="2" name="Прямоугольник 1">
            <a:extLst>
              <a:ext uri="{FF2B5EF4-FFF2-40B4-BE49-F238E27FC236}">
                <a16:creationId xmlns:a16="http://schemas.microsoft.com/office/drawing/2014/main" id="{A22C4B05-95EE-564C-9216-914467E45FB4}"/>
              </a:ext>
            </a:extLst>
          </p:cNvPr>
          <p:cNvSpPr/>
          <p:nvPr/>
        </p:nvSpPr>
        <p:spPr>
          <a:xfrm>
            <a:off x="787078" y="328307"/>
            <a:ext cx="10695008" cy="3785652"/>
          </a:xfrm>
          <a:prstGeom prst="rect">
            <a:avLst/>
          </a:prstGeom>
        </p:spPr>
        <p:txBody>
          <a:bodyPr wrap="square">
            <a:spAutoFit/>
          </a:bodyPr>
          <a:lstStyle/>
          <a:p>
            <a:r>
              <a:rPr lang="ru-RU" sz="2400" dirty="0">
                <a:effectLst/>
                <a:latin typeface="Times New Roman" panose="02020603050405020304" pitchFamily="18" charset="0"/>
                <a:cs typeface="Times New Roman" panose="02020603050405020304" pitchFamily="18" charset="0"/>
              </a:rPr>
              <a:t>25. Объясните, почему предпринимательская деятельность является средством не только дохода, заработка, но и самовыражения человека </a:t>
            </a: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Функционирование современного предпринимательства невозможно без благоприятного социально-экономического климата, который формируется в результате целенаправленных действий государства. (Назовите любые три подобных действия.) Для каждого из них приведите по одному примеру, иллюстрирующему их влияние на формирование благоприятного социально- экономического климата для развития предпринимательства в Российской </a:t>
            </a:r>
          </a:p>
          <a:p>
            <a:endParaRPr lang="ru-RU" sz="24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96097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TextBox 1">
            <a:extLst>
              <a:ext uri="{FF2B5EF4-FFF2-40B4-BE49-F238E27FC236}">
                <a16:creationId xmlns:a16="http://schemas.microsoft.com/office/drawing/2014/main" id="{8B7F49BF-352F-BD41-A9AC-F1B81C5CE097}"/>
              </a:ext>
            </a:extLst>
          </p:cNvPr>
          <p:cNvSpPr txBox="1"/>
          <p:nvPr/>
        </p:nvSpPr>
        <p:spPr>
          <a:xfrm>
            <a:off x="2882096" y="2002421"/>
            <a:ext cx="8738886" cy="3416320"/>
          </a:xfrm>
          <a:prstGeom prst="rect">
            <a:avLst/>
          </a:prstGeom>
          <a:noFill/>
        </p:spPr>
        <p:txBody>
          <a:bodyPr wrap="square" rtlCol="0">
            <a:spAutoFit/>
          </a:bodyPr>
          <a:lstStyle/>
          <a:p>
            <a:pPr algn="just"/>
            <a:r>
              <a:rPr lang="ru-RU" sz="2400" dirty="0">
                <a:latin typeface="Times New Roman" panose="02020603050405020304" pitchFamily="18" charset="0"/>
                <a:cs typeface="Times New Roman" panose="02020603050405020304" pitchFamily="18" charset="0"/>
              </a:rPr>
              <a:t>25. Обоснуйте необходимость трудовой миграции в современных условиях. </a:t>
            </a:r>
          </a:p>
          <a:p>
            <a:pPr algn="just"/>
            <a:r>
              <a:rPr lang="ru-RU" sz="2400" dirty="0">
                <a:latin typeface="Times New Roman" panose="02020603050405020304" pitchFamily="18" charset="0"/>
                <a:cs typeface="Times New Roman" panose="02020603050405020304" pitchFamily="18" charset="0"/>
              </a:rPr>
              <a:t>Каковы недостатки трудовой миграции? (Назовите любые два недостатка) Приведите три примера, иллюстрирующих два достоинства и один недостаток ИЛИ одно достоинство и два недостатка трудовой миграции. </a:t>
            </a:r>
          </a:p>
          <a:p>
            <a:pPr algn="just"/>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79649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BA2B7ACA-605C-2642-A692-AA55640C637D}"/>
              </a:ext>
            </a:extLst>
          </p:cNvPr>
          <p:cNvSpPr/>
          <p:nvPr/>
        </p:nvSpPr>
        <p:spPr>
          <a:xfrm>
            <a:off x="2789498" y="2067023"/>
            <a:ext cx="7952881" cy="2308324"/>
          </a:xfrm>
          <a:prstGeom prst="rect">
            <a:avLst/>
          </a:prstGeom>
        </p:spPr>
        <p:txBody>
          <a:bodyPr wrap="square">
            <a:spAutoFit/>
          </a:bodyPr>
          <a:lstStyle/>
          <a:p>
            <a:pPr algn="just"/>
            <a:r>
              <a:rPr lang="ru-RU" sz="2400" dirty="0">
                <a:effectLst/>
                <a:latin typeface="Times New Roman" panose="02020603050405020304" pitchFamily="18" charset="0"/>
                <a:cs typeface="Times New Roman" panose="02020603050405020304" pitchFamily="18" charset="0"/>
              </a:rPr>
              <a:t>25. Обоснуйте необходимость ценовой стабильности для устойчивого экономического развития. </a:t>
            </a:r>
          </a:p>
          <a:p>
            <a:pPr algn="just"/>
            <a:r>
              <a:rPr lang="ru-RU" sz="2400" dirty="0">
                <a:latin typeface="Times New Roman" panose="02020603050405020304" pitchFamily="18" charset="0"/>
                <a:cs typeface="Times New Roman" panose="02020603050405020304" pitchFamily="18" charset="0"/>
              </a:rPr>
              <a:t>Каковы негативные последствия инфляции? (Назовите любые три негативных последствия.) Проиллюстрируйте примером каждое из этих последствий. </a:t>
            </a:r>
          </a:p>
          <a:p>
            <a:pPr algn="just"/>
            <a:endParaRPr lang="ru-RU" sz="24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8353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98935" y="5443357"/>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4" name="Прямоугольник 3">
            <a:extLst>
              <a:ext uri="{FF2B5EF4-FFF2-40B4-BE49-F238E27FC236}">
                <a16:creationId xmlns:a16="http://schemas.microsoft.com/office/drawing/2014/main" id="{1B47F0E2-C310-8C43-BE8F-66252565052A}"/>
              </a:ext>
            </a:extLst>
          </p:cNvPr>
          <p:cNvSpPr/>
          <p:nvPr/>
        </p:nvSpPr>
        <p:spPr>
          <a:xfrm>
            <a:off x="879676" y="756174"/>
            <a:ext cx="7948235" cy="2677656"/>
          </a:xfrm>
          <a:prstGeom prst="rect">
            <a:avLst/>
          </a:prstGeom>
        </p:spPr>
        <p:txBody>
          <a:bodyPr wrap="square">
            <a:spAutoFit/>
          </a:bodyPr>
          <a:lstStyle/>
          <a:p>
            <a:pPr algn="just"/>
            <a:r>
              <a:rPr lang="ru-RU" sz="2400" dirty="0">
                <a:effectLst/>
                <a:latin typeface="Times New Roman" panose="02020603050405020304" pitchFamily="18" charset="0"/>
                <a:cs typeface="Times New Roman" panose="02020603050405020304" pitchFamily="18" charset="0"/>
              </a:rPr>
              <a:t>25. Обоснуйте необходимость участия государства в современной экономике. </a:t>
            </a:r>
          </a:p>
          <a:p>
            <a:pPr algn="just"/>
            <a:r>
              <a:rPr lang="ru-RU" sz="2400" dirty="0">
                <a:latin typeface="Times New Roman" panose="02020603050405020304" pitchFamily="18" charset="0"/>
                <a:cs typeface="Times New Roman" panose="02020603050405020304" pitchFamily="18" charset="0"/>
              </a:rPr>
              <a:t>Что относят к общественным благам? (Назовите любые три общественных блага.) Для каждого из них приведите по одному примеру, иллюстрирующему использование данного блага. </a:t>
            </a:r>
          </a:p>
          <a:p>
            <a:pPr algn="just"/>
            <a:endParaRPr lang="ru-RU" sz="24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8213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8771996" y="869137"/>
            <a:ext cx="4551715" cy="5505303"/>
          </a:xfrm>
          <a:prstGeom prst="rect">
            <a:avLst/>
          </a:prstGeom>
        </p:spPr>
      </p:pic>
    </p:spTree>
    <p:extLst>
      <p:ext uri="{BB962C8B-B14F-4D97-AF65-F5344CB8AC3E}">
        <p14:creationId xmlns:p14="http://schemas.microsoft.com/office/powerpoint/2010/main" val="295180961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7839</TotalTime>
  <Words>3471</Words>
  <Application>Microsoft Macintosh PowerPoint</Application>
  <PresentationFormat>Широкоэкранный</PresentationFormat>
  <Paragraphs>294</Paragraphs>
  <Slides>46</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46</vt:i4>
      </vt:variant>
    </vt:vector>
  </HeadingPairs>
  <TitlesOfParts>
    <vt:vector size="56" baseType="lpstr">
      <vt:lpstr>.Ã˛</vt:lpstr>
      <vt:lpstr>Arial</vt:lpstr>
      <vt:lpstr>Calibri</vt:lpstr>
      <vt:lpstr>Calibri Light</vt:lpstr>
      <vt:lpstr>Georgia</vt:lpstr>
      <vt:lpstr>Montserrat Medium</vt:lpstr>
      <vt:lpstr>Montserrat Semi-Bold</vt:lpstr>
      <vt:lpstr>Times New Roman</vt:lpstr>
      <vt:lpstr>Verdana</vt:lpstr>
      <vt:lpstr>Тема Office</vt:lpstr>
      <vt:lpstr>Мировая экономика. Рациональное поведение потребителя, собственника и семьянина. Социальная политика РФ.</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13</cp:revision>
  <dcterms:created xsi:type="dcterms:W3CDTF">2021-11-09T09:36:29Z</dcterms:created>
  <dcterms:modified xsi:type="dcterms:W3CDTF">2023-04-12T12:08:56Z</dcterms:modified>
</cp:coreProperties>
</file>