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25" r:id="rId2"/>
    <p:sldId id="267" r:id="rId3"/>
    <p:sldId id="315" r:id="rId4"/>
    <p:sldId id="316" r:id="rId5"/>
    <p:sldId id="317" r:id="rId6"/>
    <p:sldId id="272" r:id="rId7"/>
    <p:sldId id="309" r:id="rId8"/>
    <p:sldId id="311" r:id="rId9"/>
    <p:sldId id="282" r:id="rId10"/>
    <p:sldId id="291" r:id="rId11"/>
    <p:sldId id="288" r:id="rId12"/>
    <p:sldId id="262" r:id="rId13"/>
    <p:sldId id="281" r:id="rId14"/>
    <p:sldId id="319" r:id="rId15"/>
    <p:sldId id="321" r:id="rId16"/>
    <p:sldId id="323" r:id="rId17"/>
    <p:sldId id="365" r:id="rId18"/>
    <p:sldId id="326" r:id="rId19"/>
    <p:sldId id="261" r:id="rId20"/>
    <p:sldId id="327" r:id="rId21"/>
    <p:sldId id="265" r:id="rId22"/>
    <p:sldId id="299" r:id="rId23"/>
    <p:sldId id="328" r:id="rId24"/>
    <p:sldId id="329" r:id="rId25"/>
    <p:sldId id="302" r:id="rId26"/>
    <p:sldId id="330" r:id="rId27"/>
    <p:sldId id="331" r:id="rId28"/>
    <p:sldId id="259" r:id="rId29"/>
    <p:sldId id="332" r:id="rId30"/>
    <p:sldId id="333" r:id="rId31"/>
    <p:sldId id="274" r:id="rId32"/>
    <p:sldId id="334" r:id="rId33"/>
    <p:sldId id="335" r:id="rId34"/>
    <p:sldId id="313" r:id="rId35"/>
    <p:sldId id="336" r:id="rId36"/>
    <p:sldId id="337" r:id="rId37"/>
    <p:sldId id="339" r:id="rId38"/>
    <p:sldId id="341" r:id="rId39"/>
    <p:sldId id="343" r:id="rId40"/>
    <p:sldId id="345" r:id="rId41"/>
    <p:sldId id="304" r:id="rId42"/>
    <p:sldId id="346" r:id="rId43"/>
    <p:sldId id="351" r:id="rId44"/>
    <p:sldId id="295" r:id="rId45"/>
    <p:sldId id="292" r:id="rId46"/>
    <p:sldId id="354" r:id="rId47"/>
    <p:sldId id="355" r:id="rId48"/>
    <p:sldId id="356" r:id="rId49"/>
    <p:sldId id="357" r:id="rId50"/>
    <p:sldId id="280" r:id="rId51"/>
    <p:sldId id="296" r:id="rId52"/>
    <p:sldId id="358" r:id="rId53"/>
    <p:sldId id="359" r:id="rId54"/>
    <p:sldId id="360" r:id="rId55"/>
    <p:sldId id="361" r:id="rId56"/>
    <p:sldId id="320" r:id="rId57"/>
    <p:sldId id="362" r:id="rId58"/>
    <p:sldId id="363" r:id="rId59"/>
    <p:sldId id="353" r:id="rId60"/>
    <p:sldId id="275" r:id="rId61"/>
    <p:sldId id="314" r:id="rId62"/>
    <p:sldId id="364" r:id="rId6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4648"/>
  </p:normalViewPr>
  <p:slideViewPr>
    <p:cSldViewPr snapToGrid="0" snapToObjects="1">
      <p:cViewPr varScale="1">
        <p:scale>
          <a:sx n="113" d="100"/>
          <a:sy n="113" d="100"/>
        </p:scale>
        <p:origin x="52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D9BD9AD-34A1-5A48-A9D8-397A7E4B6707}"/>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BB137314-C9C7-8B43-B951-23F8AB6CBF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3D936EF1-E23D-9447-B4D5-AA7E6BF0445B}"/>
              </a:ext>
            </a:extLst>
          </p:cNvPr>
          <p:cNvSpPr>
            <a:spLocks noGrp="1"/>
          </p:cNvSpPr>
          <p:nvPr>
            <p:ph type="dt" sz="half" idx="10"/>
          </p:nvPr>
        </p:nvSpPr>
        <p:spPr/>
        <p:txBody>
          <a:bodyPr/>
          <a:lstStyle/>
          <a:p>
            <a:fld id="{6FEB0298-8D81-DF40-B5AB-355FAE15A075}" type="datetimeFigureOut">
              <a:rPr lang="ru-RU" smtClean="0"/>
              <a:t>18.10.2022</a:t>
            </a:fld>
            <a:endParaRPr lang="ru-RU"/>
          </a:p>
        </p:txBody>
      </p:sp>
      <p:sp>
        <p:nvSpPr>
          <p:cNvPr id="5" name="Нижний колонтитул 4">
            <a:extLst>
              <a:ext uri="{FF2B5EF4-FFF2-40B4-BE49-F238E27FC236}">
                <a16:creationId xmlns:a16="http://schemas.microsoft.com/office/drawing/2014/main" id="{94FE32B2-356A-2B42-8FBE-54F8612E75F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2C90A16-3160-8444-8533-2859ACADE090}"/>
              </a:ext>
            </a:extLst>
          </p:cNvPr>
          <p:cNvSpPr>
            <a:spLocks noGrp="1"/>
          </p:cNvSpPr>
          <p:nvPr>
            <p:ph type="sldNum" sz="quarter" idx="12"/>
          </p:nvPr>
        </p:nvSpPr>
        <p:spPr/>
        <p:txBody>
          <a:bodyPr/>
          <a:lstStyle/>
          <a:p>
            <a:fld id="{696F073F-FFD4-4344-9928-96E5470C7130}" type="slidenum">
              <a:rPr lang="ru-RU" smtClean="0"/>
              <a:t>‹#›</a:t>
            </a:fld>
            <a:endParaRPr lang="ru-RU"/>
          </a:p>
        </p:txBody>
      </p:sp>
    </p:spTree>
    <p:extLst>
      <p:ext uri="{BB962C8B-B14F-4D97-AF65-F5344CB8AC3E}">
        <p14:creationId xmlns:p14="http://schemas.microsoft.com/office/powerpoint/2010/main" val="2480052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294337A-F38D-8740-8BD0-4A9EF0CCC7A5}"/>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26CC8F7D-F0D9-1C43-A25E-84F902A22FB5}"/>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7E08881-E8B1-7E4A-9485-9D062D3460EE}"/>
              </a:ext>
            </a:extLst>
          </p:cNvPr>
          <p:cNvSpPr>
            <a:spLocks noGrp="1"/>
          </p:cNvSpPr>
          <p:nvPr>
            <p:ph type="dt" sz="half" idx="10"/>
          </p:nvPr>
        </p:nvSpPr>
        <p:spPr/>
        <p:txBody>
          <a:bodyPr/>
          <a:lstStyle/>
          <a:p>
            <a:fld id="{6FEB0298-8D81-DF40-B5AB-355FAE15A075}" type="datetimeFigureOut">
              <a:rPr lang="ru-RU" smtClean="0"/>
              <a:t>18.10.2022</a:t>
            </a:fld>
            <a:endParaRPr lang="ru-RU"/>
          </a:p>
        </p:txBody>
      </p:sp>
      <p:sp>
        <p:nvSpPr>
          <p:cNvPr id="5" name="Нижний колонтитул 4">
            <a:extLst>
              <a:ext uri="{FF2B5EF4-FFF2-40B4-BE49-F238E27FC236}">
                <a16:creationId xmlns:a16="http://schemas.microsoft.com/office/drawing/2014/main" id="{0AA50907-CFB3-4A4F-9764-669ACA95C50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A20DF43-2FA8-DF46-8FE0-AA79F4352EE3}"/>
              </a:ext>
            </a:extLst>
          </p:cNvPr>
          <p:cNvSpPr>
            <a:spLocks noGrp="1"/>
          </p:cNvSpPr>
          <p:nvPr>
            <p:ph type="sldNum" sz="quarter" idx="12"/>
          </p:nvPr>
        </p:nvSpPr>
        <p:spPr/>
        <p:txBody>
          <a:bodyPr/>
          <a:lstStyle/>
          <a:p>
            <a:fld id="{696F073F-FFD4-4344-9928-96E5470C7130}" type="slidenum">
              <a:rPr lang="ru-RU" smtClean="0"/>
              <a:t>‹#›</a:t>
            </a:fld>
            <a:endParaRPr lang="ru-RU"/>
          </a:p>
        </p:txBody>
      </p:sp>
    </p:spTree>
    <p:extLst>
      <p:ext uri="{BB962C8B-B14F-4D97-AF65-F5344CB8AC3E}">
        <p14:creationId xmlns:p14="http://schemas.microsoft.com/office/powerpoint/2010/main" val="524483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25BBA7-DF97-F44F-A6DF-A9B39E8C54D8}"/>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7336AFD1-67C5-4147-9CBB-186AA01798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6FE24653-107A-8241-8900-0517111E8704}"/>
              </a:ext>
            </a:extLst>
          </p:cNvPr>
          <p:cNvSpPr>
            <a:spLocks noGrp="1"/>
          </p:cNvSpPr>
          <p:nvPr>
            <p:ph type="dt" sz="half" idx="10"/>
          </p:nvPr>
        </p:nvSpPr>
        <p:spPr/>
        <p:txBody>
          <a:bodyPr/>
          <a:lstStyle/>
          <a:p>
            <a:fld id="{6FEB0298-8D81-DF40-B5AB-355FAE15A075}" type="datetimeFigureOut">
              <a:rPr lang="ru-RU" smtClean="0"/>
              <a:t>18.10.2022</a:t>
            </a:fld>
            <a:endParaRPr lang="ru-RU"/>
          </a:p>
        </p:txBody>
      </p:sp>
      <p:sp>
        <p:nvSpPr>
          <p:cNvPr id="5" name="Нижний колонтитул 4">
            <a:extLst>
              <a:ext uri="{FF2B5EF4-FFF2-40B4-BE49-F238E27FC236}">
                <a16:creationId xmlns:a16="http://schemas.microsoft.com/office/drawing/2014/main" id="{1528A241-B0B4-9449-A6CE-8AE3E13E1CA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DB32563-2F96-2D44-97F5-D1A6ABD94A18}"/>
              </a:ext>
            </a:extLst>
          </p:cNvPr>
          <p:cNvSpPr>
            <a:spLocks noGrp="1"/>
          </p:cNvSpPr>
          <p:nvPr>
            <p:ph type="sldNum" sz="quarter" idx="12"/>
          </p:nvPr>
        </p:nvSpPr>
        <p:spPr/>
        <p:txBody>
          <a:bodyPr/>
          <a:lstStyle/>
          <a:p>
            <a:fld id="{696F073F-FFD4-4344-9928-96E5470C7130}" type="slidenum">
              <a:rPr lang="ru-RU" smtClean="0"/>
              <a:t>‹#›</a:t>
            </a:fld>
            <a:endParaRPr lang="ru-RU"/>
          </a:p>
        </p:txBody>
      </p:sp>
    </p:spTree>
    <p:extLst>
      <p:ext uri="{BB962C8B-B14F-4D97-AF65-F5344CB8AC3E}">
        <p14:creationId xmlns:p14="http://schemas.microsoft.com/office/powerpoint/2010/main" val="2230212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2588115-35EE-D446-BCE1-898A9EA15B5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34555013-D3F8-1E45-B62A-2CCD6ED9391E}"/>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0651230B-C32C-5942-BBC8-BC7CE762DFBF}"/>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9441BC2C-28CA-B24D-82EC-6B446795787C}"/>
              </a:ext>
            </a:extLst>
          </p:cNvPr>
          <p:cNvSpPr>
            <a:spLocks noGrp="1"/>
          </p:cNvSpPr>
          <p:nvPr>
            <p:ph type="dt" sz="half" idx="10"/>
          </p:nvPr>
        </p:nvSpPr>
        <p:spPr/>
        <p:txBody>
          <a:bodyPr/>
          <a:lstStyle/>
          <a:p>
            <a:fld id="{6FEB0298-8D81-DF40-B5AB-355FAE15A075}" type="datetimeFigureOut">
              <a:rPr lang="ru-RU" smtClean="0"/>
              <a:t>18.10.2022</a:t>
            </a:fld>
            <a:endParaRPr lang="ru-RU"/>
          </a:p>
        </p:txBody>
      </p:sp>
      <p:sp>
        <p:nvSpPr>
          <p:cNvPr id="6" name="Нижний колонтитул 5">
            <a:extLst>
              <a:ext uri="{FF2B5EF4-FFF2-40B4-BE49-F238E27FC236}">
                <a16:creationId xmlns:a16="http://schemas.microsoft.com/office/drawing/2014/main" id="{BA494B7A-B0C0-AE48-A795-ADC3C6BD122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776EBF1B-0C13-CB46-ABF4-4E7954453928}"/>
              </a:ext>
            </a:extLst>
          </p:cNvPr>
          <p:cNvSpPr>
            <a:spLocks noGrp="1"/>
          </p:cNvSpPr>
          <p:nvPr>
            <p:ph type="sldNum" sz="quarter" idx="12"/>
          </p:nvPr>
        </p:nvSpPr>
        <p:spPr/>
        <p:txBody>
          <a:bodyPr/>
          <a:lstStyle/>
          <a:p>
            <a:fld id="{696F073F-FFD4-4344-9928-96E5470C7130}" type="slidenum">
              <a:rPr lang="ru-RU" smtClean="0"/>
              <a:t>‹#›</a:t>
            </a:fld>
            <a:endParaRPr lang="ru-RU"/>
          </a:p>
        </p:txBody>
      </p:sp>
    </p:spTree>
    <p:extLst>
      <p:ext uri="{BB962C8B-B14F-4D97-AF65-F5344CB8AC3E}">
        <p14:creationId xmlns:p14="http://schemas.microsoft.com/office/powerpoint/2010/main" val="462620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0B265C9-065F-3949-900D-A565D72F99B4}"/>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0393789A-6A1A-0A48-9BDE-134E02B5FD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24038F41-B78A-204E-A963-C881E66BD6E5}"/>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52ED767-0081-0E46-BA39-55501AEE7DB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DF5302DC-1B72-7840-8596-0FD107D80AA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6C354FAE-A46A-9940-8BBD-2588258E89AB}"/>
              </a:ext>
            </a:extLst>
          </p:cNvPr>
          <p:cNvSpPr>
            <a:spLocks noGrp="1"/>
          </p:cNvSpPr>
          <p:nvPr>
            <p:ph type="dt" sz="half" idx="10"/>
          </p:nvPr>
        </p:nvSpPr>
        <p:spPr/>
        <p:txBody>
          <a:bodyPr/>
          <a:lstStyle/>
          <a:p>
            <a:fld id="{6FEB0298-8D81-DF40-B5AB-355FAE15A075}" type="datetimeFigureOut">
              <a:rPr lang="ru-RU" smtClean="0"/>
              <a:t>18.10.2022</a:t>
            </a:fld>
            <a:endParaRPr lang="ru-RU"/>
          </a:p>
        </p:txBody>
      </p:sp>
      <p:sp>
        <p:nvSpPr>
          <p:cNvPr id="8" name="Нижний колонтитул 7">
            <a:extLst>
              <a:ext uri="{FF2B5EF4-FFF2-40B4-BE49-F238E27FC236}">
                <a16:creationId xmlns:a16="http://schemas.microsoft.com/office/drawing/2014/main" id="{101A97C4-B802-9E41-8CD2-040385A80D1D}"/>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6E6AF8AE-AB89-6C4D-A1DD-DAAAAE638320}"/>
              </a:ext>
            </a:extLst>
          </p:cNvPr>
          <p:cNvSpPr>
            <a:spLocks noGrp="1"/>
          </p:cNvSpPr>
          <p:nvPr>
            <p:ph type="sldNum" sz="quarter" idx="12"/>
          </p:nvPr>
        </p:nvSpPr>
        <p:spPr/>
        <p:txBody>
          <a:bodyPr/>
          <a:lstStyle/>
          <a:p>
            <a:fld id="{696F073F-FFD4-4344-9928-96E5470C7130}" type="slidenum">
              <a:rPr lang="ru-RU" smtClean="0"/>
              <a:t>‹#›</a:t>
            </a:fld>
            <a:endParaRPr lang="ru-RU"/>
          </a:p>
        </p:txBody>
      </p:sp>
    </p:spTree>
    <p:extLst>
      <p:ext uri="{BB962C8B-B14F-4D97-AF65-F5344CB8AC3E}">
        <p14:creationId xmlns:p14="http://schemas.microsoft.com/office/powerpoint/2010/main" val="3524810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FF072B-23F6-274B-B472-944C9868CBA4}"/>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7408E59-7833-1B44-B57C-980A93D941B1}"/>
              </a:ext>
            </a:extLst>
          </p:cNvPr>
          <p:cNvSpPr>
            <a:spLocks noGrp="1"/>
          </p:cNvSpPr>
          <p:nvPr>
            <p:ph type="dt" sz="half" idx="10"/>
          </p:nvPr>
        </p:nvSpPr>
        <p:spPr/>
        <p:txBody>
          <a:bodyPr/>
          <a:lstStyle/>
          <a:p>
            <a:fld id="{6FEB0298-8D81-DF40-B5AB-355FAE15A075}" type="datetimeFigureOut">
              <a:rPr lang="ru-RU" smtClean="0"/>
              <a:t>18.10.2022</a:t>
            </a:fld>
            <a:endParaRPr lang="ru-RU"/>
          </a:p>
        </p:txBody>
      </p:sp>
      <p:sp>
        <p:nvSpPr>
          <p:cNvPr id="4" name="Нижний колонтитул 3">
            <a:extLst>
              <a:ext uri="{FF2B5EF4-FFF2-40B4-BE49-F238E27FC236}">
                <a16:creationId xmlns:a16="http://schemas.microsoft.com/office/drawing/2014/main" id="{B0B91B7B-823E-A443-888A-031C6CD2F8BC}"/>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1F2BAB1C-00A5-0D4B-AE30-A9A46EBBA43B}"/>
              </a:ext>
            </a:extLst>
          </p:cNvPr>
          <p:cNvSpPr>
            <a:spLocks noGrp="1"/>
          </p:cNvSpPr>
          <p:nvPr>
            <p:ph type="sldNum" sz="quarter" idx="12"/>
          </p:nvPr>
        </p:nvSpPr>
        <p:spPr/>
        <p:txBody>
          <a:bodyPr/>
          <a:lstStyle/>
          <a:p>
            <a:fld id="{696F073F-FFD4-4344-9928-96E5470C7130}" type="slidenum">
              <a:rPr lang="ru-RU" smtClean="0"/>
              <a:t>‹#›</a:t>
            </a:fld>
            <a:endParaRPr lang="ru-RU"/>
          </a:p>
        </p:txBody>
      </p:sp>
    </p:spTree>
    <p:extLst>
      <p:ext uri="{BB962C8B-B14F-4D97-AF65-F5344CB8AC3E}">
        <p14:creationId xmlns:p14="http://schemas.microsoft.com/office/powerpoint/2010/main" val="299481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B50BC120-8C20-B54E-88D6-32E2696C95E2}"/>
              </a:ext>
            </a:extLst>
          </p:cNvPr>
          <p:cNvSpPr>
            <a:spLocks noGrp="1"/>
          </p:cNvSpPr>
          <p:nvPr>
            <p:ph type="dt" sz="half" idx="10"/>
          </p:nvPr>
        </p:nvSpPr>
        <p:spPr/>
        <p:txBody>
          <a:bodyPr/>
          <a:lstStyle/>
          <a:p>
            <a:fld id="{6FEB0298-8D81-DF40-B5AB-355FAE15A075}" type="datetimeFigureOut">
              <a:rPr lang="ru-RU" smtClean="0"/>
              <a:t>18.10.2022</a:t>
            </a:fld>
            <a:endParaRPr lang="ru-RU"/>
          </a:p>
        </p:txBody>
      </p:sp>
      <p:sp>
        <p:nvSpPr>
          <p:cNvPr id="3" name="Нижний колонтитул 2">
            <a:extLst>
              <a:ext uri="{FF2B5EF4-FFF2-40B4-BE49-F238E27FC236}">
                <a16:creationId xmlns:a16="http://schemas.microsoft.com/office/drawing/2014/main" id="{BDC1FECE-5F2A-254F-AF51-A2DD522514A8}"/>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B6C693DF-9B39-A84B-BD93-E044B11F2635}"/>
              </a:ext>
            </a:extLst>
          </p:cNvPr>
          <p:cNvSpPr>
            <a:spLocks noGrp="1"/>
          </p:cNvSpPr>
          <p:nvPr>
            <p:ph type="sldNum" sz="quarter" idx="12"/>
          </p:nvPr>
        </p:nvSpPr>
        <p:spPr/>
        <p:txBody>
          <a:bodyPr/>
          <a:lstStyle/>
          <a:p>
            <a:fld id="{696F073F-FFD4-4344-9928-96E5470C7130}" type="slidenum">
              <a:rPr lang="ru-RU" smtClean="0"/>
              <a:t>‹#›</a:t>
            </a:fld>
            <a:endParaRPr lang="ru-RU"/>
          </a:p>
        </p:txBody>
      </p:sp>
    </p:spTree>
    <p:extLst>
      <p:ext uri="{BB962C8B-B14F-4D97-AF65-F5344CB8AC3E}">
        <p14:creationId xmlns:p14="http://schemas.microsoft.com/office/powerpoint/2010/main" val="4251544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7D710B8-ADBE-1447-B264-AAD628C2E539}"/>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77514E34-DF4B-6744-B621-793DB9A4C5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4F25E907-44DC-C04A-A2EE-FC24480239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F353581C-08A3-4148-BBAB-6BE7463B4F95}"/>
              </a:ext>
            </a:extLst>
          </p:cNvPr>
          <p:cNvSpPr>
            <a:spLocks noGrp="1"/>
          </p:cNvSpPr>
          <p:nvPr>
            <p:ph type="dt" sz="half" idx="10"/>
          </p:nvPr>
        </p:nvSpPr>
        <p:spPr/>
        <p:txBody>
          <a:bodyPr/>
          <a:lstStyle/>
          <a:p>
            <a:fld id="{6FEB0298-8D81-DF40-B5AB-355FAE15A075}" type="datetimeFigureOut">
              <a:rPr lang="ru-RU" smtClean="0"/>
              <a:t>18.10.2022</a:t>
            </a:fld>
            <a:endParaRPr lang="ru-RU"/>
          </a:p>
        </p:txBody>
      </p:sp>
      <p:sp>
        <p:nvSpPr>
          <p:cNvPr id="6" name="Нижний колонтитул 5">
            <a:extLst>
              <a:ext uri="{FF2B5EF4-FFF2-40B4-BE49-F238E27FC236}">
                <a16:creationId xmlns:a16="http://schemas.microsoft.com/office/drawing/2014/main" id="{3CA4F97C-2245-7F48-BFDF-8E91E79805D1}"/>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9A57F4C3-BE76-894B-AEC8-A28A2712A51A}"/>
              </a:ext>
            </a:extLst>
          </p:cNvPr>
          <p:cNvSpPr>
            <a:spLocks noGrp="1"/>
          </p:cNvSpPr>
          <p:nvPr>
            <p:ph type="sldNum" sz="quarter" idx="12"/>
          </p:nvPr>
        </p:nvSpPr>
        <p:spPr/>
        <p:txBody>
          <a:bodyPr/>
          <a:lstStyle/>
          <a:p>
            <a:fld id="{696F073F-FFD4-4344-9928-96E5470C7130}" type="slidenum">
              <a:rPr lang="ru-RU" smtClean="0"/>
              <a:t>‹#›</a:t>
            </a:fld>
            <a:endParaRPr lang="ru-RU"/>
          </a:p>
        </p:txBody>
      </p:sp>
    </p:spTree>
    <p:extLst>
      <p:ext uri="{BB962C8B-B14F-4D97-AF65-F5344CB8AC3E}">
        <p14:creationId xmlns:p14="http://schemas.microsoft.com/office/powerpoint/2010/main" val="898196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626E2BC-6C15-A649-A2BF-CB4181636888}"/>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3912630E-C28E-7243-B8A9-7A69ACA4D5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C6919352-6430-214E-AC1D-15B643625F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C9C329B0-852E-F648-9EEC-B26B90B4850B}"/>
              </a:ext>
            </a:extLst>
          </p:cNvPr>
          <p:cNvSpPr>
            <a:spLocks noGrp="1"/>
          </p:cNvSpPr>
          <p:nvPr>
            <p:ph type="dt" sz="half" idx="10"/>
          </p:nvPr>
        </p:nvSpPr>
        <p:spPr/>
        <p:txBody>
          <a:bodyPr/>
          <a:lstStyle/>
          <a:p>
            <a:fld id="{6FEB0298-8D81-DF40-B5AB-355FAE15A075}" type="datetimeFigureOut">
              <a:rPr lang="ru-RU" smtClean="0"/>
              <a:t>18.10.2022</a:t>
            </a:fld>
            <a:endParaRPr lang="ru-RU"/>
          </a:p>
        </p:txBody>
      </p:sp>
      <p:sp>
        <p:nvSpPr>
          <p:cNvPr id="6" name="Нижний колонтитул 5">
            <a:extLst>
              <a:ext uri="{FF2B5EF4-FFF2-40B4-BE49-F238E27FC236}">
                <a16:creationId xmlns:a16="http://schemas.microsoft.com/office/drawing/2014/main" id="{55E0BE64-39F6-0C4B-B400-D3A456FD510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552351A-8169-B347-ACE3-D85B82B6E54F}"/>
              </a:ext>
            </a:extLst>
          </p:cNvPr>
          <p:cNvSpPr>
            <a:spLocks noGrp="1"/>
          </p:cNvSpPr>
          <p:nvPr>
            <p:ph type="sldNum" sz="quarter" idx="12"/>
          </p:nvPr>
        </p:nvSpPr>
        <p:spPr/>
        <p:txBody>
          <a:bodyPr/>
          <a:lstStyle/>
          <a:p>
            <a:fld id="{696F073F-FFD4-4344-9928-96E5470C7130}" type="slidenum">
              <a:rPr lang="ru-RU" smtClean="0"/>
              <a:t>‹#›</a:t>
            </a:fld>
            <a:endParaRPr lang="ru-RU"/>
          </a:p>
        </p:txBody>
      </p:sp>
    </p:spTree>
    <p:extLst>
      <p:ext uri="{BB962C8B-B14F-4D97-AF65-F5344CB8AC3E}">
        <p14:creationId xmlns:p14="http://schemas.microsoft.com/office/powerpoint/2010/main" val="791134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47ED70F-6DA3-A841-8670-BD34492A268E}"/>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17DB2031-CFC6-4844-965D-F0044EEEF3C0}"/>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0B94B47-2D79-3D41-A80B-776FA562AD23}"/>
              </a:ext>
            </a:extLst>
          </p:cNvPr>
          <p:cNvSpPr>
            <a:spLocks noGrp="1"/>
          </p:cNvSpPr>
          <p:nvPr>
            <p:ph type="dt" sz="half" idx="10"/>
          </p:nvPr>
        </p:nvSpPr>
        <p:spPr/>
        <p:txBody>
          <a:bodyPr/>
          <a:lstStyle/>
          <a:p>
            <a:fld id="{6FEB0298-8D81-DF40-B5AB-355FAE15A075}" type="datetimeFigureOut">
              <a:rPr lang="ru-RU" smtClean="0"/>
              <a:t>18.10.2022</a:t>
            </a:fld>
            <a:endParaRPr lang="ru-RU"/>
          </a:p>
        </p:txBody>
      </p:sp>
      <p:sp>
        <p:nvSpPr>
          <p:cNvPr id="5" name="Нижний колонтитул 4">
            <a:extLst>
              <a:ext uri="{FF2B5EF4-FFF2-40B4-BE49-F238E27FC236}">
                <a16:creationId xmlns:a16="http://schemas.microsoft.com/office/drawing/2014/main" id="{D9D44CF3-F162-2342-9210-17B1AD4B66E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0325B82-ED45-6545-8665-2EC606CB20E0}"/>
              </a:ext>
            </a:extLst>
          </p:cNvPr>
          <p:cNvSpPr>
            <a:spLocks noGrp="1"/>
          </p:cNvSpPr>
          <p:nvPr>
            <p:ph type="sldNum" sz="quarter" idx="12"/>
          </p:nvPr>
        </p:nvSpPr>
        <p:spPr/>
        <p:txBody>
          <a:bodyPr/>
          <a:lstStyle/>
          <a:p>
            <a:fld id="{696F073F-FFD4-4344-9928-96E5470C7130}" type="slidenum">
              <a:rPr lang="ru-RU" smtClean="0"/>
              <a:t>‹#›</a:t>
            </a:fld>
            <a:endParaRPr lang="ru-RU"/>
          </a:p>
        </p:txBody>
      </p:sp>
    </p:spTree>
    <p:extLst>
      <p:ext uri="{BB962C8B-B14F-4D97-AF65-F5344CB8AC3E}">
        <p14:creationId xmlns:p14="http://schemas.microsoft.com/office/powerpoint/2010/main" val="156499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60C1B2CC-9CCA-424E-8038-0C86107FE499}"/>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F84E8904-C36F-A446-8D56-6B81CF86FB68}"/>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CE6176A-0ACF-5543-8DB7-EA44E57E42F0}"/>
              </a:ext>
            </a:extLst>
          </p:cNvPr>
          <p:cNvSpPr>
            <a:spLocks noGrp="1"/>
          </p:cNvSpPr>
          <p:nvPr>
            <p:ph type="dt" sz="half" idx="10"/>
          </p:nvPr>
        </p:nvSpPr>
        <p:spPr/>
        <p:txBody>
          <a:bodyPr/>
          <a:lstStyle/>
          <a:p>
            <a:fld id="{6FEB0298-8D81-DF40-B5AB-355FAE15A075}" type="datetimeFigureOut">
              <a:rPr lang="ru-RU" smtClean="0"/>
              <a:t>18.10.2022</a:t>
            </a:fld>
            <a:endParaRPr lang="ru-RU"/>
          </a:p>
        </p:txBody>
      </p:sp>
      <p:sp>
        <p:nvSpPr>
          <p:cNvPr id="5" name="Нижний колонтитул 4">
            <a:extLst>
              <a:ext uri="{FF2B5EF4-FFF2-40B4-BE49-F238E27FC236}">
                <a16:creationId xmlns:a16="http://schemas.microsoft.com/office/drawing/2014/main" id="{E6923F8E-38E6-2A4A-9DD3-DCB0C22BC73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FC9EC47-09B8-FA4F-BCE0-008D7D99E254}"/>
              </a:ext>
            </a:extLst>
          </p:cNvPr>
          <p:cNvSpPr>
            <a:spLocks noGrp="1"/>
          </p:cNvSpPr>
          <p:nvPr>
            <p:ph type="sldNum" sz="quarter" idx="12"/>
          </p:nvPr>
        </p:nvSpPr>
        <p:spPr/>
        <p:txBody>
          <a:bodyPr/>
          <a:lstStyle/>
          <a:p>
            <a:fld id="{696F073F-FFD4-4344-9928-96E5470C7130}" type="slidenum">
              <a:rPr lang="ru-RU" smtClean="0"/>
              <a:t>‹#›</a:t>
            </a:fld>
            <a:endParaRPr lang="ru-RU"/>
          </a:p>
        </p:txBody>
      </p:sp>
    </p:spTree>
    <p:extLst>
      <p:ext uri="{BB962C8B-B14F-4D97-AF65-F5344CB8AC3E}">
        <p14:creationId xmlns:p14="http://schemas.microsoft.com/office/powerpoint/2010/main" val="2842367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3588BDF-703C-5543-80DD-5B2426D372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044296FF-5592-D94D-A6A9-24CF9F3B6D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42106253-8103-7642-B3F8-A914EA1D4D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EB0298-8D81-DF40-B5AB-355FAE15A075}" type="datetimeFigureOut">
              <a:rPr lang="ru-RU" smtClean="0"/>
              <a:t>18.10.2022</a:t>
            </a:fld>
            <a:endParaRPr lang="ru-RU"/>
          </a:p>
        </p:txBody>
      </p:sp>
      <p:sp>
        <p:nvSpPr>
          <p:cNvPr id="5" name="Нижний колонтитул 4">
            <a:extLst>
              <a:ext uri="{FF2B5EF4-FFF2-40B4-BE49-F238E27FC236}">
                <a16:creationId xmlns:a16="http://schemas.microsoft.com/office/drawing/2014/main" id="{ABEF1442-F1C0-574A-BB09-32363B0881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A4D6DDC8-D0E8-1C4C-A651-D8B9A3104E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6F073F-FFD4-4344-9928-96E5470C7130}" type="slidenum">
              <a:rPr lang="ru-RU" smtClean="0"/>
              <a:t>‹#›</a:t>
            </a:fld>
            <a:endParaRPr lang="ru-RU"/>
          </a:p>
        </p:txBody>
      </p:sp>
    </p:spTree>
    <p:extLst>
      <p:ext uri="{BB962C8B-B14F-4D97-AF65-F5344CB8AC3E}">
        <p14:creationId xmlns:p14="http://schemas.microsoft.com/office/powerpoint/2010/main" val="28495621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sv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7.tif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4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
        <p:nvSpPr>
          <p:cNvPr id="8" name="Заголовок 1">
            <a:extLst>
              <a:ext uri="{FF2B5EF4-FFF2-40B4-BE49-F238E27FC236}">
                <a16:creationId xmlns:a16="http://schemas.microsoft.com/office/drawing/2014/main" id="{D6FF141E-46D9-444E-B9E3-8D49B4E798CB}"/>
              </a:ext>
            </a:extLst>
          </p:cNvPr>
          <p:cNvSpPr txBox="1">
            <a:spLocks/>
          </p:cNvSpPr>
          <p:nvPr/>
        </p:nvSpPr>
        <p:spPr>
          <a:xfrm>
            <a:off x="1142793" y="1640697"/>
            <a:ext cx="6048229" cy="178830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ru-RU" sz="5400" dirty="0"/>
              <a:t>Роль государства в экономике </a:t>
            </a:r>
          </a:p>
        </p:txBody>
      </p:sp>
    </p:spTree>
    <p:extLst>
      <p:ext uri="{BB962C8B-B14F-4D97-AF65-F5344CB8AC3E}">
        <p14:creationId xmlns:p14="http://schemas.microsoft.com/office/powerpoint/2010/main" val="683775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sp>
        <p:nvSpPr>
          <p:cNvPr id="3" name="Прямоугольник 2">
            <a:extLst>
              <a:ext uri="{FF2B5EF4-FFF2-40B4-BE49-F238E27FC236}">
                <a16:creationId xmlns:a16="http://schemas.microsoft.com/office/drawing/2014/main" id="{38B52089-E5A3-224F-BE5B-3ADC9D7FCF91}"/>
              </a:ext>
            </a:extLst>
          </p:cNvPr>
          <p:cNvSpPr/>
          <p:nvPr/>
        </p:nvSpPr>
        <p:spPr>
          <a:xfrm>
            <a:off x="524933" y="473839"/>
            <a:ext cx="11142134" cy="3970318"/>
          </a:xfrm>
          <a:prstGeom prst="rect">
            <a:avLst/>
          </a:prstGeom>
        </p:spPr>
        <p:txBody>
          <a:bodyPr wrap="square">
            <a:spAutoFit/>
          </a:bodyPr>
          <a:lstStyle/>
          <a:p>
            <a:r>
              <a:rPr lang="ru-RU" sz="2800" dirty="0">
                <a:solidFill>
                  <a:srgbClr val="FF0000"/>
                </a:solidFill>
                <a:ea typeface="Times New Roman" panose="02020603050405020304" pitchFamily="18" charset="0"/>
              </a:rPr>
              <a:t>Государство выполняет ряд функций в экономической жизни общества. Что является примером правового регулирования экономической деятельности?</a:t>
            </a:r>
          </a:p>
          <a:p>
            <a:endParaRPr lang="ru-RU" sz="2800" dirty="0">
              <a:ea typeface="Times New Roman" panose="02020603050405020304" pitchFamily="18" charset="0"/>
            </a:endParaRPr>
          </a:p>
          <a:p>
            <a:pPr marL="514350" indent="-514350">
              <a:buFont typeface="+mj-lt"/>
              <a:buAutoNum type="arabicPeriod"/>
            </a:pPr>
            <a:r>
              <a:rPr lang="ru-RU" sz="2800" dirty="0">
                <a:ea typeface="Times New Roman" panose="02020603050405020304" pitchFamily="18" charset="0"/>
              </a:rPr>
              <a:t>государственное финансирование медицинских учреждений</a:t>
            </a:r>
          </a:p>
          <a:p>
            <a:pPr marL="514350" indent="-514350">
              <a:buFont typeface="+mj-lt"/>
              <a:buAutoNum type="arabicPeriod"/>
            </a:pPr>
            <a:r>
              <a:rPr lang="ru-RU" sz="2800" dirty="0">
                <a:ea typeface="Times New Roman" panose="02020603050405020304" pitchFamily="18" charset="0"/>
              </a:rPr>
              <a:t>создание </a:t>
            </a:r>
            <a:r>
              <a:rPr lang="ru-RU" sz="2800" dirty="0" err="1">
                <a:ea typeface="Times New Roman" panose="02020603050405020304" pitchFamily="18" charset="0"/>
              </a:rPr>
              <a:t>наукоградов</a:t>
            </a:r>
            <a:r>
              <a:rPr lang="ru-RU" sz="2800" dirty="0">
                <a:ea typeface="Times New Roman" panose="02020603050405020304" pitchFamily="18" charset="0"/>
              </a:rPr>
              <a:t> и технопарков</a:t>
            </a:r>
          </a:p>
          <a:p>
            <a:pPr marL="514350" indent="-514350">
              <a:buFont typeface="+mj-lt"/>
              <a:buAutoNum type="arabicPeriod"/>
            </a:pPr>
            <a:r>
              <a:rPr lang="ru-RU" sz="2800" dirty="0">
                <a:ea typeface="Times New Roman" panose="02020603050405020304" pitchFamily="18" charset="0"/>
              </a:rPr>
              <a:t>принятие законодательства о банковской деятельности</a:t>
            </a:r>
          </a:p>
          <a:p>
            <a:pPr marL="514350" indent="-514350">
              <a:buFont typeface="+mj-lt"/>
              <a:buAutoNum type="arabicPeriod"/>
            </a:pPr>
            <a:r>
              <a:rPr lang="ru-RU" sz="2800" dirty="0">
                <a:ea typeface="Times New Roman" panose="02020603050405020304" pitchFamily="18" charset="0"/>
              </a:rPr>
              <a:t>предоставление государственных заказов ряду предприятий</a:t>
            </a:r>
          </a:p>
          <a:p>
            <a:pPr marL="514350" indent="-514350">
              <a:buFont typeface="+mj-lt"/>
              <a:buAutoNum type="arabicPeriod"/>
            </a:pPr>
            <a:r>
              <a:rPr lang="ru-RU" sz="2800" dirty="0">
                <a:ea typeface="Times New Roman" panose="02020603050405020304" pitchFamily="18" charset="0"/>
              </a:rPr>
              <a:t>отзыв лицензий у финансовых организаций</a:t>
            </a:r>
          </a:p>
        </p:txBody>
      </p:sp>
    </p:spTree>
    <p:extLst>
      <p:ext uri="{BB962C8B-B14F-4D97-AF65-F5344CB8AC3E}">
        <p14:creationId xmlns:p14="http://schemas.microsoft.com/office/powerpoint/2010/main" val="23888229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3941425"/>
            <a:ext cx="3754419" cy="3071798"/>
          </a:xfrm>
          <a:prstGeom prst="rect">
            <a:avLst/>
          </a:prstGeom>
        </p:spPr>
      </p:pic>
      <p:sp>
        <p:nvSpPr>
          <p:cNvPr id="2" name="Прямоугольник 1">
            <a:extLst>
              <a:ext uri="{FF2B5EF4-FFF2-40B4-BE49-F238E27FC236}">
                <a16:creationId xmlns:a16="http://schemas.microsoft.com/office/drawing/2014/main" id="{51FFFD70-D698-5B47-A3AD-02A017A3A0E7}"/>
              </a:ext>
            </a:extLst>
          </p:cNvPr>
          <p:cNvSpPr/>
          <p:nvPr/>
        </p:nvSpPr>
        <p:spPr>
          <a:xfrm>
            <a:off x="462844" y="532204"/>
            <a:ext cx="11108266" cy="4832092"/>
          </a:xfrm>
          <a:prstGeom prst="rect">
            <a:avLst/>
          </a:prstGeom>
        </p:spPr>
        <p:txBody>
          <a:bodyPr wrap="square">
            <a:spAutoFit/>
          </a:bodyPr>
          <a:lstStyle/>
          <a:p>
            <a:r>
              <a:rPr lang="ru-RU" sz="2800" dirty="0">
                <a:solidFill>
                  <a:srgbClr val="FF0000"/>
                </a:solidFill>
                <a:ea typeface="Times New Roman" panose="02020603050405020304" pitchFamily="18" charset="0"/>
              </a:rPr>
              <a:t>Верны ли следующие суждения о роли государства в экономике?</a:t>
            </a:r>
          </a:p>
          <a:p>
            <a:r>
              <a:rPr lang="ru-RU" sz="2800" dirty="0">
                <a:ea typeface="Times New Roman" panose="02020603050405020304" pitchFamily="18" charset="0"/>
              </a:rPr>
              <a:t>А. Одним из механизмов регулирования государством экономической деятельности граждан и фирм является налоговая политика.</a:t>
            </a:r>
          </a:p>
          <a:p>
            <a:r>
              <a:rPr lang="ru-RU" sz="2800" dirty="0">
                <a:ea typeface="Times New Roman" panose="02020603050405020304" pitchFamily="18" charset="0"/>
              </a:rPr>
              <a:t>Б. Любое государство обеспечивает эффективное использование факторов производства.</a:t>
            </a:r>
          </a:p>
          <a:p>
            <a:r>
              <a:rPr lang="ru-RU" sz="2800" dirty="0">
                <a:ea typeface="Times New Roman" panose="02020603050405020304" pitchFamily="18" charset="0"/>
              </a:rPr>
              <a:t>Ответ:</a:t>
            </a:r>
          </a:p>
          <a:p>
            <a:r>
              <a:rPr lang="ru-RU" sz="2800" dirty="0">
                <a:ea typeface="Times New Roman" panose="02020603050405020304" pitchFamily="18" charset="0"/>
              </a:rPr>
              <a:t>верно только А</a:t>
            </a:r>
          </a:p>
          <a:p>
            <a:r>
              <a:rPr lang="ru-RU" sz="2800" dirty="0">
                <a:ea typeface="Times New Roman" panose="02020603050405020304" pitchFamily="18" charset="0"/>
              </a:rPr>
              <a:t>верно только Б</a:t>
            </a:r>
          </a:p>
          <a:p>
            <a:r>
              <a:rPr lang="ru-RU" sz="2800" dirty="0">
                <a:ea typeface="Times New Roman" panose="02020603050405020304" pitchFamily="18" charset="0"/>
              </a:rPr>
              <a:t>верны оба суждения</a:t>
            </a:r>
          </a:p>
          <a:p>
            <a:r>
              <a:rPr lang="ru-RU" sz="2800" dirty="0">
                <a:ea typeface="Times New Roman" panose="02020603050405020304" pitchFamily="18" charset="0"/>
              </a:rPr>
              <a:t>оба суждения неверны</a:t>
            </a:r>
          </a:p>
          <a:p>
            <a:r>
              <a:rPr lang="ru-RU" sz="2800" dirty="0">
                <a:ea typeface="Times New Roman" panose="02020603050405020304" pitchFamily="18" charset="0"/>
              </a:rPr>
              <a:t> </a:t>
            </a:r>
          </a:p>
        </p:txBody>
      </p:sp>
    </p:spTree>
    <p:extLst>
      <p:ext uri="{BB962C8B-B14F-4D97-AF65-F5344CB8AC3E}">
        <p14:creationId xmlns:p14="http://schemas.microsoft.com/office/powerpoint/2010/main" val="2121356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082175" y="1096850"/>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sp>
        <p:nvSpPr>
          <p:cNvPr id="2" name="Прямоугольник 1">
            <a:extLst>
              <a:ext uri="{FF2B5EF4-FFF2-40B4-BE49-F238E27FC236}">
                <a16:creationId xmlns:a16="http://schemas.microsoft.com/office/drawing/2014/main" id="{0F887326-DAB6-984F-A3DB-0C2B3FCD0029}"/>
              </a:ext>
            </a:extLst>
          </p:cNvPr>
          <p:cNvSpPr/>
          <p:nvPr/>
        </p:nvSpPr>
        <p:spPr>
          <a:xfrm>
            <a:off x="756354" y="886304"/>
            <a:ext cx="9460089" cy="4031873"/>
          </a:xfrm>
          <a:prstGeom prst="rect">
            <a:avLst/>
          </a:prstGeom>
        </p:spPr>
        <p:txBody>
          <a:bodyPr wrap="square">
            <a:spAutoFit/>
          </a:bodyPr>
          <a:lstStyle/>
          <a:p>
            <a:r>
              <a:rPr lang="ru-RU" sz="3200" dirty="0">
                <a:solidFill>
                  <a:srgbClr val="FF0000"/>
                </a:solidFill>
                <a:latin typeface="Times New Roman" panose="02020603050405020304" pitchFamily="18" charset="0"/>
                <a:ea typeface="Times New Roman" panose="02020603050405020304" pitchFamily="18" charset="0"/>
              </a:rPr>
              <a:t>Государство в условиях рыночной экономики</a:t>
            </a:r>
          </a:p>
          <a:p>
            <a:pPr marL="514350" indent="-514350">
              <a:buFont typeface="+mj-lt"/>
              <a:buAutoNum type="arabicPeriod"/>
            </a:pPr>
            <a:r>
              <a:rPr lang="ru-RU" sz="3200" dirty="0">
                <a:latin typeface="Times New Roman" panose="02020603050405020304" pitchFamily="18" charset="0"/>
                <a:ea typeface="Times New Roman" panose="02020603050405020304" pitchFamily="18" charset="0"/>
              </a:rPr>
              <a:t>предоставляет общественные блага</a:t>
            </a:r>
          </a:p>
          <a:p>
            <a:pPr marL="514350" indent="-514350">
              <a:buFont typeface="+mj-lt"/>
              <a:buAutoNum type="arabicPeriod"/>
            </a:pPr>
            <a:r>
              <a:rPr lang="ru-RU" sz="3200" dirty="0">
                <a:latin typeface="Times New Roman" panose="02020603050405020304" pitchFamily="18" charset="0"/>
                <a:ea typeface="Times New Roman" panose="02020603050405020304" pitchFamily="18" charset="0"/>
              </a:rPr>
              <a:t>устанавливает цены на все товары и услуги</a:t>
            </a:r>
          </a:p>
          <a:p>
            <a:pPr marL="514350" indent="-514350">
              <a:buFont typeface="+mj-lt"/>
              <a:buAutoNum type="arabicPeriod"/>
            </a:pPr>
            <a:r>
              <a:rPr lang="ru-RU" sz="3200" dirty="0">
                <a:latin typeface="Times New Roman" panose="02020603050405020304" pitchFamily="18" charset="0"/>
                <a:ea typeface="Times New Roman" panose="02020603050405020304" pitchFamily="18" charset="0"/>
              </a:rPr>
              <a:t>определяет место работы специалистов высокой квалификации</a:t>
            </a:r>
          </a:p>
          <a:p>
            <a:pPr marL="514350" indent="-514350">
              <a:buFont typeface="+mj-lt"/>
              <a:buAutoNum type="arabicPeriod"/>
            </a:pPr>
            <a:r>
              <a:rPr lang="ru-RU" sz="3200" dirty="0">
                <a:latin typeface="Times New Roman" panose="02020603050405020304" pitchFamily="18" charset="0"/>
                <a:ea typeface="Times New Roman" panose="02020603050405020304" pitchFamily="18" charset="0"/>
              </a:rPr>
              <a:t>осуществляет директивное планирование производства</a:t>
            </a:r>
          </a:p>
          <a:p>
            <a:pPr marL="514350" indent="-514350">
              <a:buFont typeface="+mj-lt"/>
              <a:buAutoNum type="arabicPeriod"/>
            </a:pPr>
            <a:r>
              <a:rPr lang="ru-RU" sz="3200" dirty="0">
                <a:latin typeface="Times New Roman" panose="02020603050405020304" pitchFamily="18" charset="0"/>
                <a:ea typeface="Times New Roman" panose="02020603050405020304" pitchFamily="18" charset="0"/>
              </a:rPr>
              <a:t>регулирует внешние эффекты</a:t>
            </a:r>
          </a:p>
        </p:txBody>
      </p:sp>
    </p:spTree>
    <p:extLst>
      <p:ext uri="{BB962C8B-B14F-4D97-AF65-F5344CB8AC3E}">
        <p14:creationId xmlns:p14="http://schemas.microsoft.com/office/powerpoint/2010/main" val="1295179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sp>
        <p:nvSpPr>
          <p:cNvPr id="2" name="Прямоугольник 1">
            <a:extLst>
              <a:ext uri="{FF2B5EF4-FFF2-40B4-BE49-F238E27FC236}">
                <a16:creationId xmlns:a16="http://schemas.microsoft.com/office/drawing/2014/main" id="{5BDBC33E-1465-8E47-BECB-ADEAD4DE35B1}"/>
              </a:ext>
            </a:extLst>
          </p:cNvPr>
          <p:cNvSpPr/>
          <p:nvPr/>
        </p:nvSpPr>
        <p:spPr>
          <a:xfrm>
            <a:off x="1185332" y="129928"/>
            <a:ext cx="10634133" cy="6124754"/>
          </a:xfrm>
          <a:prstGeom prst="rect">
            <a:avLst/>
          </a:prstGeom>
        </p:spPr>
        <p:txBody>
          <a:bodyPr wrap="square">
            <a:spAutoFit/>
          </a:bodyPr>
          <a:lstStyle/>
          <a:p>
            <a:r>
              <a:rPr lang="ru-RU" sz="2800" dirty="0">
                <a:solidFill>
                  <a:srgbClr val="FF0000"/>
                </a:solidFill>
                <a:latin typeface="Times New Roman" panose="02020603050405020304" pitchFamily="18" charset="0"/>
                <a:ea typeface="Times New Roman" panose="02020603050405020304" pitchFamily="18" charset="0"/>
              </a:rPr>
              <a:t>Выберите верные суждения о роли государства в экономике и запишите </a:t>
            </a:r>
            <a:r>
              <a:rPr lang="ru-RU" sz="2800" b="1" u="sng" dirty="0">
                <a:solidFill>
                  <a:srgbClr val="FF0000"/>
                </a:solidFill>
                <a:latin typeface="Times New Roman" panose="02020603050405020304" pitchFamily="18" charset="0"/>
                <a:ea typeface="Times New Roman" panose="02020603050405020304" pitchFamily="18" charset="0"/>
              </a:rPr>
              <a:t>цифры</a:t>
            </a:r>
            <a:r>
              <a:rPr lang="ru-RU" sz="2800" dirty="0">
                <a:solidFill>
                  <a:srgbClr val="FF0000"/>
                </a:solidFill>
                <a:latin typeface="Times New Roman" panose="02020603050405020304" pitchFamily="18" charset="0"/>
                <a:ea typeface="Times New Roman" panose="02020603050405020304" pitchFamily="18" charset="0"/>
              </a:rPr>
              <a:t>, под которыми они указаны.</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При проведении антикризисной политики государство может изменить государственные расходы и уменьшить ставку налогообложения.</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В рыночной экономике государство выполняет функцию организации производства общественных благ.</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Государство проводит экономическую политику, направленную на сокращение большого разрыва в доходах разных слоёв населения за счёт частичного перераспределения их доходов.</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Государство в рыночной экономике осуществляет централизованное планирование.</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В экономике любого типа государство устанавливает цены на все товары и услуги.</a:t>
            </a:r>
          </a:p>
        </p:txBody>
      </p:sp>
    </p:spTree>
    <p:extLst>
      <p:ext uri="{BB962C8B-B14F-4D97-AF65-F5344CB8AC3E}">
        <p14:creationId xmlns:p14="http://schemas.microsoft.com/office/powerpoint/2010/main" val="37734305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8629490" y="-3197125"/>
            <a:ext cx="12873449" cy="8519883"/>
          </a:xfrm>
          <a:prstGeom prst="rect">
            <a:avLst/>
          </a:prstGeom>
        </p:spPr>
      </p:pic>
      <p:sp>
        <p:nvSpPr>
          <p:cNvPr id="2" name="Прямоугольник 1">
            <a:extLst>
              <a:ext uri="{FF2B5EF4-FFF2-40B4-BE49-F238E27FC236}">
                <a16:creationId xmlns:a16="http://schemas.microsoft.com/office/drawing/2014/main" id="{29161F17-CAE9-5E4C-80D3-987EA00E23A7}"/>
              </a:ext>
            </a:extLst>
          </p:cNvPr>
          <p:cNvSpPr/>
          <p:nvPr/>
        </p:nvSpPr>
        <p:spPr>
          <a:xfrm>
            <a:off x="2553648" y="0"/>
            <a:ext cx="9008533" cy="523220"/>
          </a:xfrm>
          <a:prstGeom prst="rect">
            <a:avLst/>
          </a:prstGeom>
        </p:spPr>
        <p:txBody>
          <a:bodyPr wrap="square">
            <a:spAutoFit/>
          </a:bodyPr>
          <a:lstStyle/>
          <a:p>
            <a:pPr algn="just"/>
            <a:r>
              <a:rPr lang="ru-RU" sz="2800" dirty="0">
                <a:solidFill>
                  <a:srgbClr val="FF0000"/>
                </a:solidFill>
                <a:latin typeface="Times New Roman" panose="02020603050405020304" pitchFamily="18" charset="0"/>
                <a:ea typeface="Times New Roman" panose="02020603050405020304" pitchFamily="18" charset="0"/>
              </a:rPr>
              <a:t>План по теме «Роль государства в рыночной экономике»</a:t>
            </a:r>
            <a:r>
              <a:rPr lang="ru-RU" sz="2800" dirty="0">
                <a:solidFill>
                  <a:srgbClr val="FF0000"/>
                </a:solidFill>
              </a:rPr>
              <a:t> </a:t>
            </a:r>
          </a:p>
        </p:txBody>
      </p:sp>
      <p:sp>
        <p:nvSpPr>
          <p:cNvPr id="5" name="Прямоугольник 4">
            <a:extLst>
              <a:ext uri="{FF2B5EF4-FFF2-40B4-BE49-F238E27FC236}">
                <a16:creationId xmlns:a16="http://schemas.microsoft.com/office/drawing/2014/main" id="{00CE1E10-5795-1E4C-A2C5-D52B47780162}"/>
              </a:ext>
            </a:extLst>
          </p:cNvPr>
          <p:cNvSpPr/>
          <p:nvPr/>
        </p:nvSpPr>
        <p:spPr>
          <a:xfrm>
            <a:off x="259645" y="861518"/>
            <a:ext cx="6096000" cy="5632311"/>
          </a:xfrm>
          <a:prstGeom prst="rect">
            <a:avLst/>
          </a:prstGeom>
        </p:spPr>
        <p:txBody>
          <a:bodyPr>
            <a:spAutoFit/>
          </a:bodyPr>
          <a:lstStyle/>
          <a:p>
            <a:r>
              <a:rPr lang="ru-RU" dirty="0"/>
              <a:t>1. Экономические цели государства</a:t>
            </a:r>
          </a:p>
          <a:p>
            <a:r>
              <a:rPr lang="ru-RU" dirty="0"/>
              <a:t>а)обеспечение экономического роста;</a:t>
            </a:r>
          </a:p>
          <a:p>
            <a:r>
              <a:rPr lang="ru-RU" dirty="0"/>
              <a:t>б)создание условий экономической свободы;</a:t>
            </a:r>
          </a:p>
          <a:p>
            <a:r>
              <a:rPr lang="ru-RU" dirty="0"/>
              <a:t>в)обеспечение экономической безопасности;</a:t>
            </a:r>
          </a:p>
          <a:p>
            <a:r>
              <a:rPr lang="ru-RU" dirty="0"/>
              <a:t>г)обеспечение полной занятости;</a:t>
            </a:r>
          </a:p>
          <a:p>
            <a:r>
              <a:rPr lang="ru-RU" dirty="0"/>
              <a:t>д)достижение экономической</a:t>
            </a:r>
          </a:p>
          <a:p>
            <a:r>
              <a:rPr lang="ru-RU" dirty="0"/>
              <a:t>эффективности.</a:t>
            </a:r>
          </a:p>
          <a:p>
            <a:r>
              <a:rPr lang="ru-RU" dirty="0">
                <a:latin typeface=".Ã˛"/>
                <a:ea typeface="Calibri" panose="020F0502020204030204" pitchFamily="34" charset="0"/>
                <a:cs typeface=".Ã˛"/>
              </a:rPr>
              <a:t>2. Экономические функции государства: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правовое регулирование рынка;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защита конкурентной среды;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производство общественных благ;</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стабилизация и обеспечение экономического роста;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д) стабилизация курса национальной валюты;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е) преодоление отрицательных внешних эффектов и т.д.</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3. Методы экономического регулирования</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прямые (правовое регулирование);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косвенные.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4. Косвенные методы экономического регулирования: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денежно-кредитные (монетарная политика);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бюджетно-налоговые (фискальная политика).</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4B597DD6-4EDD-F94A-A02A-F64AB4E34D40}"/>
              </a:ext>
            </a:extLst>
          </p:cNvPr>
          <p:cNvSpPr/>
          <p:nvPr/>
        </p:nvSpPr>
        <p:spPr>
          <a:xfrm>
            <a:off x="6265333" y="1456870"/>
            <a:ext cx="6096000" cy="3139321"/>
          </a:xfrm>
          <a:prstGeom prst="rect">
            <a:avLst/>
          </a:prstGeom>
        </p:spPr>
        <p:txBody>
          <a:bodyPr>
            <a:spAutoFit/>
          </a:bodyPr>
          <a:lstStyle/>
          <a:p>
            <a:r>
              <a:rPr lang="ru-RU" dirty="0">
                <a:latin typeface=".Ã˛"/>
                <a:ea typeface="Calibri" panose="020F0502020204030204" pitchFamily="34" charset="0"/>
                <a:cs typeface=".Ã˛"/>
              </a:rPr>
              <a:t>5. Инструменты монетарной политики: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изменение нормы обязательных банковских резервов;</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изменение ключевой (учётной) ставки;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операции на открытом рынке </a:t>
            </a:r>
          </a:p>
          <a:p>
            <a:r>
              <a:rPr lang="ru-RU" dirty="0">
                <a:latin typeface=".Ã˛"/>
                <a:ea typeface="Calibri" panose="020F0502020204030204" pitchFamily="34" charset="0"/>
                <a:cs typeface=".Ã˛"/>
              </a:rPr>
              <a:t>6. Основные инструменты фискальной политики: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налоги;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трансферты;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государственные закупки товаров и услуг </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7. Государство как основной производитель и собственник экономических благ в</a:t>
            </a:r>
            <a:r>
              <a:rPr lang="ru-RU" dirty="0">
                <a:latin typeface="Calibri" panose="020F0502020204030204" pitchFamily="34" charset="0"/>
                <a:ea typeface="Calibri" panose="020F0502020204030204" pitchFamily="34" charset="0"/>
                <a:cs typeface="Times New Roman" panose="02020603050405020304" pitchFamily="18" charset="0"/>
              </a:rPr>
              <a:t> </a:t>
            </a:r>
            <a:r>
              <a:rPr lang="ru-RU" dirty="0">
                <a:latin typeface=".Ã˛"/>
                <a:ea typeface="Calibri" panose="020F0502020204030204" pitchFamily="34" charset="0"/>
                <a:cs typeface=".Ã˛"/>
              </a:rPr>
              <a:t>плановой (командно-административной) экономике.</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90440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794AC499-7856-5042-BE29-B5B8599F1DF3}"/>
              </a:ext>
            </a:extLst>
          </p:cNvPr>
          <p:cNvSpPr/>
          <p:nvPr/>
        </p:nvSpPr>
        <p:spPr>
          <a:xfrm>
            <a:off x="485422" y="117693"/>
            <a:ext cx="11401778" cy="6740307"/>
          </a:xfrm>
          <a:prstGeom prst="rect">
            <a:avLst/>
          </a:prstGeom>
        </p:spPr>
        <p:txBody>
          <a:bodyPr wrap="square">
            <a:spAutoFit/>
          </a:bodyPr>
          <a:lstStyle/>
          <a:p>
            <a:r>
              <a:rPr lang="ru-RU" sz="2400" dirty="0">
                <a:solidFill>
                  <a:srgbClr val="FF0000"/>
                </a:solidFill>
                <a:latin typeface=".Ã˛"/>
                <a:ea typeface="Calibri" panose="020F0502020204030204" pitchFamily="34" charset="0"/>
                <a:cs typeface=".Ã˛"/>
              </a:rPr>
              <a:t>Роль государства в различных экономических системах</a:t>
            </a:r>
            <a:endPar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457200" indent="-457200">
              <a:buAutoNum type="arabicPeriod"/>
            </a:pPr>
            <a:r>
              <a:rPr lang="ru-RU" sz="2400" dirty="0">
                <a:latin typeface=".Ã˛"/>
                <a:ea typeface="Calibri" panose="020F0502020204030204" pitchFamily="34" charset="0"/>
                <a:cs typeface=".Ã˛"/>
              </a:rPr>
              <a:t>Причины государственного вмешательства в экономику.</a:t>
            </a:r>
          </a:p>
          <a:p>
            <a:r>
              <a:rPr lang="ru-RU" sz="2400" dirty="0"/>
              <a:t>2. Экономические цели государства</a:t>
            </a:r>
          </a:p>
          <a:p>
            <a:r>
              <a:rPr lang="ru-RU" sz="2400" dirty="0"/>
              <a:t>а)обеспечение экономического роста;</a:t>
            </a:r>
          </a:p>
          <a:p>
            <a:r>
              <a:rPr lang="ru-RU" sz="2400" dirty="0"/>
              <a:t>б)создание условий экономической свободы;</a:t>
            </a:r>
          </a:p>
          <a:p>
            <a:r>
              <a:rPr lang="ru-RU" sz="2400" dirty="0"/>
              <a:t>в)обеспечение экономической безопасности;</a:t>
            </a:r>
          </a:p>
          <a:p>
            <a:r>
              <a:rPr lang="ru-RU" sz="2400" dirty="0"/>
              <a:t>г)обеспечение полной занятости;</a:t>
            </a:r>
          </a:p>
          <a:p>
            <a:r>
              <a:rPr lang="ru-RU" sz="2400" dirty="0"/>
              <a:t>д)достижение экономической</a:t>
            </a:r>
          </a:p>
          <a:p>
            <a:r>
              <a:rPr lang="ru-RU" sz="2400" dirty="0"/>
              <a:t>эффективности.</a:t>
            </a:r>
          </a:p>
          <a:p>
            <a:r>
              <a:rPr lang="ru-RU" sz="2400" dirty="0">
                <a:latin typeface=".Ã˛"/>
                <a:ea typeface="Calibri" panose="020F0502020204030204" pitchFamily="34" charset="0"/>
                <a:cs typeface=".Ã˛"/>
              </a:rPr>
              <a:t>3. Роль государства в командной (плановой) экономике:</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sz="2400" dirty="0">
                <a:latin typeface=".Ã˛"/>
                <a:ea typeface="Calibri" panose="020F0502020204030204" pitchFamily="34" charset="0"/>
                <a:cs typeface=".Ã˛"/>
              </a:rPr>
              <a:t>а) установление цен;</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sz="2400" dirty="0">
                <a:latin typeface=".Ã˛"/>
                <a:ea typeface="Calibri" panose="020F0502020204030204" pitchFamily="34" charset="0"/>
                <a:cs typeface=".Ã˛"/>
              </a:rPr>
              <a:t>б) планирование;</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sz="2400" dirty="0">
                <a:latin typeface=".Ã˛"/>
                <a:ea typeface="Calibri" panose="020F0502020204030204" pitchFamily="34" charset="0"/>
                <a:cs typeface=".Ã˛"/>
              </a:rPr>
              <a:t>в) распределение ресурсов (факторов производства);</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sz="2400" dirty="0">
                <a:latin typeface=".Ã˛"/>
                <a:ea typeface="Calibri" panose="020F0502020204030204" pitchFamily="34" charset="0"/>
                <a:cs typeface=".Ã˛"/>
              </a:rPr>
              <a:t>г) создание и управление государственными предприятиями и т.д.</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sz="2400" dirty="0">
                <a:latin typeface=".Ã˛"/>
                <a:ea typeface="Calibri" panose="020F0502020204030204" pitchFamily="34" charset="0"/>
                <a:cs typeface=".Ã˛"/>
              </a:rPr>
              <a:t>4. Роль государства в рыночной экономике:</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sz="2400" dirty="0">
                <a:latin typeface=".Ã˛"/>
                <a:ea typeface="Calibri" panose="020F0502020204030204" pitchFamily="34" charset="0"/>
                <a:cs typeface=".Ã˛"/>
              </a:rPr>
              <a:t>а) правовое регулирование рынка;</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sz="2400" dirty="0">
                <a:latin typeface=".Ã˛"/>
                <a:ea typeface="Calibri" panose="020F0502020204030204" pitchFamily="34" charset="0"/>
                <a:cs typeface=".Ã˛"/>
              </a:rPr>
              <a:t>б) защита конкурентной среды;</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sz="2400" dirty="0">
                <a:latin typeface=".Ã˛"/>
                <a:ea typeface="Calibri" panose="020F0502020204030204" pitchFamily="34" charset="0"/>
                <a:cs typeface=".Ã˛"/>
              </a:rPr>
              <a:t>в) защита экономической свободы и права собственности и т.д.</a:t>
            </a: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60454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8945578" y="-2911254"/>
            <a:ext cx="12873449" cy="8519883"/>
          </a:xfrm>
          <a:prstGeom prst="rect">
            <a:avLst/>
          </a:prstGeom>
        </p:spPr>
      </p:pic>
      <p:sp>
        <p:nvSpPr>
          <p:cNvPr id="2" name="Прямоугольник 1">
            <a:extLst>
              <a:ext uri="{FF2B5EF4-FFF2-40B4-BE49-F238E27FC236}">
                <a16:creationId xmlns:a16="http://schemas.microsoft.com/office/drawing/2014/main" id="{2AA9EB4A-7E84-7243-B3B6-33C928D2696D}"/>
              </a:ext>
            </a:extLst>
          </p:cNvPr>
          <p:cNvSpPr/>
          <p:nvPr/>
        </p:nvSpPr>
        <p:spPr>
          <a:xfrm>
            <a:off x="112889" y="139147"/>
            <a:ext cx="12000089" cy="6494085"/>
          </a:xfrm>
          <a:prstGeom prst="rect">
            <a:avLst/>
          </a:prstGeom>
        </p:spPr>
        <p:txBody>
          <a:bodyPr wrap="square">
            <a:spAutoFit/>
          </a:bodyPr>
          <a:lstStyle/>
          <a:p>
            <a:r>
              <a:rPr lang="ru-RU" sz="3200" dirty="0">
                <a:solidFill>
                  <a:srgbClr val="FF0000"/>
                </a:solidFill>
                <a:latin typeface="Times New Roman" panose="02020603050405020304" pitchFamily="18" charset="0"/>
                <a:ea typeface="Times New Roman" panose="02020603050405020304" pitchFamily="18" charset="0"/>
              </a:rPr>
              <a:t>Выберите верные суждения о роли государства в экономике и запишите </a:t>
            </a:r>
            <a:r>
              <a:rPr lang="ru-RU" sz="3200" b="1" u="sng" dirty="0">
                <a:solidFill>
                  <a:srgbClr val="FF0000"/>
                </a:solidFill>
                <a:latin typeface="Times New Roman" panose="02020603050405020304" pitchFamily="18" charset="0"/>
                <a:ea typeface="Times New Roman" panose="02020603050405020304" pitchFamily="18" charset="0"/>
              </a:rPr>
              <a:t>цифры</a:t>
            </a:r>
            <a:r>
              <a:rPr lang="ru-RU" sz="3200" dirty="0">
                <a:solidFill>
                  <a:srgbClr val="FF0000"/>
                </a:solidFill>
                <a:latin typeface="Times New Roman" panose="02020603050405020304" pitchFamily="18" charset="0"/>
                <a:ea typeface="Times New Roman" panose="02020603050405020304" pitchFamily="18" charset="0"/>
              </a:rPr>
              <a:t>, под которыми они указаны.</a:t>
            </a:r>
          </a:p>
          <a:p>
            <a:pPr marL="514350" indent="-514350">
              <a:buFont typeface="+mj-lt"/>
              <a:buAutoNum type="arabicPeriod"/>
            </a:pPr>
            <a:r>
              <a:rPr lang="ru-RU" sz="3200" dirty="0">
                <a:latin typeface="Times New Roman" panose="02020603050405020304" pitchFamily="18" charset="0"/>
                <a:ea typeface="Times New Roman" panose="02020603050405020304" pitchFamily="18" charset="0"/>
              </a:rPr>
              <a:t>Одной из экономических функций государства является инвестирование средств в проекты государственной важности.</a:t>
            </a:r>
          </a:p>
          <a:p>
            <a:pPr marL="514350" indent="-514350">
              <a:buFont typeface="+mj-lt"/>
              <a:buAutoNum type="arabicPeriod"/>
            </a:pPr>
            <a:r>
              <a:rPr lang="ru-RU" sz="3200" dirty="0">
                <a:latin typeface="Times New Roman" panose="02020603050405020304" pitchFamily="18" charset="0"/>
                <a:ea typeface="Times New Roman" panose="02020603050405020304" pitchFamily="18" charset="0"/>
              </a:rPr>
              <a:t>В рыночной экономике государство выполняет функцию организации производства общественных благ.</a:t>
            </a:r>
          </a:p>
          <a:p>
            <a:pPr marL="514350" indent="-514350">
              <a:buFont typeface="+mj-lt"/>
              <a:buAutoNum type="arabicPeriod"/>
            </a:pPr>
            <a:r>
              <a:rPr lang="ru-RU" sz="3200" dirty="0">
                <a:latin typeface="Times New Roman" panose="02020603050405020304" pitchFamily="18" charset="0"/>
                <a:ea typeface="Times New Roman" panose="02020603050405020304" pitchFamily="18" charset="0"/>
              </a:rPr>
              <a:t>Политика государства, нацеленная на сокращение инфляции, преодоление спада экономики, ликвидацию безработицы, называется бюджетно-налоговой.</a:t>
            </a:r>
          </a:p>
          <a:p>
            <a:pPr marL="514350" indent="-514350">
              <a:buFont typeface="+mj-lt"/>
              <a:buAutoNum type="arabicPeriod"/>
            </a:pPr>
            <a:r>
              <a:rPr lang="ru-RU" sz="3200" dirty="0">
                <a:latin typeface="Times New Roman" panose="02020603050405020304" pitchFamily="18" charset="0"/>
                <a:ea typeface="Times New Roman" panose="02020603050405020304" pitchFamily="18" charset="0"/>
              </a:rPr>
              <a:t>В случае спада экономической активности государство осуществляет стимулирующую политику.</a:t>
            </a:r>
          </a:p>
          <a:p>
            <a:pPr marL="514350" indent="-514350">
              <a:buFont typeface="+mj-lt"/>
              <a:buAutoNum type="arabicPeriod"/>
            </a:pPr>
            <a:r>
              <a:rPr lang="ru-RU" sz="3200" dirty="0">
                <a:latin typeface="Times New Roman" panose="02020603050405020304" pitchFamily="18" charset="0"/>
                <a:ea typeface="Times New Roman" panose="02020603050405020304" pitchFamily="18" charset="0"/>
              </a:rPr>
              <a:t>В экономике любого типа государство устанавливает цены на все товары и услуги.</a:t>
            </a:r>
          </a:p>
        </p:txBody>
      </p:sp>
    </p:spTree>
    <p:extLst>
      <p:ext uri="{BB962C8B-B14F-4D97-AF65-F5344CB8AC3E}">
        <p14:creationId xmlns:p14="http://schemas.microsoft.com/office/powerpoint/2010/main" val="119681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50579" y="5877204"/>
            <a:ext cx="13557692" cy="4194605"/>
            <a:chOff x="-31724" y="462281"/>
            <a:chExt cx="6350000" cy="1964622"/>
          </a:xfrm>
        </p:grpSpPr>
        <p:sp>
          <p:nvSpPr>
            <p:cNvPr id="3" name="Freeform 3"/>
            <p:cNvSpPr/>
            <p:nvPr/>
          </p:nvSpPr>
          <p:spPr>
            <a:xfrm>
              <a:off x="-31724" y="462281"/>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5" name="Прямоугольник 4">
            <a:extLst>
              <a:ext uri="{FF2B5EF4-FFF2-40B4-BE49-F238E27FC236}">
                <a16:creationId xmlns:a16="http://schemas.microsoft.com/office/drawing/2014/main" id="{9515E896-1F8F-DA46-B333-EB946ACA9266}"/>
              </a:ext>
            </a:extLst>
          </p:cNvPr>
          <p:cNvSpPr/>
          <p:nvPr/>
        </p:nvSpPr>
        <p:spPr>
          <a:xfrm>
            <a:off x="90311" y="99622"/>
            <a:ext cx="11966222" cy="6555641"/>
          </a:xfrm>
          <a:prstGeom prst="rect">
            <a:avLst/>
          </a:prstGeom>
        </p:spPr>
        <p:txBody>
          <a:bodyPr wrap="square">
            <a:spAutoFit/>
          </a:bodyPr>
          <a:lstStyle/>
          <a:p>
            <a:pPr indent="238125" algn="just"/>
            <a:r>
              <a:rPr lang="ru-RU" sz="2800" dirty="0">
                <a:solidFill>
                  <a:srgbClr val="FF0000"/>
                </a:solidFill>
                <a:latin typeface="Verdana" panose="020B0604030504040204" pitchFamily="34" charset="0"/>
                <a:ea typeface="Times New Roman" panose="02020603050405020304" pitchFamily="18" charset="0"/>
              </a:rPr>
              <a:t>Выберите верные суждения о роли государства в экономике и запишите цифры, под которыми они указаны.</a:t>
            </a:r>
            <a:endParaRPr lang="ru-RU" sz="2800" dirty="0">
              <a:solidFill>
                <a:srgbClr val="FF0000"/>
              </a:solidFill>
              <a:latin typeface="Times New Roman" panose="02020603050405020304" pitchFamily="18" charset="0"/>
              <a:ea typeface="Times New Roman" panose="02020603050405020304" pitchFamily="18" charset="0"/>
            </a:endParaRPr>
          </a:p>
          <a:p>
            <a:pPr algn="just"/>
            <a:r>
              <a:rPr lang="ru-RU" sz="2800" dirty="0">
                <a:solidFill>
                  <a:srgbClr val="000000"/>
                </a:solidFill>
                <a:latin typeface="Verdana" panose="020B0604030504040204" pitchFamily="34"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1) В экономике любого типа государство устанавливает цены на все товары и услуги.</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2) Государство использует инструменты денежно-кредитной политики для регулирования рыночной экономики.</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3) Государство может поддержать отечественных товаропроизводителей, повышая таможенные пошлины на иностранные товары.</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4) Государство в рыночной экономике осуществляет централизованное планирование производства и потребления.</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5) Государство в условиях рынка воздействует на структурные изменения экономики.</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33439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Таблица 6">
            <a:extLst>
              <a:ext uri="{FF2B5EF4-FFF2-40B4-BE49-F238E27FC236}">
                <a16:creationId xmlns:a16="http://schemas.microsoft.com/office/drawing/2014/main" id="{D3AC48A7-A491-B749-B4F5-120BD3BF038A}"/>
              </a:ext>
            </a:extLst>
          </p:cNvPr>
          <p:cNvGraphicFramePr>
            <a:graphicFrameLocks noGrp="1"/>
          </p:cNvGraphicFramePr>
          <p:nvPr>
            <p:extLst>
              <p:ext uri="{D42A27DB-BD31-4B8C-83A1-F6EECF244321}">
                <p14:modId xmlns:p14="http://schemas.microsoft.com/office/powerpoint/2010/main" val="2940624783"/>
              </p:ext>
            </p:extLst>
          </p:nvPr>
        </p:nvGraphicFramePr>
        <p:xfrm>
          <a:off x="333022" y="694738"/>
          <a:ext cx="11525956" cy="5273040"/>
        </p:xfrm>
        <a:graphic>
          <a:graphicData uri="http://schemas.openxmlformats.org/drawingml/2006/table">
            <a:tbl>
              <a:tblPr firstRow="1" firstCol="1" bandRow="1"/>
              <a:tblGrid>
                <a:gridCol w="5674316">
                  <a:extLst>
                    <a:ext uri="{9D8B030D-6E8A-4147-A177-3AD203B41FA5}">
                      <a16:colId xmlns:a16="http://schemas.microsoft.com/office/drawing/2014/main" val="3410919200"/>
                    </a:ext>
                  </a:extLst>
                </a:gridCol>
                <a:gridCol w="638361">
                  <a:extLst>
                    <a:ext uri="{9D8B030D-6E8A-4147-A177-3AD203B41FA5}">
                      <a16:colId xmlns:a16="http://schemas.microsoft.com/office/drawing/2014/main" val="2030088923"/>
                    </a:ext>
                  </a:extLst>
                </a:gridCol>
                <a:gridCol w="5213279">
                  <a:extLst>
                    <a:ext uri="{9D8B030D-6E8A-4147-A177-3AD203B41FA5}">
                      <a16:colId xmlns:a16="http://schemas.microsoft.com/office/drawing/2014/main" val="1784752082"/>
                    </a:ext>
                  </a:extLst>
                </a:gridCol>
              </a:tblGrid>
              <a:tr h="0">
                <a:tc>
                  <a:txBody>
                    <a:bodyPr/>
                    <a:lstStyle/>
                    <a:p>
                      <a:pPr algn="ctr">
                        <a:spcBef>
                          <a:spcPts val="375"/>
                        </a:spcBef>
                      </a:pPr>
                      <a:r>
                        <a:rPr lang="ru-RU" sz="24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ПРИМЕРЫ ДЕЯТЕЛЬНОСТИ ГОСУДАРСТВА</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a:noFill/>
                    </a:lnL>
                    <a:lnR>
                      <a:noFill/>
                    </a:lnR>
                    <a:lnT>
                      <a:noFill/>
                    </a:lnT>
                    <a:lnB>
                      <a:noFill/>
                    </a:lnB>
                    <a:solidFill>
                      <a:srgbClr val="FFFFFF"/>
                    </a:solidFill>
                  </a:tcPr>
                </a:tc>
                <a:tc>
                  <a:txBody>
                    <a:bodyPr/>
                    <a:lstStyle/>
                    <a:p>
                      <a:pPr>
                        <a:spcBef>
                          <a:spcPts val="375"/>
                        </a:spcBef>
                      </a:pPr>
                      <a:r>
                        <a:rPr lang="ru-RU" sz="240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a:noFill/>
                    </a:lnL>
                    <a:lnR>
                      <a:noFill/>
                    </a:lnR>
                    <a:lnT>
                      <a:noFill/>
                    </a:lnT>
                    <a:lnB>
                      <a:noFill/>
                    </a:lnB>
                    <a:solidFill>
                      <a:srgbClr val="FFFFFF"/>
                    </a:solidFill>
                  </a:tcPr>
                </a:tc>
                <a:tc>
                  <a:txBody>
                    <a:bodyPr/>
                    <a:lstStyle/>
                    <a:p>
                      <a:pPr algn="ctr">
                        <a:spcBef>
                          <a:spcPts val="375"/>
                        </a:spcBef>
                      </a:pPr>
                      <a:r>
                        <a:rPr lang="ru-RU" sz="240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ФУНКЦИИ ГОСУДАРСТВА В РЫНОЧНОЙ ЭКОНОМИКЕ</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a:noFill/>
                    </a:lnL>
                    <a:lnR>
                      <a:noFill/>
                    </a:lnR>
                    <a:lnT>
                      <a:noFill/>
                    </a:lnT>
                    <a:lnB>
                      <a:noFill/>
                    </a:lnB>
                    <a:solidFill>
                      <a:srgbClr val="FFFFFF"/>
                    </a:solidFill>
                  </a:tcPr>
                </a:tc>
                <a:extLst>
                  <a:ext uri="{0D108BD9-81ED-4DB2-BD59-A6C34878D82A}">
                    <a16:rowId xmlns:a16="http://schemas.microsoft.com/office/drawing/2014/main" val="1745788290"/>
                  </a:ext>
                </a:extLst>
              </a:tr>
              <a:tr h="0">
                <a:tc>
                  <a:txBody>
                    <a:bodyPr/>
                    <a:lstStyle/>
                    <a:p>
                      <a:pPr indent="238125"/>
                      <a:r>
                        <a:rPr lang="ru-RU" sz="24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А) государственное финансирование строительства диагностических медицинских центров </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238125"/>
                      <a:r>
                        <a:rPr lang="ru-RU" sz="24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Б) бесплатное предоставление отдельным группам граждан лекарственных препаратов </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238125"/>
                      <a:r>
                        <a:rPr lang="ru-RU" sz="24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В) обеспечение охраны правопорядка </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238125"/>
                      <a:r>
                        <a:rPr lang="ru-RU" sz="24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Г) организация работы общественного транспорта </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238125"/>
                      <a:r>
                        <a:rPr lang="ru-RU" sz="24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Д) выплата пенсий, субсидий </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lnL>
                      <a:noFill/>
                    </a:lnL>
                    <a:lnR>
                      <a:noFill/>
                    </a:lnR>
                    <a:lnT>
                      <a:noFill/>
                    </a:lnT>
                    <a:lnB>
                      <a:noFill/>
                    </a:lnB>
                    <a:solidFill>
                      <a:srgbClr val="FFFFFF"/>
                    </a:solidFill>
                  </a:tcPr>
                </a:tc>
                <a:tc>
                  <a:txBody>
                    <a:bodyPr/>
                    <a:lstStyle/>
                    <a:p>
                      <a:pPr>
                        <a:spcBef>
                          <a:spcPts val="375"/>
                        </a:spcBef>
                      </a:pPr>
                      <a:r>
                        <a:rPr lang="ru-RU" sz="24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a:noFill/>
                    </a:lnL>
                    <a:lnR>
                      <a:noFill/>
                    </a:lnR>
                    <a:lnT>
                      <a:noFill/>
                    </a:lnT>
                    <a:lnB>
                      <a:noFill/>
                    </a:lnB>
                    <a:solidFill>
                      <a:srgbClr val="FFFFFF"/>
                    </a:solidFill>
                  </a:tcPr>
                </a:tc>
                <a:tc>
                  <a:txBody>
                    <a:bodyPr/>
                    <a:lstStyle/>
                    <a:p>
                      <a:pPr indent="238125"/>
                      <a:r>
                        <a:rPr lang="ru-RU" sz="24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1) социальное обеспечение населения</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238125"/>
                      <a:r>
                        <a:rPr lang="ru-RU" sz="24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2) организация производства общественных благ</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lnL>
                      <a:noFill/>
                    </a:lnL>
                    <a:lnR>
                      <a:noFill/>
                    </a:lnR>
                    <a:lnT>
                      <a:noFill/>
                    </a:lnT>
                    <a:lnB>
                      <a:noFill/>
                    </a:lnB>
                    <a:solidFill>
                      <a:srgbClr val="FFFFFF"/>
                    </a:solidFill>
                  </a:tcPr>
                </a:tc>
                <a:extLst>
                  <a:ext uri="{0D108BD9-81ED-4DB2-BD59-A6C34878D82A}">
                    <a16:rowId xmlns:a16="http://schemas.microsoft.com/office/drawing/2014/main" val="3123269815"/>
                  </a:ext>
                </a:extLst>
              </a:tr>
            </a:tbl>
          </a:graphicData>
        </a:graphic>
      </p:graphicFrame>
      <p:pic>
        <p:nvPicPr>
          <p:cNvPr id="8" name="Picture 2">
            <a:extLst>
              <a:ext uri="{FF2B5EF4-FFF2-40B4-BE49-F238E27FC236}">
                <a16:creationId xmlns:a16="http://schemas.microsoft.com/office/drawing/2014/main" id="{9EDA365F-415A-FD40-B238-C6BA06F77A1D}"/>
              </a:ext>
            </a:extLst>
          </p:cNvPr>
          <p:cNvPicPr>
            <a:picLocks noChangeAspect="1"/>
          </p:cNvPicPr>
          <p:nvPr/>
        </p:nvPicPr>
        <p:blipFill>
          <a:blip r:embed="rId2"/>
          <a:srcRect/>
          <a:stretch>
            <a:fillRect/>
          </a:stretch>
        </p:blipFill>
        <p:spPr>
          <a:xfrm rot="6036826">
            <a:off x="7988305" y="3016963"/>
            <a:ext cx="5676793" cy="5676793"/>
          </a:xfrm>
          <a:prstGeom prst="rect">
            <a:avLst/>
          </a:prstGeom>
        </p:spPr>
      </p:pic>
    </p:spTree>
    <p:extLst>
      <p:ext uri="{BB962C8B-B14F-4D97-AF65-F5344CB8AC3E}">
        <p14:creationId xmlns:p14="http://schemas.microsoft.com/office/powerpoint/2010/main" val="690278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5839D802-93DD-364E-8F2C-839AE9DC98B8}"/>
              </a:ext>
            </a:extLst>
          </p:cNvPr>
          <p:cNvSpPr/>
          <p:nvPr/>
        </p:nvSpPr>
        <p:spPr>
          <a:xfrm>
            <a:off x="903126" y="533915"/>
            <a:ext cx="10609646" cy="6124754"/>
          </a:xfrm>
          <a:prstGeom prst="rect">
            <a:avLst/>
          </a:prstGeom>
        </p:spPr>
        <p:txBody>
          <a:bodyPr wrap="square">
            <a:spAutoFit/>
          </a:bodyPr>
          <a:lstStyle/>
          <a:p>
            <a:pPr indent="238125" algn="just"/>
            <a:r>
              <a:rPr lang="ru-RU" sz="2800" dirty="0">
                <a:solidFill>
                  <a:srgbClr val="FF0000"/>
                </a:solidFill>
                <a:latin typeface="Verdana" panose="020B0604030504040204" pitchFamily="34" charset="0"/>
                <a:ea typeface="Times New Roman" panose="02020603050405020304" pitchFamily="18" charset="0"/>
              </a:rPr>
              <a:t>Выберите верные суждения о роли государства в условиях рынка и запишите цифры, под которыми они указаны.</a:t>
            </a:r>
            <a:endParaRPr lang="ru-RU" sz="2800" dirty="0">
              <a:solidFill>
                <a:srgbClr val="FF0000"/>
              </a:solidFill>
              <a:latin typeface="Times New Roman" panose="02020603050405020304" pitchFamily="18" charset="0"/>
              <a:ea typeface="Times New Roman" panose="02020603050405020304" pitchFamily="18" charset="0"/>
            </a:endParaRPr>
          </a:p>
          <a:p>
            <a:pPr algn="just"/>
            <a:r>
              <a:rPr lang="ru-RU" sz="2800" dirty="0">
                <a:solidFill>
                  <a:srgbClr val="000000"/>
                </a:solidFill>
                <a:latin typeface="Verdana" panose="020B0604030504040204" pitchFamily="34"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1) Одной из функций государства в условиях рынка является борьба с монополизацией экономики.</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2) Государство в рыночной экономике призвано поддерживать незащищенные слои населения.</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3) Важнейшей функцией государства является создание общественных благ.</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4) Государство в условиях рынка регулирует цены на товары первой необходимости.</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5) Процесс приватизации означает передачу частной собственности в руки государства.</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85959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706312" y="-3930500"/>
            <a:ext cx="9967994" cy="6596999"/>
          </a:xfrm>
          <a:prstGeom prst="rect">
            <a:avLst/>
          </a:prstGeom>
        </p:spPr>
      </p:pic>
      <p:sp>
        <p:nvSpPr>
          <p:cNvPr id="4" name="Прямоугольник 3">
            <a:extLst>
              <a:ext uri="{FF2B5EF4-FFF2-40B4-BE49-F238E27FC236}">
                <a16:creationId xmlns:a16="http://schemas.microsoft.com/office/drawing/2014/main" id="{37CEB2A2-FFED-A348-8018-FED48712D544}"/>
              </a:ext>
            </a:extLst>
          </p:cNvPr>
          <p:cNvSpPr/>
          <p:nvPr/>
        </p:nvSpPr>
        <p:spPr>
          <a:xfrm>
            <a:off x="553155" y="2192783"/>
            <a:ext cx="10905067" cy="3046988"/>
          </a:xfrm>
          <a:prstGeom prst="rect">
            <a:avLst/>
          </a:prstGeom>
        </p:spPr>
        <p:txBody>
          <a:bodyPr wrap="square">
            <a:spAutoFit/>
          </a:bodyPr>
          <a:lstStyle/>
          <a:p>
            <a:pPr algn="just"/>
            <a:r>
              <a:rPr lang="ru-RU" sz="3200" dirty="0">
                <a:latin typeface="Times New Roman" panose="02020603050405020304" pitchFamily="18" charset="0"/>
                <a:ea typeface="Times New Roman" panose="02020603050405020304" pitchFamily="18" charset="0"/>
              </a:rPr>
              <a:t>Опираясь на обществоведческие знания и факты общественной жизни, назовите любые три функции государства в рыночной экономике, и проиллюстрируйте каждую из них примером. (Сначала назовите функцию, затем</a:t>
            </a:r>
          </a:p>
          <a:p>
            <a:pPr algn="just"/>
            <a:r>
              <a:rPr lang="ru-RU" sz="3200" dirty="0">
                <a:latin typeface="Times New Roman" panose="02020603050405020304" pitchFamily="18" charset="0"/>
                <a:ea typeface="Times New Roman" panose="02020603050405020304" pitchFamily="18" charset="0"/>
              </a:rPr>
              <a:t>приведите соответствующий пример.) (Каждый пример должен быть сформулирован развёрнуто )</a:t>
            </a:r>
            <a:r>
              <a:rPr lang="ru-RU" sz="3200" dirty="0"/>
              <a:t> </a:t>
            </a:r>
          </a:p>
        </p:txBody>
      </p:sp>
    </p:spTree>
    <p:extLst>
      <p:ext uri="{BB962C8B-B14F-4D97-AF65-F5344CB8AC3E}">
        <p14:creationId xmlns:p14="http://schemas.microsoft.com/office/powerpoint/2010/main" val="2486024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2" name="Прямоугольник 1">
            <a:extLst>
              <a:ext uri="{FF2B5EF4-FFF2-40B4-BE49-F238E27FC236}">
                <a16:creationId xmlns:a16="http://schemas.microsoft.com/office/drawing/2014/main" id="{B375898A-C102-5649-912E-56FF2AB08F99}"/>
              </a:ext>
            </a:extLst>
          </p:cNvPr>
          <p:cNvSpPr/>
          <p:nvPr/>
        </p:nvSpPr>
        <p:spPr>
          <a:xfrm>
            <a:off x="3556000" y="1471136"/>
            <a:ext cx="8331200" cy="2554545"/>
          </a:xfrm>
          <a:prstGeom prst="rect">
            <a:avLst/>
          </a:prstGeom>
        </p:spPr>
        <p:txBody>
          <a:bodyPr wrap="square">
            <a:spAutoFit/>
          </a:bodyPr>
          <a:lstStyle/>
          <a:p>
            <a:r>
              <a:rPr lang="ru-RU" sz="3200" dirty="0">
                <a:latin typeface="Times New Roman" panose="02020603050405020304" pitchFamily="18" charset="0"/>
                <a:ea typeface="Times New Roman" panose="02020603050405020304" pitchFamily="18" charset="0"/>
              </a:rPr>
              <a:t>Опираясь на обществоведческие знания и факты общественной жизни, сформулируйте три суждения о том, к каким деформациям механизма рынка может привести излишнее</a:t>
            </a:r>
          </a:p>
          <a:p>
            <a:r>
              <a:rPr lang="ru-RU" sz="3200" dirty="0">
                <a:latin typeface="Times New Roman" panose="02020603050405020304" pitchFamily="18" charset="0"/>
                <a:ea typeface="Times New Roman" panose="02020603050405020304" pitchFamily="18" charset="0"/>
              </a:rPr>
              <a:t>вмешательство государства в экономику</a:t>
            </a:r>
          </a:p>
        </p:txBody>
      </p:sp>
    </p:spTree>
    <p:extLst>
      <p:ext uri="{BB962C8B-B14F-4D97-AF65-F5344CB8AC3E}">
        <p14:creationId xmlns:p14="http://schemas.microsoft.com/office/powerpoint/2010/main" val="3314981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877210" y="-1302265"/>
            <a:ext cx="3754419" cy="3071798"/>
          </a:xfrm>
          <a:prstGeom prst="rect">
            <a:avLst/>
          </a:prstGeom>
        </p:spPr>
      </p:pic>
      <p:sp>
        <p:nvSpPr>
          <p:cNvPr id="3" name="Прямоугольник 2">
            <a:extLst>
              <a:ext uri="{FF2B5EF4-FFF2-40B4-BE49-F238E27FC236}">
                <a16:creationId xmlns:a16="http://schemas.microsoft.com/office/drawing/2014/main" id="{D68FEF15-2F23-774B-AA7F-1C3EF860B550}"/>
              </a:ext>
            </a:extLst>
          </p:cNvPr>
          <p:cNvSpPr/>
          <p:nvPr/>
        </p:nvSpPr>
        <p:spPr>
          <a:xfrm>
            <a:off x="1794672" y="53219"/>
            <a:ext cx="10329333" cy="1569660"/>
          </a:xfrm>
          <a:prstGeom prst="rect">
            <a:avLst/>
          </a:prstGeom>
        </p:spPr>
        <p:txBody>
          <a:bodyPr wrap="square">
            <a:spAutoFit/>
          </a:bodyPr>
          <a:lstStyle/>
          <a:p>
            <a:pPr algn="just"/>
            <a:r>
              <a:rPr lang="ru-RU" sz="2400" dirty="0">
                <a:solidFill>
                  <a:srgbClr val="FF0000"/>
                </a:solidFill>
                <a:latin typeface="Montserrat Medium" pitchFamily="2" charset="0"/>
                <a:ea typeface="Calibri" panose="020F0502020204030204" pitchFamily="34" charset="0"/>
                <a:cs typeface="Times New Roman" panose="02020603050405020304" pitchFamily="18" charset="0"/>
              </a:rPr>
              <a:t>Установите соответствие между примерами функциями государства рыночной экономике: каждому элементу первого столбца подберите соответствующий элемент из второго столбца.</a:t>
            </a:r>
            <a:r>
              <a:rPr lang="ru-RU" sz="2400" dirty="0">
                <a:solidFill>
                  <a:srgbClr val="FF0000"/>
                </a:solidFill>
                <a:effectLst/>
              </a:rPr>
              <a:t> </a:t>
            </a:r>
            <a:endParaRPr lang="ru-RU" sz="2400" dirty="0">
              <a:solidFill>
                <a:srgbClr val="FF0000"/>
              </a:solidFill>
            </a:endParaRPr>
          </a:p>
        </p:txBody>
      </p:sp>
      <p:sp>
        <p:nvSpPr>
          <p:cNvPr id="7" name="Прямоугольник 6">
            <a:extLst>
              <a:ext uri="{FF2B5EF4-FFF2-40B4-BE49-F238E27FC236}">
                <a16:creationId xmlns:a16="http://schemas.microsoft.com/office/drawing/2014/main" id="{6C48BAB9-88FD-3647-A482-08C7D1AF7FA1}"/>
              </a:ext>
            </a:extLst>
          </p:cNvPr>
          <p:cNvSpPr/>
          <p:nvPr/>
        </p:nvSpPr>
        <p:spPr>
          <a:xfrm>
            <a:off x="863339" y="1769533"/>
            <a:ext cx="6096000" cy="4154984"/>
          </a:xfrm>
          <a:prstGeom prst="rect">
            <a:avLst/>
          </a:prstGeom>
        </p:spPr>
        <p:txBody>
          <a:bodyPr>
            <a:spAutoFit/>
          </a:bodyPr>
          <a:lstStyle/>
          <a:p>
            <a:pPr>
              <a:spcBef>
                <a:spcPts val="585"/>
              </a:spcBef>
            </a:pPr>
            <a:r>
              <a:rPr lang="ru-RU" sz="2400" dirty="0">
                <a:solidFill>
                  <a:srgbClr val="404040"/>
                </a:solidFill>
                <a:latin typeface="Montserrat Medium" pitchFamily="2" charset="0"/>
                <a:ea typeface="Times New Roman" panose="02020603050405020304" pitchFamily="18" charset="0"/>
              </a:rPr>
              <a:t>ПРИМЕРЫ </a:t>
            </a:r>
            <a:endParaRPr lang="ru-RU" sz="2400" dirty="0">
              <a:effectLst/>
              <a:latin typeface="Times New Roman" panose="02020603050405020304" pitchFamily="18" charset="0"/>
              <a:ea typeface="Times New Roman" panose="02020603050405020304" pitchFamily="18" charset="0"/>
            </a:endParaRPr>
          </a:p>
          <a:p>
            <a:r>
              <a:rPr lang="ru-RU" sz="2400" dirty="0" err="1">
                <a:solidFill>
                  <a:srgbClr val="404040"/>
                </a:solidFill>
                <a:latin typeface="Montserrat Medium" pitchFamily="2" charset="0"/>
                <a:ea typeface="Times New Roman" panose="02020603050405020304" pitchFamily="18" charset="0"/>
              </a:rPr>
              <a:t>A</a:t>
            </a:r>
            <a:r>
              <a:rPr lang="ru-RU" sz="2400" dirty="0">
                <a:solidFill>
                  <a:srgbClr val="404040"/>
                </a:solidFill>
                <a:latin typeface="Montserrat Medium" pitchFamily="2" charset="0"/>
                <a:ea typeface="Times New Roman" panose="02020603050405020304" pitchFamily="18" charset="0"/>
              </a:rPr>
              <a:t>) оплата листка временной нетрудоспособности (больничного) </a:t>
            </a:r>
            <a:endParaRPr lang="ru-RU" sz="2400" dirty="0">
              <a:effectLst/>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Б) выплата пособий многодетным семьям </a:t>
            </a:r>
            <a:r>
              <a:rPr lang="ru-RU" sz="2400" dirty="0" err="1">
                <a:solidFill>
                  <a:srgbClr val="404040"/>
                </a:solidFill>
                <a:latin typeface="Montserrat Medium" pitchFamily="2" charset="0"/>
                <a:ea typeface="Times New Roman" panose="02020603050405020304" pitchFamily="18" charset="0"/>
              </a:rPr>
              <a:t>B</a:t>
            </a:r>
            <a:r>
              <a:rPr lang="ru-RU" sz="2400" dirty="0">
                <a:solidFill>
                  <a:srgbClr val="404040"/>
                </a:solidFill>
                <a:latin typeface="Montserrat Medium" pitchFamily="2" charset="0"/>
                <a:ea typeface="Times New Roman" panose="02020603050405020304" pitchFamily="18" charset="0"/>
              </a:rPr>
              <a:t>) организация работы общественного транспорта </a:t>
            </a:r>
            <a:endParaRPr lang="ru-RU" sz="2400" dirty="0">
              <a:effectLst/>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Г) строительство федеральной сети автомобильных дорог </a:t>
            </a:r>
            <a:endParaRPr lang="ru-RU" sz="2400" dirty="0">
              <a:effectLst/>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Д) обеспечение бесплатного для граждан основного общего образования </a:t>
            </a:r>
            <a:endParaRPr lang="ru-RU" sz="2400" dirty="0">
              <a:effectLst/>
              <a:latin typeface="Times New Roman" panose="02020603050405020304" pitchFamily="18" charset="0"/>
              <a:ea typeface="Times New Roman" panose="02020603050405020304" pitchFamily="18" charset="0"/>
            </a:endParaRPr>
          </a:p>
        </p:txBody>
      </p:sp>
      <p:sp>
        <p:nvSpPr>
          <p:cNvPr id="4" name="Прямоугольник 3">
            <a:extLst>
              <a:ext uri="{FF2B5EF4-FFF2-40B4-BE49-F238E27FC236}">
                <a16:creationId xmlns:a16="http://schemas.microsoft.com/office/drawing/2014/main" id="{B4CC27BE-5303-DC4F-95E1-26799925C89E}"/>
              </a:ext>
            </a:extLst>
          </p:cNvPr>
          <p:cNvSpPr/>
          <p:nvPr/>
        </p:nvSpPr>
        <p:spPr>
          <a:xfrm>
            <a:off x="7057024" y="1797784"/>
            <a:ext cx="5285727" cy="1631216"/>
          </a:xfrm>
          <a:prstGeom prst="rect">
            <a:avLst/>
          </a:prstGeom>
        </p:spPr>
        <p:txBody>
          <a:bodyPr wrap="square">
            <a:spAutoFit/>
          </a:bodyPr>
          <a:lstStyle/>
          <a:p>
            <a:r>
              <a:rPr lang="ru-RU" sz="2000" dirty="0">
                <a:solidFill>
                  <a:srgbClr val="404040"/>
                </a:solidFill>
                <a:latin typeface="Montserrat Medium" pitchFamily="2" charset="0"/>
                <a:ea typeface="Times New Roman" panose="02020603050405020304" pitchFamily="18" charset="0"/>
              </a:rPr>
              <a:t>ФУНКЦИИ ГОСУДАРСТВА РЫНОЧНОЙ ЭКОНОМИКЕ </a:t>
            </a:r>
            <a:endParaRPr lang="ru-RU" sz="2000" dirty="0">
              <a:effectLst/>
              <a:latin typeface="Times New Roman" panose="02020603050405020304" pitchFamily="18" charset="0"/>
              <a:ea typeface="Times New Roman" panose="02020603050405020304" pitchFamily="18" charset="0"/>
            </a:endParaRPr>
          </a:p>
          <a:p>
            <a:r>
              <a:rPr lang="ru-RU" sz="2000" dirty="0">
                <a:solidFill>
                  <a:srgbClr val="404040"/>
                </a:solidFill>
                <a:latin typeface="Montserrat Medium" pitchFamily="2" charset="0"/>
                <a:ea typeface="Times New Roman" panose="02020603050405020304" pitchFamily="18" charset="0"/>
              </a:rPr>
              <a:t>1) социальное обеспечение населения </a:t>
            </a:r>
            <a:endParaRPr lang="ru-RU" sz="2000" dirty="0">
              <a:effectLst/>
              <a:latin typeface="Times New Roman" panose="02020603050405020304" pitchFamily="18" charset="0"/>
              <a:ea typeface="Times New Roman" panose="02020603050405020304" pitchFamily="18" charset="0"/>
            </a:endParaRPr>
          </a:p>
          <a:p>
            <a:pPr>
              <a:spcBef>
                <a:spcPts val="5"/>
              </a:spcBef>
            </a:pPr>
            <a:r>
              <a:rPr lang="ru-RU" sz="2000" dirty="0">
                <a:solidFill>
                  <a:srgbClr val="404040"/>
                </a:solidFill>
                <a:latin typeface="Montserrat Medium" pitchFamily="2" charset="0"/>
                <a:ea typeface="Times New Roman" panose="02020603050405020304" pitchFamily="18" charset="0"/>
              </a:rPr>
              <a:t>2) производство общественных благ</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832582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9645488" y="-3407968"/>
            <a:ext cx="12873449" cy="8519883"/>
          </a:xfrm>
          <a:prstGeom prst="rect">
            <a:avLst/>
          </a:prstGeom>
        </p:spPr>
      </p:pic>
      <p:pic>
        <p:nvPicPr>
          <p:cNvPr id="5" name="Picture 3">
            <a:extLst>
              <a:ext uri="{FF2B5EF4-FFF2-40B4-BE49-F238E27FC236}">
                <a16:creationId xmlns:a16="http://schemas.microsoft.com/office/drawing/2014/main" id="{866C55E2-3B3A-2941-8B72-0F9642B04F22}"/>
              </a:ext>
            </a:extLst>
          </p:cNvPr>
          <p:cNvPicPr>
            <a:picLocks noChangeAspect="1"/>
          </p:cNvPicPr>
          <p:nvPr/>
        </p:nvPicPr>
        <p:blipFill>
          <a:blip r:embed="rId2"/>
          <a:srcRect/>
          <a:stretch>
            <a:fillRect/>
          </a:stretch>
        </p:blipFill>
        <p:spPr>
          <a:xfrm rot="-909727">
            <a:off x="6441906" y="2005053"/>
            <a:ext cx="12873449" cy="8519883"/>
          </a:xfrm>
          <a:prstGeom prst="rect">
            <a:avLst/>
          </a:prstGeom>
        </p:spPr>
      </p:pic>
      <p:sp>
        <p:nvSpPr>
          <p:cNvPr id="4" name="Прямоугольник 3">
            <a:extLst>
              <a:ext uri="{FF2B5EF4-FFF2-40B4-BE49-F238E27FC236}">
                <a16:creationId xmlns:a16="http://schemas.microsoft.com/office/drawing/2014/main" id="{F73FEA23-C167-0446-A150-D0BC90AD8601}"/>
              </a:ext>
            </a:extLst>
          </p:cNvPr>
          <p:cNvSpPr/>
          <p:nvPr/>
        </p:nvSpPr>
        <p:spPr>
          <a:xfrm>
            <a:off x="1907823" y="210842"/>
            <a:ext cx="9968088" cy="830997"/>
          </a:xfrm>
          <a:prstGeom prst="rect">
            <a:avLst/>
          </a:prstGeom>
        </p:spPr>
        <p:txBody>
          <a:bodyPr wrap="square">
            <a:spAutoFit/>
          </a:bodyPr>
          <a:lstStyle/>
          <a:p>
            <a:r>
              <a:rPr lang="ru-RU" sz="2400" dirty="0">
                <a:solidFill>
                  <a:srgbClr val="FF0000"/>
                </a:solidFill>
                <a:latin typeface="Montserrat Medium" pitchFamily="2" charset="0"/>
                <a:ea typeface="Calibri" panose="020F0502020204030204" pitchFamily="34" charset="0"/>
                <a:cs typeface="Times New Roman" panose="02020603050405020304" pitchFamily="18" charset="0"/>
              </a:rPr>
              <a:t>Выберите верные суждения о роли государства в экономике запишите </a:t>
            </a:r>
            <a:r>
              <a:rPr lang="ru-RU" sz="2400" b="1" dirty="0">
                <a:solidFill>
                  <a:srgbClr val="FF0000"/>
                </a:solidFill>
                <a:latin typeface="Montserrat Medium" pitchFamily="2" charset="0"/>
                <a:ea typeface="Calibri" panose="020F0502020204030204" pitchFamily="34" charset="0"/>
                <a:cs typeface="Times New Roman" panose="02020603050405020304" pitchFamily="18" charset="0"/>
              </a:rPr>
              <a:t>цифры, </a:t>
            </a:r>
            <a:r>
              <a:rPr lang="ru-RU" sz="2400" dirty="0">
                <a:solidFill>
                  <a:srgbClr val="FF0000"/>
                </a:solidFill>
                <a:latin typeface="Montserrat Medium" pitchFamily="2" charset="0"/>
                <a:ea typeface="Calibri" panose="020F0502020204030204" pitchFamily="34" charset="0"/>
                <a:cs typeface="Times New Roman" panose="02020603050405020304" pitchFamily="18" charset="0"/>
              </a:rPr>
              <a:t>под которыми они указаны.</a:t>
            </a:r>
            <a:r>
              <a:rPr lang="ru-RU" sz="2400" dirty="0">
                <a:solidFill>
                  <a:srgbClr val="FF0000"/>
                </a:solidFill>
                <a:effectLst/>
              </a:rPr>
              <a:t> </a:t>
            </a:r>
            <a:endParaRPr lang="ru-RU" sz="2400" dirty="0">
              <a:solidFill>
                <a:srgbClr val="FF0000"/>
              </a:solidFill>
            </a:endParaRPr>
          </a:p>
        </p:txBody>
      </p:sp>
      <p:sp>
        <p:nvSpPr>
          <p:cNvPr id="6" name="Прямоугольник 5">
            <a:extLst>
              <a:ext uri="{FF2B5EF4-FFF2-40B4-BE49-F238E27FC236}">
                <a16:creationId xmlns:a16="http://schemas.microsoft.com/office/drawing/2014/main" id="{A3199D6B-F388-504A-A1D2-9255BFCF8328}"/>
              </a:ext>
            </a:extLst>
          </p:cNvPr>
          <p:cNvSpPr/>
          <p:nvPr/>
        </p:nvSpPr>
        <p:spPr>
          <a:xfrm>
            <a:off x="756355" y="1443841"/>
            <a:ext cx="10532533" cy="4832092"/>
          </a:xfrm>
          <a:prstGeom prst="rect">
            <a:avLst/>
          </a:prstGeom>
        </p:spPr>
        <p:txBody>
          <a:bodyPr wrap="square">
            <a:spAutoFit/>
          </a:bodyPr>
          <a:lstStyle/>
          <a:p>
            <a:pPr marR="222885">
              <a:spcBef>
                <a:spcPts val="255"/>
              </a:spcBef>
            </a:pPr>
            <a:r>
              <a:rPr lang="ru-RU" sz="2800" dirty="0">
                <a:ea typeface="Times New Roman" panose="02020603050405020304" pitchFamily="18" charset="0"/>
              </a:rPr>
              <a:t>1) В экономике любого типа государство устанавливает цены на все товары услуги. </a:t>
            </a:r>
            <a:endParaRPr lang="ru-RU" sz="2800" dirty="0">
              <a:effectLst/>
              <a:ea typeface="Times New Roman" panose="02020603050405020304" pitchFamily="18" charset="0"/>
            </a:endParaRPr>
          </a:p>
          <a:p>
            <a:pPr marR="222885"/>
            <a:r>
              <a:rPr lang="ru-RU" sz="2800" dirty="0">
                <a:ea typeface="Times New Roman" panose="02020603050405020304" pitchFamily="18" charset="0"/>
              </a:rPr>
              <a:t>2) Государство использует инструменты денежно-кредитной политики для регулирования рыночной экономики. </a:t>
            </a:r>
            <a:endParaRPr lang="ru-RU" sz="2800" dirty="0">
              <a:effectLst/>
              <a:ea typeface="Times New Roman" panose="02020603050405020304" pitchFamily="18" charset="0"/>
            </a:endParaRPr>
          </a:p>
          <a:p>
            <a:pPr marR="226695"/>
            <a:r>
              <a:rPr lang="ru-RU" sz="2800" dirty="0">
                <a:ea typeface="Times New Roman" panose="02020603050405020304" pitchFamily="18" charset="0"/>
              </a:rPr>
              <a:t>3) Государство может поддержать отечественных товаропроизводителей, повышая таможенные пошлины на иностранные товары. </a:t>
            </a:r>
            <a:endParaRPr lang="ru-RU" sz="2800" dirty="0">
              <a:effectLst/>
              <a:ea typeface="Times New Roman" panose="02020603050405020304" pitchFamily="18" charset="0"/>
            </a:endParaRPr>
          </a:p>
          <a:p>
            <a:pPr marR="224790"/>
            <a:r>
              <a:rPr lang="ru-RU" sz="2800" dirty="0">
                <a:ea typeface="Times New Roman" panose="02020603050405020304" pitchFamily="18" charset="0"/>
              </a:rPr>
              <a:t>4) Государство в рыночной экономике осуществляет централизованное планирование производства и потребления. </a:t>
            </a:r>
            <a:endParaRPr lang="ru-RU" sz="2800" dirty="0">
              <a:effectLst/>
              <a:ea typeface="Times New Roman" panose="02020603050405020304" pitchFamily="18" charset="0"/>
            </a:endParaRPr>
          </a:p>
          <a:p>
            <a:pPr marR="32385"/>
            <a:r>
              <a:rPr lang="ru-RU" sz="2800" dirty="0">
                <a:ea typeface="Times New Roman" panose="02020603050405020304" pitchFamily="18" charset="0"/>
              </a:rPr>
              <a:t>5) Государство в условиях рынка воздействует на структурные изменения экономики.</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18729911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55DFF36-00B1-0A41-9F82-D630E6539528}"/>
              </a:ext>
            </a:extLst>
          </p:cNvPr>
          <p:cNvSpPr/>
          <p:nvPr/>
        </p:nvSpPr>
        <p:spPr>
          <a:xfrm>
            <a:off x="1027289" y="182013"/>
            <a:ext cx="9697156" cy="954107"/>
          </a:xfrm>
          <a:prstGeom prst="rect">
            <a:avLst/>
          </a:prstGeom>
        </p:spPr>
        <p:txBody>
          <a:bodyPr wrap="square">
            <a:spAutoFit/>
          </a:bodyPr>
          <a:lstStyle/>
          <a:p>
            <a:r>
              <a:rPr lang="ru-RU" sz="2800" dirty="0">
                <a:solidFill>
                  <a:srgbClr val="FF0000"/>
                </a:solidFill>
                <a:ea typeface="Calibri" panose="020F0502020204030204" pitchFamily="34" charset="0"/>
                <a:cs typeface="Times New Roman" panose="02020603050405020304" pitchFamily="18" charset="0"/>
              </a:rPr>
              <a:t>Выберите верные суждения о роли государства в экономике и запишите цифры, под которыми они указаны.</a:t>
            </a:r>
            <a:r>
              <a:rPr lang="ru-RU" sz="2800" dirty="0">
                <a:solidFill>
                  <a:srgbClr val="FF0000"/>
                </a:solidFill>
                <a:effectLst/>
              </a:rPr>
              <a:t> </a:t>
            </a:r>
            <a:endParaRPr lang="ru-RU" sz="2800" dirty="0">
              <a:solidFill>
                <a:srgbClr val="FF0000"/>
              </a:solidFill>
            </a:endParaRPr>
          </a:p>
        </p:txBody>
      </p:sp>
      <p:sp>
        <p:nvSpPr>
          <p:cNvPr id="7" name="Прямоугольник 6">
            <a:extLst>
              <a:ext uri="{FF2B5EF4-FFF2-40B4-BE49-F238E27FC236}">
                <a16:creationId xmlns:a16="http://schemas.microsoft.com/office/drawing/2014/main" id="{5347A4C4-DC1E-FB49-9B53-1BF7D55DB6BA}"/>
              </a:ext>
            </a:extLst>
          </p:cNvPr>
          <p:cNvSpPr/>
          <p:nvPr/>
        </p:nvSpPr>
        <p:spPr>
          <a:xfrm>
            <a:off x="1230489" y="1720840"/>
            <a:ext cx="10160000" cy="4401205"/>
          </a:xfrm>
          <a:prstGeom prst="rect">
            <a:avLst/>
          </a:prstGeom>
        </p:spPr>
        <p:txBody>
          <a:bodyPr wrap="square">
            <a:spAutoFit/>
          </a:bodyPr>
          <a:lstStyle/>
          <a:p>
            <a:r>
              <a:rPr lang="ru-RU" sz="2800" dirty="0">
                <a:solidFill>
                  <a:srgbClr val="000000"/>
                </a:solidFill>
                <a:ea typeface="Times New Roman" panose="02020603050405020304" pitchFamily="18" charset="0"/>
              </a:rPr>
              <a:t>1) В рыночной экономике государство устанавливает цены на все товары и услуги.</a:t>
            </a:r>
            <a:endParaRPr lang="ru-RU" sz="2800" dirty="0">
              <a:effectLst/>
              <a:ea typeface="Times New Roman" panose="02020603050405020304" pitchFamily="18" charset="0"/>
            </a:endParaRPr>
          </a:p>
          <a:p>
            <a:r>
              <a:rPr lang="ru-RU" sz="2800" dirty="0">
                <a:solidFill>
                  <a:srgbClr val="000000"/>
                </a:solidFill>
                <a:ea typeface="Times New Roman" panose="02020603050405020304" pitchFamily="18" charset="0"/>
              </a:rPr>
              <a:t>2) Государство в условиях рынка осуществляет централизованное планирование производства и потребления.</a:t>
            </a:r>
            <a:endParaRPr lang="ru-RU" sz="2800" dirty="0">
              <a:effectLst/>
              <a:ea typeface="Times New Roman" panose="02020603050405020304" pitchFamily="18" charset="0"/>
            </a:endParaRPr>
          </a:p>
          <a:p>
            <a:r>
              <a:rPr lang="ru-RU" sz="2800" dirty="0">
                <a:solidFill>
                  <a:srgbClr val="000000"/>
                </a:solidFill>
                <a:ea typeface="Times New Roman" panose="02020603050405020304" pitchFamily="18" charset="0"/>
              </a:rPr>
              <a:t>3) Государство в условиях рынка удовлетворяет потребности в общественных товарах или общественных благах.</a:t>
            </a:r>
            <a:endParaRPr lang="ru-RU" sz="2800" dirty="0">
              <a:effectLst/>
              <a:ea typeface="Times New Roman" panose="02020603050405020304" pitchFamily="18" charset="0"/>
            </a:endParaRPr>
          </a:p>
          <a:p>
            <a:r>
              <a:rPr lang="ru-RU" sz="2800" dirty="0">
                <a:solidFill>
                  <a:srgbClr val="000000"/>
                </a:solidFill>
                <a:ea typeface="Times New Roman" panose="02020603050405020304" pitchFamily="18" charset="0"/>
              </a:rPr>
              <a:t>4) Государство оказывает определённое влияние на рыночную экономику при проведении денежной политики.</a:t>
            </a:r>
            <a:endParaRPr lang="ru-RU" sz="2800" dirty="0">
              <a:effectLst/>
              <a:ea typeface="Times New Roman" panose="02020603050405020304" pitchFamily="18" charset="0"/>
            </a:endParaRPr>
          </a:p>
          <a:p>
            <a:r>
              <a:rPr lang="ru-RU" sz="2800" dirty="0">
                <a:solidFill>
                  <a:srgbClr val="000000"/>
                </a:solidFill>
                <a:ea typeface="Calibri" panose="020F0502020204030204" pitchFamily="34" charset="0"/>
                <a:cs typeface="Times New Roman" panose="02020603050405020304" pitchFamily="18" charset="0"/>
              </a:rPr>
              <a:t>5) Государственное вмешательство в экономику связано с несовершенствами рыночного механизма</a:t>
            </a:r>
            <a:r>
              <a:rPr lang="ru-RU" sz="2800" dirty="0">
                <a:effectLst/>
              </a:rPr>
              <a:t> </a:t>
            </a:r>
            <a:endParaRPr lang="ru-RU" sz="2800" dirty="0"/>
          </a:p>
        </p:txBody>
      </p:sp>
    </p:spTree>
    <p:extLst>
      <p:ext uri="{BB962C8B-B14F-4D97-AF65-F5344CB8AC3E}">
        <p14:creationId xmlns:p14="http://schemas.microsoft.com/office/powerpoint/2010/main" val="20949112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1EABC0C4-D8CE-3C41-A3FA-3EA552514D14}"/>
              </a:ext>
            </a:extLst>
          </p:cNvPr>
          <p:cNvPicPr>
            <a:picLocks noChangeAspect="1"/>
          </p:cNvPicPr>
          <p:nvPr/>
        </p:nvPicPr>
        <p:blipFill>
          <a:blip r:embed="rId2"/>
          <a:stretch>
            <a:fillRect/>
          </a:stretch>
        </p:blipFill>
        <p:spPr>
          <a:xfrm>
            <a:off x="0" y="1365675"/>
            <a:ext cx="12192000" cy="4126649"/>
          </a:xfrm>
          <a:prstGeom prst="rect">
            <a:avLst/>
          </a:prstGeom>
        </p:spPr>
      </p:pic>
    </p:spTree>
    <p:extLst>
      <p:ext uri="{BB962C8B-B14F-4D97-AF65-F5344CB8AC3E}">
        <p14:creationId xmlns:p14="http://schemas.microsoft.com/office/powerpoint/2010/main" val="7812020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6EA0C31-1DA5-B04E-98AD-A8A6225FD2B0}"/>
              </a:ext>
            </a:extLst>
          </p:cNvPr>
          <p:cNvSpPr/>
          <p:nvPr/>
        </p:nvSpPr>
        <p:spPr>
          <a:xfrm>
            <a:off x="163689" y="212057"/>
            <a:ext cx="11864622" cy="6145272"/>
          </a:xfrm>
          <a:prstGeom prst="rect">
            <a:avLst/>
          </a:prstGeom>
        </p:spPr>
        <p:txBody>
          <a:bodyPr wrap="square">
            <a:spAutoFit/>
          </a:bodyPr>
          <a:lstStyle/>
          <a:p>
            <a:pPr indent="333375" algn="just">
              <a:spcAft>
                <a:spcPts val="800"/>
              </a:spcAft>
            </a:pPr>
            <a:r>
              <a:rPr lang="ru-RU" dirty="0">
                <a:ea typeface="Times New Roman" panose="02020603050405020304" pitchFamily="18" charset="0"/>
                <a:cs typeface="Times New Roman" panose="02020603050405020304" pitchFamily="18" charset="0"/>
              </a:rPr>
              <a:t>«Нет и не может быть эффективной… социально ориентированной рыночной экономики без активной регулирующей роли государства.</a:t>
            </a:r>
            <a:endParaRPr lang="ru-RU" dirty="0">
              <a:ea typeface="Calibri" panose="020F0502020204030204" pitchFamily="34" charset="0"/>
              <a:cs typeface="Times New Roman" panose="02020603050405020304" pitchFamily="18" charset="0"/>
            </a:endParaRPr>
          </a:p>
          <a:p>
            <a:pPr indent="333375" algn="just">
              <a:spcAft>
                <a:spcPts val="800"/>
              </a:spcAft>
            </a:pPr>
            <a:r>
              <a:rPr lang="ru-RU" dirty="0">
                <a:ea typeface="Times New Roman" panose="02020603050405020304" pitchFamily="18" charset="0"/>
                <a:cs typeface="Times New Roman" panose="02020603050405020304" pitchFamily="18" charset="0"/>
              </a:rPr>
              <a:t>&lt;…&gt; За государством всегда сохраняются классические функции, такие, как: защита прав собственности; обеспечение свободы предпринимательства, обеспечение законности и правопорядка в хозяйственной сфере; регулирование денежного обращения, обеспечение устойчивости национальной валюты; регулирование взаимоотношений между трудом и капиталом, обеспечение экономической безопасности страны и т.д. Ни одна из этих функций не исчезает и не утрачивает своей роли.</a:t>
            </a:r>
            <a:endParaRPr lang="ru-RU" dirty="0">
              <a:ea typeface="Calibri" panose="020F0502020204030204" pitchFamily="34" charset="0"/>
              <a:cs typeface="Times New Roman" panose="02020603050405020304" pitchFamily="18" charset="0"/>
            </a:endParaRPr>
          </a:p>
          <a:p>
            <a:pPr indent="333375" algn="just">
              <a:spcAft>
                <a:spcPts val="800"/>
              </a:spcAft>
            </a:pPr>
            <a:r>
              <a:rPr lang="ru-RU" dirty="0">
                <a:ea typeface="Times New Roman" panose="02020603050405020304" pitchFamily="18" charset="0"/>
                <a:cs typeface="Times New Roman" panose="02020603050405020304" pitchFamily="18" charset="0"/>
              </a:rPr>
              <a:t>&lt;…&gt; С развитием общества… происходят развитие, обогащение, уточнение функций государства. Данный процесс идет по следующим направлениям: последовательный переход от прямых к косвенным методам регулирования экономики; резкое усиление социальных функций государства, его роли в регулировании социальных процессов, начиная с установления минимальных ставок оплаты труда, определение прожиточного минимума, уменьшение неоправданной дифференциации доходов населения, обеспечение стабильности в обществе.</a:t>
            </a:r>
            <a:endParaRPr lang="ru-RU" dirty="0">
              <a:ea typeface="Calibri" panose="020F0502020204030204" pitchFamily="34" charset="0"/>
              <a:cs typeface="Times New Roman" panose="02020603050405020304" pitchFamily="18" charset="0"/>
            </a:endParaRPr>
          </a:p>
          <a:p>
            <a:pPr indent="333375" algn="just">
              <a:spcAft>
                <a:spcPts val="800"/>
              </a:spcAft>
            </a:pPr>
            <a:r>
              <a:rPr lang="ru-RU" dirty="0">
                <a:ea typeface="Times New Roman" panose="02020603050405020304" pitchFamily="18" charset="0"/>
                <a:cs typeface="Times New Roman" panose="02020603050405020304" pitchFamily="18" charset="0"/>
              </a:rPr>
              <a:t>В последнее время возникли и качественно новые функции государства. &lt;…&gt; Принятие на себя государством обязательств в области образования, формирование и поддержки фундаментальной науки, решение экологических вопросов.</a:t>
            </a:r>
            <a:endParaRPr lang="ru-RU" dirty="0">
              <a:ea typeface="Calibri" panose="020F0502020204030204" pitchFamily="34" charset="0"/>
              <a:cs typeface="Times New Roman" panose="02020603050405020304" pitchFamily="18" charset="0"/>
            </a:endParaRPr>
          </a:p>
          <a:p>
            <a:pPr indent="333375" algn="just">
              <a:spcAft>
                <a:spcPts val="800"/>
              </a:spcAft>
            </a:pPr>
            <a:r>
              <a:rPr lang="ru-RU" dirty="0">
                <a:ea typeface="Times New Roman" panose="02020603050405020304" pitchFamily="18" charset="0"/>
                <a:cs typeface="Times New Roman" panose="02020603050405020304" pitchFamily="18" charset="0"/>
              </a:rPr>
              <a:t>&lt;…&gt; О каких же задачах государства идет речь на этапе становления рыночной экономики? &lt;…&gt; Это прежде всего формирование новой системы отношений собственности. &lt;…&gt; Становление малого предпринимательства. &lt;…&gt; Формирование основных элементов рыночной экономики, включая финансовый и фондовый рынки, институты регулирования рынка труда и занятости, инфраструктуру рыночной экономики в целом».</a:t>
            </a:r>
            <a:endParaRPr lang="ru-RU" dirty="0">
              <a:ea typeface="Calibri" panose="020F0502020204030204" pitchFamily="34" charset="0"/>
              <a:cs typeface="Times New Roman" panose="02020603050405020304" pitchFamily="18" charset="0"/>
            </a:endParaRPr>
          </a:p>
          <a:p>
            <a:pPr algn="r">
              <a:spcAft>
                <a:spcPts val="800"/>
              </a:spcAft>
            </a:pPr>
            <a:r>
              <a:rPr lang="ru-RU" dirty="0">
                <a:solidFill>
                  <a:srgbClr val="000000"/>
                </a:solidFill>
                <a:ea typeface="Times New Roman" panose="02020603050405020304" pitchFamily="18" charset="0"/>
                <a:cs typeface="Times New Roman" panose="02020603050405020304" pitchFamily="18" charset="0"/>
              </a:rPr>
              <a:t>(Абалкин А.И.)</a:t>
            </a:r>
            <a:endParaRPr lang="ru-RU"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299108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7640285" y="452409"/>
            <a:ext cx="4551715" cy="5505303"/>
          </a:xfrm>
          <a:prstGeom prst="rect">
            <a:avLst/>
          </a:prstGeom>
        </p:spPr>
      </p:pic>
      <p:sp>
        <p:nvSpPr>
          <p:cNvPr id="3" name="Прямоугольник 2">
            <a:extLst>
              <a:ext uri="{FF2B5EF4-FFF2-40B4-BE49-F238E27FC236}">
                <a16:creationId xmlns:a16="http://schemas.microsoft.com/office/drawing/2014/main" id="{3CACDF96-9AA9-C140-8BDF-C73360B87530}"/>
              </a:ext>
            </a:extLst>
          </p:cNvPr>
          <p:cNvSpPr/>
          <p:nvPr/>
        </p:nvSpPr>
        <p:spPr>
          <a:xfrm>
            <a:off x="135468" y="329483"/>
            <a:ext cx="7382932" cy="5324535"/>
          </a:xfrm>
          <a:prstGeom prst="rect">
            <a:avLst/>
          </a:prstGeom>
        </p:spPr>
        <p:txBody>
          <a:bodyPr wrap="square">
            <a:spAutoFit/>
          </a:bodyPr>
          <a:lstStyle/>
          <a:p>
            <a:pPr algn="just"/>
            <a:r>
              <a:rPr lang="ru-RU" sz="2000" dirty="0">
                <a:ea typeface="Times New Roman" panose="02020603050405020304" pitchFamily="18" charset="0"/>
              </a:rPr>
              <a:t>17. В каких двух направлениях, по мнению автора, происходит развитие функций современного государства в экономике?</a:t>
            </a:r>
          </a:p>
          <a:p>
            <a:pPr algn="just"/>
            <a:r>
              <a:rPr lang="ru-RU" sz="2000" dirty="0"/>
              <a:t>Какие три новые функции современного государства в экономике отмечает автор?</a:t>
            </a:r>
            <a:r>
              <a:rPr lang="ru-RU" sz="2000" dirty="0">
                <a:effectLst/>
              </a:rPr>
              <a:t> </a:t>
            </a:r>
          </a:p>
          <a:p>
            <a:pPr algn="just"/>
            <a:endParaRPr lang="ru-RU" sz="2000" dirty="0"/>
          </a:p>
          <a:p>
            <a:pPr algn="just"/>
            <a:r>
              <a:rPr lang="ru-RU" sz="2000" dirty="0"/>
              <a:t>18. Опираясь на знание курса обществознания, дайте определение понятию «экономическая политика государства»</a:t>
            </a:r>
          </a:p>
          <a:p>
            <a:pPr algn="just"/>
            <a:endParaRPr lang="ru-RU" sz="2000" dirty="0"/>
          </a:p>
          <a:p>
            <a:pPr algn="just"/>
            <a:r>
              <a:rPr lang="ru-RU" sz="2000" dirty="0"/>
              <a:t>19. Автор пишет о регулирующей роли государства в экономике. Назовите другой регулятор хозяйственной деятельности в той экономической системе, о которой говорится в тексте. Укажите любые две его регулирующие функции.</a:t>
            </a:r>
            <a:r>
              <a:rPr lang="ru-RU" sz="2000" dirty="0">
                <a:effectLst/>
              </a:rPr>
              <a:t> </a:t>
            </a:r>
          </a:p>
          <a:p>
            <a:pPr algn="just"/>
            <a:endParaRPr lang="ru-RU" sz="2000" dirty="0"/>
          </a:p>
          <a:p>
            <a:pPr algn="just"/>
            <a:r>
              <a:rPr lang="ru-RU" sz="2000" dirty="0"/>
              <a:t>20. К одной из функций государства автор относит обеспечение свободы предпринимательства. Опираясь на обществоведческое знание, назовите любые три условия, без которых свобода предпринимательства невозможна.</a:t>
            </a:r>
            <a:r>
              <a:rPr lang="ru-RU" sz="2000" dirty="0">
                <a:effectLst/>
              </a:rPr>
              <a:t>  </a:t>
            </a:r>
            <a:endParaRPr lang="ru-RU" sz="2000" dirty="0"/>
          </a:p>
        </p:txBody>
      </p:sp>
    </p:spTree>
    <p:extLst>
      <p:ext uri="{BB962C8B-B14F-4D97-AF65-F5344CB8AC3E}">
        <p14:creationId xmlns:p14="http://schemas.microsoft.com/office/powerpoint/2010/main" val="3953699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3A052E7-7F3A-CB42-A191-93976E036B34}"/>
              </a:ext>
            </a:extLst>
          </p:cNvPr>
          <p:cNvSpPr/>
          <p:nvPr/>
        </p:nvSpPr>
        <p:spPr>
          <a:xfrm>
            <a:off x="135466" y="194781"/>
            <a:ext cx="11921067" cy="6468437"/>
          </a:xfrm>
          <a:prstGeom prst="rect">
            <a:avLst/>
          </a:prstGeom>
        </p:spPr>
        <p:txBody>
          <a:bodyPr wrap="square">
            <a:spAutoFit/>
          </a:bodyPr>
          <a:lstStyle/>
          <a:p>
            <a:pPr>
              <a:spcBef>
                <a:spcPts val="300"/>
              </a:spcBef>
              <a:spcAft>
                <a:spcPts val="800"/>
              </a:spcAft>
            </a:pPr>
            <a:r>
              <a:rPr lang="ru-RU" sz="2200" dirty="0">
                <a:ea typeface="Times New Roman" panose="02020603050405020304" pitchFamily="18" charset="0"/>
                <a:cs typeface="Times New Roman" panose="02020603050405020304" pitchFamily="18" charset="0"/>
              </a:rPr>
              <a:t>Экономическую систему можно рассматривать как гигантскую вычислительную машину, которая неустанно трудится над решением бесконечного потока проблем количественного характера: проблем оптимального распределения трудовых и природных ресурсов, капитала, обеспечения темпов сбалансированного роста производства и потребления тысяч наименований товаров, распределения потока выпускаемой продукции на потребление и инвестиции и многих других…</a:t>
            </a:r>
            <a:endParaRPr lang="ru-RU" sz="2200" dirty="0">
              <a:ea typeface="Calibri" panose="020F0502020204030204" pitchFamily="34" charset="0"/>
              <a:cs typeface="Times New Roman" panose="02020603050405020304" pitchFamily="18" charset="0"/>
            </a:endParaRPr>
          </a:p>
          <a:p>
            <a:pPr>
              <a:spcBef>
                <a:spcPts val="300"/>
              </a:spcBef>
              <a:spcAft>
                <a:spcPts val="800"/>
              </a:spcAft>
            </a:pPr>
            <a:r>
              <a:rPr lang="ru-RU" sz="2200" dirty="0">
                <a:ea typeface="Times New Roman" panose="02020603050405020304" pitchFamily="18" charset="0"/>
                <a:cs typeface="Times New Roman" panose="02020603050405020304" pitchFamily="18" charset="0"/>
              </a:rPr>
              <a:t>Любой, кто имел дело с компьютерами, знает, что они далеко не безгрешны и склонны делать ошибки. Бывает так, что процедура на каких-то этапах вычислений скорее отдаляет от правильного решения данной конкретной проблемы, нежели ведёт к нему. При определённых условиях последовательность приближённых решений начинает вилять, как велосипед на скользкой дороге, отклоняясь, то в одну, то в другую сторону от правильной траектории. Большинство современных теорий циклов деловой активности именно таким образом объясняют колебания в производстве</a:t>
            </a:r>
            <a:br>
              <a:rPr lang="ru-RU" sz="2200" dirty="0">
                <a:ea typeface="Times New Roman" panose="02020603050405020304" pitchFamily="18" charset="0"/>
                <a:cs typeface="Times New Roman" panose="02020603050405020304" pitchFamily="18" charset="0"/>
              </a:rPr>
            </a:br>
            <a:r>
              <a:rPr lang="ru-RU" sz="2200" dirty="0">
                <a:ea typeface="Times New Roman" panose="02020603050405020304" pitchFamily="18" charset="0"/>
                <a:cs typeface="Times New Roman" panose="02020603050405020304" pitchFamily="18" charset="0"/>
              </a:rPr>
              <a:t>и потреблении различных товаров и услуг, а имеющиеся данные, похоже, свидетельствуют, что такая интерпретация, в самом деле, может быть верной.</a:t>
            </a:r>
            <a:endParaRPr lang="ru-RU" sz="2200" dirty="0">
              <a:ea typeface="Calibri" panose="020F0502020204030204" pitchFamily="34" charset="0"/>
              <a:cs typeface="Times New Roman" panose="02020603050405020304" pitchFamily="18" charset="0"/>
            </a:endParaRPr>
          </a:p>
          <a:p>
            <a:pPr>
              <a:spcBef>
                <a:spcPts val="300"/>
              </a:spcBef>
              <a:spcAft>
                <a:spcPts val="800"/>
              </a:spcAft>
            </a:pPr>
            <a:r>
              <a:rPr lang="ru-RU" sz="2200" dirty="0">
                <a:ea typeface="Times New Roman" panose="02020603050405020304" pitchFamily="18" charset="0"/>
                <a:cs typeface="Times New Roman" panose="02020603050405020304" pitchFamily="18" charset="0"/>
              </a:rPr>
              <a:t>Когда машина не работает так, как ожидалось, естественно, возникает соблазн вмешаться. Такое вмешательство может состоять в том, чтобы смазать подшипник или подкрутить гайку. Иногда мы находим необходимым отказаться от вычислений на машине и проделать, по меньшей мере, часть их вручную.</a:t>
            </a:r>
            <a:endParaRPr lang="ru-RU" sz="22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28466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863754" y="4034549"/>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822187" y="4941782"/>
            <a:ext cx="2634975" cy="2122241"/>
          </a:xfrm>
          <a:prstGeom prst="rect">
            <a:avLst/>
          </a:prstGeom>
        </p:spPr>
      </p:pic>
      <p:sp>
        <p:nvSpPr>
          <p:cNvPr id="10" name="Прямоугольник 9">
            <a:extLst>
              <a:ext uri="{FF2B5EF4-FFF2-40B4-BE49-F238E27FC236}">
                <a16:creationId xmlns:a16="http://schemas.microsoft.com/office/drawing/2014/main" id="{68569CED-0C69-384B-AA7A-1F1581C56651}"/>
              </a:ext>
            </a:extLst>
          </p:cNvPr>
          <p:cNvSpPr/>
          <p:nvPr/>
        </p:nvSpPr>
        <p:spPr>
          <a:xfrm>
            <a:off x="116506" y="491661"/>
            <a:ext cx="10171290" cy="5611793"/>
          </a:xfrm>
          <a:prstGeom prst="rect">
            <a:avLst/>
          </a:prstGeom>
        </p:spPr>
        <p:txBody>
          <a:bodyPr wrap="square">
            <a:spAutoFit/>
          </a:bodyPr>
          <a:lstStyle/>
          <a:p>
            <a:pPr algn="just">
              <a:spcBef>
                <a:spcPts val="300"/>
              </a:spcBef>
              <a:spcAft>
                <a:spcPts val="800"/>
              </a:spcAft>
            </a:pPr>
            <a:r>
              <a:rPr lang="ru-RU" sz="2200" dirty="0">
                <a:ea typeface="Times New Roman" panose="02020603050405020304" pitchFamily="18" charset="0"/>
                <a:cs typeface="Times New Roman" panose="02020603050405020304" pitchFamily="18" charset="0"/>
              </a:rPr>
              <a:t>Любого рода экономическая политика или экономическое планирование представляет собой целенаправленное вмешательство в работу конкурентной машины. Если, преследуя свои конкретные цели, политики используют такие инструменты, как тарифы, субсидии или налоги, то большинство экономических расчётов по-прежнему выполняется экономическим механизмом; корректировка добавляет компьютеру новые компоненты, но реально не вмешивается в его автоматическую работу…</a:t>
            </a:r>
            <a:endParaRPr lang="ru-RU" sz="2200" dirty="0">
              <a:ea typeface="Calibri" panose="020F0502020204030204" pitchFamily="34" charset="0"/>
              <a:cs typeface="Times New Roman" panose="02020603050405020304" pitchFamily="18" charset="0"/>
            </a:endParaRPr>
          </a:p>
          <a:p>
            <a:pPr algn="just"/>
            <a:r>
              <a:rPr lang="ru-RU" sz="2200" dirty="0">
                <a:ea typeface="Times New Roman" panose="02020603050405020304" pitchFamily="18" charset="0"/>
              </a:rPr>
              <a:t>Подобно любому другому сложному устройству, конкурентная экономика может давать сбои в стрессовой ситуации, а такая ситуация возникает всегда, когда оно сталкивается с проблемами, значительно отличающимися от тех, которые оно решало прежде. Неудивительно поэтому, что при переходе от мира к войне или от войны к миру, при переходе от длительной стагнации к быстрому росту или при необходимости осуществления быстрых и резких технологических изменений решение проблем достижения общего равновесия, возникающих перед экономической вычислительной машиной, может быть облегчено благодаря использованию внешнего воздействия, т.е. планирования</a:t>
            </a:r>
            <a:r>
              <a:rPr lang="ru-RU" sz="2200" dirty="0">
                <a:effectLst/>
              </a:rPr>
              <a:t> </a:t>
            </a:r>
            <a:endParaRPr lang="ru-RU" sz="2200" dirty="0"/>
          </a:p>
        </p:txBody>
      </p:sp>
    </p:spTree>
    <p:extLst>
      <p:ext uri="{BB962C8B-B14F-4D97-AF65-F5344CB8AC3E}">
        <p14:creationId xmlns:p14="http://schemas.microsoft.com/office/powerpoint/2010/main" val="36794186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
        <p:nvSpPr>
          <p:cNvPr id="5" name="Прямоугольник 4">
            <a:extLst>
              <a:ext uri="{FF2B5EF4-FFF2-40B4-BE49-F238E27FC236}">
                <a16:creationId xmlns:a16="http://schemas.microsoft.com/office/drawing/2014/main" id="{66A0D054-98E9-6146-82C6-3B24AA3C8D01}"/>
              </a:ext>
            </a:extLst>
          </p:cNvPr>
          <p:cNvSpPr/>
          <p:nvPr/>
        </p:nvSpPr>
        <p:spPr>
          <a:xfrm>
            <a:off x="672232" y="246712"/>
            <a:ext cx="6846167" cy="5632311"/>
          </a:xfrm>
          <a:prstGeom prst="rect">
            <a:avLst/>
          </a:prstGeom>
        </p:spPr>
        <p:txBody>
          <a:bodyPr wrap="square">
            <a:spAutoFit/>
          </a:bodyPr>
          <a:lstStyle/>
          <a:p>
            <a:r>
              <a:rPr lang="ru-RU" sz="2000" dirty="0">
                <a:ea typeface="Times New Roman" panose="02020603050405020304" pitchFamily="18" charset="0"/>
              </a:rPr>
              <a:t>17. Какие количественные проблемы, по мнению автора, решает экономическая система? Как автор характеризует экономическую политику?</a:t>
            </a:r>
            <a:r>
              <a:rPr lang="ru-RU" sz="2000" dirty="0">
                <a:effectLst/>
              </a:rPr>
              <a:t> </a:t>
            </a:r>
          </a:p>
          <a:p>
            <a:endParaRPr lang="ru-RU" sz="2000" dirty="0"/>
          </a:p>
          <a:p>
            <a:r>
              <a:rPr lang="ru-RU" sz="2000" dirty="0"/>
              <a:t>18. Опираясь на знание курса обществознания, дайте определение понятию «монетарная политика»</a:t>
            </a:r>
          </a:p>
          <a:p>
            <a:endParaRPr lang="ru-RU" sz="2000" dirty="0"/>
          </a:p>
          <a:p>
            <a:r>
              <a:rPr lang="ru-RU" sz="2000" dirty="0"/>
              <a:t>19. Автор упоминает о циклах деловой активности (экономических циклах). Почему в определённые периоды этого цикла необходимо государственное вмешательство в экономику? Укажите любые две меры денежно-кредитной политики, которые может использовать государство в таких ситуациях</a:t>
            </a:r>
            <a:r>
              <a:rPr lang="ru-RU" sz="2000" dirty="0">
                <a:effectLst/>
              </a:rPr>
              <a:t> </a:t>
            </a:r>
          </a:p>
          <a:p>
            <a:endParaRPr lang="ru-RU" sz="2000" dirty="0"/>
          </a:p>
          <a:p>
            <a:r>
              <a:rPr lang="ru-RU" sz="2000" dirty="0"/>
              <a:t>20. Используя текст и обществоведческие знания, выскажите три предположения о том, почему для осуществления «быстрых и резких технологических изменений» необходимо участие государства.</a:t>
            </a:r>
          </a:p>
        </p:txBody>
      </p:sp>
    </p:spTree>
    <p:extLst>
      <p:ext uri="{BB962C8B-B14F-4D97-AF65-F5344CB8AC3E}">
        <p14:creationId xmlns:p14="http://schemas.microsoft.com/office/powerpoint/2010/main" val="39687475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3D450EE-0CEE-EE40-AE95-5B36648DC48E}"/>
              </a:ext>
            </a:extLst>
          </p:cNvPr>
          <p:cNvSpPr/>
          <p:nvPr/>
        </p:nvSpPr>
        <p:spPr>
          <a:xfrm>
            <a:off x="666044" y="449137"/>
            <a:ext cx="10859911" cy="5260414"/>
          </a:xfrm>
          <a:prstGeom prst="rect">
            <a:avLst/>
          </a:prstGeom>
        </p:spPr>
        <p:txBody>
          <a:bodyPr wrap="square">
            <a:spAutoFit/>
          </a:bodyPr>
          <a:lstStyle/>
          <a:p>
            <a:pPr>
              <a:spcBef>
                <a:spcPts val="300"/>
              </a:spcBef>
              <a:spcAft>
                <a:spcPts val="800"/>
              </a:spcAft>
            </a:pPr>
            <a:r>
              <a:rPr lang="ru-RU" sz="2000" dirty="0">
                <a:ea typeface="Times New Roman" panose="02020603050405020304" pitchFamily="18" charset="0"/>
                <a:cs typeface="Times New Roman" panose="02020603050405020304" pitchFamily="18" charset="0"/>
              </a:rPr>
              <a:t>Что должно быть приоритетом для нас? Считаю главным, ключевым фактором развития благополучие людей, достаток в российских семьях.</a:t>
            </a:r>
            <a:endParaRPr lang="ru-RU" sz="2000" dirty="0">
              <a:ea typeface="Calibri" panose="020F0502020204030204" pitchFamily="34" charset="0"/>
              <a:cs typeface="Times New Roman" panose="02020603050405020304" pitchFamily="18" charset="0"/>
            </a:endParaRPr>
          </a:p>
          <a:p>
            <a:pPr>
              <a:spcBef>
                <a:spcPts val="300"/>
              </a:spcBef>
              <a:spcAft>
                <a:spcPts val="800"/>
              </a:spcAft>
            </a:pPr>
            <a:r>
              <a:rPr lang="ru-RU" sz="2000" dirty="0">
                <a:ea typeface="Times New Roman" panose="02020603050405020304" pitchFamily="18" charset="0"/>
                <a:cs typeface="Times New Roman" panose="02020603050405020304" pitchFamily="18" charset="0"/>
              </a:rPr>
              <a:t>В 2000 году за чертой бедности находились 42 миллиона человек, это почти 30% населения страны. В 2012 году нам удалось снизить этот уровень до 10%. Из-за последствий экономического кризиса бедность вновь подросла. Сегодня с ней сталкиваются 20 миллионов граждан. Конечно, это не 42 миллиона, как было в 2000-м, но тоже недопустимо много. Даже некоторые работающие люди живут очень скромно. Мы впервые в новейшей истории смогли приравнять минимальный размер оплаты труда к прожиточному минимуму, что позитивно скажется на доходах около четырёх миллионов человек.</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rPr>
              <a:t>Нам необходимо: серьёзно обновить структуру занятости, которая сегодня во многом неэффективна и архаична; дать людям хорошую работу, которая мотивирует, приносит достаток, позволяет реализовать себя; создать современные, достойно оплачиваемые рабочие места. На этой основе мы должны решить одну из ключевых задач на предстоящее</a:t>
            </a:r>
            <a:r>
              <a:rPr lang="ru-RU" sz="2000" dirty="0">
                <a:effectLst/>
              </a:rPr>
              <a:t> </a:t>
            </a:r>
            <a:r>
              <a:rPr lang="ru-RU" sz="2000" dirty="0"/>
              <a:t>десятилетие – обеспечить уверенный, долгосрочный рост реальных доходов граждан, а за шесть лет как минимум вдвое снизить уровень бедности…</a:t>
            </a:r>
          </a:p>
          <a:p>
            <a:endParaRPr lang="ru-RU" sz="2000" dirty="0"/>
          </a:p>
        </p:txBody>
      </p:sp>
    </p:spTree>
    <p:extLst>
      <p:ext uri="{BB962C8B-B14F-4D97-AF65-F5344CB8AC3E}">
        <p14:creationId xmlns:p14="http://schemas.microsoft.com/office/powerpoint/2010/main" val="31453477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8DFB6DF-E442-B84C-B2B9-8158390D0CD0}"/>
              </a:ext>
            </a:extLst>
          </p:cNvPr>
          <p:cNvSpPr/>
          <p:nvPr/>
        </p:nvSpPr>
        <p:spPr>
          <a:xfrm>
            <a:off x="231422" y="164003"/>
            <a:ext cx="11503377" cy="6222216"/>
          </a:xfrm>
          <a:prstGeom prst="rect">
            <a:avLst/>
          </a:prstGeom>
        </p:spPr>
        <p:txBody>
          <a:bodyPr wrap="square">
            <a:spAutoFit/>
          </a:bodyPr>
          <a:lstStyle/>
          <a:p>
            <a:pPr>
              <a:spcBef>
                <a:spcPts val="300"/>
              </a:spcBef>
              <a:spcAft>
                <a:spcPts val="800"/>
              </a:spcAft>
            </a:pPr>
            <a:r>
              <a:rPr lang="ru-RU" sz="2000" dirty="0">
                <a:ea typeface="Times New Roman" panose="02020603050405020304" pitchFamily="18" charset="0"/>
                <a:cs typeface="Times New Roman" panose="02020603050405020304" pitchFamily="18" charset="0"/>
              </a:rPr>
              <a:t>В предыдущие годы за счёт активной поддержки семьи, материнства, детства мы смогли переломить негативные демографические тенденции: добились роста рождаемости и снижения смертности, сумели сгладить последствия двух тяжелейших, </a:t>
            </a:r>
            <a:r>
              <a:rPr lang="ru-RU" sz="2000" dirty="0" err="1">
                <a:ea typeface="Times New Roman" panose="02020603050405020304" pitchFamily="18" charset="0"/>
                <a:cs typeface="Times New Roman" panose="02020603050405020304" pitchFamily="18" charset="0"/>
              </a:rPr>
              <a:t>наложившихся</a:t>
            </a:r>
            <a:r>
              <a:rPr lang="ru-RU" sz="2000" dirty="0">
                <a:ea typeface="Times New Roman" panose="02020603050405020304" pitchFamily="18" charset="0"/>
                <a:cs typeface="Times New Roman" panose="02020603050405020304" pitchFamily="18" charset="0"/>
              </a:rPr>
              <a:t> друг на друга демографических провалов периода Великой Отечественной войны и конца прошлого века… Но сегодня демографические потери 90-х неминуемо дают о себе знать. Это прежде всего снижение рождаемости, так как семьи начинает создавать малочисленное поколение 90-х годов…</a:t>
            </a:r>
            <a:br>
              <a:rPr lang="ru-RU" sz="2000" dirty="0">
                <a:ea typeface="Times New Roman" panose="02020603050405020304" pitchFamily="18" charset="0"/>
                <a:cs typeface="Times New Roman" panose="02020603050405020304" pitchFamily="18" charset="0"/>
              </a:rPr>
            </a:br>
            <a:r>
              <a:rPr lang="ru-RU" sz="2000" dirty="0">
                <a:ea typeface="Times New Roman" panose="02020603050405020304" pitchFamily="18" charset="0"/>
                <a:cs typeface="Times New Roman" panose="02020603050405020304" pitchFamily="18" charset="0"/>
              </a:rPr>
              <a:t>У демографической проблемы есть и экономическое измерение. В 2017 году, например, численность населения в трудоспособном возрасте сократилась почти на миллион. В ближайшие годы такая тенденция к сокращению сохранится, что может стать серьёзным ограничением для экономического роста…</a:t>
            </a:r>
            <a:endParaRPr lang="ru-RU" sz="2000" dirty="0">
              <a:ea typeface="Calibri" panose="020F0502020204030204" pitchFamily="34" charset="0"/>
              <a:cs typeface="Times New Roman" panose="02020603050405020304" pitchFamily="18" charset="0"/>
            </a:endParaRPr>
          </a:p>
          <a:p>
            <a:pPr>
              <a:spcBef>
                <a:spcPts val="300"/>
              </a:spcBef>
              <a:spcAft>
                <a:spcPts val="800"/>
              </a:spcAft>
            </a:pPr>
            <a:r>
              <a:rPr lang="ru-RU" sz="2000" dirty="0">
                <a:ea typeface="Times New Roman" panose="02020603050405020304" pitchFamily="18" charset="0"/>
                <a:cs typeface="Times New Roman" panose="02020603050405020304" pitchFamily="18" charset="0"/>
              </a:rPr>
              <a:t>Наша демографическая политика доказала свою результативность.</a:t>
            </a:r>
            <a:br>
              <a:rPr lang="ru-RU" sz="2000" dirty="0">
                <a:ea typeface="Times New Roman" panose="02020603050405020304" pitchFamily="18" charset="0"/>
                <a:cs typeface="Times New Roman" panose="02020603050405020304" pitchFamily="18" charset="0"/>
              </a:rPr>
            </a:br>
            <a:r>
              <a:rPr lang="ru-RU" sz="2000" dirty="0">
                <a:ea typeface="Times New Roman" panose="02020603050405020304" pitchFamily="18" charset="0"/>
                <a:cs typeface="Times New Roman" panose="02020603050405020304" pitchFamily="18" charset="0"/>
              </a:rPr>
              <a:t>И мы продолжили, расширили её. Продлили программу материнского капитала, предусмотрели адресные выплаты при рождении первенца, второго и третьего ребёнка. За пять лет свыше полумиллиона семей с детьми смогут улучшить свои жилищные условия с помощью льготной ипотеки. Также запускается программа обновления детских поликлиник и детских поликлинических отделений в больницах…</a:t>
            </a:r>
            <a:endParaRPr lang="ru-RU" sz="2000" dirty="0">
              <a:ea typeface="Calibri" panose="020F0502020204030204" pitchFamily="34" charset="0"/>
              <a:cs typeface="Times New Roman" panose="02020603050405020304" pitchFamily="18" charset="0"/>
            </a:endParaRPr>
          </a:p>
          <a:p>
            <a:pPr>
              <a:spcBef>
                <a:spcPts val="300"/>
              </a:spcBef>
              <a:spcAft>
                <a:spcPts val="800"/>
              </a:spcAft>
            </a:pPr>
            <a:r>
              <a:rPr lang="ru-RU" sz="2000" dirty="0">
                <a:ea typeface="Times New Roman" panose="02020603050405020304" pitchFamily="18" charset="0"/>
                <a:cs typeface="Times New Roman" panose="02020603050405020304" pitchFamily="18" charset="0"/>
              </a:rPr>
              <a:t>Россия должна не только прочно закрепиться в пятёрке крупнейших экономик мира, но и к середине следующего десятилетия увеличить ВВП на душу населения в полтора раза. Это очень сложная задача. Уверен, мы готовы эту задачу решить</a:t>
            </a:r>
            <a:r>
              <a:rPr lang="ru-RU" sz="2000" dirty="0">
                <a:ea typeface="Calibri" panose="020F0502020204030204" pitchFamily="34" charset="0"/>
                <a:cs typeface="Times New Roman" panose="02020603050405020304" pitchFamily="18" charset="0"/>
              </a:rPr>
              <a:t>						</a:t>
            </a:r>
            <a:r>
              <a:rPr lang="ru-RU" sz="2000" dirty="0"/>
              <a:t>(В.В. Путин)</a:t>
            </a:r>
            <a:r>
              <a:rPr lang="ru-RU" sz="2000" dirty="0">
                <a:effectLst/>
              </a:rPr>
              <a:t> </a:t>
            </a:r>
            <a:endParaRPr lang="ru-RU" sz="20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44426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72233" y="5761777"/>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908612" y="3114348"/>
            <a:ext cx="4481868" cy="4156518"/>
          </a:xfrm>
          <a:prstGeom prst="rect">
            <a:avLst/>
          </a:prstGeom>
        </p:spPr>
      </p:pic>
      <p:sp>
        <p:nvSpPr>
          <p:cNvPr id="4" name="Прямоугольник 3">
            <a:extLst>
              <a:ext uri="{FF2B5EF4-FFF2-40B4-BE49-F238E27FC236}">
                <a16:creationId xmlns:a16="http://schemas.microsoft.com/office/drawing/2014/main" id="{A5B8A74A-28EA-9A4E-A404-14591E621C21}"/>
              </a:ext>
            </a:extLst>
          </p:cNvPr>
          <p:cNvSpPr/>
          <p:nvPr/>
        </p:nvSpPr>
        <p:spPr>
          <a:xfrm>
            <a:off x="266018" y="140203"/>
            <a:ext cx="8954574" cy="5632311"/>
          </a:xfrm>
          <a:prstGeom prst="rect">
            <a:avLst/>
          </a:prstGeom>
        </p:spPr>
        <p:txBody>
          <a:bodyPr wrap="square">
            <a:spAutoFit/>
          </a:bodyPr>
          <a:lstStyle/>
          <a:p>
            <a:r>
              <a:rPr lang="ru-RU" dirty="0">
                <a:latin typeface="Times New Roman" panose="02020603050405020304" pitchFamily="18" charset="0"/>
                <a:ea typeface="Times New Roman" panose="02020603050405020304" pitchFamily="18" charset="0"/>
              </a:rPr>
              <a:t>17. Какой фактор развития автор считает ключевым? Как он формулирует цели (задачи) развития страны? (Назовите любые три цели (задачи) из текста.) Какие меры демографической политики обозначены в тексте? (Укажите любые две меры.)</a:t>
            </a:r>
            <a:r>
              <a:rPr lang="ru-RU" dirty="0">
                <a:effectLst/>
              </a:rPr>
              <a:t> </a:t>
            </a:r>
          </a:p>
          <a:p>
            <a:endParaRPr lang="ru-RU" dirty="0"/>
          </a:p>
          <a:p>
            <a:r>
              <a:rPr lang="ru-RU" dirty="0"/>
              <a:t>18. Опираясь на обществоведческие знания, факты общественной жизни, объясните смысл  словосочетания «реальные доходы».</a:t>
            </a:r>
          </a:p>
          <a:p>
            <a:endParaRPr lang="ru-RU" dirty="0"/>
          </a:p>
          <a:p>
            <a:r>
              <a:rPr lang="ru-RU" dirty="0"/>
              <a:t>19. Используя обществоведческие знания, назовите и проиллюстрируйте примерами любые три меры политики нашего государства по поддержке малообеспеченных слоёв населения, не указанные в тексте. (В каждом случае сначала укажите меру, затем приведите соответствующий пример. Каждый пример должен быть сформулирован развёрнуто.)</a:t>
            </a:r>
          </a:p>
          <a:p>
            <a:endParaRPr lang="ru-RU" dirty="0"/>
          </a:p>
          <a:p>
            <a:r>
              <a:rPr lang="ru-RU" dirty="0"/>
              <a:t>20. Автор считает, что сокращение численности населения в трудоспособном возрасте может стать серьёзным ограничителем экономического роста. Опираясь на обществоведческие знания, приведите два объяснения такого влияния демографической проблемы на экономический рост и предложите по каждому объяснению возможное действие государства, уменьшающее её влияние. (Сначала приводите объяснение, затем указывайте действие. Объяснения должны быть сформулированы в виде распространённых предложений)</a:t>
            </a:r>
            <a:r>
              <a:rPr lang="ru-RU" dirty="0">
                <a:effectLst/>
              </a:rPr>
              <a:t> </a:t>
            </a:r>
            <a:endParaRPr lang="ru-RU" dirty="0"/>
          </a:p>
        </p:txBody>
      </p:sp>
    </p:spTree>
    <p:extLst>
      <p:ext uri="{BB962C8B-B14F-4D97-AF65-F5344CB8AC3E}">
        <p14:creationId xmlns:p14="http://schemas.microsoft.com/office/powerpoint/2010/main" val="3597503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4D0830D-84D2-0C43-8344-DC3163A8B71B}"/>
              </a:ext>
            </a:extLst>
          </p:cNvPr>
          <p:cNvSpPr/>
          <p:nvPr/>
        </p:nvSpPr>
        <p:spPr>
          <a:xfrm>
            <a:off x="124177" y="166568"/>
            <a:ext cx="11751734" cy="6524863"/>
          </a:xfrm>
          <a:prstGeom prst="rect">
            <a:avLst/>
          </a:prstGeom>
        </p:spPr>
        <p:txBody>
          <a:bodyPr wrap="square">
            <a:spAutoFit/>
          </a:bodyPr>
          <a:lstStyle/>
          <a:p>
            <a:pPr marR="38735">
              <a:spcBef>
                <a:spcPts val="885"/>
              </a:spcBef>
            </a:pPr>
            <a:r>
              <a:rPr lang="ru-RU" sz="2200" dirty="0">
                <a:effectLst/>
                <a:ea typeface="Times New Roman" panose="02020603050405020304" pitchFamily="18" charset="0"/>
              </a:rPr>
              <a:t>Нужда в </a:t>
            </a:r>
            <a:r>
              <a:rPr lang="ru-RU" sz="2200" dirty="0">
                <a:ea typeface="Times New Roman" panose="02020603050405020304" pitchFamily="18" charset="0"/>
              </a:rPr>
              <a:t>государстве возникает </a:t>
            </a:r>
            <a:r>
              <a:rPr lang="ru-RU" sz="2200" dirty="0">
                <a:effectLst/>
                <a:ea typeface="Times New Roman" panose="02020603050405020304" pitchFamily="18" charset="0"/>
              </a:rPr>
              <a:t>из-за </a:t>
            </a:r>
            <a:r>
              <a:rPr lang="ru-RU" sz="2200" dirty="0">
                <a:ea typeface="Times New Roman" panose="02020603050405020304" pitchFamily="18" charset="0"/>
              </a:rPr>
              <a:t>того, что абсолютной свободы не бывает. </a:t>
            </a:r>
            <a:r>
              <a:rPr lang="ru-RU" sz="2200" dirty="0">
                <a:effectLst/>
                <a:ea typeface="Times New Roman" panose="02020603050405020304" pitchFamily="18" charset="0"/>
              </a:rPr>
              <a:t>Как </a:t>
            </a:r>
            <a:r>
              <a:rPr lang="ru-RU" sz="2200" dirty="0">
                <a:ea typeface="Times New Roman" panose="02020603050405020304" pitchFamily="18" charset="0"/>
              </a:rPr>
              <a:t>ни </a:t>
            </a:r>
            <a:r>
              <a:rPr lang="ru-RU" sz="2200" dirty="0">
                <a:effectLst/>
                <a:ea typeface="Times New Roman" panose="02020603050405020304" pitchFamily="18" charset="0"/>
              </a:rPr>
              <a:t>привлекательна анархическая </a:t>
            </a:r>
            <a:r>
              <a:rPr lang="ru-RU" sz="2200" dirty="0">
                <a:ea typeface="Times New Roman" panose="02020603050405020304" pitchFamily="18" charset="0"/>
              </a:rPr>
              <a:t>философия, в мире несовершенных людей  </a:t>
            </a:r>
            <a:r>
              <a:rPr lang="ru-RU" sz="2200" dirty="0">
                <a:effectLst/>
                <a:ea typeface="Times New Roman" panose="02020603050405020304" pitchFamily="18" charset="0"/>
              </a:rPr>
              <a:t>анархия </a:t>
            </a:r>
            <a:r>
              <a:rPr lang="ru-RU" sz="2200" dirty="0">
                <a:ea typeface="Times New Roman" panose="02020603050405020304" pitchFamily="18" charset="0"/>
              </a:rPr>
              <a:t>неосуществима. Свобода одного человека может вступать в конфликт со свободой другого, и, когда это происходит, чью-то свободу приходится ограничить, чтобы сохранить свободу второго человека; </a:t>
            </a:r>
            <a:r>
              <a:rPr lang="ru-RU" sz="2200" dirty="0">
                <a:effectLst/>
                <a:ea typeface="Times New Roman" panose="02020603050405020304" pitchFamily="18" charset="0"/>
              </a:rPr>
              <a:t>как выразился </a:t>
            </a:r>
            <a:r>
              <a:rPr lang="ru-RU" sz="2200" dirty="0">
                <a:ea typeface="Times New Roman" panose="02020603050405020304" pitchFamily="18" charset="0"/>
              </a:rPr>
              <a:t>однажды член Верховного суда, «моя свобода </a:t>
            </a:r>
            <a:r>
              <a:rPr lang="ru-RU" sz="2200" dirty="0">
                <a:effectLst/>
                <a:ea typeface="Times New Roman" panose="02020603050405020304" pitchFamily="18" charset="0"/>
              </a:rPr>
              <a:t>размахивать кулаками должна </a:t>
            </a:r>
            <a:r>
              <a:rPr lang="ru-RU" sz="2200" dirty="0">
                <a:ea typeface="Times New Roman" panose="02020603050405020304" pitchFamily="18" charset="0"/>
              </a:rPr>
              <a:t>быть ограничена расстоянием до вашего подбородка»... </a:t>
            </a:r>
          </a:p>
          <a:p>
            <a:pPr marR="73660"/>
            <a:r>
              <a:rPr lang="ru-RU" sz="2200" dirty="0">
                <a:ea typeface="Times New Roman" panose="02020603050405020304" pitchFamily="18" charset="0"/>
              </a:rPr>
              <a:t>В области экономической большие затруднения связаны с конфликтом между свободой объединений и свободой конкуренции. Какой смысл следует вкладывать в понятие «свободное» применительно к предпринимательству? В США «свободу» этом случае понимают </a:t>
            </a:r>
            <a:r>
              <a:rPr lang="ru-RU" sz="2200" dirty="0">
                <a:effectLst/>
                <a:ea typeface="Times New Roman" panose="02020603050405020304" pitchFamily="18" charset="0"/>
              </a:rPr>
              <a:t>так, </a:t>
            </a:r>
            <a:r>
              <a:rPr lang="ru-RU" sz="2200" dirty="0">
                <a:ea typeface="Times New Roman" panose="02020603050405020304" pitchFamily="18" charset="0"/>
              </a:rPr>
              <a:t>что </a:t>
            </a:r>
            <a:r>
              <a:rPr lang="ru-RU" sz="2200" dirty="0">
                <a:effectLst/>
                <a:ea typeface="Times New Roman" panose="02020603050405020304" pitchFamily="18" charset="0"/>
              </a:rPr>
              <a:t>каждый </a:t>
            </a:r>
            <a:r>
              <a:rPr lang="ru-RU" sz="2200" dirty="0">
                <a:ea typeface="Times New Roman" panose="02020603050405020304" pitchFamily="18" charset="0"/>
              </a:rPr>
              <a:t>свободен сделаться предпринимателем, значит, уже существующие предприниматели несвободны избавляться от конкурентов, кроме </a:t>
            </a:r>
            <a:r>
              <a:rPr lang="ru-RU" sz="2200" dirty="0">
                <a:effectLst/>
                <a:ea typeface="Times New Roman" panose="02020603050405020304" pitchFamily="18" charset="0"/>
              </a:rPr>
              <a:t>как </a:t>
            </a:r>
            <a:r>
              <a:rPr lang="ru-RU" sz="2200" dirty="0">
                <a:ea typeface="Times New Roman" panose="02020603050405020304" pitchFamily="18" charset="0"/>
              </a:rPr>
              <a:t>посредством продажи лучшего товара по той же цене или того же товара по более низкой цене. Напротив, континентальная традиция обычно толкует это понятие в том смысле, что предприниматели свободны поступать </a:t>
            </a:r>
            <a:r>
              <a:rPr lang="ru-RU" sz="2200" dirty="0">
                <a:effectLst/>
                <a:ea typeface="Times New Roman" panose="02020603050405020304" pitchFamily="18" charset="0"/>
              </a:rPr>
              <a:t>так, как </a:t>
            </a:r>
            <a:r>
              <a:rPr lang="ru-RU" sz="2200" dirty="0">
                <a:ea typeface="Times New Roman" panose="02020603050405020304" pitchFamily="18" charset="0"/>
              </a:rPr>
              <a:t>им заблагорассудится, в том числе сговариваться о ценах, делить рынки, пользоваться прочими способами вытеснения потенциальных конкурентов. Видимо, самая сложная конкретная проблема в этой области касается объединений рабочих, где особенно остро встаёт вопрос о свободе объединений  в свободе конкуренции. </a:t>
            </a:r>
          </a:p>
          <a:p>
            <a:r>
              <a:rPr lang="ru-RU" sz="2200" dirty="0">
                <a:ea typeface="Calibri" panose="020F0502020204030204" pitchFamily="34" charset="0"/>
                <a:cs typeface="Times New Roman" panose="02020603050405020304" pitchFamily="18" charset="0"/>
              </a:rPr>
              <a:t>Вот </a:t>
            </a:r>
            <a:r>
              <a:rPr lang="ru-RU" sz="2200" dirty="0">
                <a:effectLst/>
                <a:ea typeface="Calibri" panose="020F0502020204030204" pitchFamily="34" charset="0"/>
                <a:cs typeface="Times New Roman" panose="02020603050405020304" pitchFamily="18" charset="0"/>
              </a:rPr>
              <a:t>ещё </a:t>
            </a:r>
            <a:r>
              <a:rPr lang="ru-RU" sz="2200" dirty="0">
                <a:ea typeface="Calibri" panose="020F0502020204030204" pitchFamily="34" charset="0"/>
                <a:cs typeface="Times New Roman" panose="02020603050405020304" pitchFamily="18" charset="0"/>
              </a:rPr>
              <a:t>более </a:t>
            </a:r>
            <a:r>
              <a:rPr lang="ru-RU" sz="2200" dirty="0">
                <a:effectLst/>
                <a:ea typeface="Calibri" panose="020F0502020204030204" pitchFamily="34" charset="0"/>
                <a:cs typeface="Times New Roman" panose="02020603050405020304" pitchFamily="18" charset="0"/>
              </a:rPr>
              <a:t>существенная область экономики, в которой ответить на </a:t>
            </a:r>
            <a:r>
              <a:rPr lang="ru-RU" sz="2200" dirty="0">
                <a:ea typeface="Calibri" panose="020F0502020204030204" pitchFamily="34" charset="0"/>
                <a:cs typeface="Times New Roman" panose="02020603050405020304" pitchFamily="18" charset="0"/>
              </a:rPr>
              <a:t>этот вопрос </a:t>
            </a:r>
            <a:r>
              <a:rPr lang="ru-RU" sz="2200" dirty="0">
                <a:effectLst/>
                <a:ea typeface="Calibri" panose="020F0502020204030204" pitchFamily="34" charset="0"/>
                <a:cs typeface="Times New Roman" panose="02020603050405020304" pitchFamily="18" charset="0"/>
              </a:rPr>
              <a:t>сложно, весьма важно: определение прав </a:t>
            </a:r>
            <a:r>
              <a:rPr lang="ru-RU" sz="2200" dirty="0">
                <a:ea typeface="Calibri" panose="020F0502020204030204" pitchFamily="34" charset="0"/>
                <a:cs typeface="Times New Roman" panose="02020603050405020304" pitchFamily="18" charset="0"/>
              </a:rPr>
              <a:t>собственности. </a:t>
            </a:r>
            <a:endParaRPr lang="ru-RU" sz="2200" dirty="0"/>
          </a:p>
        </p:txBody>
      </p:sp>
    </p:spTree>
    <p:extLst>
      <p:ext uri="{BB962C8B-B14F-4D97-AF65-F5344CB8AC3E}">
        <p14:creationId xmlns:p14="http://schemas.microsoft.com/office/powerpoint/2010/main" val="42270158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6DF1B80-2FFB-C14B-B0DC-F3B1E7F5EF7A}"/>
              </a:ext>
            </a:extLst>
          </p:cNvPr>
          <p:cNvSpPr/>
          <p:nvPr/>
        </p:nvSpPr>
        <p:spPr>
          <a:xfrm>
            <a:off x="169334" y="166568"/>
            <a:ext cx="11559822" cy="6524863"/>
          </a:xfrm>
          <a:prstGeom prst="rect">
            <a:avLst/>
          </a:prstGeom>
        </p:spPr>
        <p:txBody>
          <a:bodyPr wrap="square">
            <a:spAutoFit/>
          </a:bodyPr>
          <a:lstStyle/>
          <a:p>
            <a:pPr marR="77470"/>
            <a:r>
              <a:rPr lang="ru-RU" sz="2200" dirty="0">
                <a:ea typeface="Times New Roman" panose="02020603050405020304" pitchFamily="18" charset="0"/>
              </a:rPr>
              <a:t>Резвившееся с течением веков занесённое в наши </a:t>
            </a:r>
            <a:r>
              <a:rPr lang="ru-RU" sz="2200" dirty="0" err="1">
                <a:ea typeface="Times New Roman" panose="02020603050405020304" pitchFamily="18" charset="0"/>
              </a:rPr>
              <a:t>законоуложения</a:t>
            </a:r>
            <a:r>
              <a:rPr lang="ru-RU" sz="2200" dirty="0">
                <a:ea typeface="Times New Roman" panose="02020603050405020304" pitchFamily="18" charset="0"/>
              </a:rPr>
              <a:t> понятие собственности настолько сделалось частью нашего сознания, что мы о нём не задумываемся не осознаём, до какой степени понятия том, что же является собственностью, какие права обеспечивают владение ею, представляют собой сложные социальные конструкты, не самоочевидные истины.</a:t>
            </a:r>
          </a:p>
          <a:p>
            <a:pPr marR="77470"/>
            <a:r>
              <a:rPr lang="ru-RU" sz="2200" dirty="0">
                <a:ea typeface="Times New Roman" panose="02020603050405020304" pitchFamily="18" charset="0"/>
              </a:rPr>
              <a:t>Например, позволяет ли мне моё право на владение землёй, моя свобода, распоряжаться своей собственностью по своему усмотрению, отказывать другому в праве летать над моей землёй на своём самолёте? Или верх берёт его право пользоваться своим самолётом? ...Наличие строго конкретного общепринятого определения собственности во многих случаях куда важнее, </a:t>
            </a:r>
            <a:r>
              <a:rPr lang="ru-RU" sz="2200" dirty="0">
                <a:effectLst/>
                <a:ea typeface="Times New Roman" panose="02020603050405020304" pitchFamily="18" charset="0"/>
              </a:rPr>
              <a:t>чем: </a:t>
            </a:r>
            <a:r>
              <a:rPr lang="ru-RU" sz="2200" dirty="0">
                <a:ea typeface="Times New Roman" panose="02020603050405020304" pitchFamily="18" charset="0"/>
              </a:rPr>
              <a:t>само содержание этого определения. </a:t>
            </a:r>
          </a:p>
          <a:p>
            <a:pPr marR="198120">
              <a:spcBef>
                <a:spcPts val="40"/>
              </a:spcBef>
            </a:pPr>
            <a:r>
              <a:rPr lang="ru-RU" sz="2200" dirty="0">
                <a:ea typeface="Times New Roman" panose="02020603050405020304" pitchFamily="18" charset="0"/>
              </a:rPr>
              <a:t>Ещё одна область экономики, создающая особенно сложные проблемы, </a:t>
            </a:r>
            <a:r>
              <a:rPr lang="ru-RU" sz="2200" dirty="0">
                <a:effectLst/>
                <a:ea typeface="Times New Roman" panose="02020603050405020304" pitchFamily="18" charset="0"/>
              </a:rPr>
              <a:t>— </a:t>
            </a:r>
            <a:r>
              <a:rPr lang="ru-RU" sz="2200" dirty="0">
                <a:ea typeface="Times New Roman" panose="02020603050405020304" pitchFamily="18" charset="0"/>
              </a:rPr>
              <a:t>это </a:t>
            </a:r>
            <a:r>
              <a:rPr lang="ru-RU" sz="2200" dirty="0">
                <a:effectLst/>
                <a:ea typeface="Times New Roman" panose="02020603050405020304" pitchFamily="18" charset="0"/>
              </a:rPr>
              <a:t>денежная </a:t>
            </a:r>
            <a:r>
              <a:rPr lang="ru-RU" sz="2200" dirty="0">
                <a:ea typeface="Times New Roman" panose="02020603050405020304" pitchFamily="18" charset="0"/>
              </a:rPr>
              <a:t>система. Ответственность государства </a:t>
            </a:r>
            <a:r>
              <a:rPr lang="ru-RU" sz="2200" dirty="0">
                <a:effectLst/>
                <a:ea typeface="Times New Roman" panose="02020603050405020304" pitchFamily="18" charset="0"/>
              </a:rPr>
              <a:t>за </a:t>
            </a:r>
            <a:r>
              <a:rPr lang="ru-RU" sz="2200" dirty="0">
                <a:ea typeface="Times New Roman" panose="02020603050405020304" pitchFamily="18" charset="0"/>
              </a:rPr>
              <a:t>денежную систему признаётся давно... По-видимому, ни в одной другой области экономической деятельности государственные полномочия не пользуются </a:t>
            </a:r>
            <a:r>
              <a:rPr lang="ru-RU" sz="2200" dirty="0">
                <a:effectLst/>
                <a:ea typeface="Times New Roman" panose="02020603050405020304" pitchFamily="18" charset="0"/>
              </a:rPr>
              <a:t>таким </a:t>
            </a:r>
            <a:r>
              <a:rPr lang="ru-RU" sz="2200" dirty="0">
                <a:ea typeface="Times New Roman" panose="02020603050405020304" pitchFamily="18" charset="0"/>
              </a:rPr>
              <a:t>широким признанием. Это привычное сегодня уже почти автоматическое признание </a:t>
            </a:r>
            <a:r>
              <a:rPr lang="ru-RU" sz="2200" dirty="0">
                <a:effectLst/>
                <a:ea typeface="Times New Roman" panose="02020603050405020304" pitchFamily="18" charset="0"/>
              </a:rPr>
              <a:t>за </a:t>
            </a:r>
            <a:r>
              <a:rPr lang="ru-RU" sz="2200" dirty="0">
                <a:ea typeface="Times New Roman" panose="02020603050405020304" pitchFamily="18" charset="0"/>
              </a:rPr>
              <a:t>государством такой ответственности делает вдвойне необходимым глубокое понимание оснований для этой ответственности, ибо оно увеличивает опасность расширения государственных полномочий </a:t>
            </a:r>
            <a:r>
              <a:rPr lang="ru-RU" sz="2200" dirty="0">
                <a:effectLst/>
                <a:ea typeface="Times New Roman" panose="02020603050405020304" pitchFamily="18" charset="0"/>
              </a:rPr>
              <a:t>за </a:t>
            </a:r>
            <a:r>
              <a:rPr lang="ru-RU" sz="2200" dirty="0">
                <a:ea typeface="Times New Roman" panose="02020603050405020304" pitchFamily="18" charset="0"/>
              </a:rPr>
              <a:t>пределы деятельности, приемлемой в свободном обществе... </a:t>
            </a:r>
            <a:r>
              <a:rPr lang="ru-RU" sz="2200" dirty="0">
                <a:effectLst/>
                <a:ea typeface="Times New Roman" panose="02020603050405020304" pitchFamily="18" charset="0"/>
              </a:rPr>
              <a:t>&lt; </a:t>
            </a:r>
            <a:endParaRPr lang="ru-RU" sz="2200" dirty="0">
              <a:ea typeface="Times New Roman" panose="02020603050405020304" pitchFamily="18" charset="0"/>
            </a:endParaRPr>
          </a:p>
          <a:p>
            <a:r>
              <a:rPr lang="ru-RU" sz="2200" dirty="0">
                <a:effectLst/>
                <a:ea typeface="Calibri" panose="020F0502020204030204" pitchFamily="34" charset="0"/>
                <a:cs typeface="Times New Roman" panose="02020603050405020304" pitchFamily="18" charset="0"/>
              </a:rPr>
              <a:t>(М. </a:t>
            </a:r>
            <a:r>
              <a:rPr lang="ru-RU" sz="2200" dirty="0" err="1">
                <a:ea typeface="Calibri" panose="020F0502020204030204" pitchFamily="34" charset="0"/>
                <a:cs typeface="Times New Roman" panose="02020603050405020304" pitchFamily="18" charset="0"/>
              </a:rPr>
              <a:t>Фридмен</a:t>
            </a:r>
            <a:r>
              <a:rPr lang="ru-RU" sz="2200" dirty="0">
                <a:ea typeface="Calibri" panose="020F0502020204030204" pitchFamily="34" charset="0"/>
                <a:cs typeface="Times New Roman" panose="02020603050405020304" pitchFamily="18" charset="0"/>
              </a:rPr>
              <a:t>)</a:t>
            </a:r>
            <a:r>
              <a:rPr lang="ru-RU" sz="2200" dirty="0">
                <a:effectLst/>
              </a:rPr>
              <a:t> </a:t>
            </a:r>
            <a:endParaRPr lang="ru-RU" sz="2200" dirty="0"/>
          </a:p>
        </p:txBody>
      </p:sp>
    </p:spTree>
    <p:extLst>
      <p:ext uri="{BB962C8B-B14F-4D97-AF65-F5344CB8AC3E}">
        <p14:creationId xmlns:p14="http://schemas.microsoft.com/office/powerpoint/2010/main" val="25723145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445114" y="3429000"/>
            <a:ext cx="3754419" cy="3071798"/>
          </a:xfrm>
          <a:prstGeom prst="rect">
            <a:avLst/>
          </a:prstGeom>
        </p:spPr>
      </p:pic>
      <p:sp>
        <p:nvSpPr>
          <p:cNvPr id="4" name="Прямоугольник 3">
            <a:extLst>
              <a:ext uri="{FF2B5EF4-FFF2-40B4-BE49-F238E27FC236}">
                <a16:creationId xmlns:a16="http://schemas.microsoft.com/office/drawing/2014/main" id="{2A6A8841-566F-BD40-86F7-EE6F822CB5E4}"/>
              </a:ext>
            </a:extLst>
          </p:cNvPr>
          <p:cNvSpPr/>
          <p:nvPr/>
        </p:nvSpPr>
        <p:spPr>
          <a:xfrm>
            <a:off x="564444" y="124726"/>
            <a:ext cx="9381067" cy="6186309"/>
          </a:xfrm>
          <a:prstGeom prst="rect">
            <a:avLst/>
          </a:prstGeom>
        </p:spPr>
        <p:txBody>
          <a:bodyPr wrap="square">
            <a:spAutoFit/>
          </a:bodyPr>
          <a:lstStyle/>
          <a:p>
            <a:r>
              <a:rPr lang="ru-RU" sz="2200" dirty="0">
                <a:effectLst/>
                <a:ea typeface="Calibri" panose="020F0502020204030204" pitchFamily="34" charset="0"/>
                <a:cs typeface="Times New Roman" panose="02020603050405020304" pitchFamily="18" charset="0"/>
              </a:rPr>
              <a:t>17.Какие </a:t>
            </a:r>
            <a:r>
              <a:rPr lang="ru-RU" sz="2200" dirty="0">
                <a:ea typeface="Calibri" panose="020F0502020204030204" pitchFamily="34" charset="0"/>
                <a:cs typeface="Times New Roman" panose="02020603050405020304" pitchFamily="18" charset="0"/>
              </a:rPr>
              <a:t>три «области экономики», у которых </a:t>
            </a:r>
            <a:r>
              <a:rPr lang="ru-RU" sz="2200" dirty="0">
                <a:effectLst/>
                <a:ea typeface="Calibri" panose="020F0502020204030204" pitchFamily="34" charset="0"/>
                <a:cs typeface="Times New Roman" panose="02020603050405020304" pitchFamily="18" charset="0"/>
              </a:rPr>
              <a:t>возникают </a:t>
            </a:r>
            <a:r>
              <a:rPr lang="ru-RU" sz="2200" dirty="0">
                <a:ea typeface="Calibri" panose="020F0502020204030204" pitchFamily="34" charset="0"/>
                <a:cs typeface="Times New Roman" panose="02020603050405020304" pitchFamily="18" charset="0"/>
              </a:rPr>
              <a:t>затруднения, связанные </a:t>
            </a:r>
            <a:r>
              <a:rPr lang="ru-RU" sz="2200" dirty="0">
                <a:effectLst/>
                <a:ea typeface="Calibri" panose="020F0502020204030204" pitchFamily="34" charset="0"/>
                <a:cs typeface="Times New Roman" panose="02020603050405020304" pitchFamily="18" charset="0"/>
              </a:rPr>
              <a:t> </a:t>
            </a:r>
            <a:r>
              <a:rPr lang="ru-RU" sz="2200" dirty="0">
                <a:ea typeface="Calibri" panose="020F0502020204030204" pitchFamily="34" charset="0"/>
                <a:cs typeface="Times New Roman" panose="02020603050405020304" pitchFamily="18" charset="0"/>
              </a:rPr>
              <a:t>с пониманием свободы, упомянуты тексте? Что автор думает по поводу состояния абсолютной свободы? </a:t>
            </a:r>
            <a:r>
              <a:rPr lang="ru-RU" sz="2200" dirty="0">
                <a:effectLst/>
                <a:ea typeface="Calibri" panose="020F0502020204030204" pitchFamily="34" charset="0"/>
                <a:cs typeface="Times New Roman" panose="02020603050405020304" pitchFamily="18" charset="0"/>
              </a:rPr>
              <a:t>Как он </a:t>
            </a:r>
            <a:r>
              <a:rPr lang="ru-RU" sz="2200" dirty="0">
                <a:ea typeface="Calibri" panose="020F0502020204030204" pitchFamily="34" charset="0"/>
                <a:cs typeface="Times New Roman" panose="02020603050405020304" pitchFamily="18" charset="0"/>
              </a:rPr>
              <a:t>поясняет своё мнение?</a:t>
            </a:r>
            <a:r>
              <a:rPr lang="ru-RU" sz="2200" dirty="0">
                <a:effectLst/>
              </a:rPr>
              <a:t> </a:t>
            </a:r>
          </a:p>
          <a:p>
            <a:endParaRPr lang="ru-RU" sz="2200" dirty="0"/>
          </a:p>
          <a:p>
            <a:r>
              <a:rPr lang="ru-RU" sz="2200" dirty="0"/>
              <a:t>18. Опираясь на текст знания курса, объясните смысл понятия «конкуренция».</a:t>
            </a:r>
            <a:r>
              <a:rPr lang="ru-RU" sz="2200" dirty="0">
                <a:effectLst/>
              </a:rPr>
              <a:t> </a:t>
            </a:r>
          </a:p>
          <a:p>
            <a:endParaRPr lang="ru-RU" sz="2200" dirty="0"/>
          </a:p>
          <a:p>
            <a:r>
              <a:rPr lang="ru-RU" sz="2200" dirty="0"/>
              <a:t>19. Автор пишет об ответственности государства за денежную систему. Используя текст, обществоведческие знания факты общественной жизни, укажите два возможных направления влияния государства на денежную систему. Проиллюстрируйте каждое из них конкретным примером деятельности государства. (Каждый пример должен быть сформулирован развёрнуто.)</a:t>
            </a:r>
            <a:r>
              <a:rPr lang="ru-RU" sz="2200" dirty="0">
                <a:effectLst/>
              </a:rPr>
              <a:t> </a:t>
            </a:r>
          </a:p>
          <a:p>
            <a:endParaRPr lang="ru-RU" sz="2200" dirty="0"/>
          </a:p>
          <a:p>
            <a:r>
              <a:rPr lang="ru-RU" sz="2200" dirty="0"/>
              <a:t>20. Автор пишет об опасности расширения государственных полномочий экономической сфере. Используя обществоведческие знания, приведите три аргумента поддержку этого тезиса. (Аргументы должны быть сформулированы как распространённое предложение.)</a:t>
            </a:r>
            <a:r>
              <a:rPr lang="ru-RU" sz="2200" dirty="0">
                <a:effectLst/>
              </a:rPr>
              <a:t> </a:t>
            </a:r>
            <a:endParaRPr lang="ru-RU" sz="2200" dirty="0"/>
          </a:p>
        </p:txBody>
      </p:sp>
    </p:spTree>
    <p:extLst>
      <p:ext uri="{BB962C8B-B14F-4D97-AF65-F5344CB8AC3E}">
        <p14:creationId xmlns:p14="http://schemas.microsoft.com/office/powerpoint/2010/main" val="5044734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F077BF6-2B9A-F848-9106-E8AF5812ACE6}"/>
              </a:ext>
            </a:extLst>
          </p:cNvPr>
          <p:cNvSpPr/>
          <p:nvPr/>
        </p:nvSpPr>
        <p:spPr>
          <a:xfrm>
            <a:off x="225776" y="270933"/>
            <a:ext cx="11221156" cy="5715604"/>
          </a:xfrm>
          <a:prstGeom prst="rect">
            <a:avLst/>
          </a:prstGeom>
        </p:spPr>
        <p:txBody>
          <a:bodyPr wrap="square">
            <a:spAutoFit/>
          </a:bodyPr>
          <a:lstStyle/>
          <a:p>
            <a:pPr>
              <a:lnSpc>
                <a:spcPct val="107000"/>
              </a:lnSpc>
              <a:spcAft>
                <a:spcPts val="800"/>
              </a:spcAft>
            </a:pPr>
            <a:r>
              <a:rPr lang="ru-RU" sz="2200" dirty="0">
                <a:latin typeface="Calibri" panose="020F0502020204030204" pitchFamily="34" charset="0"/>
                <a:ea typeface="Calibri" panose="020F0502020204030204" pitchFamily="34" charset="0"/>
                <a:cs typeface="Times New Roman" panose="02020603050405020304" pitchFamily="18" charset="0"/>
              </a:rPr>
              <a:t>Формируя стратегию экономического развития России, мы учитываем тенденции, которые происходят в мире, и намерены использовать глобальные технологические сдвиги, формирование новых рынков, возможности интеграции и кооперации в интересах собственного развития.</a:t>
            </a:r>
          </a:p>
          <a:p>
            <a:pPr>
              <a:lnSpc>
                <a:spcPct val="107000"/>
              </a:lnSpc>
              <a:spcAft>
                <a:spcPts val="800"/>
              </a:spcAft>
            </a:pPr>
            <a:r>
              <a:rPr lang="ru-RU" sz="2200" dirty="0">
                <a:latin typeface="Calibri" panose="020F0502020204030204" pitchFamily="34" charset="0"/>
                <a:ea typeface="Calibri" panose="020F0502020204030204" pitchFamily="34" charset="0"/>
                <a:cs typeface="Times New Roman" panose="02020603050405020304" pitchFamily="18" charset="0"/>
              </a:rPr>
              <a:t>Россия смогла решить наиболее острые текущие проблемы в экономике. Уже в ближайшей перспективе рассчитываем на возобновление роста. Мы сохранили резервы, существенно сократился отток капитала… Правительство и Центральный банк России продолжат взвешенную и ответственную работу по обеспечению макроэкономической стабильности…</a:t>
            </a:r>
          </a:p>
          <a:p>
            <a:pPr>
              <a:lnSpc>
                <a:spcPct val="107000"/>
              </a:lnSpc>
              <a:spcAft>
                <a:spcPts val="800"/>
              </a:spcAft>
            </a:pPr>
            <a:r>
              <a:rPr lang="ru-RU" sz="2200" dirty="0">
                <a:latin typeface="Calibri" panose="020F0502020204030204" pitchFamily="34" charset="0"/>
                <a:ea typeface="Calibri" panose="020F0502020204030204" pitchFamily="34" charset="0"/>
                <a:cs typeface="Times New Roman" panose="02020603050405020304" pitchFamily="18" charset="0"/>
              </a:rPr>
              <a:t>Важнейший фактор, который предопределяет общую конкурентоспособность экономики, динамику рынков, ускорение роста ВВП, повышение заработной платы, – это производительность труда. Нам необходим рост производительности труда на крупных и средних предприятиях… С ростом производительности неэффективная занятость будет неизбежно сокращаться, а это значит, что нам нужно существенно повысить гибкость рынка труда, предложить людям новые возможности. Мы сможем решить эту задачу, в первую очередь создавая новые рабочие места в малом и среднем бизнесе...</a:t>
            </a:r>
          </a:p>
        </p:txBody>
      </p:sp>
    </p:spTree>
    <p:extLst>
      <p:ext uri="{BB962C8B-B14F-4D97-AF65-F5344CB8AC3E}">
        <p14:creationId xmlns:p14="http://schemas.microsoft.com/office/powerpoint/2010/main" val="14097124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5AA9270-2DEA-6E46-932E-71E826AD6FC6}"/>
              </a:ext>
            </a:extLst>
          </p:cNvPr>
          <p:cNvSpPr/>
          <p:nvPr/>
        </p:nvSpPr>
        <p:spPr>
          <a:xfrm>
            <a:off x="287867" y="304799"/>
            <a:ext cx="11616266" cy="5455917"/>
          </a:xfrm>
          <a:prstGeom prst="rect">
            <a:avLst/>
          </a:prstGeom>
        </p:spPr>
        <p:txBody>
          <a:bodyPr wrap="square">
            <a:spAutoFit/>
          </a:bodyPr>
          <a:lstStyle/>
          <a:p>
            <a:pPr>
              <a:lnSpc>
                <a:spcPct val="107000"/>
              </a:lnSpc>
              <a:spcAft>
                <a:spcPts val="800"/>
              </a:spcAft>
            </a:pPr>
            <a:r>
              <a:rPr lang="ru-RU" sz="2200" dirty="0">
                <a:latin typeface="Calibri" panose="020F0502020204030204" pitchFamily="34" charset="0"/>
                <a:ea typeface="Calibri" panose="020F0502020204030204" pitchFamily="34" charset="0"/>
                <a:cs typeface="Times New Roman" panose="02020603050405020304" pitchFamily="18" charset="0"/>
              </a:rPr>
              <a:t>Ещё одна ниша для малого и среднего бизнеса – это высокотехнологичная сфера, создание условий для тех небольших компаний, которые реализуют </a:t>
            </a:r>
            <a:r>
              <a:rPr lang="ru-RU" sz="2200" dirty="0" err="1">
                <a:latin typeface="Calibri" panose="020F0502020204030204" pitchFamily="34" charset="0"/>
                <a:ea typeface="Calibri" panose="020F0502020204030204" pitchFamily="34" charset="0"/>
                <a:cs typeface="Times New Roman" panose="02020603050405020304" pitchFamily="18" charset="0"/>
              </a:rPr>
              <a:t>стартапы</a:t>
            </a:r>
            <a:r>
              <a:rPr lang="ru-RU" sz="2200" dirty="0">
                <a:latin typeface="Calibri" panose="020F0502020204030204" pitchFamily="34" charset="0"/>
                <a:ea typeface="Calibri" panose="020F0502020204030204" pitchFamily="34" charset="0"/>
                <a:cs typeface="Times New Roman" panose="02020603050405020304" pitchFamily="18" charset="0"/>
              </a:rPr>
              <a:t>, выходят на рынок с прорывной продукцией. И наконец, ёмкая ниша – это сервис, развитие сферы бытовых услуг, а по сути создание комфортной, благоприятной среды для жизни людей в городах и посёлках России…</a:t>
            </a:r>
          </a:p>
          <a:p>
            <a:pPr>
              <a:lnSpc>
                <a:spcPct val="107000"/>
              </a:lnSpc>
              <a:spcAft>
                <a:spcPts val="800"/>
              </a:spcAft>
            </a:pPr>
            <a:r>
              <a:rPr lang="ru-RU" sz="2200" dirty="0">
                <a:latin typeface="Calibri" panose="020F0502020204030204" pitchFamily="34" charset="0"/>
                <a:ea typeface="Calibri" panose="020F0502020204030204" pitchFamily="34" charset="0"/>
                <a:cs typeface="Times New Roman" panose="02020603050405020304" pitchFamily="18" charset="0"/>
              </a:rPr>
              <a:t>Необходимо формировать систему поддержки экспортно-ориентированных компаний.</a:t>
            </a:r>
          </a:p>
          <a:p>
            <a:pPr>
              <a:lnSpc>
                <a:spcPct val="107000"/>
              </a:lnSpc>
              <a:spcAft>
                <a:spcPts val="800"/>
              </a:spcAft>
            </a:pPr>
            <a:r>
              <a:rPr lang="ru-RU" sz="2200" dirty="0">
                <a:latin typeface="Calibri" panose="020F0502020204030204" pitchFamily="34" charset="0"/>
                <a:ea typeface="Calibri" panose="020F0502020204030204" pitchFamily="34" charset="0"/>
                <a:cs typeface="Times New Roman" panose="02020603050405020304" pitchFamily="18" charset="0"/>
              </a:rPr>
              <a:t>Наша Программа </a:t>
            </a:r>
            <a:r>
              <a:rPr lang="ru-RU" sz="2200" dirty="0" err="1">
                <a:latin typeface="Calibri" panose="020F0502020204030204" pitchFamily="34" charset="0"/>
                <a:ea typeface="Calibri" panose="020F0502020204030204" pitchFamily="34" charset="0"/>
                <a:cs typeface="Times New Roman" panose="02020603050405020304" pitchFamily="18" charset="0"/>
              </a:rPr>
              <a:t>импортозамещения</a:t>
            </a:r>
            <a:r>
              <a:rPr lang="ru-RU" sz="2200" dirty="0">
                <a:latin typeface="Calibri" panose="020F0502020204030204" pitchFamily="34" charset="0"/>
                <a:ea typeface="Calibri" panose="020F0502020204030204" pitchFamily="34" charset="0"/>
                <a:cs typeface="Times New Roman" panose="02020603050405020304" pitchFamily="18" charset="0"/>
              </a:rPr>
              <a:t> также нацелена на создание продукции, конкурентной на мировом рынке, …это важный этап для наращивания </a:t>
            </a:r>
            <a:r>
              <a:rPr lang="ru-RU" sz="2200" dirty="0" err="1">
                <a:latin typeface="Calibri" panose="020F0502020204030204" pitchFamily="34" charset="0"/>
                <a:ea typeface="Calibri" panose="020F0502020204030204" pitchFamily="34" charset="0"/>
                <a:cs typeface="Times New Roman" panose="02020603050405020304" pitchFamily="18" charset="0"/>
              </a:rPr>
              <a:t>несырьевого</a:t>
            </a:r>
            <a:r>
              <a:rPr lang="ru-RU" sz="2200" dirty="0">
                <a:latin typeface="Calibri" panose="020F0502020204030204" pitchFamily="34" charset="0"/>
                <a:ea typeface="Calibri" panose="020F0502020204030204" pitchFamily="34" charset="0"/>
                <a:cs typeface="Times New Roman" panose="02020603050405020304" pitchFamily="18" charset="0"/>
              </a:rPr>
              <a:t> экспорта, для встраивания наших компаний в глобальные производственные и технологические альянсы…</a:t>
            </a:r>
          </a:p>
          <a:p>
            <a:pPr>
              <a:lnSpc>
                <a:spcPct val="107000"/>
              </a:lnSpc>
              <a:spcAft>
                <a:spcPts val="800"/>
              </a:spcAft>
            </a:pPr>
            <a:r>
              <a:rPr lang="ru-RU" sz="2200" dirty="0">
                <a:latin typeface="Calibri" panose="020F0502020204030204" pitchFamily="34" charset="0"/>
                <a:ea typeface="Calibri" panose="020F0502020204030204" pitchFamily="34" charset="0"/>
                <a:cs typeface="Times New Roman" panose="02020603050405020304" pitchFamily="18" charset="0"/>
              </a:rPr>
              <a:t>Мы продолжим дальнейшую либерализацию и улучшение делового климата. Речь идёт о том, чтобы повысить прозрачность, выравнивать отношения государственных структур и бизнеса. Эти отношения должны строиться на понимании и взаимной ответственности, строгом выполнении и следовании законам, на уважении к интересам государства и общества, безусловной ценности института частной собственности…			</a:t>
            </a:r>
            <a:r>
              <a:rPr lang="ru-RU" sz="2200" i="1" dirty="0">
                <a:latin typeface="Calibri" panose="020F0502020204030204" pitchFamily="34" charset="0"/>
                <a:ea typeface="Calibri" panose="020F0502020204030204" pitchFamily="34" charset="0"/>
                <a:cs typeface="Times New Roman" panose="02020603050405020304" pitchFamily="18" charset="0"/>
              </a:rPr>
              <a:t>(В.В. Путин)</a:t>
            </a:r>
            <a:endParaRPr lang="ru-RU" sz="22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729627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672233" y="5761777"/>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9348608" y="3875641"/>
            <a:ext cx="4696359" cy="2743200"/>
          </a:xfrm>
          <a:prstGeom prst="rect">
            <a:avLst/>
          </a:prstGeom>
        </p:spPr>
      </p:pic>
      <p:sp>
        <p:nvSpPr>
          <p:cNvPr id="7" name="Прямоугольник 6">
            <a:extLst>
              <a:ext uri="{FF2B5EF4-FFF2-40B4-BE49-F238E27FC236}">
                <a16:creationId xmlns:a16="http://schemas.microsoft.com/office/drawing/2014/main" id="{07086CFF-1BA8-ED4B-9AF0-A172E1945666}"/>
              </a:ext>
            </a:extLst>
          </p:cNvPr>
          <p:cNvSpPr/>
          <p:nvPr/>
        </p:nvSpPr>
        <p:spPr>
          <a:xfrm>
            <a:off x="672233" y="239159"/>
            <a:ext cx="10357012" cy="5561972"/>
          </a:xfrm>
          <a:prstGeom prst="rect">
            <a:avLst/>
          </a:prstGeom>
        </p:spPr>
        <p:txBody>
          <a:bodyPr wrap="square">
            <a:spAutoFit/>
          </a:bodyPr>
          <a:lstStyle/>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17.Какие мировые тенденции учитывают при формировании стратегии экономического</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развития России (назовите любые две тенденции по тексту)? Какие наиболее острые</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текущие проблемы в экономике Россия смогла решить (назовите два результата решения)?</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Как в тексте обозначено направление работы Правительства и Центрального банка РФ?</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18. Привлекая обществоведческие знания, объясните смысл понятия «производительность</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труда». </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19.Какие задачи государства по развитию экономики (кроме роста производительности труда</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и </a:t>
            </a:r>
            <a:r>
              <a:rPr lang="ru-RU" dirty="0" err="1">
                <a:latin typeface="Calibri" panose="020F0502020204030204" pitchFamily="34" charset="0"/>
                <a:ea typeface="Calibri" panose="020F0502020204030204" pitchFamily="34" charset="0"/>
                <a:cs typeface="Times New Roman" panose="02020603050405020304" pitchFamily="18" charset="0"/>
              </a:rPr>
              <a:t>импортозамещения</a:t>
            </a:r>
            <a:r>
              <a:rPr lang="ru-RU" dirty="0">
                <a:latin typeface="Calibri" panose="020F0502020204030204" pitchFamily="34" charset="0"/>
                <a:ea typeface="Calibri" panose="020F0502020204030204" pitchFamily="34" charset="0"/>
                <a:cs typeface="Times New Roman" panose="02020603050405020304" pitchFamily="18" charset="0"/>
              </a:rPr>
              <a:t>) обозначены в тексте? Назовите любые три такие задачи. Опираясь</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на знание курса и факты общественной жизни, приведите возможные меры, необходимые</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для реализации каждой из них.</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20. В.В. Путин в своём выступлении говорит о Программе </a:t>
            </a:r>
            <a:r>
              <a:rPr lang="ru-RU" dirty="0" err="1">
                <a:latin typeface="Calibri" panose="020F0502020204030204" pitchFamily="34" charset="0"/>
                <a:ea typeface="Calibri" panose="020F0502020204030204" pitchFamily="34" charset="0"/>
                <a:cs typeface="Times New Roman" panose="02020603050405020304" pitchFamily="18" charset="0"/>
              </a:rPr>
              <a:t>импортозамещения</a:t>
            </a:r>
            <a:r>
              <a:rPr lang="ru-RU" dirty="0">
                <a:latin typeface="Calibri" panose="020F0502020204030204" pitchFamily="34" charset="0"/>
                <a:ea typeface="Calibri" panose="020F0502020204030204" pitchFamily="34" charset="0"/>
                <a:cs typeface="Times New Roman" panose="02020603050405020304" pitchFamily="18" charset="0"/>
              </a:rPr>
              <a:t>. Опираясь на</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текст, обществоведческие знания и факты общественной жизни раскройте сущность</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политики </a:t>
            </a:r>
            <a:r>
              <a:rPr lang="ru-RU" dirty="0" err="1">
                <a:latin typeface="Calibri" panose="020F0502020204030204" pitchFamily="34" charset="0"/>
                <a:ea typeface="Calibri" panose="020F0502020204030204" pitchFamily="34" charset="0"/>
                <a:cs typeface="Times New Roman" panose="02020603050405020304" pitchFamily="18" charset="0"/>
              </a:rPr>
              <a:t>импортозамещения</a:t>
            </a:r>
            <a:r>
              <a:rPr lang="ru-RU" dirty="0">
                <a:latin typeface="Calibri" panose="020F0502020204030204" pitchFamily="34" charset="0"/>
                <a:ea typeface="Calibri" panose="020F0502020204030204" pitchFamily="34" charset="0"/>
                <a:cs typeface="Times New Roman" panose="02020603050405020304" pitchFamily="18" charset="0"/>
              </a:rPr>
              <a:t>. Выскажите два предположения о том, как Программа</a:t>
            </a:r>
          </a:p>
          <a:p>
            <a:pPr>
              <a:lnSpc>
                <a:spcPct val="107000"/>
              </a:lnSpc>
              <a:spcAft>
                <a:spcPts val="800"/>
              </a:spcAft>
            </a:pPr>
            <a:r>
              <a:rPr lang="ru-RU" dirty="0" err="1">
                <a:latin typeface="Calibri" panose="020F0502020204030204" pitchFamily="34" charset="0"/>
                <a:ea typeface="Calibri" panose="020F0502020204030204" pitchFamily="34" charset="0"/>
                <a:cs typeface="Times New Roman" panose="02020603050405020304" pitchFamily="18" charset="0"/>
              </a:rPr>
              <a:t>импортозамещения</a:t>
            </a:r>
            <a:r>
              <a:rPr lang="ru-RU" dirty="0">
                <a:latin typeface="Calibri" panose="020F0502020204030204" pitchFamily="34" charset="0"/>
                <a:ea typeface="Calibri" panose="020F0502020204030204" pitchFamily="34" charset="0"/>
                <a:cs typeface="Times New Roman" panose="02020603050405020304" pitchFamily="18" charset="0"/>
              </a:rPr>
              <a:t> может повлиять на экономику.</a:t>
            </a:r>
            <a:r>
              <a:rPr lang="ru-RU" dirty="0">
                <a:effectLst/>
              </a:rPr>
              <a:t> </a:t>
            </a:r>
            <a:r>
              <a:rPr lang="ru-RU"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0959660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040E5FB-A8B8-F543-909F-5CCCF69BB28A}"/>
              </a:ext>
            </a:extLst>
          </p:cNvPr>
          <p:cNvSpPr/>
          <p:nvPr/>
        </p:nvSpPr>
        <p:spPr>
          <a:xfrm>
            <a:off x="180622" y="33867"/>
            <a:ext cx="11830755" cy="6263253"/>
          </a:xfrm>
          <a:prstGeom prst="rect">
            <a:avLst/>
          </a:prstGeom>
        </p:spPr>
        <p:txBody>
          <a:bodyPr wrap="square">
            <a:spAutoFit/>
          </a:bodyPr>
          <a:lstStyle/>
          <a:p>
            <a:pPr>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Использование ресурсов для удовлетворения потребностей подчинено экономическим целям, которые преследуют в своей экономической деятельности индивиды (домохозяйства), фирмы и общество в целом. Современная экономическая теория исходит из рационального поведения хозяйствующих субъектов при выборе целей их экономической деятельности. В реальной действительности это означает стремление к максимизации результатов при данных затратах. Экономической целью потребителя является максимизация удовлетворения всех его потребностей, т.е. максимизация функции полезности. Максимизация полезности зависит не только от текущего потребления, но и от сбережений, осуществляемых в соответствии с динамикой цен. Экономической целью фирмы выступает максимизация прибыли или минимизация издержек производства. Для этого используются не только цены, но и реклама, дизайн, изменение товарно-материальных запасов и т.д.</a:t>
            </a:r>
          </a:p>
          <a:p>
            <a:pPr>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Главными экономическими целями современного общества являются экономический рост, повышение эффективности производства, полная занятость и социально-экономическая стабильность.</a:t>
            </a:r>
          </a:p>
          <a:p>
            <a:pPr>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Экономический рост... должен достигаться не за счёт деградации окружающей среды, а за счёт повышения эффективности использования старых ресурсов и вовлечения в производственный процесс новых...</a:t>
            </a:r>
          </a:p>
          <a:p>
            <a:r>
              <a:rPr lang="ru-RU" sz="2000" dirty="0">
                <a:latin typeface="Calibri" panose="020F0502020204030204" pitchFamily="34" charset="0"/>
                <a:ea typeface="Calibri" panose="020F0502020204030204" pitchFamily="34" charset="0"/>
                <a:cs typeface="Times New Roman" panose="02020603050405020304" pitchFamily="18" charset="0"/>
              </a:rPr>
              <a:t>Рыночная экономика гарантирует прежде всего свободу потребителя, что выражается в свободе потребительского выбора на рынке товаров и услуг. Добровольный, без принуждения обмен становится необходимым условием суверенитета потребителя. </a:t>
            </a:r>
            <a:endParaRPr lang="ru-RU" sz="2000" dirty="0"/>
          </a:p>
        </p:txBody>
      </p:sp>
    </p:spTree>
    <p:extLst>
      <p:ext uri="{BB962C8B-B14F-4D97-AF65-F5344CB8AC3E}">
        <p14:creationId xmlns:p14="http://schemas.microsoft.com/office/powerpoint/2010/main" val="8431199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1EAD6AF-EBE4-E246-B59E-1EC292FA9431}"/>
              </a:ext>
            </a:extLst>
          </p:cNvPr>
          <p:cNvSpPr/>
          <p:nvPr/>
        </p:nvSpPr>
        <p:spPr>
          <a:xfrm>
            <a:off x="203200" y="146756"/>
            <a:ext cx="11537244" cy="5715604"/>
          </a:xfrm>
          <a:prstGeom prst="rect">
            <a:avLst/>
          </a:prstGeom>
        </p:spPr>
        <p:txBody>
          <a:bodyPr wrap="square">
            <a:spAutoFit/>
          </a:bodyPr>
          <a:lstStyle/>
          <a:p>
            <a:pPr>
              <a:lnSpc>
                <a:spcPct val="107000"/>
              </a:lnSpc>
              <a:spcAft>
                <a:spcPts val="800"/>
              </a:spcAft>
            </a:pPr>
            <a:r>
              <a:rPr lang="ru-RU" sz="2200" dirty="0">
                <a:latin typeface="Calibri" panose="020F0502020204030204" pitchFamily="34" charset="0"/>
                <a:ea typeface="Calibri" panose="020F0502020204030204" pitchFamily="34" charset="0"/>
                <a:cs typeface="Times New Roman" panose="02020603050405020304" pitchFamily="18" charset="0"/>
              </a:rPr>
              <a:t>Каждый самостоятельно распределяет свои ресурсы в соответствии со своими интересами и при желании может самостоятельно организовывать процесс производства товаров и услуг в тех масштабах, которые позволяют его способности и имеющийся капитал. Это означает, что существует свобода предпринимательства. Индивид сам определяет, что, как и для кого производить, где, как, кому, сколько и по какой цене реализовывать произведённую продукцию, каким образом и на что тратить полученную выручку. Поэтому экономическая свобода предполагает экономическую ответственность и опирается на неё...</a:t>
            </a:r>
          </a:p>
          <a:p>
            <a:pPr>
              <a:lnSpc>
                <a:spcPct val="107000"/>
              </a:lnSpc>
              <a:spcAft>
                <a:spcPts val="800"/>
              </a:spcAft>
            </a:pPr>
            <a:r>
              <a:rPr lang="ru-RU" sz="2200" dirty="0">
                <a:latin typeface="Calibri" panose="020F0502020204030204" pitchFamily="34" charset="0"/>
                <a:ea typeface="Calibri" panose="020F0502020204030204" pitchFamily="34" charset="0"/>
                <a:cs typeface="Times New Roman" panose="02020603050405020304" pitchFamily="18" charset="0"/>
              </a:rPr>
              <a:t>Экономическая свобода – фундамент и составная часть свобод гражданского общества. Она выступает прежде всего как необходимое средство достижения политической свободы; в свою очередь, политическая свобода есть гарант экономической свободы. В свободном обществе индивид может отстаивать и активно пропагандировать любые, в том числе радикальные, изменения в социальной структуре, конечно, при условии, что его агитация не выливается в применение насильственных действий по отношению к другим гражданам...</a:t>
            </a:r>
          </a:p>
          <a:p>
            <a:pPr>
              <a:lnSpc>
                <a:spcPct val="107000"/>
              </a:lnSpc>
              <a:spcAft>
                <a:spcPts val="800"/>
              </a:spcAft>
            </a:pPr>
            <a:r>
              <a:rPr lang="ru-RU" sz="2200" dirty="0">
                <a:latin typeface="Calibri" panose="020F0502020204030204" pitchFamily="34" charset="0"/>
                <a:ea typeface="Calibri" panose="020F0502020204030204" pitchFamily="34" charset="0"/>
                <a:cs typeface="Times New Roman" panose="02020603050405020304" pitchFamily="18" charset="0"/>
              </a:rPr>
              <a:t>Классическая рыночная экономика исходит из ограниченной роли государственного вмешательства в экономику. 							</a:t>
            </a:r>
            <a:r>
              <a:rPr lang="ru-RU" sz="2200" i="1" dirty="0">
                <a:latin typeface="Calibri" panose="020F0502020204030204" pitchFamily="34" charset="0"/>
                <a:ea typeface="Calibri" panose="020F0502020204030204" pitchFamily="34" charset="0"/>
                <a:cs typeface="Times New Roman" panose="02020603050405020304" pitchFamily="18" charset="0"/>
              </a:rPr>
              <a:t>(Р.М. Нуреев)</a:t>
            </a:r>
            <a:endParaRPr lang="ru-RU" sz="22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590246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287070" y="4466357"/>
            <a:ext cx="3754419" cy="3071798"/>
          </a:xfrm>
          <a:prstGeom prst="rect">
            <a:avLst/>
          </a:prstGeom>
        </p:spPr>
      </p:pic>
      <p:sp>
        <p:nvSpPr>
          <p:cNvPr id="2" name="Прямоугольник 1">
            <a:extLst>
              <a:ext uri="{FF2B5EF4-FFF2-40B4-BE49-F238E27FC236}">
                <a16:creationId xmlns:a16="http://schemas.microsoft.com/office/drawing/2014/main" id="{63E43E08-E785-9A4D-B425-B7F0A37021C2}"/>
              </a:ext>
            </a:extLst>
          </p:cNvPr>
          <p:cNvSpPr/>
          <p:nvPr/>
        </p:nvSpPr>
        <p:spPr>
          <a:xfrm>
            <a:off x="574815" y="361082"/>
            <a:ext cx="10464800" cy="4315797"/>
          </a:xfrm>
          <a:prstGeom prst="rect">
            <a:avLst/>
          </a:prstGeom>
        </p:spPr>
        <p:txBody>
          <a:bodyPr wrap="square">
            <a:spAutoFit/>
          </a:bodyPr>
          <a:lstStyle/>
          <a:p>
            <a:pPr>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17.Как в тексте раскрыта сущность рационального поведения хозяйствующих субъектов?</a:t>
            </a:r>
          </a:p>
          <a:p>
            <a:pPr>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Каковы, по мнению автора, главные экономические цели современного общества?</a:t>
            </a:r>
          </a:p>
          <a:p>
            <a:pPr>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(Назовите любые три цели.) Как автор понимает свободу предпринимательства?</a:t>
            </a:r>
          </a:p>
          <a:p>
            <a:pPr>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18. Опираясь на знания обществоведческого курса, объясните смысл понятия «экономическая</a:t>
            </a:r>
          </a:p>
          <a:p>
            <a:pPr>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ответственность». </a:t>
            </a:r>
          </a:p>
          <a:p>
            <a:pPr>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19.Какие два возможных источника (пути) экономического роста названы в тексте? Приведите по два примера, иллюстрирующих каждый из этих источников (путей). (Сначала указывайте источник (путь), затем приводите примеры, которые его иллюстрируют.)</a:t>
            </a:r>
          </a:p>
          <a:p>
            <a:pPr>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20. Автор пишет, что классическая рыночная экономика исходит из ограниченной роли государственного вмешательства в экономику. Опираясь на текст и обществоведческие знания, назовите и кратко поясните любые три функции государства в рыночной экономике.</a:t>
            </a:r>
          </a:p>
        </p:txBody>
      </p:sp>
    </p:spTree>
    <p:extLst>
      <p:ext uri="{BB962C8B-B14F-4D97-AF65-F5344CB8AC3E}">
        <p14:creationId xmlns:p14="http://schemas.microsoft.com/office/powerpoint/2010/main" val="2387948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55D57C5-4C8D-9240-B53B-CBDDEE0465DA}"/>
              </a:ext>
            </a:extLst>
          </p:cNvPr>
          <p:cNvSpPr/>
          <p:nvPr/>
        </p:nvSpPr>
        <p:spPr>
          <a:xfrm>
            <a:off x="203200" y="260358"/>
            <a:ext cx="11785600" cy="6017866"/>
          </a:xfrm>
          <a:prstGeom prst="rect">
            <a:avLst/>
          </a:prstGeom>
        </p:spPr>
        <p:txBody>
          <a:bodyPr wrap="square">
            <a:spAutoFit/>
          </a:bodyPr>
          <a:lstStyle/>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Сейчас, если ставится вопрос об укреплении роли государства, скажем, за счёт установления государственного контроля за ценами (кроме естественных монополий), посредством усиления поддержки предприятий независимо от их эффективности или прямого регулирования производства, увеличения государственных расходов, национализации приватизированных предприятий и т. п., то я считаю, что это не только не нужно, это вредно, это движение вспять, кото рое приведёт не к усилению, а к реальному ослаблению государства... </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Вместе с тем ныне начинается второй этап преобразований российской экономики, когда на первый план выходят задачи экономического роста и структурной перестройки. И на этом этапе, как показывает конкретный анализ, в области структурной и социальной политики нужно усиление вмешательства государства в экономику, разумеется, на основе рыночных принципов. </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...Поскольку на этом этапе начинает формироваться будущий облик российской экономики, государство методами структурной и промышленной политики обязано всемерно содействовать развитию такой структуры экономики, которая соответствовала бы критериям развитой индустриальной страны. Близорукостью было бы не видеть, что стихийные рыночные тенденции толкают Россию к топливно-сырьевой специализации, к утрате накопленного научно-технического потенциала и позиций в отраслях высоких технологий. Поэтому на данном этапе государство должно увеличить объём государственных капитальных вложений примерно до 3% ВВП, ... чтобы использовать их для стимулирования частных инвестиций (как своего рода стартер), ДЛЯ прямой поддержки производств высоких технологий, потенциально способных занять позиции на мировых рынках (авиастроение, космос, атомная промышленность, энергомашиностроение, тяжёлые станки), для развития инфраструктуры. </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Е. Ясин </a:t>
            </a:r>
          </a:p>
        </p:txBody>
      </p:sp>
    </p:spTree>
    <p:extLst>
      <p:ext uri="{BB962C8B-B14F-4D97-AF65-F5344CB8AC3E}">
        <p14:creationId xmlns:p14="http://schemas.microsoft.com/office/powerpoint/2010/main" val="8427576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68C63603-F18F-564E-BBCC-E972819A9F52}"/>
              </a:ext>
            </a:extLst>
          </p:cNvPr>
          <p:cNvPicPr>
            <a:picLocks noChangeAspect="1"/>
          </p:cNvPicPr>
          <p:nvPr/>
        </p:nvPicPr>
        <p:blipFill>
          <a:blip r:embed="rId2"/>
          <a:srcRect/>
          <a:stretch>
            <a:fillRect/>
          </a:stretch>
        </p:blipFill>
        <p:spPr>
          <a:xfrm>
            <a:off x="7710132" y="2701482"/>
            <a:ext cx="4481868" cy="4156518"/>
          </a:xfrm>
          <a:prstGeom prst="rect">
            <a:avLst/>
          </a:prstGeom>
        </p:spPr>
      </p:pic>
      <p:sp>
        <p:nvSpPr>
          <p:cNvPr id="3" name="Прямоугольник 2">
            <a:extLst>
              <a:ext uri="{FF2B5EF4-FFF2-40B4-BE49-F238E27FC236}">
                <a16:creationId xmlns:a16="http://schemas.microsoft.com/office/drawing/2014/main" id="{AC03139F-25E9-CB46-B33D-642C269AF200}"/>
              </a:ext>
            </a:extLst>
          </p:cNvPr>
          <p:cNvSpPr/>
          <p:nvPr/>
        </p:nvSpPr>
        <p:spPr>
          <a:xfrm>
            <a:off x="643467" y="433457"/>
            <a:ext cx="6096000" cy="6017866"/>
          </a:xfrm>
          <a:prstGeom prst="rect">
            <a:avLst/>
          </a:prstGeom>
        </p:spPr>
        <p:txBody>
          <a:bodyPr>
            <a:spAutoFit/>
          </a:bodyPr>
          <a:lstStyle/>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17. Какие экономические проблемы поднимает автор? Укажите любые две проблемы. Какие методы влияния государства на экономику автор считает недопустимыми на современном этапе развития рыночной экономики? Укажите любые три метода. </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18. Опираясь на знания обществоведческого курса, объясните смысл понятия </a:t>
            </a:r>
            <a:r>
              <a:rPr lang="ru-RU" dirty="0"/>
              <a:t>«рыночная экономика».</a:t>
            </a:r>
          </a:p>
          <a:p>
            <a:pPr>
              <a:lnSpc>
                <a:spcPct val="107000"/>
              </a:lnSpc>
              <a:spcAft>
                <a:spcPts val="800"/>
              </a:spcAft>
            </a:pPr>
            <a:r>
              <a:rPr lang="ru-RU"/>
              <a:t>19. Назовите </a:t>
            </a:r>
            <a:r>
              <a:rPr lang="ru-RU" dirty="0"/>
              <a:t>три социально-экономических явления в жизни общества, которые, по мнению автора, находятся в прямой зависимости от активной роли государства в их регулировании. Привлекая обществоведческие знания, факты общественной жизни, назовите ещё одно социально-экономическое явление, зависящее от роли государства,</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4. Какие две задачи должно, по мнению автора, решить государство, чтобы содействовать развитию структуры экономики, соответствующей критериям развитой индустриальной страны? Опираясь на знание курса, укажите любые две другие задачи, которые призвано решить государство в рыночной экономике.</a:t>
            </a:r>
          </a:p>
        </p:txBody>
      </p:sp>
    </p:spTree>
    <p:extLst>
      <p:ext uri="{BB962C8B-B14F-4D97-AF65-F5344CB8AC3E}">
        <p14:creationId xmlns:p14="http://schemas.microsoft.com/office/powerpoint/2010/main" val="16704610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a:extLst>
              <a:ext uri="{FF2B5EF4-FFF2-40B4-BE49-F238E27FC236}">
                <a16:creationId xmlns:a16="http://schemas.microsoft.com/office/drawing/2014/main" id="{25EF08DB-2DC8-094A-9436-DB53BDCEB2FB}"/>
              </a:ext>
            </a:extLst>
          </p:cNvPr>
          <p:cNvGraphicFramePr>
            <a:graphicFrameLocks noGrp="1"/>
          </p:cNvGraphicFramePr>
          <p:nvPr/>
        </p:nvGraphicFramePr>
        <p:xfrm>
          <a:off x="106878" y="64452"/>
          <a:ext cx="12085123" cy="6693663"/>
        </p:xfrm>
        <a:graphic>
          <a:graphicData uri="http://schemas.openxmlformats.org/drawingml/2006/table">
            <a:tbl>
              <a:tblPr firstRow="1" firstCol="1" bandRow="1"/>
              <a:tblGrid>
                <a:gridCol w="717958">
                  <a:extLst>
                    <a:ext uri="{9D8B030D-6E8A-4147-A177-3AD203B41FA5}">
                      <a16:colId xmlns:a16="http://schemas.microsoft.com/office/drawing/2014/main" val="2233936772"/>
                    </a:ext>
                  </a:extLst>
                </a:gridCol>
                <a:gridCol w="5263021">
                  <a:extLst>
                    <a:ext uri="{9D8B030D-6E8A-4147-A177-3AD203B41FA5}">
                      <a16:colId xmlns:a16="http://schemas.microsoft.com/office/drawing/2014/main" val="1913787120"/>
                    </a:ext>
                  </a:extLst>
                </a:gridCol>
                <a:gridCol w="672898">
                  <a:extLst>
                    <a:ext uri="{9D8B030D-6E8A-4147-A177-3AD203B41FA5}">
                      <a16:colId xmlns:a16="http://schemas.microsoft.com/office/drawing/2014/main" val="3914334721"/>
                    </a:ext>
                  </a:extLst>
                </a:gridCol>
                <a:gridCol w="5431246">
                  <a:extLst>
                    <a:ext uri="{9D8B030D-6E8A-4147-A177-3AD203B41FA5}">
                      <a16:colId xmlns:a16="http://schemas.microsoft.com/office/drawing/2014/main" val="440733876"/>
                    </a:ext>
                  </a:extLst>
                </a:gridCol>
              </a:tblGrid>
              <a:tr h="465892">
                <a:tc>
                  <a:txBody>
                    <a:bodyPr/>
                    <a:lstStyle/>
                    <a:p>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ХАРАКТЕРИСТИКИ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ФАКТОРЫ ПРОИЗВОДСТВА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1240540211"/>
                  </a:ext>
                </a:extLst>
              </a:tr>
              <a:tr h="1631506">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все виды природных ресурсов, имеющихся на планете и пригодных для производства жизненных благ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dirty="0">
                          <a:effectLst/>
                          <a:latin typeface="Calibri" panose="020F0502020204030204" pitchFamily="34" charset="0"/>
                          <a:ea typeface="Calibri" panose="020F0502020204030204" pitchFamily="34" charset="0"/>
                          <a:cs typeface="Times New Roman" panose="02020603050405020304" pitchFamily="18" charset="0"/>
                        </a:rPr>
                        <a:t>капитал</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2555847860"/>
                  </a:ext>
                </a:extLst>
              </a:tr>
              <a:tr h="465892">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Б)</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факторный доход </a:t>
                      </a:r>
                      <a:r>
                        <a:rPr lang="ru-RU" sz="2400" dirty="0">
                          <a:effectLst/>
                          <a:latin typeface="Calibri" panose="020F0502020204030204" pitchFamily="34" charset="0"/>
                          <a:ea typeface="Calibri" panose="020F0502020204030204" pitchFamily="34" charset="0"/>
                          <a:cs typeface="Times New Roman" panose="02020603050405020304" pitchFamily="18" charset="0"/>
                        </a:rPr>
                        <a:t>–</a:t>
                      </a:r>
                      <a:r>
                        <a:rPr lang="ru-RU" sz="2400" b="1" dirty="0">
                          <a:effectLst/>
                          <a:latin typeface="Calibri" panose="020F0502020204030204" pitchFamily="34" charset="0"/>
                          <a:ea typeface="Calibri" panose="020F0502020204030204" pitchFamily="34" charset="0"/>
                          <a:cs typeface="Times New Roman" panose="02020603050405020304" pitchFamily="18" charset="0"/>
                        </a:rPr>
                        <a:t> рента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земля</a:t>
                      </a:r>
                    </a:p>
                  </a:txBody>
                  <a:tcPr marL="47625" marR="47625" marT="47625" marB="47625" anchor="ctr">
                    <a:lnL>
                      <a:noFill/>
                    </a:lnL>
                    <a:lnR>
                      <a:noFill/>
                    </a:lnR>
                    <a:lnT>
                      <a:noFill/>
                    </a:lnT>
                    <a:lnB>
                      <a:noFill/>
                    </a:lnB>
                  </a:tcPr>
                </a:tc>
                <a:extLst>
                  <a:ext uri="{0D108BD9-81ED-4DB2-BD59-A6C34878D82A}">
                    <a16:rowId xmlns:a16="http://schemas.microsoft.com/office/drawing/2014/main" val="2574808272"/>
                  </a:ext>
                </a:extLst>
              </a:tr>
              <a:tr h="85443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В)</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факторный доход </a:t>
                      </a:r>
                      <a:r>
                        <a:rPr lang="ru-RU" sz="2400" dirty="0">
                          <a:effectLst/>
                          <a:latin typeface="Calibri" panose="020F0502020204030204" pitchFamily="34" charset="0"/>
                          <a:ea typeface="Calibri" panose="020F0502020204030204" pitchFamily="34" charset="0"/>
                          <a:cs typeface="Times New Roman" panose="02020603050405020304" pitchFamily="18" charset="0"/>
                        </a:rPr>
                        <a:t>–</a:t>
                      </a:r>
                      <a:r>
                        <a:rPr lang="ru-RU" sz="2400" b="1" dirty="0">
                          <a:effectLst/>
                          <a:latin typeface="Calibri" panose="020F0502020204030204" pitchFamily="34" charset="0"/>
                          <a:ea typeface="Calibri" panose="020F0502020204030204" pitchFamily="34" charset="0"/>
                          <a:cs typeface="Times New Roman" panose="02020603050405020304" pitchFamily="18" charset="0"/>
                        </a:rPr>
                        <a:t> заработная плата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3)</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предпринимательство (предпринимательские способности)</a:t>
                      </a:r>
                    </a:p>
                  </a:txBody>
                  <a:tcPr marL="47625" marR="47625" marT="47625" marB="47625" anchor="ctr">
                    <a:lnL>
                      <a:noFill/>
                    </a:lnL>
                    <a:lnR>
                      <a:noFill/>
                    </a:lnR>
                    <a:lnT>
                      <a:noFill/>
                    </a:lnT>
                    <a:lnB>
                      <a:noFill/>
                    </a:lnB>
                  </a:tcPr>
                </a:tc>
                <a:extLst>
                  <a:ext uri="{0D108BD9-81ED-4DB2-BD59-A6C34878D82A}">
                    <a16:rowId xmlns:a16="http://schemas.microsoft.com/office/drawing/2014/main" val="2831810080"/>
                  </a:ext>
                </a:extLst>
              </a:tr>
              <a:tr h="1242968">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Г)</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здания и сооружения, оборудование, инфраструктура и др.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4)</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труд</a:t>
                      </a:r>
                    </a:p>
                  </a:txBody>
                  <a:tcPr marL="47625" marR="47625" marT="47625" marB="47625" anchor="ctr">
                    <a:lnL>
                      <a:noFill/>
                    </a:lnL>
                    <a:lnR>
                      <a:noFill/>
                    </a:lnR>
                    <a:lnT>
                      <a:noFill/>
                    </a:lnT>
                    <a:lnB>
                      <a:noFill/>
                    </a:lnB>
                  </a:tcPr>
                </a:tc>
                <a:extLst>
                  <a:ext uri="{0D108BD9-81ED-4DB2-BD59-A6C34878D82A}">
                    <a16:rowId xmlns:a16="http://schemas.microsoft.com/office/drawing/2014/main" val="3615781115"/>
                  </a:ext>
                </a:extLst>
              </a:tr>
              <a:tr h="2020043">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Д)</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услуги, которые оказывают люди, способные скоординировать использование факторов производства и принять на себя риск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4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580207594"/>
                  </a:ext>
                </a:extLst>
              </a:tr>
            </a:tbl>
          </a:graphicData>
        </a:graphic>
      </p:graphicFrame>
    </p:spTree>
    <p:extLst>
      <p:ext uri="{BB962C8B-B14F-4D97-AF65-F5344CB8AC3E}">
        <p14:creationId xmlns:p14="http://schemas.microsoft.com/office/powerpoint/2010/main" val="6364646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F51A19C1-D2DA-4246-820A-10A99323FD92}"/>
              </a:ext>
            </a:extLst>
          </p:cNvPr>
          <p:cNvPicPr/>
          <p:nvPr/>
        </p:nvPicPr>
        <p:blipFill>
          <a:blip r:embed="rId2"/>
          <a:stretch>
            <a:fillRect/>
          </a:stretch>
        </p:blipFill>
        <p:spPr>
          <a:xfrm>
            <a:off x="2780371" y="1003610"/>
            <a:ext cx="9411629" cy="5854390"/>
          </a:xfrm>
          <a:prstGeom prst="rect">
            <a:avLst/>
          </a:prstGeom>
        </p:spPr>
      </p:pic>
      <p:pic>
        <p:nvPicPr>
          <p:cNvPr id="3" name="Picture 2">
            <a:extLst>
              <a:ext uri="{FF2B5EF4-FFF2-40B4-BE49-F238E27FC236}">
                <a16:creationId xmlns:a16="http://schemas.microsoft.com/office/drawing/2014/main" id="{DD66ACFB-7B70-BB43-9ECD-F6BAE6353C31}"/>
              </a:ext>
            </a:extLst>
          </p:cNvPr>
          <p:cNvPicPr>
            <a:picLocks noChangeAspect="1"/>
          </p:cNvPicPr>
          <p:nvPr/>
        </p:nvPicPr>
        <p:blipFill>
          <a:blip r:embed="rId3"/>
          <a:srcRect/>
          <a:stretch>
            <a:fillRect/>
          </a:stretch>
        </p:blipFill>
        <p:spPr>
          <a:xfrm rot="6036826">
            <a:off x="-2838397" y="3015993"/>
            <a:ext cx="5676793" cy="5676793"/>
          </a:xfrm>
          <a:prstGeom prst="rect">
            <a:avLst/>
          </a:prstGeom>
        </p:spPr>
      </p:pic>
    </p:spTree>
    <p:extLst>
      <p:ext uri="{BB962C8B-B14F-4D97-AF65-F5344CB8AC3E}">
        <p14:creationId xmlns:p14="http://schemas.microsoft.com/office/powerpoint/2010/main" val="3590248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DFBC9AD4-472C-F945-A7E7-991387A8ACCB}"/>
              </a:ext>
            </a:extLst>
          </p:cNvPr>
          <p:cNvGraphicFramePr>
            <a:graphicFrameLocks noGrp="1"/>
          </p:cNvGraphicFramePr>
          <p:nvPr/>
        </p:nvGraphicFramePr>
        <p:xfrm>
          <a:off x="748144" y="464628"/>
          <a:ext cx="10941802" cy="5472179"/>
        </p:xfrm>
        <a:graphic>
          <a:graphicData uri="http://schemas.openxmlformats.org/drawingml/2006/table">
            <a:tbl>
              <a:tblPr firstRow="1" firstCol="1" bandRow="1"/>
              <a:tblGrid>
                <a:gridCol w="479425">
                  <a:extLst>
                    <a:ext uri="{9D8B030D-6E8A-4147-A177-3AD203B41FA5}">
                      <a16:colId xmlns:a16="http://schemas.microsoft.com/office/drawing/2014/main" val="2398805024"/>
                    </a:ext>
                  </a:extLst>
                </a:gridCol>
                <a:gridCol w="5082854">
                  <a:extLst>
                    <a:ext uri="{9D8B030D-6E8A-4147-A177-3AD203B41FA5}">
                      <a16:colId xmlns:a16="http://schemas.microsoft.com/office/drawing/2014/main" val="2474145158"/>
                    </a:ext>
                  </a:extLst>
                </a:gridCol>
                <a:gridCol w="446637">
                  <a:extLst>
                    <a:ext uri="{9D8B030D-6E8A-4147-A177-3AD203B41FA5}">
                      <a16:colId xmlns:a16="http://schemas.microsoft.com/office/drawing/2014/main" val="4286052745"/>
                    </a:ext>
                  </a:extLst>
                </a:gridCol>
                <a:gridCol w="4932886">
                  <a:extLst>
                    <a:ext uri="{9D8B030D-6E8A-4147-A177-3AD203B41FA5}">
                      <a16:colId xmlns:a16="http://schemas.microsoft.com/office/drawing/2014/main" val="1924615420"/>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ХАРАКТЕРИСТИКИ ЭКОНОМИЧЕСКИХ СИСТЕМ</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ТИПЫ ЭКОНОМИЧЕСКИХ СИСТЕМ</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56818961"/>
                  </a:ext>
                </a:extLst>
              </a:tr>
              <a:tr h="0">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А)</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централизованное планирование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командная</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3849481952"/>
                  </a:ext>
                </a:extLst>
              </a:tr>
              <a:tr h="0">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Б)</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государственное ценообразование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рыночная</a:t>
                      </a:r>
                    </a:p>
                  </a:txBody>
                  <a:tcPr marL="47625" marR="47625" marT="47625" marB="47625" anchor="ctr">
                    <a:lnL>
                      <a:noFill/>
                    </a:lnL>
                    <a:lnR>
                      <a:noFill/>
                    </a:lnR>
                    <a:lnT>
                      <a:noFill/>
                    </a:lnT>
                    <a:lnB>
                      <a:noFill/>
                    </a:lnB>
                  </a:tcPr>
                </a:tc>
                <a:extLst>
                  <a:ext uri="{0D108BD9-81ED-4DB2-BD59-A6C34878D82A}">
                    <a16:rowId xmlns:a16="http://schemas.microsoft.com/office/drawing/2014/main" val="3723779662"/>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свобода предпринимательства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681814759"/>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конкуренция товаропроизводителей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253284674"/>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принцип уравнительного распределения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1957656393"/>
                  </a:ext>
                </a:extLst>
              </a:tr>
            </a:tbl>
          </a:graphicData>
        </a:graphic>
      </p:graphicFrame>
    </p:spTree>
    <p:extLst>
      <p:ext uri="{BB962C8B-B14F-4D97-AF65-F5344CB8AC3E}">
        <p14:creationId xmlns:p14="http://schemas.microsoft.com/office/powerpoint/2010/main" val="20349811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672233" y="5761777"/>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8554004" y="4114800"/>
            <a:ext cx="4696359" cy="2743200"/>
          </a:xfrm>
          <a:prstGeom prst="rect">
            <a:avLst/>
          </a:prstGeom>
        </p:spPr>
      </p:pic>
      <p:sp>
        <p:nvSpPr>
          <p:cNvPr id="7" name="Прямоугольник 6">
            <a:extLst>
              <a:ext uri="{FF2B5EF4-FFF2-40B4-BE49-F238E27FC236}">
                <a16:creationId xmlns:a16="http://schemas.microsoft.com/office/drawing/2014/main" id="{80753D3F-43EE-3B41-A574-E85CDD3DFB9A}"/>
              </a:ext>
            </a:extLst>
          </p:cNvPr>
          <p:cNvSpPr/>
          <p:nvPr/>
        </p:nvSpPr>
        <p:spPr>
          <a:xfrm>
            <a:off x="476640" y="62635"/>
            <a:ext cx="11238719" cy="5758692"/>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 стране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активно развивается крупное машинное производство, постоянно увеличивается количество городов. Работники добились от правительства принятия справедливого законодательства в области труда. Какие иные из перечисленных признаков позволяют сделать вывод о том, что в стране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рыночная экономика? </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экспорт продукции сельского хозяйства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частная собственность на землю и другие факторы производства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гарантия свободы предпринимательства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автоматизация производства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единая ставка налога на доходы физических лиц</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конкуренция товаров производителей</a:t>
            </a:r>
          </a:p>
        </p:txBody>
      </p:sp>
    </p:spTree>
    <p:extLst>
      <p:ext uri="{BB962C8B-B14F-4D97-AF65-F5344CB8AC3E}">
        <p14:creationId xmlns:p14="http://schemas.microsoft.com/office/powerpoint/2010/main" val="19190005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8" name="Таблица 7">
            <a:extLst>
              <a:ext uri="{FF2B5EF4-FFF2-40B4-BE49-F238E27FC236}">
                <a16:creationId xmlns:a16="http://schemas.microsoft.com/office/drawing/2014/main" id="{B018D0BA-A251-6148-B65A-91E77B1F08F9}"/>
              </a:ext>
            </a:extLst>
          </p:cNvPr>
          <p:cNvGraphicFramePr>
            <a:graphicFrameLocks noGrp="1"/>
          </p:cNvGraphicFramePr>
          <p:nvPr/>
        </p:nvGraphicFramePr>
        <p:xfrm>
          <a:off x="73378" y="89301"/>
          <a:ext cx="12045243" cy="6028944"/>
        </p:xfrm>
        <a:graphic>
          <a:graphicData uri="http://schemas.openxmlformats.org/drawingml/2006/table">
            <a:tbl>
              <a:tblPr firstRow="1" firstCol="1" bandRow="1"/>
              <a:tblGrid>
                <a:gridCol w="591594">
                  <a:extLst>
                    <a:ext uri="{9D8B030D-6E8A-4147-A177-3AD203B41FA5}">
                      <a16:colId xmlns:a16="http://schemas.microsoft.com/office/drawing/2014/main" val="3241218213"/>
                    </a:ext>
                  </a:extLst>
                </a:gridCol>
                <a:gridCol w="5431027">
                  <a:extLst>
                    <a:ext uri="{9D8B030D-6E8A-4147-A177-3AD203B41FA5}">
                      <a16:colId xmlns:a16="http://schemas.microsoft.com/office/drawing/2014/main" val="2239840168"/>
                    </a:ext>
                  </a:extLst>
                </a:gridCol>
                <a:gridCol w="607758">
                  <a:extLst>
                    <a:ext uri="{9D8B030D-6E8A-4147-A177-3AD203B41FA5}">
                      <a16:colId xmlns:a16="http://schemas.microsoft.com/office/drawing/2014/main" val="3169676736"/>
                    </a:ext>
                  </a:extLst>
                </a:gridCol>
                <a:gridCol w="5414864">
                  <a:extLst>
                    <a:ext uri="{9D8B030D-6E8A-4147-A177-3AD203B41FA5}">
                      <a16:colId xmlns:a16="http://schemas.microsoft.com/office/drawing/2014/main" val="3777798805"/>
                    </a:ext>
                  </a:extLst>
                </a:gridCol>
              </a:tblGrid>
              <a:tr h="0">
                <a:tc>
                  <a:txBody>
                    <a:bodyPr/>
                    <a:lstStyle/>
                    <a:p>
                      <a:endParaRPr lang="ru-RU" sz="20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ХАРАКТЕРИСТИКИ</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0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КОНКУРЕНЦИИ (КОНКУРЕНТНЫХ РЫНКОВ)</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653097660"/>
                  </a:ext>
                </a:extLst>
              </a:tr>
              <a:tr h="0">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А)</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рыночная структура, при которой на рынке присутствует единственный продавец уникального товара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1)</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000">
                          <a:effectLst/>
                          <a:latin typeface="Calibri" panose="020F0502020204030204" pitchFamily="34" charset="0"/>
                          <a:ea typeface="Calibri" panose="020F0502020204030204" pitchFamily="34" charset="0"/>
                          <a:cs typeface="Times New Roman" panose="02020603050405020304" pitchFamily="18" charset="0"/>
                        </a:rPr>
                        <a:t>чистая (совершенная) конкуренция</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1161743990"/>
                  </a:ext>
                </a:extLst>
              </a:tr>
              <a:tr h="0">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Б)</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000" b="1" dirty="0">
                          <a:effectLst/>
                          <a:latin typeface="Calibri" panose="020F0502020204030204" pitchFamily="34" charset="0"/>
                          <a:ea typeface="Calibri" panose="020F0502020204030204" pitchFamily="34" charset="0"/>
                          <a:cs typeface="Times New Roman" panose="02020603050405020304" pitchFamily="18" charset="0"/>
                        </a:rPr>
                        <a:t>модель рынка, при которой никто из участников не располагает информацией, большей по сравнению с другими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2)</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000">
                          <a:effectLst/>
                          <a:latin typeface="Calibri" panose="020F0502020204030204" pitchFamily="34" charset="0"/>
                          <a:ea typeface="Calibri" panose="020F0502020204030204" pitchFamily="34" charset="0"/>
                          <a:cs typeface="Times New Roman" panose="02020603050405020304" pitchFamily="18" charset="0"/>
                        </a:rPr>
                        <a:t>олигополия</a:t>
                      </a:r>
                    </a:p>
                  </a:txBody>
                  <a:tcPr marL="47625" marR="47625" marT="47625" marB="47625" anchor="ctr">
                    <a:lnL>
                      <a:noFill/>
                    </a:lnL>
                    <a:lnR>
                      <a:noFill/>
                    </a:lnR>
                    <a:lnT>
                      <a:noFill/>
                    </a:lnT>
                    <a:lnB>
                      <a:noFill/>
                    </a:lnB>
                  </a:tcPr>
                </a:tc>
                <a:extLst>
                  <a:ext uri="{0D108BD9-81ED-4DB2-BD59-A6C34878D82A}">
                    <a16:rowId xmlns:a16="http://schemas.microsoft.com/office/drawing/2014/main" val="895554421"/>
                  </a:ext>
                </a:extLst>
              </a:tr>
              <a:tr h="0">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В)</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000" b="1" dirty="0">
                          <a:effectLst/>
                          <a:latin typeface="Calibri" panose="020F0502020204030204" pitchFamily="34" charset="0"/>
                          <a:ea typeface="Calibri" panose="020F0502020204030204" pitchFamily="34" charset="0"/>
                          <a:cs typeface="Times New Roman" panose="02020603050405020304" pitchFamily="18" charset="0"/>
                        </a:rPr>
                        <a:t>рыночная структура, при которой рынок поделён между несколькими крупными фирмами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3)</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000">
                          <a:effectLst/>
                          <a:latin typeface="Calibri" panose="020F0502020204030204" pitchFamily="34" charset="0"/>
                          <a:ea typeface="Calibri" panose="020F0502020204030204" pitchFamily="34" charset="0"/>
                          <a:cs typeface="Times New Roman" panose="02020603050405020304" pitchFamily="18" charset="0"/>
                        </a:rPr>
                        <a:t>монополия</a:t>
                      </a:r>
                    </a:p>
                  </a:txBody>
                  <a:tcPr marL="47625" marR="47625" marT="47625" marB="47625" anchor="ctr">
                    <a:lnL>
                      <a:noFill/>
                    </a:lnL>
                    <a:lnR>
                      <a:noFill/>
                    </a:lnR>
                    <a:lnT>
                      <a:noFill/>
                    </a:lnT>
                    <a:lnB>
                      <a:noFill/>
                    </a:lnB>
                  </a:tcPr>
                </a:tc>
                <a:extLst>
                  <a:ext uri="{0D108BD9-81ED-4DB2-BD59-A6C34878D82A}">
                    <a16:rowId xmlns:a16="http://schemas.microsoft.com/office/drawing/2014/main" val="1504604952"/>
                  </a:ext>
                </a:extLst>
              </a:tr>
              <a:tr h="0">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Г)</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ситуация на рынке, при которой большое количество фирм производят схожую продукцию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0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0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007270624"/>
                  </a:ext>
                </a:extLst>
              </a:tr>
              <a:tr h="0">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Д)</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ситуация на рынке, при которой услуги (чаще всего имеющие естественное происхождение) может предлагать только один производитель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0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0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918172478"/>
                  </a:ext>
                </a:extLst>
              </a:tr>
            </a:tbl>
          </a:graphicData>
        </a:graphic>
      </p:graphicFrame>
    </p:spTree>
    <p:extLst>
      <p:ext uri="{BB962C8B-B14F-4D97-AF65-F5344CB8AC3E}">
        <p14:creationId xmlns:p14="http://schemas.microsoft.com/office/powerpoint/2010/main" val="10676712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pic>
        <p:nvPicPr>
          <p:cNvPr id="8" name="Picture 8"/>
          <p:cNvPicPr>
            <a:picLocks noChangeAspect="1"/>
          </p:cNvPicPr>
          <p:nvPr/>
        </p:nvPicPr>
        <p:blipFill>
          <a:blip r:embed="rId4"/>
          <a:srcRect/>
          <a:stretch>
            <a:fillRect/>
          </a:stretch>
        </p:blipFill>
        <p:spPr>
          <a:xfrm>
            <a:off x="7094258" y="4923806"/>
            <a:ext cx="4696359" cy="2743200"/>
          </a:xfrm>
          <a:prstGeom prst="rect">
            <a:avLst/>
          </a:prstGeom>
        </p:spPr>
      </p:pic>
      <p:sp>
        <p:nvSpPr>
          <p:cNvPr id="9" name="Прямоугольник 8">
            <a:extLst>
              <a:ext uri="{FF2B5EF4-FFF2-40B4-BE49-F238E27FC236}">
                <a16:creationId xmlns:a16="http://schemas.microsoft.com/office/drawing/2014/main" id="{35BD28D8-A7FE-3C48-89A3-3E36CAAA55F4}"/>
              </a:ext>
            </a:extLst>
          </p:cNvPr>
          <p:cNvSpPr/>
          <p:nvPr/>
        </p:nvSpPr>
        <p:spPr>
          <a:xfrm>
            <a:off x="253732" y="319392"/>
            <a:ext cx="11016248" cy="4975721"/>
          </a:xfrm>
          <a:prstGeom prst="rect">
            <a:avLst/>
          </a:prstGeom>
        </p:spPr>
        <p:txBody>
          <a:bodyPr wrap="square">
            <a:spAutoFit/>
          </a:bodyPr>
          <a:lstStyle/>
          <a:p>
            <a:pPr>
              <a:spcBef>
                <a:spcPts val="990"/>
              </a:spcBef>
            </a:pPr>
            <a:r>
              <a:rPr lang="ru-RU" sz="2800" dirty="0">
                <a:solidFill>
                  <a:srgbClr val="FF0000"/>
                </a:solidFill>
                <a:latin typeface="Montserrat Medium" pitchFamily="2" charset="0"/>
                <a:ea typeface="Times New Roman" panose="02020603050405020304" pitchFamily="18" charset="0"/>
              </a:rPr>
              <a:t>Выберите верные суждения о видах конкуренции запишите </a:t>
            </a:r>
            <a:r>
              <a:rPr lang="ru-RU" sz="2800" b="1" dirty="0">
                <a:solidFill>
                  <a:srgbClr val="FF0000"/>
                </a:solidFill>
                <a:latin typeface="Montserrat Medium" pitchFamily="2" charset="0"/>
                <a:ea typeface="Times New Roman" panose="02020603050405020304" pitchFamily="18" charset="0"/>
              </a:rPr>
              <a:t>цифры, </a:t>
            </a:r>
            <a:r>
              <a:rPr lang="ru-RU" sz="2800" dirty="0">
                <a:solidFill>
                  <a:srgbClr val="FF0000"/>
                </a:solidFill>
                <a:latin typeface="Montserrat Medium" pitchFamily="2" charset="0"/>
                <a:ea typeface="Times New Roman" panose="02020603050405020304" pitchFamily="18" charset="0"/>
              </a:rPr>
              <a:t>под которыми они указаны. </a:t>
            </a:r>
          </a:p>
          <a:p>
            <a:pPr>
              <a:spcBef>
                <a:spcPts val="990"/>
              </a:spcBef>
            </a:pPr>
            <a:endParaRPr lang="ru-RU" sz="2800" dirty="0">
              <a:solidFill>
                <a:srgbClr val="FF0000"/>
              </a:solidFill>
              <a:latin typeface="Times New Roman" panose="02020603050405020304" pitchFamily="18" charset="0"/>
              <a:ea typeface="Times New Roman" panose="02020603050405020304" pitchFamily="18" charset="0"/>
            </a:endParaRPr>
          </a:p>
          <a:p>
            <a:pPr algn="just">
              <a:spcBef>
                <a:spcPts val="585"/>
              </a:spcBef>
            </a:pPr>
            <a:r>
              <a:rPr lang="ru-RU" sz="2000" dirty="0">
                <a:latin typeface="Montserrat Medium" pitchFamily="2" charset="0"/>
                <a:ea typeface="Times New Roman" panose="02020603050405020304" pitchFamily="18" charset="0"/>
              </a:rPr>
              <a:t>1) Монопсония — это такой вид монополии, когда монополистом является не продавец, а покупатель. </a:t>
            </a:r>
            <a:endParaRPr lang="ru-RU" sz="2000" dirty="0">
              <a:latin typeface="Times New Roman" panose="02020603050405020304" pitchFamily="18" charset="0"/>
              <a:ea typeface="Times New Roman" panose="02020603050405020304" pitchFamily="18" charset="0"/>
            </a:endParaRPr>
          </a:p>
          <a:p>
            <a:pPr algn="just"/>
            <a:r>
              <a:rPr lang="ru-RU" sz="2000" dirty="0">
                <a:latin typeface="Montserrat Medium" pitchFamily="2" charset="0"/>
                <a:ea typeface="Times New Roman" panose="02020603050405020304" pitchFamily="18" charset="0"/>
              </a:rPr>
              <a:t>2) Олигополией называют рыночную структуру, при которой рынок поделён между несколькими крупными фирмами. </a:t>
            </a:r>
            <a:endParaRPr lang="ru-RU" sz="2000" dirty="0">
              <a:latin typeface="Times New Roman" panose="02020603050405020304" pitchFamily="18" charset="0"/>
              <a:ea typeface="Times New Roman" panose="02020603050405020304" pitchFamily="18" charset="0"/>
            </a:endParaRPr>
          </a:p>
          <a:p>
            <a:pPr algn="just"/>
            <a:r>
              <a:rPr lang="ru-RU" sz="2000" dirty="0">
                <a:latin typeface="Montserrat Medium" pitchFamily="2" charset="0"/>
                <a:ea typeface="Times New Roman" panose="02020603050405020304" pitchFamily="18" charset="0"/>
              </a:rPr>
              <a:t>3) Монополист самостоятельно устанавливает цены на производимую продукцию с  учётом различных экономических факторов. </a:t>
            </a:r>
            <a:endParaRPr lang="ru-RU" sz="2000" dirty="0">
              <a:latin typeface="Times New Roman" panose="02020603050405020304" pitchFamily="18" charset="0"/>
              <a:ea typeface="Times New Roman" panose="02020603050405020304" pitchFamily="18" charset="0"/>
            </a:endParaRPr>
          </a:p>
          <a:p>
            <a:pPr algn="just">
              <a:spcBef>
                <a:spcPts val="25"/>
              </a:spcBef>
            </a:pPr>
            <a:r>
              <a:rPr lang="ru-RU" sz="2000" dirty="0">
                <a:latin typeface="Montserrat Medium" pitchFamily="2" charset="0"/>
                <a:ea typeface="Times New Roman" panose="02020603050405020304" pitchFamily="18" charset="0"/>
              </a:rPr>
              <a:t>4) В условиях олигополии отсутствуют барьеры входа на рынок новых участников. </a:t>
            </a:r>
            <a:endParaRPr lang="ru-RU" sz="2000" dirty="0">
              <a:latin typeface="Times New Roman" panose="02020603050405020304" pitchFamily="18" charset="0"/>
              <a:ea typeface="Times New Roman" panose="02020603050405020304" pitchFamily="18" charset="0"/>
            </a:endParaRPr>
          </a:p>
          <a:p>
            <a:pPr algn="just">
              <a:spcBef>
                <a:spcPts val="25"/>
              </a:spcBef>
            </a:pPr>
            <a:r>
              <a:rPr lang="ru-RU" sz="2000" dirty="0">
                <a:latin typeface="Montserrat Medium" pitchFamily="2" charset="0"/>
                <a:ea typeface="Times New Roman" panose="02020603050405020304" pitchFamily="18" charset="0"/>
              </a:rPr>
              <a:t>5) Ситуация на рынке, когда множество фирм производят однотипную продукцию не имеют возможности контролировать цены на неё, называется совершенной конкуренцией. </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622391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D15A618-F79B-184C-BA94-E09DC9E7B9A3}"/>
              </a:ext>
            </a:extLst>
          </p:cNvPr>
          <p:cNvSpPr/>
          <p:nvPr/>
        </p:nvSpPr>
        <p:spPr>
          <a:xfrm>
            <a:off x="641268" y="354902"/>
            <a:ext cx="11281558" cy="923330"/>
          </a:xfrm>
          <a:prstGeom prst="rect">
            <a:avLst/>
          </a:prstGeom>
        </p:spPr>
        <p:txBody>
          <a:bodyPr wrap="square">
            <a:spAutoFit/>
          </a:bodyPr>
          <a:lstStyle/>
          <a:p>
            <a:pPr algn="just">
              <a:spcBef>
                <a:spcPts val="915"/>
              </a:spcBef>
            </a:pPr>
            <a:r>
              <a:rPr lang="ru-RU" dirty="0">
                <a:solidFill>
                  <a:srgbClr val="FF0000"/>
                </a:solidFill>
                <a:latin typeface="Montserrat Medium" pitchFamily="2" charset="0"/>
                <a:ea typeface="Times New Roman" panose="02020603050405020304" pitchFamily="18" charset="0"/>
              </a:rPr>
              <a:t>На графике изображено изменение предложения на рынке </a:t>
            </a:r>
            <a:r>
              <a:rPr lang="ru-RU" sz="1600" dirty="0">
                <a:solidFill>
                  <a:srgbClr val="FF0000"/>
                </a:solidFill>
                <a:latin typeface="Times New Roman" panose="02020603050405020304" pitchFamily="18" charset="0"/>
                <a:ea typeface="Times New Roman" panose="02020603050405020304" pitchFamily="18" charset="0"/>
              </a:rPr>
              <a:t> </a:t>
            </a:r>
            <a:r>
              <a:rPr lang="ru-RU" dirty="0">
                <a:solidFill>
                  <a:srgbClr val="FF0000"/>
                </a:solidFill>
                <a:latin typeface="Montserrat Medium" pitchFamily="2" charset="0"/>
                <a:ea typeface="Times New Roman" panose="02020603050405020304" pitchFamily="18" charset="0"/>
              </a:rPr>
              <a:t>парикмахерских услуг: кривая предложения переместилась из положения </a:t>
            </a:r>
            <a:r>
              <a:rPr lang="ru-RU" dirty="0" err="1">
                <a:solidFill>
                  <a:srgbClr val="FF0000"/>
                </a:solidFill>
                <a:latin typeface="Montserrat Medium" pitchFamily="2" charset="0"/>
                <a:ea typeface="Times New Roman" panose="02020603050405020304" pitchFamily="18" charset="0"/>
              </a:rPr>
              <a:t>S</a:t>
            </a:r>
            <a:r>
              <a:rPr lang="ru-RU" dirty="0">
                <a:solidFill>
                  <a:srgbClr val="FF0000"/>
                </a:solidFill>
                <a:latin typeface="Montserrat Medium" pitchFamily="2" charset="0"/>
                <a:ea typeface="Times New Roman" panose="02020603050405020304" pitchFamily="18" charset="0"/>
              </a:rPr>
              <a:t> положение S1 (На графике — цена товара, </a:t>
            </a:r>
            <a:r>
              <a:rPr lang="ru-RU" dirty="0" err="1">
                <a:solidFill>
                  <a:srgbClr val="FF0000"/>
                </a:solidFill>
                <a:latin typeface="Montserrat Medium" pitchFamily="2" charset="0"/>
                <a:ea typeface="Times New Roman" panose="02020603050405020304" pitchFamily="18" charset="0"/>
              </a:rPr>
              <a:t>Q</a:t>
            </a:r>
            <a:r>
              <a:rPr lang="ru-RU" dirty="0">
                <a:solidFill>
                  <a:srgbClr val="FF0000"/>
                </a:solidFill>
                <a:latin typeface="Montserrat Medium" pitchFamily="2" charset="0"/>
                <a:ea typeface="Times New Roman" panose="02020603050405020304" pitchFamily="18" charset="0"/>
              </a:rPr>
              <a:t> — количество товара.) </a:t>
            </a:r>
            <a:endParaRPr lang="ru-RU" sz="1600" dirty="0">
              <a:solidFill>
                <a:srgbClr val="FF0000"/>
              </a:solidFill>
              <a:effectLst/>
              <a:latin typeface="Times New Roman" panose="02020603050405020304" pitchFamily="18" charset="0"/>
              <a:ea typeface="Times New Roman" panose="02020603050405020304" pitchFamily="18" charset="0"/>
            </a:endParaRPr>
          </a:p>
        </p:txBody>
      </p:sp>
      <p:pic>
        <p:nvPicPr>
          <p:cNvPr id="3" name="Рисунок 2">
            <a:extLst>
              <a:ext uri="{FF2B5EF4-FFF2-40B4-BE49-F238E27FC236}">
                <a16:creationId xmlns:a16="http://schemas.microsoft.com/office/drawing/2014/main" id="{4018F3CC-7EC4-024C-9A98-C56FF5CA32B3}"/>
              </a:ext>
            </a:extLst>
          </p:cNvPr>
          <p:cNvPicPr/>
          <p:nvPr/>
        </p:nvPicPr>
        <p:blipFill>
          <a:blip r:embed="rId2"/>
          <a:stretch>
            <a:fillRect/>
          </a:stretch>
        </p:blipFill>
        <p:spPr>
          <a:xfrm>
            <a:off x="213757" y="1900052"/>
            <a:ext cx="4465122" cy="3705101"/>
          </a:xfrm>
          <a:prstGeom prst="rect">
            <a:avLst/>
          </a:prstGeom>
        </p:spPr>
      </p:pic>
      <p:cxnSp>
        <p:nvCxnSpPr>
          <p:cNvPr id="5" name="Прямая соединительная линия 4">
            <a:extLst>
              <a:ext uri="{FF2B5EF4-FFF2-40B4-BE49-F238E27FC236}">
                <a16:creationId xmlns:a16="http://schemas.microsoft.com/office/drawing/2014/main" id="{55C34710-7ACE-AB4E-8995-2A9C231BBACB}"/>
              </a:ext>
            </a:extLst>
          </p:cNvPr>
          <p:cNvCxnSpPr/>
          <p:nvPr/>
        </p:nvCxnSpPr>
        <p:spPr>
          <a:xfrm>
            <a:off x="1294410" y="3028208"/>
            <a:ext cx="2363190" cy="1508166"/>
          </a:xfrm>
          <a:prstGeom prst="line">
            <a:avLst/>
          </a:prstGeom>
        </p:spPr>
        <p:style>
          <a:lnRef idx="3">
            <a:schemeClr val="dk1"/>
          </a:lnRef>
          <a:fillRef idx="0">
            <a:schemeClr val="dk1"/>
          </a:fillRef>
          <a:effectRef idx="2">
            <a:schemeClr val="dk1"/>
          </a:effectRef>
          <a:fontRef idx="minor">
            <a:schemeClr val="tx1"/>
          </a:fontRef>
        </p:style>
      </p:cxnSp>
      <p:sp>
        <p:nvSpPr>
          <p:cNvPr id="6" name="TextBox 5">
            <a:extLst>
              <a:ext uri="{FF2B5EF4-FFF2-40B4-BE49-F238E27FC236}">
                <a16:creationId xmlns:a16="http://schemas.microsoft.com/office/drawing/2014/main" id="{42E83E4F-B175-014B-A9B7-A36549CF3C7A}"/>
              </a:ext>
            </a:extLst>
          </p:cNvPr>
          <p:cNvSpPr txBox="1"/>
          <p:nvPr/>
        </p:nvSpPr>
        <p:spPr>
          <a:xfrm>
            <a:off x="3043238" y="4351708"/>
            <a:ext cx="405880" cy="523220"/>
          </a:xfrm>
          <a:prstGeom prst="rect">
            <a:avLst/>
          </a:prstGeom>
          <a:noFill/>
        </p:spPr>
        <p:txBody>
          <a:bodyPr wrap="none" rtlCol="0">
            <a:spAutoFit/>
          </a:bodyPr>
          <a:lstStyle/>
          <a:p>
            <a:r>
              <a:rPr lang="en-US" sz="2800" dirty="0"/>
              <a:t>D</a:t>
            </a:r>
            <a:endParaRPr lang="ru-RU" sz="2800" dirty="0"/>
          </a:p>
        </p:txBody>
      </p:sp>
      <p:sp>
        <p:nvSpPr>
          <p:cNvPr id="7" name="Прямоугольник 6">
            <a:extLst>
              <a:ext uri="{FF2B5EF4-FFF2-40B4-BE49-F238E27FC236}">
                <a16:creationId xmlns:a16="http://schemas.microsoft.com/office/drawing/2014/main" id="{13033183-A97D-7A40-9DE8-6A4F5606C0F1}"/>
              </a:ext>
            </a:extLst>
          </p:cNvPr>
          <p:cNvSpPr/>
          <p:nvPr/>
        </p:nvSpPr>
        <p:spPr>
          <a:xfrm>
            <a:off x="5076826" y="1349484"/>
            <a:ext cx="6710362" cy="5023491"/>
          </a:xfrm>
          <a:prstGeom prst="rect">
            <a:avLst/>
          </a:prstGeom>
        </p:spPr>
        <p:txBody>
          <a:bodyPr wrap="square">
            <a:spAutoFit/>
          </a:bodyPr>
          <a:lstStyle/>
          <a:p>
            <a:pPr marL="612140" marR="1395095" algn="just">
              <a:lnSpc>
                <a:spcPct val="101000"/>
              </a:lnSpc>
              <a:spcBef>
                <a:spcPts val="430"/>
              </a:spcBef>
              <a:spcAft>
                <a:spcPts val="0"/>
              </a:spcAft>
            </a:pPr>
            <a:r>
              <a:rPr lang="ru-RU" sz="2400" dirty="0"/>
              <a:t>Как изменилась равновесная цена? </a:t>
            </a:r>
            <a:endParaRPr lang="ru-RU" sz="2400" dirty="0">
              <a:latin typeface="Times New Roman" panose="02020603050405020304" pitchFamily="18" charset="0"/>
              <a:ea typeface="Times New Roman" panose="02020603050405020304" pitchFamily="18" charset="0"/>
            </a:endParaRPr>
          </a:p>
          <a:p>
            <a:pPr marL="612140" marR="1395095" algn="just">
              <a:lnSpc>
                <a:spcPct val="101000"/>
              </a:lnSpc>
              <a:spcBef>
                <a:spcPts val="430"/>
              </a:spcBef>
              <a:spcAft>
                <a:spcPts val="0"/>
              </a:spcAft>
            </a:pPr>
            <a:r>
              <a:rPr lang="ru-RU" sz="2400" dirty="0">
                <a:latin typeface="Times New Roman" panose="02020603050405020304" pitchFamily="18" charset="0"/>
                <a:ea typeface="Times New Roman" panose="02020603050405020304" pitchFamily="18" charset="0"/>
              </a:rPr>
              <a:t>Что могло</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вызвать</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изменение</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предложения?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Укажите</a:t>
            </a:r>
            <a:r>
              <a:rPr lang="ru-RU" sz="2400" spc="43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любое  </a:t>
            </a:r>
            <a:r>
              <a:rPr lang="ru-RU" sz="2400" spc="19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одно  </a:t>
            </a:r>
            <a:r>
              <a:rPr lang="ru-RU" sz="2400" spc="19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обстоятельство  </a:t>
            </a:r>
            <a:r>
              <a:rPr lang="ru-RU" sz="2400" spc="19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(фактор)</a:t>
            </a:r>
            <a:r>
              <a:rPr lang="ru-RU" sz="2400" spc="-23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объясните</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его</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влияние</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на</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предложение.</a:t>
            </a:r>
          </a:p>
          <a:p>
            <a:pPr marL="612140" marR="26670" indent="-635" algn="just">
              <a:lnSpc>
                <a:spcPct val="101000"/>
              </a:lnSpc>
              <a:spcAft>
                <a:spcPts val="0"/>
              </a:spcAft>
            </a:pPr>
            <a:r>
              <a:rPr lang="ru-RU" sz="2400" i="1" dirty="0">
                <a:latin typeface="Times New Roman" panose="02020603050405020304" pitchFamily="18" charset="0"/>
                <a:ea typeface="Times New Roman" panose="02020603050405020304" pitchFamily="18" charset="0"/>
              </a:rPr>
              <a:t>(Объяснение</a:t>
            </a:r>
            <a:r>
              <a:rPr lang="ru-RU" sz="2400" i="1" spc="24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должно   быть   дано   </a:t>
            </a:r>
            <a:r>
              <a:rPr lang="ru-RU" sz="2400" b="1" i="1" u="sng" dirty="0">
                <a:latin typeface="Times New Roman" panose="02020603050405020304" pitchFamily="18" charset="0"/>
                <a:ea typeface="Times New Roman" panose="02020603050405020304" pitchFamily="18" charset="0"/>
              </a:rPr>
              <a:t>применительно   к   рынку,   указанному</a:t>
            </a:r>
            <a:r>
              <a:rPr lang="ru-RU" sz="2400" b="1" i="1" spc="-230"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в тексте</a:t>
            </a:r>
            <a:r>
              <a:rPr lang="ru-RU" sz="2400" b="1" i="1" u="sng" spc="5"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задания</a:t>
            </a:r>
            <a:r>
              <a:rPr lang="ru-RU" sz="2400" i="1"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612140" marR="27305" algn="just">
              <a:lnSpc>
                <a:spcPct val="101000"/>
              </a:lnSpc>
              <a:spcBef>
                <a:spcPts val="400"/>
              </a:spcBef>
              <a:spcAft>
                <a:spcPts val="0"/>
              </a:spcAft>
            </a:pPr>
            <a:r>
              <a:rPr lang="ru-RU" sz="2400" dirty="0">
                <a:latin typeface="Times New Roman" panose="02020603050405020304" pitchFamily="18" charset="0"/>
                <a:ea typeface="Times New Roman" panose="02020603050405020304" pitchFamily="18" charset="0"/>
              </a:rPr>
              <a:t>Как</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изменятся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спрос</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равновесная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цена</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на</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данном</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рынке,</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если</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вырастут</a:t>
            </a:r>
            <a:r>
              <a:rPr lang="ru-RU" sz="2400" spc="-22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доходы населения</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при</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прочих</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равных</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условиях?</a:t>
            </a:r>
          </a:p>
        </p:txBody>
      </p:sp>
    </p:spTree>
    <p:extLst>
      <p:ext uri="{BB962C8B-B14F-4D97-AF65-F5344CB8AC3E}">
        <p14:creationId xmlns:p14="http://schemas.microsoft.com/office/powerpoint/2010/main" val="27747603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9578430" y="-131267"/>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pic>
        <p:nvPicPr>
          <p:cNvPr id="10" name="Picture 10"/>
          <p:cNvPicPr>
            <a:picLocks noChangeAspect="1"/>
          </p:cNvPicPr>
          <p:nvPr/>
        </p:nvPicPr>
        <p:blipFill>
          <a:blip r:embed="rId5"/>
          <a:srcRect/>
          <a:stretch>
            <a:fillRect/>
          </a:stretch>
        </p:blipFill>
        <p:spPr>
          <a:xfrm>
            <a:off x="9814948" y="2480072"/>
            <a:ext cx="3653667" cy="3408272"/>
          </a:xfrm>
          <a:prstGeom prst="rect">
            <a:avLst/>
          </a:prstGeom>
        </p:spPr>
      </p:pic>
      <p:sp>
        <p:nvSpPr>
          <p:cNvPr id="5" name="Прямоугольник 4">
            <a:extLst>
              <a:ext uri="{FF2B5EF4-FFF2-40B4-BE49-F238E27FC236}">
                <a16:creationId xmlns:a16="http://schemas.microsoft.com/office/drawing/2014/main" id="{30B57EBF-2B9A-484E-93C9-6B8794379D4C}"/>
              </a:ext>
            </a:extLst>
          </p:cNvPr>
          <p:cNvSpPr/>
          <p:nvPr/>
        </p:nvSpPr>
        <p:spPr>
          <a:xfrm>
            <a:off x="96248" y="255046"/>
            <a:ext cx="10148711" cy="5827621"/>
          </a:xfrm>
          <a:prstGeom prst="rect">
            <a:avLst/>
          </a:prstGeom>
        </p:spPr>
        <p:txBody>
          <a:bodyPr wrap="square">
            <a:spAutoFit/>
          </a:bodyPr>
          <a:lstStyle/>
          <a:p>
            <a:pPr>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Акционерное общество «Сладкое очарование» изготавливает кондитерские изделия. Найдите в приведённом списке черты отличия акционерного общества от других организационно-правовых форм предприятий. Запишите </a:t>
            </a:r>
            <a:r>
              <a:rPr lang="ru-RU" sz="24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разделение уставного капитала фирмы на равные части, каждая из которых оформлена ценной бумагой</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обязанность работников соблюдать трудовую дисциплину</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выплата собственникам дивидендов по итогам года</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несение риска убытков в пределах стоимости принадлежащих участнику ценных бумаг</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обязательное заключение трудового договора с работниками</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распределение прибыли между работниками в соответствии с их трудовым участием</a:t>
            </a:r>
          </a:p>
        </p:txBody>
      </p:sp>
    </p:spTree>
    <p:extLst>
      <p:ext uri="{BB962C8B-B14F-4D97-AF65-F5344CB8AC3E}">
        <p14:creationId xmlns:p14="http://schemas.microsoft.com/office/powerpoint/2010/main" val="234839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79201" y="-3535389"/>
            <a:ext cx="9967994" cy="6596999"/>
          </a:xfrm>
          <a:prstGeom prst="rect">
            <a:avLst/>
          </a:prstGeom>
        </p:spPr>
      </p:pic>
      <p:sp>
        <p:nvSpPr>
          <p:cNvPr id="3" name="Прямоугольник 2">
            <a:extLst>
              <a:ext uri="{FF2B5EF4-FFF2-40B4-BE49-F238E27FC236}">
                <a16:creationId xmlns:a16="http://schemas.microsoft.com/office/drawing/2014/main" id="{A68DBBFF-AA22-094E-8088-74A88611CAFB}"/>
              </a:ext>
            </a:extLst>
          </p:cNvPr>
          <p:cNvSpPr/>
          <p:nvPr/>
        </p:nvSpPr>
        <p:spPr>
          <a:xfrm>
            <a:off x="485422" y="370758"/>
            <a:ext cx="11446933" cy="6116483"/>
          </a:xfrm>
          <a:prstGeom prst="rect">
            <a:avLst/>
          </a:prstGeom>
        </p:spPr>
        <p:txBody>
          <a:bodyPr wrap="square">
            <a:spAutoFit/>
          </a:bodyPr>
          <a:lstStyle/>
          <a:p>
            <a:pPr lvl="0">
              <a:lnSpc>
                <a:spcPct val="107000"/>
              </a:lnSpc>
              <a:spcAft>
                <a:spcPts val="750"/>
              </a:spcAft>
            </a:pP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Выберите верные суждения об источниках финансирования бизнеса и запишите цифры, под которыми они указаны:</a:t>
            </a: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742950" indent="-514350" algn="just">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Финансирование позволяет полностью или частично покрыть издержки производства</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gn="just">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Основной недостаток самофинансирования бизнеса связан с ограниченностью имеющихся у фирмы средств</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gn="just">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Внешнее финансирование бизнеса может привлекаться посредством выпуска акций и их размещения на фондовом рынке</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gn="just">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Внутренним источником финансирования бизнеса является выпуск облигаций</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gn="just">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Внешний источник финансирования фирмы – амортизационные отчисления</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546291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3104391" y="-4260218"/>
            <a:ext cx="9967994" cy="6596999"/>
          </a:xfrm>
          <a:prstGeom prst="rect">
            <a:avLst/>
          </a:prstGeom>
        </p:spPr>
      </p:pic>
      <p:sp>
        <p:nvSpPr>
          <p:cNvPr id="3" name="Прямоугольник 2">
            <a:extLst>
              <a:ext uri="{FF2B5EF4-FFF2-40B4-BE49-F238E27FC236}">
                <a16:creationId xmlns:a16="http://schemas.microsoft.com/office/drawing/2014/main" id="{D1C6FBB0-6C28-BC4C-92A1-1A466FD8940C}"/>
              </a:ext>
            </a:extLst>
          </p:cNvPr>
          <p:cNvSpPr/>
          <p:nvPr/>
        </p:nvSpPr>
        <p:spPr>
          <a:xfrm>
            <a:off x="428977" y="895848"/>
            <a:ext cx="11537244" cy="4836004"/>
          </a:xfrm>
          <a:prstGeom prst="rect">
            <a:avLst/>
          </a:prstGeom>
        </p:spPr>
        <p:txBody>
          <a:bodyPr wrap="square">
            <a:spAutoFit/>
          </a:bodyPr>
          <a:lstStyle/>
          <a:p>
            <a:pPr lvl="0">
              <a:lnSpc>
                <a:spcPct val="107000"/>
              </a:lnSpc>
              <a:spcAft>
                <a:spcPts val="750"/>
              </a:spcAft>
            </a:pP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Фирма </a:t>
            </a:r>
            <a:r>
              <a:rPr lang="ru-RU" sz="2800" b="1" dirty="0" err="1">
                <a:solidFill>
                  <a:srgbClr val="FF0000"/>
                </a:solidFill>
                <a:latin typeface="PT Sans" panose="020B0503020203020204" pitchFamily="34" charset="0"/>
                <a:ea typeface="Calibri" panose="020F0502020204030204" pitchFamily="34" charset="0"/>
                <a:cs typeface="Times New Roman" panose="02020603050405020304" pitchFamily="18" charset="0"/>
              </a:rPr>
              <a:t>Y</a:t>
            </a: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 – салон красоты. Найдите в приведенном ниже списке примеры переменных издержек фирмы </a:t>
            </a:r>
            <a:r>
              <a:rPr lang="ru-RU" sz="2800" b="1" dirty="0" err="1">
                <a:solidFill>
                  <a:srgbClr val="FF0000"/>
                </a:solidFill>
                <a:latin typeface="PT Sans" panose="020B0503020203020204" pitchFamily="34" charset="0"/>
                <a:ea typeface="Calibri" panose="020F0502020204030204" pitchFamily="34" charset="0"/>
                <a:cs typeface="Times New Roman" panose="02020603050405020304" pitchFamily="18" charset="0"/>
              </a:rPr>
              <a:t>Y</a:t>
            </a: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 в краткосрочном периоде и запишите цифры, под которыми они указаны:</a:t>
            </a: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Оплата электроэнергии</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Издержки на выплату сдельной заработной платы работников</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Издержки на выплату окладов администрации</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Издержки на приобретение шампуней, красок для волос</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Арендная плата за помещение салона</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Издержки на уплату процентов по ранее взятому кредиту</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31378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4" name="Прямоугольник 3">
            <a:extLst>
              <a:ext uri="{FF2B5EF4-FFF2-40B4-BE49-F238E27FC236}">
                <a16:creationId xmlns:a16="http://schemas.microsoft.com/office/drawing/2014/main" id="{E3597DFF-4B09-0D4A-9C4C-F771573ADE8A}"/>
              </a:ext>
            </a:extLst>
          </p:cNvPr>
          <p:cNvSpPr/>
          <p:nvPr/>
        </p:nvSpPr>
        <p:spPr>
          <a:xfrm>
            <a:off x="733778" y="210290"/>
            <a:ext cx="11232444" cy="1915333"/>
          </a:xfrm>
          <a:prstGeom prst="rect">
            <a:avLst/>
          </a:prstGeom>
        </p:spPr>
        <p:txBody>
          <a:bodyPr wrap="square">
            <a:spAutoFit/>
          </a:bodyPr>
          <a:lstStyle/>
          <a:p>
            <a:pPr lvl="0" algn="just">
              <a:lnSpc>
                <a:spcPct val="107000"/>
              </a:lnSpc>
              <a:spcAft>
                <a:spcPts val="750"/>
              </a:spcAft>
            </a:pP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Виталий Викторович составляет бизнес-план развития своего предприятия. Что из перечисленного он может использовать как внешние источники финансирования бизнеса? Запишите цифры, под которыми они указаны.</a:t>
            </a:r>
            <a:endParaRPr lang="ru-RU" sz="2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AE655DCA-86EA-4A45-AC22-D745F803161A}"/>
              </a:ext>
            </a:extLst>
          </p:cNvPr>
          <p:cNvSpPr/>
          <p:nvPr/>
        </p:nvSpPr>
        <p:spPr>
          <a:xfrm>
            <a:off x="2178755" y="2495093"/>
            <a:ext cx="10013245" cy="3350341"/>
          </a:xfrm>
          <a:prstGeom prst="rect">
            <a:avLst/>
          </a:prstGeom>
        </p:spPr>
        <p:txBody>
          <a:bodyPr wrap="square">
            <a:spAutoFit/>
          </a:bodyPr>
          <a:lstStyle/>
          <a:p>
            <a:pPr marL="742950" indent="-51435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Совершенствование производственных технологий.</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Выпуск и размещение акций предприятия.</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Повышение производительности труда</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Доходы от реализации продукции предприятия</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Привлечение кредитов</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Налоговые отчисления</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936486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D3365088-0FF4-3743-9210-DAA5838580FB}"/>
              </a:ext>
            </a:extLst>
          </p:cNvPr>
          <p:cNvGraphicFramePr>
            <a:graphicFrameLocks noGrp="1"/>
          </p:cNvGraphicFramePr>
          <p:nvPr/>
        </p:nvGraphicFramePr>
        <p:xfrm>
          <a:off x="714022" y="481378"/>
          <a:ext cx="10515600" cy="4102484"/>
        </p:xfrm>
        <a:graphic>
          <a:graphicData uri="http://schemas.openxmlformats.org/drawingml/2006/table">
            <a:tbl>
              <a:tblPr firstRow="1" firstCol="1" bandRow="1"/>
              <a:tblGrid>
                <a:gridCol w="437444">
                  <a:extLst>
                    <a:ext uri="{9D8B030D-6E8A-4147-A177-3AD203B41FA5}">
                      <a16:colId xmlns:a16="http://schemas.microsoft.com/office/drawing/2014/main" val="2004410574"/>
                    </a:ext>
                  </a:extLst>
                </a:gridCol>
                <a:gridCol w="4820356">
                  <a:extLst>
                    <a:ext uri="{9D8B030D-6E8A-4147-A177-3AD203B41FA5}">
                      <a16:colId xmlns:a16="http://schemas.microsoft.com/office/drawing/2014/main" val="4035202047"/>
                    </a:ext>
                  </a:extLst>
                </a:gridCol>
                <a:gridCol w="474134">
                  <a:extLst>
                    <a:ext uri="{9D8B030D-6E8A-4147-A177-3AD203B41FA5}">
                      <a16:colId xmlns:a16="http://schemas.microsoft.com/office/drawing/2014/main" val="2349346717"/>
                    </a:ext>
                  </a:extLst>
                </a:gridCol>
                <a:gridCol w="4783666">
                  <a:extLst>
                    <a:ext uri="{9D8B030D-6E8A-4147-A177-3AD203B41FA5}">
                      <a16:colId xmlns:a16="http://schemas.microsoft.com/office/drawing/2014/main" val="2899995094"/>
                    </a:ext>
                  </a:extLst>
                </a:gridCol>
              </a:tblGrid>
              <a:tr h="0">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ОРГАНИЗАЦИОННО-ПРАВОВЫЕ ФОРМЫ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1767094489"/>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благотворительный фонд</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некоммерческие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712933961"/>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государственное унитарное предприятие</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коммерческие</a:t>
                      </a:r>
                    </a:p>
                  </a:txBody>
                  <a:tcPr marL="47625" marR="47625" marT="47625" marB="47625" anchor="ctr">
                    <a:lnL>
                      <a:noFill/>
                    </a:lnL>
                    <a:lnR>
                      <a:noFill/>
                    </a:lnR>
                    <a:lnT>
                      <a:noFill/>
                    </a:lnT>
                    <a:lnB>
                      <a:noFill/>
                    </a:lnB>
                  </a:tcPr>
                </a:tc>
                <a:extLst>
                  <a:ext uri="{0D108BD9-81ED-4DB2-BD59-A6C34878D82A}">
                    <a16:rowId xmlns:a16="http://schemas.microsoft.com/office/drawing/2014/main" val="1704824537"/>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хозяйственное товарищество</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66311339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потребительский кооператив</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185393092"/>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акционерное общество</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1555277807"/>
                  </a:ext>
                </a:extLst>
              </a:tr>
            </a:tbl>
          </a:graphicData>
        </a:graphic>
      </p:graphicFrame>
    </p:spTree>
    <p:extLst>
      <p:ext uri="{BB962C8B-B14F-4D97-AF65-F5344CB8AC3E}">
        <p14:creationId xmlns:p14="http://schemas.microsoft.com/office/powerpoint/2010/main" val="35552270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A1866195-826E-C64A-8775-49CF17E41C22}"/>
              </a:ext>
            </a:extLst>
          </p:cNvPr>
          <p:cNvGraphicFramePr>
            <a:graphicFrameLocks noGrp="1"/>
          </p:cNvGraphicFramePr>
          <p:nvPr/>
        </p:nvGraphicFramePr>
        <p:xfrm>
          <a:off x="838200" y="86885"/>
          <a:ext cx="10515600" cy="6385309"/>
        </p:xfrm>
        <a:graphic>
          <a:graphicData uri="http://schemas.openxmlformats.org/drawingml/2006/table">
            <a:tbl>
              <a:tblPr firstRow="1" firstCol="1" bandRow="1"/>
              <a:tblGrid>
                <a:gridCol w="606778">
                  <a:extLst>
                    <a:ext uri="{9D8B030D-6E8A-4147-A177-3AD203B41FA5}">
                      <a16:colId xmlns:a16="http://schemas.microsoft.com/office/drawing/2014/main" val="177849725"/>
                    </a:ext>
                  </a:extLst>
                </a:gridCol>
                <a:gridCol w="4651022">
                  <a:extLst>
                    <a:ext uri="{9D8B030D-6E8A-4147-A177-3AD203B41FA5}">
                      <a16:colId xmlns:a16="http://schemas.microsoft.com/office/drawing/2014/main" val="1738137590"/>
                    </a:ext>
                  </a:extLst>
                </a:gridCol>
                <a:gridCol w="654756">
                  <a:extLst>
                    <a:ext uri="{9D8B030D-6E8A-4147-A177-3AD203B41FA5}">
                      <a16:colId xmlns:a16="http://schemas.microsoft.com/office/drawing/2014/main" val="3295995739"/>
                    </a:ext>
                  </a:extLst>
                </a:gridCol>
                <a:gridCol w="4603044">
                  <a:extLst>
                    <a:ext uri="{9D8B030D-6E8A-4147-A177-3AD203B41FA5}">
                      <a16:colId xmlns:a16="http://schemas.microsoft.com/office/drawing/2014/main" val="423498569"/>
                    </a:ext>
                  </a:extLst>
                </a:gridCol>
              </a:tblGrid>
              <a:tr h="0">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ОРГАНИЗАЦИОННО-ПРАВОВЫЕ ФОРМЫ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2206942594"/>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производственные кооперативы</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коммерческие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444203238"/>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товарищества собственников жилья</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некоммерческие</a:t>
                      </a:r>
                    </a:p>
                  </a:txBody>
                  <a:tcPr marL="47625" marR="47625" marT="47625" marB="47625" anchor="ctr">
                    <a:lnL>
                      <a:noFill/>
                    </a:lnL>
                    <a:lnR>
                      <a:noFill/>
                    </a:lnR>
                    <a:lnT>
                      <a:noFill/>
                    </a:lnT>
                    <a:lnB>
                      <a:noFill/>
                    </a:lnB>
                  </a:tcPr>
                </a:tc>
                <a:extLst>
                  <a:ext uri="{0D108BD9-81ED-4DB2-BD59-A6C34878D82A}">
                    <a16:rowId xmlns:a16="http://schemas.microsoft.com/office/drawing/2014/main" val="3627864768"/>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хозяйственные товарищества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91090772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муниципальные унитарные предприятия</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718066560"/>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община коренных малочисленных народов РФ</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1434649532"/>
                  </a:ext>
                </a:extLst>
              </a:tr>
            </a:tbl>
          </a:graphicData>
        </a:graphic>
      </p:graphicFrame>
      <p:pic>
        <p:nvPicPr>
          <p:cNvPr id="4" name="Picture 5">
            <a:extLst>
              <a:ext uri="{FF2B5EF4-FFF2-40B4-BE49-F238E27FC236}">
                <a16:creationId xmlns:a16="http://schemas.microsoft.com/office/drawing/2014/main" id="{A5752792-94D8-F347-9B9F-E6187120C82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218068" y="4218002"/>
            <a:ext cx="3754419" cy="3071798"/>
          </a:xfrm>
          <a:prstGeom prst="rect">
            <a:avLst/>
          </a:prstGeom>
        </p:spPr>
      </p:pic>
    </p:spTree>
    <p:extLst>
      <p:ext uri="{BB962C8B-B14F-4D97-AF65-F5344CB8AC3E}">
        <p14:creationId xmlns:p14="http://schemas.microsoft.com/office/powerpoint/2010/main" val="409539976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7" name="Прямоугольник 6">
            <a:extLst>
              <a:ext uri="{FF2B5EF4-FFF2-40B4-BE49-F238E27FC236}">
                <a16:creationId xmlns:a16="http://schemas.microsoft.com/office/drawing/2014/main" id="{ACBBA286-7A9A-704B-9075-0C09F218FB2F}"/>
              </a:ext>
            </a:extLst>
          </p:cNvPr>
          <p:cNvSpPr/>
          <p:nvPr/>
        </p:nvSpPr>
        <p:spPr>
          <a:xfrm>
            <a:off x="1038577" y="1278273"/>
            <a:ext cx="11255022" cy="4836645"/>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Банк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R</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расположен в деловом центре столицы государства. По каким признакам можно установить, что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R</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коммерческий банк? Запишите цифры, под которыми указаны эти признаки.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Банк осуществляет эмиссию денег.</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Банк участвует в торгах на валютной бирже.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Банк привлекает на депозиты средства граждан и фирм.</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Банк лицензирует деятельность финансовых организаций.</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Банк устанавливает учётную ставку.</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Банк обслуживает расчёты предприятий.</a:t>
            </a:r>
          </a:p>
        </p:txBody>
      </p:sp>
    </p:spTree>
    <p:extLst>
      <p:ext uri="{BB962C8B-B14F-4D97-AF65-F5344CB8AC3E}">
        <p14:creationId xmlns:p14="http://schemas.microsoft.com/office/powerpoint/2010/main" val="15651574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graphicFrame>
        <p:nvGraphicFramePr>
          <p:cNvPr id="5" name="Таблица 4">
            <a:extLst>
              <a:ext uri="{FF2B5EF4-FFF2-40B4-BE49-F238E27FC236}">
                <a16:creationId xmlns:a16="http://schemas.microsoft.com/office/drawing/2014/main" id="{5ACF0C68-36D3-D74A-9D35-B5DBE34732E7}"/>
              </a:ext>
            </a:extLst>
          </p:cNvPr>
          <p:cNvGraphicFramePr>
            <a:graphicFrameLocks noGrp="1"/>
          </p:cNvGraphicFramePr>
          <p:nvPr/>
        </p:nvGraphicFramePr>
        <p:xfrm>
          <a:off x="838200" y="236345"/>
          <a:ext cx="10515600" cy="5472179"/>
        </p:xfrm>
        <a:graphic>
          <a:graphicData uri="http://schemas.openxmlformats.org/drawingml/2006/table">
            <a:tbl>
              <a:tblPr firstRow="1" firstCol="1" bandRow="1"/>
              <a:tblGrid>
                <a:gridCol w="1001888">
                  <a:extLst>
                    <a:ext uri="{9D8B030D-6E8A-4147-A177-3AD203B41FA5}">
                      <a16:colId xmlns:a16="http://schemas.microsoft.com/office/drawing/2014/main" val="716086874"/>
                    </a:ext>
                  </a:extLst>
                </a:gridCol>
                <a:gridCol w="4255912">
                  <a:extLst>
                    <a:ext uri="{9D8B030D-6E8A-4147-A177-3AD203B41FA5}">
                      <a16:colId xmlns:a16="http://schemas.microsoft.com/office/drawing/2014/main" val="2752225551"/>
                    </a:ext>
                  </a:extLst>
                </a:gridCol>
                <a:gridCol w="699910">
                  <a:extLst>
                    <a:ext uri="{9D8B030D-6E8A-4147-A177-3AD203B41FA5}">
                      <a16:colId xmlns:a16="http://schemas.microsoft.com/office/drawing/2014/main" val="2779142830"/>
                    </a:ext>
                  </a:extLst>
                </a:gridCol>
                <a:gridCol w="4557890">
                  <a:extLst>
                    <a:ext uri="{9D8B030D-6E8A-4147-A177-3AD203B41FA5}">
                      <a16:colId xmlns:a16="http://schemas.microsoft.com/office/drawing/2014/main" val="1066601911"/>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ФУНКЦИИ</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УРОВНИ БАНКОВСКОЙ СИСТЕМЫ</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755968203"/>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монопольная эмиссия денег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центральный банк</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3059721881"/>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кредитование населения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коммерческие банки</a:t>
                      </a:r>
                    </a:p>
                  </a:txBody>
                  <a:tcPr marL="47625" marR="47625" marT="47625" marB="47625" anchor="ctr">
                    <a:lnL>
                      <a:noFill/>
                    </a:lnL>
                    <a:lnR>
                      <a:noFill/>
                    </a:lnR>
                    <a:lnT>
                      <a:noFill/>
                    </a:lnT>
                    <a:lnB>
                      <a:noFill/>
                    </a:lnB>
                  </a:tcPr>
                </a:tc>
                <a:extLst>
                  <a:ext uri="{0D108BD9-81ED-4DB2-BD59-A6C34878D82A}">
                    <a16:rowId xmlns:a16="http://schemas.microsoft.com/office/drawing/2014/main" val="242374116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хранение золотовалютных резервов государства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02106472"/>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лицензирование финансовых организаций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430352438"/>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осуществление платежей между фирмами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22565457"/>
                  </a:ext>
                </a:extLst>
              </a:tr>
            </a:tbl>
          </a:graphicData>
        </a:graphic>
      </p:graphicFrame>
    </p:spTree>
    <p:extLst>
      <p:ext uri="{BB962C8B-B14F-4D97-AF65-F5344CB8AC3E}">
        <p14:creationId xmlns:p14="http://schemas.microsoft.com/office/powerpoint/2010/main" val="20616279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672233" y="5761777"/>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7900862" y="4186124"/>
            <a:ext cx="4696359" cy="2743200"/>
          </a:xfrm>
          <a:prstGeom prst="rect">
            <a:avLst/>
          </a:prstGeom>
        </p:spPr>
      </p:pic>
      <p:sp>
        <p:nvSpPr>
          <p:cNvPr id="7" name="Прямоугольник 6">
            <a:extLst>
              <a:ext uri="{FF2B5EF4-FFF2-40B4-BE49-F238E27FC236}">
                <a16:creationId xmlns:a16="http://schemas.microsoft.com/office/drawing/2014/main" id="{EF6AE7A5-8938-C944-BE90-3BA0D205DE7E}"/>
              </a:ext>
            </a:extLst>
          </p:cNvPr>
          <p:cNvSpPr/>
          <p:nvPr/>
        </p:nvSpPr>
        <p:spPr>
          <a:xfrm>
            <a:off x="553155" y="239333"/>
            <a:ext cx="11345333" cy="4283224"/>
          </a:xfrm>
          <a:prstGeom prst="rect">
            <a:avLst/>
          </a:prstGeom>
        </p:spPr>
        <p:txBody>
          <a:bodyPr wrap="square">
            <a:spAutoFit/>
          </a:bodyPr>
          <a:lstStyle/>
          <a:p>
            <a:pPr marR="165100">
              <a:spcBef>
                <a:spcPts val="1000"/>
              </a:spcBef>
            </a:pPr>
            <a:r>
              <a:rPr lang="ru-RU" sz="2400" dirty="0">
                <a:solidFill>
                  <a:srgbClr val="FF0000"/>
                </a:solidFill>
                <a:latin typeface="Montserrat Medium" pitchFamily="2" charset="0"/>
                <a:ea typeface="Times New Roman" panose="02020603050405020304" pitchFamily="18" charset="0"/>
              </a:rPr>
              <a:t>Выберите верные суждения о финансовых институтах,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latin typeface="Times New Roman" panose="02020603050405020304" pitchFamily="18" charset="0"/>
              <a:ea typeface="Times New Roman" panose="02020603050405020304" pitchFamily="18" charset="0"/>
            </a:endParaRPr>
          </a:p>
          <a:p>
            <a:pPr marR="150495">
              <a:spcBef>
                <a:spcPts val="535"/>
              </a:spcBef>
            </a:pPr>
            <a:r>
              <a:rPr lang="ru-RU" sz="2400" dirty="0">
                <a:solidFill>
                  <a:srgbClr val="404040"/>
                </a:solidFill>
                <a:latin typeface="Montserrat Medium" pitchFamily="2" charset="0"/>
                <a:ea typeface="Times New Roman" panose="02020603050405020304" pitchFamily="18" charset="0"/>
              </a:rPr>
              <a:t>1) Финансовыми институтами называют организации, участвующие в финансово-кредитной системе. </a:t>
            </a:r>
            <a:endParaRPr lang="ru-RU" sz="2400" dirty="0">
              <a:latin typeface="Times New Roman" panose="02020603050405020304" pitchFamily="18" charset="0"/>
              <a:ea typeface="Times New Roman" panose="02020603050405020304" pitchFamily="18" charset="0"/>
            </a:endParaRPr>
          </a:p>
          <a:p>
            <a:pPr marR="150495">
              <a:spcBef>
                <a:spcPts val="535"/>
              </a:spcBef>
            </a:pPr>
            <a:r>
              <a:rPr lang="ru-RU" sz="2400" dirty="0">
                <a:solidFill>
                  <a:srgbClr val="404040"/>
                </a:solidFill>
                <a:latin typeface="Montserrat Medium" pitchFamily="2" charset="0"/>
                <a:ea typeface="Times New Roman" panose="02020603050405020304" pitchFamily="18" charset="0"/>
              </a:rPr>
              <a:t>2) Коммерческие банки аккумулируют сбережения домохозяйств. </a:t>
            </a:r>
            <a:endParaRPr lang="ru-RU" sz="2400" dirty="0">
              <a:latin typeface="Times New Roman" panose="02020603050405020304" pitchFamily="18" charset="0"/>
              <a:ea typeface="Times New Roman" panose="02020603050405020304" pitchFamily="18" charset="0"/>
            </a:endParaRPr>
          </a:p>
          <a:p>
            <a:pPr marR="161290"/>
            <a:r>
              <a:rPr lang="ru-RU" sz="2400" dirty="0">
                <a:solidFill>
                  <a:srgbClr val="404040"/>
                </a:solidFill>
                <a:latin typeface="Montserrat Medium" pitchFamily="2" charset="0"/>
                <a:ea typeface="Times New Roman" panose="02020603050405020304" pitchFamily="18" charset="0"/>
              </a:rPr>
              <a:t>3) Центральный банк осуществляет денежные расчёты между гражданами и организациями.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Calibri" panose="020F0502020204030204" pitchFamily="34" charset="0"/>
                <a:cs typeface="Times New Roman" panose="02020603050405020304" pitchFamily="18" charset="0"/>
              </a:rPr>
              <a:t>4) Коммерческие банки осуществляют монопольную эмиссию денег.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sz="2400" dirty="0">
                <a:solidFill>
                  <a:srgbClr val="404040"/>
                </a:solidFill>
                <a:latin typeface="Montserrat Medium" pitchFamily="2" charset="0"/>
                <a:ea typeface="Calibri" panose="020F0502020204030204" pitchFamily="34" charset="0"/>
                <a:cs typeface="Times New Roman" panose="02020603050405020304" pitchFamily="18" charset="0"/>
              </a:rPr>
              <a:t>5) Центральный банк формирует, пополняет, хранит золотовалютные резервы государства.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2353269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sp>
        <p:nvSpPr>
          <p:cNvPr id="3" name="Прямоугольник 2">
            <a:extLst>
              <a:ext uri="{FF2B5EF4-FFF2-40B4-BE49-F238E27FC236}">
                <a16:creationId xmlns:a16="http://schemas.microsoft.com/office/drawing/2014/main" id="{1916C96D-C6D0-DE46-8646-08170E792C2D}"/>
              </a:ext>
            </a:extLst>
          </p:cNvPr>
          <p:cNvSpPr/>
          <p:nvPr/>
        </p:nvSpPr>
        <p:spPr>
          <a:xfrm>
            <a:off x="259645" y="108539"/>
            <a:ext cx="11672710" cy="6538328"/>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ценных бумагах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Долговые ценные бумаги дают владельцу право на участие в управлении компанией.</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 соответствии с Гражданским кодексом РФ ценной бумагой называют любой документ, выпускаемый государством и находящийся </a:t>
            </a:r>
            <a:br>
              <a:rPr lang="ru-RU" sz="2800" dirty="0">
                <a:latin typeface="Calibri" panose="020F0502020204030204" pitchFamily="34" charset="0"/>
                <a:ea typeface="Calibri" panose="020F0502020204030204" pitchFamily="34" charset="0"/>
                <a:cs typeface="Times New Roman" panose="02020603050405020304" pitchFamily="18" charset="0"/>
              </a:rPr>
            </a:br>
            <a:r>
              <a:rPr lang="ru-RU" sz="2800" dirty="0">
                <a:latin typeface="Calibri" panose="020F0502020204030204" pitchFamily="34" charset="0"/>
                <a:ea typeface="Calibri" panose="020F0502020204030204" pitchFamily="34" charset="0"/>
                <a:cs typeface="Times New Roman" panose="02020603050405020304" pitchFamily="18" charset="0"/>
              </a:rPr>
              <a:t>в гражданском обороте.</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Владелец акции имеет право получать части прибыли в виде дивиденда.</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Выпуск или выдача ценных бумаг подлежит государственной регистрации в случаях, установленных законом.</a:t>
            </a:r>
          </a:p>
          <a:p>
            <a:pPr marL="514350" indent="-514350" algn="jus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Держатель облигации имеет право на получение процента и возврат всей суммы долга по истечении срока.</a:t>
            </a:r>
            <a:r>
              <a:rPr lang="ru-RU" sz="2800" dirty="0"/>
              <a:t> </a:t>
            </a:r>
          </a:p>
        </p:txBody>
      </p:sp>
    </p:spTree>
    <p:extLst>
      <p:ext uri="{BB962C8B-B14F-4D97-AF65-F5344CB8AC3E}">
        <p14:creationId xmlns:p14="http://schemas.microsoft.com/office/powerpoint/2010/main" val="14794485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F4189B55-7BAA-4243-B032-DDAF6DEA199D}"/>
              </a:ext>
            </a:extLst>
          </p:cNvPr>
          <p:cNvGraphicFramePr>
            <a:graphicFrameLocks noGrp="1"/>
          </p:cNvGraphicFramePr>
          <p:nvPr/>
        </p:nvGraphicFramePr>
        <p:xfrm>
          <a:off x="180622" y="167556"/>
          <a:ext cx="11853334" cy="6385309"/>
        </p:xfrm>
        <a:graphic>
          <a:graphicData uri="http://schemas.openxmlformats.org/drawingml/2006/table">
            <a:tbl>
              <a:tblPr firstRow="1" firstCol="1" bandRow="1"/>
              <a:tblGrid>
                <a:gridCol w="1014818">
                  <a:extLst>
                    <a:ext uri="{9D8B030D-6E8A-4147-A177-3AD203B41FA5}">
                      <a16:colId xmlns:a16="http://schemas.microsoft.com/office/drawing/2014/main" val="2605267989"/>
                    </a:ext>
                  </a:extLst>
                </a:gridCol>
                <a:gridCol w="4911849">
                  <a:extLst>
                    <a:ext uri="{9D8B030D-6E8A-4147-A177-3AD203B41FA5}">
                      <a16:colId xmlns:a16="http://schemas.microsoft.com/office/drawing/2014/main" val="4103068947"/>
                    </a:ext>
                  </a:extLst>
                </a:gridCol>
                <a:gridCol w="687149">
                  <a:extLst>
                    <a:ext uri="{9D8B030D-6E8A-4147-A177-3AD203B41FA5}">
                      <a16:colId xmlns:a16="http://schemas.microsoft.com/office/drawing/2014/main" val="766479579"/>
                    </a:ext>
                  </a:extLst>
                </a:gridCol>
                <a:gridCol w="5239518">
                  <a:extLst>
                    <a:ext uri="{9D8B030D-6E8A-4147-A177-3AD203B41FA5}">
                      <a16:colId xmlns:a16="http://schemas.microsoft.com/office/drawing/2014/main" val="940403500"/>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ПРАВА ВЛАДЕЛЬЦА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ЦЕННЫХ БУМАГ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1621541349"/>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право на получение фиксированного процента за предоставленную в долг сумму денег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обыкновенная акция</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3282267462"/>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право на участие в управлении компанией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облигация</a:t>
                      </a:r>
                    </a:p>
                  </a:txBody>
                  <a:tcPr marL="47625" marR="47625" marT="47625" marB="47625" anchor="ctr">
                    <a:lnL>
                      <a:noFill/>
                    </a:lnL>
                    <a:lnR>
                      <a:noFill/>
                    </a:lnR>
                    <a:lnT>
                      <a:noFill/>
                    </a:lnT>
                    <a:lnB>
                      <a:noFill/>
                    </a:lnB>
                  </a:tcPr>
                </a:tc>
                <a:extLst>
                  <a:ext uri="{0D108BD9-81ED-4DB2-BD59-A6C34878D82A}">
                    <a16:rowId xmlns:a16="http://schemas.microsoft.com/office/drawing/2014/main" val="1440101649"/>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право на получение части прибыли фирмы </a:t>
                      </a:r>
                      <a:r>
                        <a:rPr lang="ru-RU" sz="2800" dirty="0">
                          <a:effectLst/>
                          <a:latin typeface="Calibri" panose="020F0502020204030204" pitchFamily="34" charset="0"/>
                          <a:ea typeface="Calibri" panose="020F0502020204030204" pitchFamily="34" charset="0"/>
                          <a:cs typeface="Times New Roman" panose="02020603050405020304" pitchFamily="18" charset="0"/>
                        </a:rPr>
                        <a:t>–</a:t>
                      </a:r>
                      <a:r>
                        <a:rPr lang="ru-RU" sz="2800" b="1" dirty="0">
                          <a:effectLst/>
                          <a:latin typeface="Calibri" panose="020F0502020204030204" pitchFamily="34" charset="0"/>
                          <a:ea typeface="Calibri" panose="020F0502020204030204" pitchFamily="34" charset="0"/>
                          <a:cs typeface="Times New Roman" panose="02020603050405020304" pitchFamily="18" charset="0"/>
                        </a:rPr>
                        <a:t> дивиденда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584384702"/>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право на долю капитала в фирме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07515128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право на возврат всей суммы долга по истечении срока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261347114"/>
                  </a:ext>
                </a:extLst>
              </a:tr>
            </a:tbl>
          </a:graphicData>
        </a:graphic>
      </p:graphicFrame>
    </p:spTree>
    <p:extLst>
      <p:ext uri="{BB962C8B-B14F-4D97-AF65-F5344CB8AC3E}">
        <p14:creationId xmlns:p14="http://schemas.microsoft.com/office/powerpoint/2010/main" val="201973029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10215511" y="697415"/>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10720908" y="95020"/>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graphicFrame>
        <p:nvGraphicFramePr>
          <p:cNvPr id="7" name="Таблица 6">
            <a:extLst>
              <a:ext uri="{FF2B5EF4-FFF2-40B4-BE49-F238E27FC236}">
                <a16:creationId xmlns:a16="http://schemas.microsoft.com/office/drawing/2014/main" id="{DF5B83DA-1C06-C049-8E86-1CF17C96C2E5}"/>
              </a:ext>
            </a:extLst>
          </p:cNvPr>
          <p:cNvGraphicFramePr>
            <a:graphicFrameLocks noGrp="1"/>
          </p:cNvGraphicFramePr>
          <p:nvPr/>
        </p:nvGraphicFramePr>
        <p:xfrm>
          <a:off x="623711" y="260127"/>
          <a:ext cx="10515600" cy="6337745"/>
        </p:xfrm>
        <a:graphic>
          <a:graphicData uri="http://schemas.openxmlformats.org/drawingml/2006/table">
            <a:tbl>
              <a:tblPr firstRow="1" firstCol="1" bandRow="1"/>
              <a:tblGrid>
                <a:gridCol w="482600">
                  <a:extLst>
                    <a:ext uri="{9D8B030D-6E8A-4147-A177-3AD203B41FA5}">
                      <a16:colId xmlns:a16="http://schemas.microsoft.com/office/drawing/2014/main" val="1719074101"/>
                    </a:ext>
                  </a:extLst>
                </a:gridCol>
                <a:gridCol w="7021689">
                  <a:extLst>
                    <a:ext uri="{9D8B030D-6E8A-4147-A177-3AD203B41FA5}">
                      <a16:colId xmlns:a16="http://schemas.microsoft.com/office/drawing/2014/main" val="3541234110"/>
                    </a:ext>
                  </a:extLst>
                </a:gridCol>
                <a:gridCol w="361244">
                  <a:extLst>
                    <a:ext uri="{9D8B030D-6E8A-4147-A177-3AD203B41FA5}">
                      <a16:colId xmlns:a16="http://schemas.microsoft.com/office/drawing/2014/main" val="3151663784"/>
                    </a:ext>
                  </a:extLst>
                </a:gridCol>
                <a:gridCol w="2650067">
                  <a:extLst>
                    <a:ext uri="{9D8B030D-6E8A-4147-A177-3AD203B41FA5}">
                      <a16:colId xmlns:a16="http://schemas.microsoft.com/office/drawing/2014/main" val="2643127450"/>
                    </a:ext>
                  </a:extLst>
                </a:gridCol>
              </a:tblGrid>
              <a:tr h="0">
                <a:tc>
                  <a:txBody>
                    <a:bodyPr/>
                    <a:lstStyle/>
                    <a:p>
                      <a:pPr>
                        <a:lnSpc>
                          <a:spcPct val="107000"/>
                        </a:lnSpc>
                      </a:pPr>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ПРИМЕРЫ</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pPr>
                      <a:endParaRPr lang="ru-RU" sz="20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БЕЗРАБОТИЦЫ</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427390468"/>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в связи с экономическим кризисом фирмы, производящие различные товары и услуги, сократили численность персонала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циклическая</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4062298682"/>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Б)</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выпускники творческих вузов ищут работу по специальности, не соглашаясь ни на какую другую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dirty="0">
                          <a:effectLst/>
                          <a:latin typeface="Calibri" panose="020F0502020204030204" pitchFamily="34" charset="0"/>
                          <a:ea typeface="Calibri" panose="020F0502020204030204" pitchFamily="34" charset="0"/>
                          <a:cs typeface="Times New Roman" panose="02020603050405020304" pitchFamily="18" charset="0"/>
                        </a:rPr>
                        <a:t>структурная</a:t>
                      </a:r>
                    </a:p>
                  </a:txBody>
                  <a:tcPr marL="47625" marR="47625" marT="47625" marB="47625" anchor="ctr">
                    <a:lnL>
                      <a:noFill/>
                    </a:lnL>
                    <a:lnR>
                      <a:noFill/>
                    </a:lnR>
                    <a:lnT>
                      <a:noFill/>
                    </a:lnT>
                    <a:lnB>
                      <a:noFill/>
                    </a:lnB>
                  </a:tcPr>
                </a:tc>
                <a:extLst>
                  <a:ext uri="{0D108BD9-81ED-4DB2-BD59-A6C34878D82A}">
                    <a16:rowId xmlns:a16="http://schemas.microsoft.com/office/drawing/2014/main" val="1210470158"/>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В)</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в службе занятости безработные отказываются от рабочих вакансий и просят подобрать работу менеджеров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3)</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фрикционная</a:t>
                      </a:r>
                    </a:p>
                  </a:txBody>
                  <a:tcPr marL="47625" marR="47625" marT="47625" marB="47625" anchor="ctr">
                    <a:lnL>
                      <a:noFill/>
                    </a:lnL>
                    <a:lnR>
                      <a:noFill/>
                    </a:lnR>
                    <a:lnT>
                      <a:noFill/>
                    </a:lnT>
                    <a:lnB>
                      <a:noFill/>
                    </a:lnB>
                  </a:tcPr>
                </a:tc>
                <a:extLst>
                  <a:ext uri="{0D108BD9-81ED-4DB2-BD59-A6C34878D82A}">
                    <a16:rowId xmlns:a16="http://schemas.microsoft.com/office/drawing/2014/main" val="955637176"/>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Г)</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в связи с изменением спроса на энергоресурсы многие шахты закрылись, а шахтеры остались без работы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4)</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сезонная</a:t>
                      </a:r>
                    </a:p>
                  </a:txBody>
                  <a:tcPr marL="47625" marR="47625" marT="47625" marB="47625" anchor="ctr">
                    <a:lnL>
                      <a:noFill/>
                    </a:lnL>
                    <a:lnR>
                      <a:noFill/>
                    </a:lnR>
                    <a:lnT>
                      <a:noFill/>
                    </a:lnT>
                    <a:lnB>
                      <a:noFill/>
                    </a:lnB>
                  </a:tcPr>
                </a:tc>
                <a:extLst>
                  <a:ext uri="{0D108BD9-81ED-4DB2-BD59-A6C34878D82A}">
                    <a16:rowId xmlns:a16="http://schemas.microsoft.com/office/drawing/2014/main" val="1049831286"/>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Д)</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полгода жители городка на морском побережье обслуживают туристов, а в остальное время большинство из них не могут найти себе работу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4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4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930566968"/>
                  </a:ext>
                </a:extLst>
              </a:tr>
            </a:tbl>
          </a:graphicData>
        </a:graphic>
      </p:graphicFrame>
    </p:spTree>
    <p:extLst>
      <p:ext uri="{BB962C8B-B14F-4D97-AF65-F5344CB8AC3E}">
        <p14:creationId xmlns:p14="http://schemas.microsoft.com/office/powerpoint/2010/main" val="3828663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387F5B3-F2AE-254B-BB7D-7591F884C0CB}"/>
              </a:ext>
            </a:extLst>
          </p:cNvPr>
          <p:cNvSpPr/>
          <p:nvPr/>
        </p:nvSpPr>
        <p:spPr>
          <a:xfrm>
            <a:off x="510639" y="300362"/>
            <a:ext cx="10794670" cy="5837495"/>
          </a:xfrm>
          <a:prstGeom prst="rect">
            <a:avLst/>
          </a:prstGeom>
        </p:spPr>
        <p:txBody>
          <a:bodyPr wrap="square">
            <a:spAutoFit/>
          </a:bodyPr>
          <a:lstStyle/>
          <a:p>
            <a:pPr marR="203835">
              <a:spcBef>
                <a:spcPts val="1020"/>
              </a:spcBef>
            </a:pPr>
            <a:r>
              <a:rPr lang="ru-RU" sz="2400" dirty="0">
                <a:solidFill>
                  <a:srgbClr val="FF0000"/>
                </a:solidFill>
                <a:latin typeface="Montserrat Medium" pitchFamily="2" charset="0"/>
                <a:ea typeface="Times New Roman" panose="02020603050405020304" pitchFamily="18" charset="0"/>
              </a:rPr>
              <a:t>Выберите верные суждения о безработице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effectLst/>
              <a:latin typeface="Times New Roman" panose="02020603050405020304" pitchFamily="18" charset="0"/>
              <a:ea typeface="Times New Roman" panose="02020603050405020304" pitchFamily="18" charset="0"/>
            </a:endParaRPr>
          </a:p>
          <a:p>
            <a:pPr marR="194310">
              <a:spcBef>
                <a:spcPts val="810"/>
              </a:spcBef>
            </a:pPr>
            <a:r>
              <a:rPr lang="ru-RU" sz="2400" dirty="0">
                <a:latin typeface="Montserrat Medium" pitchFamily="2" charset="0"/>
                <a:ea typeface="Times New Roman" panose="02020603050405020304" pitchFamily="18" charset="0"/>
              </a:rPr>
              <a:t>1) Безработицей называют социально-экономическое явление, при котором часть трудоспособного населения, желающего трудиться, не может найти себе работу. </a:t>
            </a:r>
            <a:endParaRPr lang="ru-RU" sz="2400" dirty="0">
              <a:effectLst/>
              <a:latin typeface="Times New Roman" panose="02020603050405020304" pitchFamily="18" charset="0"/>
              <a:ea typeface="Times New Roman" panose="02020603050405020304" pitchFamily="18" charset="0"/>
            </a:endParaRPr>
          </a:p>
          <a:p>
            <a:pPr marR="194310">
              <a:spcBef>
                <a:spcPts val="810"/>
              </a:spcBef>
            </a:pPr>
            <a:r>
              <a:rPr lang="ru-RU" sz="2400" dirty="0">
                <a:latin typeface="Montserrat Medium" pitchFamily="2" charset="0"/>
                <a:ea typeface="Times New Roman" panose="02020603050405020304" pitchFamily="18" charset="0"/>
              </a:rPr>
              <a:t>2) Сезонная безработица характерна для периода экономического кризиса, является следствием спада производства. </a:t>
            </a:r>
            <a:endParaRPr lang="ru-RU" sz="2400" dirty="0">
              <a:effectLst/>
              <a:latin typeface="Times New Roman" panose="02020603050405020304" pitchFamily="18" charset="0"/>
              <a:ea typeface="Times New Roman" panose="02020603050405020304" pitchFamily="18" charset="0"/>
            </a:endParaRPr>
          </a:p>
          <a:p>
            <a:pPr marR="197485"/>
            <a:r>
              <a:rPr lang="ru-RU" sz="2400" dirty="0">
                <a:latin typeface="Montserrat Medium" pitchFamily="2" charset="0"/>
                <a:ea typeface="Times New Roman" panose="02020603050405020304" pitchFamily="18" charset="0"/>
              </a:rPr>
              <a:t>3) Массовая безработица приводит к снижению уровня жизни большинства населения. </a:t>
            </a:r>
            <a:endParaRPr lang="ru-RU" sz="2400" dirty="0">
              <a:effectLst/>
              <a:latin typeface="Times New Roman" panose="02020603050405020304" pitchFamily="18" charset="0"/>
              <a:ea typeface="Times New Roman" panose="02020603050405020304" pitchFamily="18" charset="0"/>
            </a:endParaRPr>
          </a:p>
          <a:p>
            <a:pPr marR="199390"/>
            <a:r>
              <a:rPr lang="ru-RU" sz="2400" dirty="0">
                <a:latin typeface="Montserrat Medium" pitchFamily="2" charset="0"/>
                <a:ea typeface="Times New Roman" panose="02020603050405020304" pitchFamily="18" charset="0"/>
              </a:rPr>
              <a:t>4) Невозможность трудоустройства из-за различий в структуре спроса и предложения рабочей силы разной квалификации порождает циклическую безработицу. </a:t>
            </a:r>
            <a:endParaRPr lang="ru-RU" sz="2400" dirty="0">
              <a:effectLst/>
              <a:latin typeface="Times New Roman" panose="02020603050405020304" pitchFamily="18" charset="0"/>
              <a:ea typeface="Times New Roman" panose="02020603050405020304" pitchFamily="18" charset="0"/>
            </a:endParaRPr>
          </a:p>
          <a:p>
            <a:pPr marR="196215"/>
            <a:r>
              <a:rPr lang="ru-RU" sz="2400" dirty="0">
                <a:latin typeface="Montserrat Medium" pitchFamily="2" charset="0"/>
                <a:ea typeface="Times New Roman" panose="02020603050405020304" pitchFamily="18" charset="0"/>
              </a:rPr>
              <a:t>5) Неосведомлённость безработных в подходящих им вакансиях может быть причиной фрикционной безработицы.</a:t>
            </a:r>
            <a:endParaRPr lang="ru-RU" sz="2400" dirty="0">
              <a:effectLst/>
              <a:latin typeface="Times New Roman" panose="02020603050405020304" pitchFamily="18" charset="0"/>
              <a:ea typeface="Times New Roman" panose="02020603050405020304" pitchFamily="18" charset="0"/>
            </a:endParaRPr>
          </a:p>
        </p:txBody>
      </p:sp>
      <p:pic>
        <p:nvPicPr>
          <p:cNvPr id="3" name="Picture 4">
            <a:extLst>
              <a:ext uri="{FF2B5EF4-FFF2-40B4-BE49-F238E27FC236}">
                <a16:creationId xmlns:a16="http://schemas.microsoft.com/office/drawing/2014/main" id="{A8B84288-EEE1-C641-8A3B-C772139BE8C2}"/>
              </a:ext>
            </a:extLst>
          </p:cNvPr>
          <p:cNvPicPr>
            <a:picLocks noChangeAspect="1"/>
          </p:cNvPicPr>
          <p:nvPr/>
        </p:nvPicPr>
        <p:blipFill>
          <a:blip r:embed="rId2">
            <a:alphaModFix amt="19999"/>
          </a:blip>
          <a:srcRect/>
          <a:stretch>
            <a:fillRect/>
          </a:stretch>
        </p:blipFill>
        <p:spPr>
          <a:xfrm rot="-7104152">
            <a:off x="9489405" y="4385859"/>
            <a:ext cx="3381357" cy="3503996"/>
          </a:xfrm>
          <a:prstGeom prst="rect">
            <a:avLst/>
          </a:prstGeom>
        </p:spPr>
      </p:pic>
      <p:pic>
        <p:nvPicPr>
          <p:cNvPr id="4" name="Picture 2">
            <a:extLst>
              <a:ext uri="{FF2B5EF4-FFF2-40B4-BE49-F238E27FC236}">
                <a16:creationId xmlns:a16="http://schemas.microsoft.com/office/drawing/2014/main" id="{071E4D68-7C67-6943-8897-53400AC2E7EA}"/>
              </a:ext>
            </a:extLst>
          </p:cNvPr>
          <p:cNvPicPr>
            <a:picLocks noChangeAspect="1"/>
          </p:cNvPicPr>
          <p:nvPr/>
        </p:nvPicPr>
        <p:blipFill>
          <a:blip r:embed="rId3">
            <a:alphaModFix amt="19999"/>
          </a:blip>
          <a:srcRect/>
          <a:stretch>
            <a:fillRect/>
          </a:stretch>
        </p:blipFill>
        <p:spPr>
          <a:xfrm rot="482663">
            <a:off x="9898024" y="3808750"/>
            <a:ext cx="2368097" cy="2299207"/>
          </a:xfrm>
          <a:prstGeom prst="rect">
            <a:avLst/>
          </a:prstGeom>
        </p:spPr>
      </p:pic>
    </p:spTree>
    <p:extLst>
      <p:ext uri="{BB962C8B-B14F-4D97-AF65-F5344CB8AC3E}">
        <p14:creationId xmlns:p14="http://schemas.microsoft.com/office/powerpoint/2010/main" val="100877188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615017" y="4193036"/>
            <a:ext cx="9967994" cy="6596999"/>
          </a:xfrm>
          <a:prstGeom prst="rect">
            <a:avLst/>
          </a:prstGeom>
        </p:spPr>
      </p:pic>
      <p:sp>
        <p:nvSpPr>
          <p:cNvPr id="4" name="Прямоугольник 3">
            <a:extLst>
              <a:ext uri="{FF2B5EF4-FFF2-40B4-BE49-F238E27FC236}">
                <a16:creationId xmlns:a16="http://schemas.microsoft.com/office/drawing/2014/main" id="{09238777-7960-144D-B5E1-370DC39F2533}"/>
              </a:ext>
            </a:extLst>
          </p:cNvPr>
          <p:cNvSpPr/>
          <p:nvPr/>
        </p:nvSpPr>
        <p:spPr>
          <a:xfrm>
            <a:off x="302418" y="214312"/>
            <a:ext cx="11587163" cy="5637634"/>
          </a:xfrm>
          <a:prstGeom prst="rect">
            <a:avLst/>
          </a:prstGeom>
        </p:spPr>
        <p:txBody>
          <a:bodyPr wrap="square">
            <a:spAutoFit/>
          </a:bodyPr>
          <a:lstStyle/>
          <a:p>
            <a:pPr>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об инфляции и запишите цифры, под которыми они указаны.</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1  Опасность инфляции состоит в том, что обесцениваются сбережения, снижается</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уровень жизни населения.</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2 Инфляцией называют социально-экономическое явление, связанное с преобладанием</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спроса на рабочую силу над её предложением.</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3 Инфляция спроса является результатом чрезмерного роста расходов государства,</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потребителей.</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4 В зависимости от причин различают инфляцию спроса и инфляцию затрат (издержек).</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5 Эмиссия денег является наиболее эффективным методом сдерживания инфляции.</a:t>
            </a:r>
          </a:p>
        </p:txBody>
      </p:sp>
    </p:spTree>
    <p:extLst>
      <p:ext uri="{BB962C8B-B14F-4D97-AF65-F5344CB8AC3E}">
        <p14:creationId xmlns:p14="http://schemas.microsoft.com/office/powerpoint/2010/main" val="411024991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228539B-6939-F242-A576-AAF6F6C7A65B}"/>
              </a:ext>
            </a:extLst>
          </p:cNvPr>
          <p:cNvSpPr/>
          <p:nvPr/>
        </p:nvSpPr>
        <p:spPr>
          <a:xfrm>
            <a:off x="327377" y="93991"/>
            <a:ext cx="11537245" cy="6783332"/>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об инфляции и запишите цифры,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 зависимости от темпов роста инфляцию условно подразделяют</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 умеренную, галопирующую и гиперинфляцию.</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Инфляция усиливает риски, связанные с инновациями, долгосрочными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капиталовложениями.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Инфляция – это долговременное устойчивое повышение общего уровня цен.</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Главной причиной инфляции всегда является повышение объёма производства.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 гиперинфляции выигрывают группы населения, получающие фиксированные доходы.</a:t>
            </a:r>
          </a:p>
        </p:txBody>
      </p:sp>
    </p:spTree>
    <p:extLst>
      <p:ext uri="{BB962C8B-B14F-4D97-AF65-F5344CB8AC3E}">
        <p14:creationId xmlns:p14="http://schemas.microsoft.com/office/powerpoint/2010/main" val="300856261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B326CBB-B9B0-F047-9A24-1AC57E3C805B}"/>
              </a:ext>
            </a:extLst>
          </p:cNvPr>
          <p:cNvSpPr/>
          <p:nvPr/>
        </p:nvSpPr>
        <p:spPr>
          <a:xfrm>
            <a:off x="328613" y="265837"/>
            <a:ext cx="11158538" cy="923330"/>
          </a:xfrm>
          <a:prstGeom prst="rect">
            <a:avLst/>
          </a:prstGeom>
        </p:spPr>
        <p:txBody>
          <a:bodyPr wrap="square">
            <a:spAutoFit/>
          </a:bodyPr>
          <a:lstStyle/>
          <a:p>
            <a:pPr>
              <a:spcBef>
                <a:spcPts val="970"/>
              </a:spcBef>
            </a:pPr>
            <a:r>
              <a:rPr lang="ru-RU" dirty="0">
                <a:latin typeface="Montserrat Medium" pitchFamily="2" charset="0"/>
                <a:ea typeface="Times New Roman" panose="02020603050405020304" pitchFamily="18" charset="0"/>
              </a:rPr>
              <a:t>На графике отражено изменение спроса на игрушки на соответствующем рынке: кривая . спроса переместилась из положения </a:t>
            </a:r>
            <a:r>
              <a:rPr lang="ru-RU" dirty="0" err="1">
                <a:latin typeface="Montserrat Medium" pitchFamily="2" charset="0"/>
                <a:ea typeface="Times New Roman" panose="02020603050405020304" pitchFamily="18" charset="0"/>
              </a:rPr>
              <a:t>D</a:t>
            </a:r>
            <a:r>
              <a:rPr lang="ru-RU" dirty="0">
                <a:latin typeface="Montserrat Medium" pitchFamily="2" charset="0"/>
                <a:ea typeface="Times New Roman" panose="02020603050405020304" pitchFamily="18" charset="0"/>
              </a:rPr>
              <a:t> положение D1 (На графике — цена услуг, </a:t>
            </a:r>
            <a:r>
              <a:rPr lang="ru-RU" dirty="0" err="1">
                <a:latin typeface="Montserrat Medium" pitchFamily="2" charset="0"/>
                <a:ea typeface="Times New Roman" panose="02020603050405020304" pitchFamily="18" charset="0"/>
              </a:rPr>
              <a:t>Q</a:t>
            </a:r>
            <a:r>
              <a:rPr lang="ru-RU" dirty="0">
                <a:latin typeface="Montserrat Medium" pitchFamily="2" charset="0"/>
                <a:ea typeface="Times New Roman" panose="02020603050405020304" pitchFamily="18" charset="0"/>
              </a:rPr>
              <a:t> — количество услуг.)</a:t>
            </a:r>
            <a:endParaRPr lang="ru-RU" sz="1600" dirty="0">
              <a:effectLst/>
              <a:latin typeface="Times New Roman" panose="02020603050405020304" pitchFamily="18" charset="0"/>
              <a:ea typeface="Times New Roman" panose="02020603050405020304" pitchFamily="18" charset="0"/>
            </a:endParaRPr>
          </a:p>
        </p:txBody>
      </p:sp>
      <p:pic>
        <p:nvPicPr>
          <p:cNvPr id="3" name="Рисунок 2">
            <a:extLst>
              <a:ext uri="{FF2B5EF4-FFF2-40B4-BE49-F238E27FC236}">
                <a16:creationId xmlns:a16="http://schemas.microsoft.com/office/drawing/2014/main" id="{1F210BA7-CE45-0544-935E-6F7A714CC79E}"/>
              </a:ext>
            </a:extLst>
          </p:cNvPr>
          <p:cNvPicPr/>
          <p:nvPr/>
        </p:nvPicPr>
        <p:blipFill>
          <a:blip r:embed="rId2"/>
          <a:stretch>
            <a:fillRect/>
          </a:stretch>
        </p:blipFill>
        <p:spPr>
          <a:xfrm>
            <a:off x="657225" y="2024062"/>
            <a:ext cx="3181350" cy="2809875"/>
          </a:xfrm>
          <a:prstGeom prst="rect">
            <a:avLst/>
          </a:prstGeom>
        </p:spPr>
      </p:pic>
      <p:cxnSp>
        <p:nvCxnSpPr>
          <p:cNvPr id="5" name="Прямая соединительная линия 4">
            <a:extLst>
              <a:ext uri="{FF2B5EF4-FFF2-40B4-BE49-F238E27FC236}">
                <a16:creationId xmlns:a16="http://schemas.microsoft.com/office/drawing/2014/main" id="{2213AC55-A3DC-2145-8A8A-456C05BC37B2}"/>
              </a:ext>
            </a:extLst>
          </p:cNvPr>
          <p:cNvCxnSpPr/>
          <p:nvPr/>
        </p:nvCxnSpPr>
        <p:spPr>
          <a:xfrm flipV="1">
            <a:off x="1643063" y="2443163"/>
            <a:ext cx="1871662" cy="1600200"/>
          </a:xfrm>
          <a:prstGeom prst="line">
            <a:avLst/>
          </a:prstGeom>
        </p:spPr>
        <p:style>
          <a:lnRef idx="3">
            <a:schemeClr val="dk1"/>
          </a:lnRef>
          <a:fillRef idx="0">
            <a:schemeClr val="dk1"/>
          </a:fillRef>
          <a:effectRef idx="2">
            <a:schemeClr val="dk1"/>
          </a:effectRef>
          <a:fontRef idx="minor">
            <a:schemeClr val="tx1"/>
          </a:fontRef>
        </p:style>
      </p:cxnSp>
      <p:sp>
        <p:nvSpPr>
          <p:cNvPr id="6" name="TextBox 5">
            <a:extLst>
              <a:ext uri="{FF2B5EF4-FFF2-40B4-BE49-F238E27FC236}">
                <a16:creationId xmlns:a16="http://schemas.microsoft.com/office/drawing/2014/main" id="{4F592517-D896-284A-A7F7-560A056BD640}"/>
              </a:ext>
            </a:extLst>
          </p:cNvPr>
          <p:cNvSpPr txBox="1"/>
          <p:nvPr/>
        </p:nvSpPr>
        <p:spPr>
          <a:xfrm>
            <a:off x="3339837" y="2443163"/>
            <a:ext cx="349776" cy="523220"/>
          </a:xfrm>
          <a:prstGeom prst="rect">
            <a:avLst/>
          </a:prstGeom>
          <a:noFill/>
        </p:spPr>
        <p:txBody>
          <a:bodyPr wrap="none" rtlCol="0">
            <a:spAutoFit/>
          </a:bodyPr>
          <a:lstStyle/>
          <a:p>
            <a:r>
              <a:rPr lang="en-US" sz="2800" dirty="0"/>
              <a:t>S</a:t>
            </a:r>
            <a:endParaRPr lang="ru-RU" sz="2800" dirty="0"/>
          </a:p>
        </p:txBody>
      </p:sp>
      <p:sp>
        <p:nvSpPr>
          <p:cNvPr id="7" name="Прямоугольник 6">
            <a:extLst>
              <a:ext uri="{FF2B5EF4-FFF2-40B4-BE49-F238E27FC236}">
                <a16:creationId xmlns:a16="http://schemas.microsoft.com/office/drawing/2014/main" id="{11322202-B58C-1D44-8E47-3DF19FD0CB54}"/>
              </a:ext>
            </a:extLst>
          </p:cNvPr>
          <p:cNvSpPr/>
          <p:nvPr/>
        </p:nvSpPr>
        <p:spPr>
          <a:xfrm>
            <a:off x="5076826" y="1349484"/>
            <a:ext cx="6710362" cy="5023491"/>
          </a:xfrm>
          <a:prstGeom prst="rect">
            <a:avLst/>
          </a:prstGeom>
        </p:spPr>
        <p:txBody>
          <a:bodyPr wrap="square">
            <a:spAutoFit/>
          </a:bodyPr>
          <a:lstStyle/>
          <a:p>
            <a:pPr marL="612140" marR="1395095" algn="just">
              <a:lnSpc>
                <a:spcPct val="101000"/>
              </a:lnSpc>
              <a:spcBef>
                <a:spcPts val="430"/>
              </a:spcBef>
              <a:spcAft>
                <a:spcPts val="0"/>
              </a:spcAft>
            </a:pPr>
            <a:r>
              <a:rPr lang="ru-RU" sz="2400" dirty="0"/>
              <a:t>Как изменилась равновесная цена? </a:t>
            </a:r>
            <a:endParaRPr lang="ru-RU" sz="2400" dirty="0">
              <a:latin typeface="Times New Roman" panose="02020603050405020304" pitchFamily="18" charset="0"/>
              <a:ea typeface="Times New Roman" panose="02020603050405020304" pitchFamily="18" charset="0"/>
            </a:endParaRPr>
          </a:p>
          <a:p>
            <a:pPr marL="612140" marR="1395095" algn="just">
              <a:lnSpc>
                <a:spcPct val="101000"/>
              </a:lnSpc>
              <a:spcBef>
                <a:spcPts val="430"/>
              </a:spcBef>
              <a:spcAft>
                <a:spcPts val="0"/>
              </a:spcAft>
            </a:pPr>
            <a:r>
              <a:rPr lang="ru-RU" sz="2400" dirty="0">
                <a:latin typeface="Times New Roman" panose="02020603050405020304" pitchFamily="18" charset="0"/>
                <a:ea typeface="Times New Roman" panose="02020603050405020304" pitchFamily="18" charset="0"/>
              </a:rPr>
              <a:t>Что могло</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вызвать</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изменение</a:t>
            </a:r>
            <a:r>
              <a:rPr lang="ru-RU" sz="2400" spc="5" dirty="0">
                <a:latin typeface="Times New Roman" panose="02020603050405020304" pitchFamily="18" charset="0"/>
                <a:ea typeface="Times New Roman" panose="02020603050405020304" pitchFamily="18" charset="0"/>
              </a:rPr>
              <a:t> спроса</a:t>
            </a:r>
            <a:r>
              <a:rPr lang="ru-RU" sz="2400" dirty="0">
                <a:latin typeface="Times New Roman" panose="02020603050405020304" pitchFamily="18" charset="0"/>
                <a:ea typeface="Times New Roman" panose="02020603050405020304" pitchFamily="18" charset="0"/>
              </a:rPr>
              <a:t>?</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Укажите</a:t>
            </a:r>
            <a:r>
              <a:rPr lang="ru-RU" sz="2400" spc="43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любое  </a:t>
            </a:r>
            <a:r>
              <a:rPr lang="ru-RU" sz="2400" spc="19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одно  </a:t>
            </a:r>
            <a:r>
              <a:rPr lang="ru-RU" sz="2400" spc="19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обстоятельство  </a:t>
            </a:r>
            <a:r>
              <a:rPr lang="ru-RU" sz="2400" spc="19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(фактор)</a:t>
            </a:r>
            <a:r>
              <a:rPr lang="ru-RU" sz="2400" spc="-23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объясните</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его</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влияние</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на</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спрос.</a:t>
            </a:r>
          </a:p>
          <a:p>
            <a:pPr marL="612140" marR="26670" indent="-635" algn="just">
              <a:lnSpc>
                <a:spcPct val="101000"/>
              </a:lnSpc>
              <a:spcAft>
                <a:spcPts val="0"/>
              </a:spcAft>
            </a:pPr>
            <a:r>
              <a:rPr lang="ru-RU" sz="2400" i="1" dirty="0">
                <a:latin typeface="Times New Roman" panose="02020603050405020304" pitchFamily="18" charset="0"/>
                <a:ea typeface="Times New Roman" panose="02020603050405020304" pitchFamily="18" charset="0"/>
              </a:rPr>
              <a:t>(Объяснение</a:t>
            </a:r>
            <a:r>
              <a:rPr lang="ru-RU" sz="2400" i="1" spc="24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должно   быть   дано   </a:t>
            </a:r>
            <a:r>
              <a:rPr lang="ru-RU" sz="2400" b="1" i="1" u="sng" dirty="0">
                <a:latin typeface="Times New Roman" panose="02020603050405020304" pitchFamily="18" charset="0"/>
                <a:ea typeface="Times New Roman" panose="02020603050405020304" pitchFamily="18" charset="0"/>
              </a:rPr>
              <a:t>применительно   к   рынку,   указанному</a:t>
            </a:r>
            <a:r>
              <a:rPr lang="ru-RU" sz="2400" b="1" i="1" spc="-230"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в тексте</a:t>
            </a:r>
            <a:r>
              <a:rPr lang="ru-RU" sz="2400" b="1" i="1" u="sng" spc="5"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задания</a:t>
            </a:r>
            <a:r>
              <a:rPr lang="ru-RU" sz="2400" i="1"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612140" marR="27305" algn="just">
              <a:lnSpc>
                <a:spcPct val="101000"/>
              </a:lnSpc>
              <a:spcBef>
                <a:spcPts val="400"/>
              </a:spcBef>
              <a:spcAft>
                <a:spcPts val="0"/>
              </a:spcAft>
            </a:pPr>
            <a:r>
              <a:rPr lang="ru-RU" sz="2400" dirty="0">
                <a:latin typeface="Times New Roman" panose="02020603050405020304" pitchFamily="18" charset="0"/>
                <a:ea typeface="Times New Roman" panose="02020603050405020304" pitchFamily="18" charset="0"/>
              </a:rPr>
              <a:t>Как</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изменятся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предложение</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равновесная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цена</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на</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данном</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рынке,</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если</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увеличатся налоги на производство игрушек</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при</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прочих</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равных</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условиях?</a:t>
            </a:r>
          </a:p>
        </p:txBody>
      </p:sp>
    </p:spTree>
    <p:extLst>
      <p:ext uri="{BB962C8B-B14F-4D97-AF65-F5344CB8AC3E}">
        <p14:creationId xmlns:p14="http://schemas.microsoft.com/office/powerpoint/2010/main" val="255042203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5271964" y="3958242"/>
            <a:ext cx="9967994" cy="6596999"/>
          </a:xfrm>
          <a:prstGeom prst="rect">
            <a:avLst/>
          </a:prstGeom>
        </p:spPr>
      </p:pic>
      <p:graphicFrame>
        <p:nvGraphicFramePr>
          <p:cNvPr id="5" name="Таблица 4">
            <a:extLst>
              <a:ext uri="{FF2B5EF4-FFF2-40B4-BE49-F238E27FC236}">
                <a16:creationId xmlns:a16="http://schemas.microsoft.com/office/drawing/2014/main" id="{381CF063-3294-424D-8BBA-C6DB37A66F3E}"/>
              </a:ext>
            </a:extLst>
          </p:cNvPr>
          <p:cNvGraphicFramePr>
            <a:graphicFrameLocks noGrp="1"/>
          </p:cNvGraphicFramePr>
          <p:nvPr/>
        </p:nvGraphicFramePr>
        <p:xfrm>
          <a:off x="646289" y="16126"/>
          <a:ext cx="10515600" cy="6841874"/>
        </p:xfrm>
        <a:graphic>
          <a:graphicData uri="http://schemas.openxmlformats.org/drawingml/2006/table">
            <a:tbl>
              <a:tblPr firstRow="1" firstCol="1" bandRow="1"/>
              <a:tblGrid>
                <a:gridCol w="821267">
                  <a:extLst>
                    <a:ext uri="{9D8B030D-6E8A-4147-A177-3AD203B41FA5}">
                      <a16:colId xmlns:a16="http://schemas.microsoft.com/office/drawing/2014/main" val="1565653251"/>
                    </a:ext>
                  </a:extLst>
                </a:gridCol>
                <a:gridCol w="4436533">
                  <a:extLst>
                    <a:ext uri="{9D8B030D-6E8A-4147-A177-3AD203B41FA5}">
                      <a16:colId xmlns:a16="http://schemas.microsoft.com/office/drawing/2014/main" val="4232647976"/>
                    </a:ext>
                  </a:extLst>
                </a:gridCol>
                <a:gridCol w="598311">
                  <a:extLst>
                    <a:ext uri="{9D8B030D-6E8A-4147-A177-3AD203B41FA5}">
                      <a16:colId xmlns:a16="http://schemas.microsoft.com/office/drawing/2014/main" val="1930055917"/>
                    </a:ext>
                  </a:extLst>
                </a:gridCol>
                <a:gridCol w="4659489">
                  <a:extLst>
                    <a:ext uri="{9D8B030D-6E8A-4147-A177-3AD203B41FA5}">
                      <a16:colId xmlns:a16="http://schemas.microsoft.com/office/drawing/2014/main" val="662627861"/>
                    </a:ext>
                  </a:extLst>
                </a:gridCol>
              </a:tblGrid>
              <a:tr h="944512">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ФАКТОРЫ</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ТИПЫ ЭКОНОМИЧЕСКОГО РОСТА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177857463"/>
                  </a:ext>
                </a:extLst>
              </a:tr>
              <a:tr h="944512">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увеличение площади предприятий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интенсивный</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1549653322"/>
                  </a:ext>
                </a:extLst>
              </a:tr>
              <a:tr h="944512">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переподготовка работников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экстенсивный</a:t>
                      </a:r>
                    </a:p>
                  </a:txBody>
                  <a:tcPr marL="47625" marR="47625" marT="47625" marB="47625" anchor="ctr">
                    <a:lnL>
                      <a:noFill/>
                    </a:lnL>
                    <a:lnR>
                      <a:noFill/>
                    </a:lnR>
                    <a:lnT>
                      <a:noFill/>
                    </a:lnT>
                    <a:lnB>
                      <a:noFill/>
                    </a:lnB>
                  </a:tcPr>
                </a:tc>
                <a:extLst>
                  <a:ext uri="{0D108BD9-81ED-4DB2-BD59-A6C34878D82A}">
                    <a16:rowId xmlns:a16="http://schemas.microsoft.com/office/drawing/2014/main" val="1180945714"/>
                  </a:ext>
                </a:extLst>
              </a:tr>
              <a:tr h="1380926">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увеличение численности обслуживающего персонала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120687271"/>
                  </a:ext>
                </a:extLst>
              </a:tr>
              <a:tr h="944512">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внедрение новых технологий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126817705"/>
                  </a:ext>
                </a:extLst>
              </a:tr>
              <a:tr h="1380926">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дополнительное капиталовложение </a:t>
                      </a:r>
                      <a:br>
                        <a:rPr lang="ru-RU" sz="2800" b="1" dirty="0">
                          <a:effectLst/>
                          <a:latin typeface="Calibri" panose="020F0502020204030204" pitchFamily="34" charset="0"/>
                          <a:ea typeface="Calibri" panose="020F0502020204030204" pitchFamily="34" charset="0"/>
                          <a:cs typeface="Times New Roman" panose="02020603050405020304" pitchFamily="18" charset="0"/>
                        </a:rPr>
                      </a:br>
                      <a:r>
                        <a:rPr lang="ru-RU" sz="2800" b="1" dirty="0">
                          <a:effectLst/>
                          <a:latin typeface="Calibri" panose="020F0502020204030204" pitchFamily="34" charset="0"/>
                          <a:ea typeface="Calibri" panose="020F0502020204030204" pitchFamily="34" charset="0"/>
                          <a:cs typeface="Times New Roman" panose="02020603050405020304" pitchFamily="18" charset="0"/>
                        </a:rPr>
                        <a:t>в приобретение сырья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105994864"/>
                  </a:ext>
                </a:extLst>
              </a:tr>
            </a:tbl>
          </a:graphicData>
        </a:graphic>
      </p:graphicFrame>
    </p:spTree>
    <p:extLst>
      <p:ext uri="{BB962C8B-B14F-4D97-AF65-F5344CB8AC3E}">
        <p14:creationId xmlns:p14="http://schemas.microsoft.com/office/powerpoint/2010/main" val="25151855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FBFEE8D-B6AD-EB4A-84DA-42539B69F401}"/>
              </a:ext>
            </a:extLst>
          </p:cNvPr>
          <p:cNvSpPr/>
          <p:nvPr/>
        </p:nvSpPr>
        <p:spPr>
          <a:xfrm>
            <a:off x="349956" y="111246"/>
            <a:ext cx="11616266" cy="830997"/>
          </a:xfrm>
          <a:prstGeom prst="rect">
            <a:avLst/>
          </a:prstGeom>
        </p:spPr>
        <p:txBody>
          <a:bodyPr wrap="square">
            <a:spAutoFit/>
          </a:bodyPr>
          <a:lstStyle/>
          <a:p>
            <a:r>
              <a:rPr lang="ru-RU" sz="2400" dirty="0">
                <a:solidFill>
                  <a:srgbClr val="FF0000"/>
                </a:solidFill>
                <a:latin typeface="Montserrat Medium" pitchFamily="2" charset="0"/>
                <a:ea typeface="Calibri" panose="020F0502020204030204" pitchFamily="34" charset="0"/>
                <a:cs typeface="Times New Roman" panose="02020603050405020304" pitchFamily="18" charset="0"/>
              </a:rPr>
              <a:t>Выберите верные суждения об экономическом росте и запишите цифры, под которыми они указаны.</a:t>
            </a:r>
            <a:r>
              <a:rPr lang="ru-RU" sz="2400" dirty="0">
                <a:solidFill>
                  <a:srgbClr val="FF0000"/>
                </a:solidFill>
              </a:rPr>
              <a:t> </a:t>
            </a:r>
          </a:p>
        </p:txBody>
      </p:sp>
      <p:sp>
        <p:nvSpPr>
          <p:cNvPr id="3" name="Прямоугольник 2">
            <a:extLst>
              <a:ext uri="{FF2B5EF4-FFF2-40B4-BE49-F238E27FC236}">
                <a16:creationId xmlns:a16="http://schemas.microsoft.com/office/drawing/2014/main" id="{08BFC884-2A1E-B347-B438-B9CE03F45738}"/>
              </a:ext>
            </a:extLst>
          </p:cNvPr>
          <p:cNvSpPr/>
          <p:nvPr/>
        </p:nvSpPr>
        <p:spPr>
          <a:xfrm>
            <a:off x="197557" y="734977"/>
            <a:ext cx="11616265" cy="6123023"/>
          </a:xfrm>
          <a:prstGeom prst="rect">
            <a:avLst/>
          </a:prstGeom>
        </p:spPr>
        <p:txBody>
          <a:bodyPr wrap="square">
            <a:spAutoFit/>
          </a:bodyPr>
          <a:lstStyle/>
          <a:p>
            <a:pPr>
              <a:lnSpc>
                <a:spcPct val="150000"/>
              </a:lnSpc>
            </a:pPr>
            <a:r>
              <a:rPr lang="ru-RU" sz="2400" dirty="0">
                <a:latin typeface="Montserrat Medium" pitchFamily="2" charset="0"/>
                <a:ea typeface="Times New Roman" panose="02020603050405020304" pitchFamily="18" charset="0"/>
              </a:rPr>
              <a:t>1) Экстенсивный экономический рост обеспечивается за счёт более рационального использования прежнего объёма ресурсов.</a:t>
            </a:r>
            <a:endParaRPr lang="ru-RU" sz="2400" dirty="0">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2) Экономическому росту способствует увеличение до определённого предела масштабов производства, позволяющее экономить ресурсы и наращивать объёмы выпуска продукции.</a:t>
            </a:r>
            <a:endParaRPr lang="ru-RU" sz="2400" dirty="0">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3) К интенсивным факторам экономического роста относят увеличение физического капитала фирм.</a:t>
            </a:r>
            <a:endParaRPr lang="ru-RU" sz="2400" dirty="0">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4) Интенсивным фактором роста и развития современной экономики является высококачественный человеческий капитал.</a:t>
            </a:r>
            <a:endParaRPr lang="ru-RU" sz="2400" dirty="0">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5) Стабильный экономический рост возможен за счёт повсеместного внедрения инноваций.</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0326528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
        <p:nvSpPr>
          <p:cNvPr id="5" name="Прямоугольник 4">
            <a:extLst>
              <a:ext uri="{FF2B5EF4-FFF2-40B4-BE49-F238E27FC236}">
                <a16:creationId xmlns:a16="http://schemas.microsoft.com/office/drawing/2014/main" id="{ED803BAC-79A6-BA4D-93BE-065D86818A67}"/>
              </a:ext>
            </a:extLst>
          </p:cNvPr>
          <p:cNvSpPr/>
          <p:nvPr/>
        </p:nvSpPr>
        <p:spPr>
          <a:xfrm>
            <a:off x="672233" y="132803"/>
            <a:ext cx="9211734" cy="1200329"/>
          </a:xfrm>
          <a:prstGeom prst="rect">
            <a:avLst/>
          </a:prstGeom>
        </p:spPr>
        <p:txBody>
          <a:bodyPr wrap="square">
            <a:spAutoFit/>
          </a:bodyPr>
          <a:lstStyle/>
          <a:p>
            <a:r>
              <a:rPr lang="ru-RU" dirty="0">
                <a:solidFill>
                  <a:srgbClr val="FF0000"/>
                </a:solidFill>
                <a:latin typeface="Montserrat Medium" pitchFamily="2" charset="0"/>
                <a:ea typeface="Calibri" panose="020F0502020204030204" pitchFamily="34" charset="0"/>
                <a:cs typeface="Times New Roman" panose="02020603050405020304" pitchFamily="18" charset="0"/>
              </a:rPr>
              <a:t>В компании </a:t>
            </a:r>
            <a:r>
              <a:rPr lang="ru-RU" dirty="0" err="1">
                <a:solidFill>
                  <a:srgbClr val="FF0000"/>
                </a:solidFill>
                <a:latin typeface="Montserrat Medium" pitchFamily="2" charset="0"/>
                <a:ea typeface="Calibri" panose="020F0502020204030204" pitchFamily="34" charset="0"/>
                <a:cs typeface="Times New Roman" panose="02020603050405020304" pitchFamily="18" charset="0"/>
              </a:rPr>
              <a:t>Z</a:t>
            </a:r>
            <a:r>
              <a:rPr lang="ru-RU" dirty="0">
                <a:solidFill>
                  <a:srgbClr val="FF0000"/>
                </a:solidFill>
                <a:latin typeface="Montserrat Medium" pitchFamily="2" charset="0"/>
                <a:ea typeface="Calibri" panose="020F0502020204030204" pitchFamily="34" charset="0"/>
                <a:cs typeface="Times New Roman" panose="02020603050405020304" pitchFamily="18" charset="0"/>
              </a:rPr>
              <a:t> принято стратегическое решение об открытии нового направления по производству бытовой техники. Найдите в приведённом ниже списке подтверждения того, что речь идёт об интенсивном экономическом росте данного предприятия. </a:t>
            </a:r>
            <a:endParaRPr lang="ru-RU" dirty="0">
              <a:solidFill>
                <a:srgbClr val="FF0000"/>
              </a:solidFill>
            </a:endParaRPr>
          </a:p>
        </p:txBody>
      </p:sp>
      <p:sp>
        <p:nvSpPr>
          <p:cNvPr id="6" name="Прямоугольник 5">
            <a:extLst>
              <a:ext uri="{FF2B5EF4-FFF2-40B4-BE49-F238E27FC236}">
                <a16:creationId xmlns:a16="http://schemas.microsoft.com/office/drawing/2014/main" id="{8869483D-80DF-F84B-A305-B8ECDBD3AE5A}"/>
              </a:ext>
            </a:extLst>
          </p:cNvPr>
          <p:cNvSpPr/>
          <p:nvPr/>
        </p:nvSpPr>
        <p:spPr>
          <a:xfrm>
            <a:off x="493889" y="1469963"/>
            <a:ext cx="7600244" cy="4154984"/>
          </a:xfrm>
          <a:prstGeom prst="rect">
            <a:avLst/>
          </a:prstGeom>
        </p:spPr>
        <p:txBody>
          <a:bodyPr wrap="square">
            <a:spAutoFit/>
          </a:bodyPr>
          <a:lstStyle/>
          <a:p>
            <a:pPr>
              <a:spcBef>
                <a:spcPts val="585"/>
              </a:spcBef>
            </a:pPr>
            <a:r>
              <a:rPr lang="ru-RU" sz="2400" dirty="0">
                <a:solidFill>
                  <a:srgbClr val="404040"/>
                </a:solidFill>
                <a:latin typeface="Montserrat Medium" pitchFamily="2" charset="0"/>
                <a:ea typeface="Times New Roman" panose="02020603050405020304" pitchFamily="18" charset="0"/>
              </a:rPr>
              <a:t>1) использование современных компьютерных технологий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2) приобретение партии оборудования прошлого поколения </a:t>
            </a:r>
            <a:endParaRPr lang="ru-RU" sz="2400" dirty="0">
              <a:latin typeface="Times New Roman" panose="02020603050405020304" pitchFamily="18" charset="0"/>
              <a:ea typeface="Times New Roman" panose="02020603050405020304" pitchFamily="18" charset="0"/>
            </a:endParaRPr>
          </a:p>
          <a:p>
            <a:pPr marR="1036955"/>
            <a:r>
              <a:rPr lang="ru-RU" sz="2400" dirty="0">
                <a:solidFill>
                  <a:srgbClr val="404040"/>
                </a:solidFill>
                <a:latin typeface="Montserrat Medium" pitchFamily="2" charset="0"/>
                <a:ea typeface="Times New Roman" panose="02020603050405020304" pitchFamily="18" charset="0"/>
              </a:rPr>
              <a:t>3) увеличение масштабов производства за счёт открытия новых цехов </a:t>
            </a:r>
            <a:endParaRPr lang="ru-RU" sz="2400" dirty="0">
              <a:latin typeface="Times New Roman" panose="02020603050405020304" pitchFamily="18" charset="0"/>
              <a:ea typeface="Times New Roman" panose="02020603050405020304" pitchFamily="18" charset="0"/>
            </a:endParaRPr>
          </a:p>
          <a:p>
            <a:pPr marR="1036955"/>
            <a:r>
              <a:rPr lang="ru-RU" sz="2400" dirty="0">
                <a:solidFill>
                  <a:srgbClr val="404040"/>
                </a:solidFill>
                <a:latin typeface="Montserrat Medium" pitchFamily="2" charset="0"/>
                <a:ea typeface="Times New Roman" panose="02020603050405020304" pitchFamily="18" charset="0"/>
              </a:rPr>
              <a:t>4) инвестиции, инновационные разработки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5) повышение квалификации работников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6) повышение производительности труда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817200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7609</TotalTime>
  <Words>6290</Words>
  <Application>Microsoft Macintosh PowerPoint</Application>
  <PresentationFormat>Широкоэкранный</PresentationFormat>
  <Paragraphs>491</Paragraphs>
  <Slides>62</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62</vt:i4>
      </vt:variant>
    </vt:vector>
  </HeadingPairs>
  <TitlesOfParts>
    <vt:vector size="71" baseType="lpstr">
      <vt:lpstr>.Ã˛</vt:lpstr>
      <vt:lpstr>Arial</vt:lpstr>
      <vt:lpstr>Calibri</vt:lpstr>
      <vt:lpstr>Calibri Light</vt:lpstr>
      <vt:lpstr>Montserrat Medium</vt:lpstr>
      <vt:lpstr>PT Sans</vt:lpstr>
      <vt:lpstr>Times New Roman</vt:lpstr>
      <vt:lpstr>Verdana</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Microsoft Office User</dc:creator>
  <cp:lastModifiedBy>Microsoft Office User</cp:lastModifiedBy>
  <cp:revision>6</cp:revision>
  <dcterms:created xsi:type="dcterms:W3CDTF">2021-10-26T09:54:55Z</dcterms:created>
  <dcterms:modified xsi:type="dcterms:W3CDTF">2022-10-18T13:00:45Z</dcterms:modified>
</cp:coreProperties>
</file>