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79" r:id="rId3"/>
    <p:sldId id="266" r:id="rId4"/>
    <p:sldId id="304" r:id="rId5"/>
    <p:sldId id="295" r:id="rId6"/>
    <p:sldId id="317" r:id="rId7"/>
    <p:sldId id="318" r:id="rId8"/>
    <p:sldId id="316" r:id="rId9"/>
    <p:sldId id="324" r:id="rId10"/>
    <p:sldId id="459" r:id="rId11"/>
    <p:sldId id="280" r:id="rId12"/>
    <p:sldId id="460" r:id="rId13"/>
    <p:sldId id="448" r:id="rId14"/>
    <p:sldId id="461" r:id="rId15"/>
    <p:sldId id="275" r:id="rId16"/>
    <p:sldId id="462" r:id="rId17"/>
    <p:sldId id="463" r:id="rId18"/>
    <p:sldId id="464" r:id="rId19"/>
    <p:sldId id="449" r:id="rId20"/>
    <p:sldId id="465" r:id="rId21"/>
    <p:sldId id="450" r:id="rId22"/>
    <p:sldId id="466" r:id="rId23"/>
    <p:sldId id="293" r:id="rId24"/>
    <p:sldId id="267" r:id="rId25"/>
    <p:sldId id="311" r:id="rId26"/>
    <p:sldId id="282" r:id="rId27"/>
    <p:sldId id="469" r:id="rId28"/>
    <p:sldId id="470" r:id="rId29"/>
    <p:sldId id="471" r:id="rId30"/>
    <p:sldId id="262" r:id="rId31"/>
    <p:sldId id="261" r:id="rId32"/>
    <p:sldId id="265" r:id="rId33"/>
    <p:sldId id="299" r:id="rId34"/>
    <p:sldId id="302" r:id="rId35"/>
    <p:sldId id="472" r:id="rId36"/>
    <p:sldId id="259" r:id="rId37"/>
    <p:sldId id="274" r:id="rId38"/>
    <p:sldId id="313" r:id="rId39"/>
    <p:sldId id="314" r:id="rId40"/>
    <p:sldId id="315" r:id="rId41"/>
    <p:sldId id="319" r:id="rId42"/>
    <p:sldId id="320" r:id="rId43"/>
    <p:sldId id="321" r:id="rId44"/>
    <p:sldId id="322" r:id="rId4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7"/>
    <p:restoredTop sz="94705"/>
  </p:normalViewPr>
  <p:slideViewPr>
    <p:cSldViewPr snapToGrid="0" snapToObjects="1">
      <p:cViewPr varScale="1">
        <p:scale>
          <a:sx n="117" d="100"/>
          <a:sy n="117" d="100"/>
        </p:scale>
        <p:origin x="34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04.05.2023</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microsoft.com/office/2007/relationships/hdphoto" Target="../media/hdphoto8.wdp"/></Relationships>
</file>

<file path=ppt/slides/_rels/slide16.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7.xml"/><Relationship Id="rId4" Type="http://schemas.microsoft.com/office/2007/relationships/hdphoto" Target="../media/hdphoto10.wdp"/></Relationships>
</file>

<file path=ppt/slides/_rels/slide18.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microsoft.com/office/2007/relationships/hdphoto" Target="../media/hdphoto12.wdp"/><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6" Type="http://schemas.microsoft.com/office/2007/relationships/hdphoto" Target="../media/hdphoto14.wdp"/><Relationship Id="rId5" Type="http://schemas.openxmlformats.org/officeDocument/2006/relationships/image" Target="../media/image23.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4.png"/><Relationship Id="rId1" Type="http://schemas.openxmlformats.org/officeDocument/2006/relationships/slideLayout" Target="../slideLayouts/slideLayout7.xml"/><Relationship Id="rId5" Type="http://schemas.microsoft.com/office/2007/relationships/hdphoto" Target="../media/hdphoto16.wdp"/><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40.sv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8.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tif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tif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tif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tif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736394" y="993421"/>
            <a:ext cx="7672039" cy="1995517"/>
          </a:xfrm>
        </p:spPr>
        <p:txBody>
          <a:bodyPr>
            <a:normAutofit/>
          </a:bodyPr>
          <a:lstStyle/>
          <a:p>
            <a:r>
              <a:rPr lang="ru-RU" dirty="0"/>
              <a:t>Рынок и рыночный механизм</a:t>
            </a:r>
            <a:endParaRPr lang="ru-RU" sz="9600"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692261" y="3262642"/>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8141875" y="4106588"/>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138101" y="4334077"/>
            <a:ext cx="3381357" cy="3503996"/>
          </a:xfrm>
          <a:prstGeom prst="rect">
            <a:avLst/>
          </a:prstGeom>
        </p:spPr>
      </p:pic>
      <p:sp>
        <p:nvSpPr>
          <p:cNvPr id="6" name="Прямоугольник 5">
            <a:extLst>
              <a:ext uri="{FF2B5EF4-FFF2-40B4-BE49-F238E27FC236}">
                <a16:creationId xmlns:a16="http://schemas.microsoft.com/office/drawing/2014/main" id="{3469BF15-5859-5040-BB23-52B7A5B47A49}"/>
              </a:ext>
            </a:extLst>
          </p:cNvPr>
          <p:cNvSpPr/>
          <p:nvPr/>
        </p:nvSpPr>
        <p:spPr>
          <a:xfrm>
            <a:off x="564443" y="552243"/>
            <a:ext cx="11232445" cy="1915974"/>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Рынок мобильной связи области </a:t>
            </a:r>
            <a:r>
              <a:rPr lang="ru-RU" sz="2800"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Z</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контролируется одной крупной компанией, другие производители не представлены. Выберите из приведённого ниже списка характеристики данного рынка и запишите </a:t>
            </a:r>
            <a:r>
              <a:rPr lang="ru-RU" sz="2800" b="1" u="sng" dirty="0">
                <a:solidFill>
                  <a:srgbClr val="FF0000"/>
                </a:solidFill>
                <a:latin typeface="Calibri" panose="020F0502020204030204" pitchFamily="34" charset="0"/>
                <a:ea typeface="Calibri" panose="020F0502020204030204" pitchFamily="34" charset="0"/>
                <a:cs typeface="Times New Roman" panose="02020603050405020304" pitchFamily="18" charset="0"/>
              </a:rPr>
              <a:t>цифры</a:t>
            </a: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под которыми они указаны.</a:t>
            </a:r>
          </a:p>
        </p:txBody>
      </p:sp>
      <p:sp>
        <p:nvSpPr>
          <p:cNvPr id="7" name="Прямоугольник 6">
            <a:extLst>
              <a:ext uri="{FF2B5EF4-FFF2-40B4-BE49-F238E27FC236}">
                <a16:creationId xmlns:a16="http://schemas.microsoft.com/office/drawing/2014/main" id="{6B0678FF-3718-7948-B36D-6563DEF3D2C8}"/>
              </a:ext>
            </a:extLst>
          </p:cNvPr>
          <p:cNvSpPr/>
          <p:nvPr/>
        </p:nvSpPr>
        <p:spPr>
          <a:xfrm>
            <a:off x="996764" y="2791370"/>
            <a:ext cx="6096000" cy="3350982"/>
          </a:xfrm>
          <a:prstGeom prst="rect">
            <a:avLst/>
          </a:prstGeom>
        </p:spPr>
        <p:txBody>
          <a:bodyPr>
            <a:spAutoFit/>
          </a:bodyPr>
          <a:lstStyle/>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рынок средств производства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совершенная (чистая) конкуренция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региональный рынок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рынок услуг</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монополия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рыночный дефицит</a:t>
            </a:r>
            <a:endParaRPr lang="ru-RU" sz="2800" dirty="0"/>
          </a:p>
        </p:txBody>
      </p:sp>
    </p:spTree>
    <p:extLst>
      <p:ext uri="{BB962C8B-B14F-4D97-AF65-F5344CB8AC3E}">
        <p14:creationId xmlns:p14="http://schemas.microsoft.com/office/powerpoint/2010/main" val="2675654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sp>
        <p:nvSpPr>
          <p:cNvPr id="2" name="Прямоугольник 1">
            <a:extLst>
              <a:ext uri="{FF2B5EF4-FFF2-40B4-BE49-F238E27FC236}">
                <a16:creationId xmlns:a16="http://schemas.microsoft.com/office/drawing/2014/main" id="{4390F954-D005-7640-98C3-E7BBA18B839D}"/>
              </a:ext>
            </a:extLst>
          </p:cNvPr>
          <p:cNvSpPr/>
          <p:nvPr/>
        </p:nvSpPr>
        <p:spPr>
          <a:xfrm>
            <a:off x="946996" y="288389"/>
            <a:ext cx="10737004" cy="1384995"/>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ниже списке факторы, влияющие на повышение спроса на потребительские товары. Запишите цифры, под которыми они указаны.</a:t>
            </a:r>
            <a:r>
              <a:rPr lang="ru-RU" sz="2800" dirty="0">
                <a:solidFill>
                  <a:srgbClr val="FF0000"/>
                </a:solidFill>
              </a:rPr>
              <a:t> </a:t>
            </a:r>
          </a:p>
        </p:txBody>
      </p:sp>
      <p:pic>
        <p:nvPicPr>
          <p:cNvPr id="6" name="Picture 9">
            <a:extLst>
              <a:ext uri="{FF2B5EF4-FFF2-40B4-BE49-F238E27FC236}">
                <a16:creationId xmlns:a16="http://schemas.microsoft.com/office/drawing/2014/main" id="{B5F088A5-F3FD-3F41-B220-5147CD59C2D8}"/>
              </a:ext>
            </a:extLst>
          </p:cNvPr>
          <p:cNvPicPr>
            <a:picLocks noChangeAspect="1"/>
          </p:cNvPicPr>
          <p:nvPr/>
        </p:nvPicPr>
        <p:blipFill>
          <a:blip r:embed="rId2">
            <a:alphaModFix amt="19999"/>
          </a:blip>
          <a:srcRect/>
          <a:stretch>
            <a:fillRect/>
          </a:stretch>
        </p:blipFill>
        <p:spPr>
          <a:xfrm rot="1787001">
            <a:off x="9019997" y="5048314"/>
            <a:ext cx="3754585" cy="3890761"/>
          </a:xfrm>
          <a:prstGeom prst="rect">
            <a:avLst/>
          </a:prstGeom>
        </p:spPr>
      </p:pic>
      <p:pic>
        <p:nvPicPr>
          <p:cNvPr id="7" name="Picture 2">
            <a:extLst>
              <a:ext uri="{FF2B5EF4-FFF2-40B4-BE49-F238E27FC236}">
                <a16:creationId xmlns:a16="http://schemas.microsoft.com/office/drawing/2014/main" id="{560F5D86-E9D6-2541-B141-75F4C1EFE45A}"/>
              </a:ext>
            </a:extLst>
          </p:cNvPr>
          <p:cNvPicPr>
            <a:picLocks noChangeAspect="1"/>
          </p:cNvPicPr>
          <p:nvPr/>
        </p:nvPicPr>
        <p:blipFill>
          <a:blip r:embed="rId3">
            <a:alphaModFix amt="19999"/>
          </a:blip>
          <a:srcRect/>
          <a:stretch>
            <a:fillRect/>
          </a:stretch>
        </p:blipFill>
        <p:spPr>
          <a:xfrm>
            <a:off x="9241772" y="3889960"/>
            <a:ext cx="2576567" cy="2501612"/>
          </a:xfrm>
          <a:prstGeom prst="rect">
            <a:avLst/>
          </a:prstGeom>
        </p:spPr>
      </p:pic>
      <p:sp>
        <p:nvSpPr>
          <p:cNvPr id="4" name="Прямоугольник 3">
            <a:extLst>
              <a:ext uri="{FF2B5EF4-FFF2-40B4-BE49-F238E27FC236}">
                <a16:creationId xmlns:a16="http://schemas.microsoft.com/office/drawing/2014/main" id="{97DFEE32-F140-964D-AE14-711278AD97B7}"/>
              </a:ext>
            </a:extLst>
          </p:cNvPr>
          <p:cNvSpPr/>
          <p:nvPr/>
        </p:nvSpPr>
        <p:spPr>
          <a:xfrm>
            <a:off x="982384" y="1904217"/>
            <a:ext cx="7766505" cy="3812006"/>
          </a:xfrm>
          <a:prstGeom prst="rect">
            <a:avLst/>
          </a:prstGeom>
        </p:spPr>
        <p:txBody>
          <a:bodyPr wrap="square">
            <a:spAutoFit/>
          </a:bodyPr>
          <a:lstStyle/>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увеличение доходов семей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повышение налога на добавленную стоимость</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снижение производства товаров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рост цен на товары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интенсивная реклама товаров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доступность потребительских кредитов</a:t>
            </a:r>
          </a:p>
        </p:txBody>
      </p:sp>
    </p:spTree>
    <p:extLst>
      <p:ext uri="{BB962C8B-B14F-4D97-AF65-F5344CB8AC3E}">
        <p14:creationId xmlns:p14="http://schemas.microsoft.com/office/powerpoint/2010/main" val="89544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Таблица 7">
            <a:extLst>
              <a:ext uri="{FF2B5EF4-FFF2-40B4-BE49-F238E27FC236}">
                <a16:creationId xmlns:a16="http://schemas.microsoft.com/office/drawing/2014/main" id="{B018D0BA-A251-6148-B65A-91E77B1F08F9}"/>
              </a:ext>
            </a:extLst>
          </p:cNvPr>
          <p:cNvGraphicFramePr>
            <a:graphicFrameLocks noGrp="1"/>
          </p:cNvGraphicFramePr>
          <p:nvPr>
            <p:extLst>
              <p:ext uri="{D42A27DB-BD31-4B8C-83A1-F6EECF244321}">
                <p14:modId xmlns:p14="http://schemas.microsoft.com/office/powerpoint/2010/main" val="1521273950"/>
              </p:ext>
            </p:extLst>
          </p:nvPr>
        </p:nvGraphicFramePr>
        <p:xfrm>
          <a:off x="73378" y="89301"/>
          <a:ext cx="12045243" cy="6028944"/>
        </p:xfrm>
        <a:graphic>
          <a:graphicData uri="http://schemas.openxmlformats.org/drawingml/2006/table">
            <a:tbl>
              <a:tblPr firstRow="1" firstCol="1" bandRow="1"/>
              <a:tblGrid>
                <a:gridCol w="591594">
                  <a:extLst>
                    <a:ext uri="{9D8B030D-6E8A-4147-A177-3AD203B41FA5}">
                      <a16:colId xmlns:a16="http://schemas.microsoft.com/office/drawing/2014/main" val="3241218213"/>
                    </a:ext>
                  </a:extLst>
                </a:gridCol>
                <a:gridCol w="5431027">
                  <a:extLst>
                    <a:ext uri="{9D8B030D-6E8A-4147-A177-3AD203B41FA5}">
                      <a16:colId xmlns:a16="http://schemas.microsoft.com/office/drawing/2014/main" val="2239840168"/>
                    </a:ext>
                  </a:extLst>
                </a:gridCol>
                <a:gridCol w="607758">
                  <a:extLst>
                    <a:ext uri="{9D8B030D-6E8A-4147-A177-3AD203B41FA5}">
                      <a16:colId xmlns:a16="http://schemas.microsoft.com/office/drawing/2014/main" val="3169676736"/>
                    </a:ext>
                  </a:extLst>
                </a:gridCol>
                <a:gridCol w="5414864">
                  <a:extLst>
                    <a:ext uri="{9D8B030D-6E8A-4147-A177-3AD203B41FA5}">
                      <a16:colId xmlns:a16="http://schemas.microsoft.com/office/drawing/2014/main" val="3777798805"/>
                    </a:ext>
                  </a:extLst>
                </a:gridCol>
              </a:tblGrid>
              <a:tr h="0">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ХАРАКТЕРИСТИКИ</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ВИДЫ КОНКУРЕНЦИИ (КОНКУРЕНТНЫХ РЫНКОВ)</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653097660"/>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А)</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рыночная структура, при которой на рынке присутствует единственный продавец уникального товара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1)</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чистая (совершенная) конкуренция</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161743990"/>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Б)</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dirty="0">
                          <a:effectLst/>
                          <a:latin typeface="Calibri" panose="020F0502020204030204" pitchFamily="34" charset="0"/>
                          <a:ea typeface="Calibri" panose="020F0502020204030204" pitchFamily="34" charset="0"/>
                          <a:cs typeface="Times New Roman" panose="02020603050405020304" pitchFamily="18" charset="0"/>
                        </a:rPr>
                        <a:t>модель рынка, при которой никто из участников не располагает информацией, большей по сравнению с другими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2)</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олигополия</a:t>
                      </a:r>
                    </a:p>
                  </a:txBody>
                  <a:tcPr marL="47625" marR="47625" marT="47625" marB="47625" anchor="ctr">
                    <a:lnL>
                      <a:noFill/>
                    </a:lnL>
                    <a:lnR>
                      <a:noFill/>
                    </a:lnR>
                    <a:lnT>
                      <a:noFill/>
                    </a:lnT>
                    <a:lnB>
                      <a:noFill/>
                    </a:lnB>
                  </a:tcPr>
                </a:tc>
                <a:extLst>
                  <a:ext uri="{0D108BD9-81ED-4DB2-BD59-A6C34878D82A}">
                    <a16:rowId xmlns:a16="http://schemas.microsoft.com/office/drawing/2014/main" val="895554421"/>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В)</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рыночная структура, при которой рынок поделён между несколькими крупными фирмами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3)</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000">
                          <a:effectLst/>
                          <a:latin typeface="Calibri" panose="020F0502020204030204" pitchFamily="34" charset="0"/>
                          <a:ea typeface="Calibri" panose="020F0502020204030204" pitchFamily="34" charset="0"/>
                          <a:cs typeface="Times New Roman" panose="02020603050405020304" pitchFamily="18" charset="0"/>
                        </a:rPr>
                        <a:t>монополия</a:t>
                      </a:r>
                    </a:p>
                  </a:txBody>
                  <a:tcPr marL="47625" marR="47625" marT="47625" marB="47625" anchor="ctr">
                    <a:lnL>
                      <a:noFill/>
                    </a:lnL>
                    <a:lnR>
                      <a:noFill/>
                    </a:lnR>
                    <a:lnT>
                      <a:noFill/>
                    </a:lnT>
                    <a:lnB>
                      <a:noFill/>
                    </a:lnB>
                  </a:tcPr>
                </a:tc>
                <a:extLst>
                  <a:ext uri="{0D108BD9-81ED-4DB2-BD59-A6C34878D82A}">
                    <a16:rowId xmlns:a16="http://schemas.microsoft.com/office/drawing/2014/main" val="1504604952"/>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Г)</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ситуация на рынке, при которой большое количество фирм производят схожую продукцию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4007270624"/>
                  </a:ext>
                </a:extLst>
              </a:tr>
              <a:tr h="0">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Д)</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000" b="1">
                          <a:effectLst/>
                          <a:latin typeface="Calibri" panose="020F0502020204030204" pitchFamily="34" charset="0"/>
                          <a:ea typeface="Calibri" panose="020F0502020204030204" pitchFamily="34" charset="0"/>
                          <a:cs typeface="Times New Roman" panose="02020603050405020304" pitchFamily="18" charset="0"/>
                        </a:rPr>
                        <a:t>ситуация на рынке, при которой услуги (чаще всего имеющие естественное происхождение) может предлагать только один производитель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0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0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918172478"/>
                  </a:ext>
                </a:extLst>
              </a:tr>
            </a:tbl>
          </a:graphicData>
        </a:graphic>
      </p:graphicFrame>
    </p:spTree>
    <p:extLst>
      <p:ext uri="{BB962C8B-B14F-4D97-AF65-F5344CB8AC3E}">
        <p14:creationId xmlns:p14="http://schemas.microsoft.com/office/powerpoint/2010/main" val="2952399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9954661"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5" name="Прямоугольник 4">
            <a:extLst>
              <a:ext uri="{FF2B5EF4-FFF2-40B4-BE49-F238E27FC236}">
                <a16:creationId xmlns:a16="http://schemas.microsoft.com/office/drawing/2014/main" id="{170152B1-961E-864C-9443-D73D67B2F757}"/>
              </a:ext>
            </a:extLst>
          </p:cNvPr>
          <p:cNvSpPr/>
          <p:nvPr/>
        </p:nvSpPr>
        <p:spPr>
          <a:xfrm>
            <a:off x="295368" y="227964"/>
            <a:ext cx="11763023" cy="1815882"/>
          </a:xfrm>
          <a:prstGeom prst="rect">
            <a:avLst/>
          </a:prstGeom>
        </p:spPr>
        <p:txBody>
          <a:bodyPr wrap="square">
            <a:spAutoFit/>
          </a:bodyPr>
          <a:lstStyle/>
          <a:p>
            <a:r>
              <a:rPr lang="ru-RU" sz="2800" dirty="0">
                <a:solidFill>
                  <a:srgbClr val="FF0000"/>
                </a:solidFill>
              </a:rPr>
              <a:t>На графике изображено изменение ситуации на потребительском   рынке    легковых    автомобилей в стране </a:t>
            </a:r>
            <a:r>
              <a:rPr lang="ru-RU" sz="2800" dirty="0" err="1">
                <a:solidFill>
                  <a:srgbClr val="FF0000"/>
                </a:solidFill>
              </a:rPr>
              <a:t>Z</a:t>
            </a:r>
            <a:r>
              <a:rPr lang="ru-RU" sz="2800" dirty="0">
                <a:solidFill>
                  <a:srgbClr val="FF0000"/>
                </a:solidFill>
              </a:rPr>
              <a:t>. Кривая предложения переместилась из положения </a:t>
            </a:r>
            <a:r>
              <a:rPr lang="ru-RU" sz="2800" i="1" dirty="0" err="1">
                <a:solidFill>
                  <a:srgbClr val="FF0000"/>
                </a:solidFill>
              </a:rPr>
              <a:t>S</a:t>
            </a:r>
            <a:r>
              <a:rPr lang="ru-RU" sz="2800" i="1" dirty="0">
                <a:solidFill>
                  <a:srgbClr val="FF0000"/>
                </a:solidFill>
              </a:rPr>
              <a:t> </a:t>
            </a:r>
            <a:r>
              <a:rPr lang="ru-RU" sz="2800" dirty="0">
                <a:solidFill>
                  <a:srgbClr val="FF0000"/>
                </a:solidFill>
              </a:rPr>
              <a:t>в положение </a:t>
            </a:r>
            <a:r>
              <a:rPr lang="ru-RU" sz="2800" i="1" dirty="0">
                <a:solidFill>
                  <a:srgbClr val="FF0000"/>
                </a:solidFill>
              </a:rPr>
              <a:t>S</a:t>
            </a:r>
            <a:r>
              <a:rPr lang="ru-RU" sz="2800" baseline="-25000" dirty="0">
                <a:solidFill>
                  <a:srgbClr val="FF0000"/>
                </a:solidFill>
              </a:rPr>
              <a:t>1</a:t>
            </a:r>
            <a:r>
              <a:rPr lang="ru-RU" sz="2800" dirty="0">
                <a:solidFill>
                  <a:srgbClr val="FF0000"/>
                </a:solidFill>
              </a:rPr>
              <a:t> при неизменном спросе </a:t>
            </a:r>
            <a:r>
              <a:rPr lang="ru-RU" sz="2800" i="1" dirty="0" err="1">
                <a:solidFill>
                  <a:srgbClr val="FF0000"/>
                </a:solidFill>
              </a:rPr>
              <a:t>D</a:t>
            </a:r>
            <a:r>
              <a:rPr lang="ru-RU" sz="2800" dirty="0">
                <a:solidFill>
                  <a:srgbClr val="FF0000"/>
                </a:solidFill>
              </a:rPr>
              <a:t>. (На графике </a:t>
            </a:r>
            <a:r>
              <a:rPr lang="ru-RU" sz="2800" i="1" dirty="0" err="1">
                <a:solidFill>
                  <a:srgbClr val="FF0000"/>
                </a:solidFill>
              </a:rPr>
              <a:t>P</a:t>
            </a:r>
            <a:r>
              <a:rPr lang="ru-RU" sz="2800" i="1" dirty="0">
                <a:solidFill>
                  <a:srgbClr val="FF0000"/>
                </a:solidFill>
              </a:rPr>
              <a:t> </a:t>
            </a:r>
            <a:r>
              <a:rPr lang="ru-RU" sz="2800" dirty="0">
                <a:solidFill>
                  <a:srgbClr val="FF0000"/>
                </a:solidFill>
              </a:rPr>
              <a:t>– цена товара; </a:t>
            </a:r>
            <a:r>
              <a:rPr lang="ru-RU" sz="2800" i="1" dirty="0" err="1">
                <a:solidFill>
                  <a:srgbClr val="FF0000"/>
                </a:solidFill>
              </a:rPr>
              <a:t>Q</a:t>
            </a:r>
            <a:r>
              <a:rPr lang="ru-RU" sz="2800" i="1" dirty="0">
                <a:solidFill>
                  <a:srgbClr val="FF0000"/>
                </a:solidFill>
              </a:rPr>
              <a:t> </a:t>
            </a:r>
            <a:r>
              <a:rPr lang="ru-RU" sz="2800" dirty="0">
                <a:solidFill>
                  <a:srgbClr val="FF0000"/>
                </a:solidFill>
              </a:rPr>
              <a:t>– количество товара). </a:t>
            </a:r>
          </a:p>
        </p:txBody>
      </p:sp>
      <p:sp>
        <p:nvSpPr>
          <p:cNvPr id="10" name="Прямоугольник 9">
            <a:extLst>
              <a:ext uri="{FF2B5EF4-FFF2-40B4-BE49-F238E27FC236}">
                <a16:creationId xmlns:a16="http://schemas.microsoft.com/office/drawing/2014/main" id="{F55BDB2C-7629-0A42-A769-B43F97A78812}"/>
              </a:ext>
            </a:extLst>
          </p:cNvPr>
          <p:cNvSpPr/>
          <p:nvPr/>
        </p:nvSpPr>
        <p:spPr>
          <a:xfrm>
            <a:off x="3383908" y="2101546"/>
            <a:ext cx="8525870" cy="4753032"/>
          </a:xfrm>
          <a:prstGeom prst="rect">
            <a:avLst/>
          </a:prstGeom>
        </p:spPr>
        <p:txBody>
          <a:bodyPr wrap="square">
            <a:spAutoFit/>
          </a:bodyPr>
          <a:lstStyle/>
          <a:p>
            <a:pPr marL="612140" marR="1395095" algn="just">
              <a:lnSpc>
                <a:spcPct val="101000"/>
              </a:lnSpc>
              <a:spcBef>
                <a:spcPts val="430"/>
              </a:spcBef>
              <a:spcAft>
                <a:spcPts val="0"/>
              </a:spcAft>
            </a:pPr>
            <a:r>
              <a:rPr lang="ru-RU" sz="2400" dirty="0"/>
              <a:t>Как изменилась равновесная цена? </a:t>
            </a:r>
            <a:endParaRPr lang="ru-RU" sz="2400" dirty="0">
              <a:latin typeface="Times New Roman" panose="02020603050405020304" pitchFamily="18" charset="0"/>
              <a:ea typeface="Times New Roman" panose="02020603050405020304" pitchFamily="18" charset="0"/>
            </a:endParaRPr>
          </a:p>
          <a:p>
            <a:pPr marL="612140" marR="1395095" algn="just">
              <a:lnSpc>
                <a:spcPct val="101000"/>
              </a:lnSpc>
              <a:spcBef>
                <a:spcPts val="430"/>
              </a:spcBef>
              <a:spcAft>
                <a:spcPts val="0"/>
              </a:spcAft>
            </a:pPr>
            <a:r>
              <a:rPr lang="ru-RU" sz="2400" dirty="0">
                <a:latin typeface="Times New Roman" panose="02020603050405020304" pitchFamily="18" charset="0"/>
                <a:ea typeface="Times New Roman" panose="02020603050405020304" pitchFamily="18" charset="0"/>
              </a:rPr>
              <a:t>Что могло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вызвать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изменение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Укажите</a:t>
            </a:r>
            <a:r>
              <a:rPr lang="ru-RU" sz="2400" spc="43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любое  </a:t>
            </a:r>
            <a:r>
              <a:rPr lang="ru-RU" sz="2400" spc="1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одно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обстоятельство  </a:t>
            </a:r>
            <a:r>
              <a:rPr lang="ru-RU" sz="2400" spc="19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(фактор)</a:t>
            </a:r>
            <a:r>
              <a:rPr lang="ru-RU" sz="2400" spc="-23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объясните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его</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влияние</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17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предложение.</a:t>
            </a:r>
          </a:p>
          <a:p>
            <a:pPr marL="612140" marR="26670" indent="-635" algn="just">
              <a:lnSpc>
                <a:spcPct val="101000"/>
              </a:lnSpc>
              <a:spcAft>
                <a:spcPts val="0"/>
              </a:spcAft>
            </a:pPr>
            <a:r>
              <a:rPr lang="ru-RU" sz="2400" i="1" dirty="0">
                <a:latin typeface="Times New Roman" panose="02020603050405020304" pitchFamily="18" charset="0"/>
                <a:ea typeface="Times New Roman" panose="02020603050405020304" pitchFamily="18" charset="0"/>
              </a:rPr>
              <a:t>(Объяснение</a:t>
            </a:r>
            <a:r>
              <a:rPr lang="ru-RU" sz="2400" i="1" spc="24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должно   быть   дано   </a:t>
            </a:r>
            <a:r>
              <a:rPr lang="ru-RU" sz="2400" b="1" i="1" u="sng" dirty="0">
                <a:latin typeface="Times New Roman" panose="02020603050405020304" pitchFamily="18" charset="0"/>
                <a:ea typeface="Times New Roman" panose="02020603050405020304" pitchFamily="18" charset="0"/>
              </a:rPr>
              <a:t>применительно   к   рынку,   указанному</a:t>
            </a:r>
            <a:r>
              <a:rPr lang="ru-RU" sz="2400" b="1" i="1" spc="-23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в тексте</a:t>
            </a:r>
            <a:r>
              <a:rPr lang="ru-RU" sz="2400" b="1" i="1" u="sng" spc="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задания</a:t>
            </a:r>
            <a:r>
              <a:rPr lang="ru-RU" sz="2400" i="1"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612140" marR="27305" algn="just">
              <a:lnSpc>
                <a:spcPct val="101000"/>
              </a:lnSpc>
              <a:spcBef>
                <a:spcPts val="400"/>
              </a:spcBef>
              <a:spcAft>
                <a:spcPts val="0"/>
              </a:spcAft>
            </a:pPr>
            <a:r>
              <a:rPr lang="ru-RU" sz="2400" dirty="0">
                <a:latin typeface="Times New Roman" panose="02020603050405020304" pitchFamily="18" charset="0"/>
                <a:ea typeface="Times New Roman" panose="02020603050405020304" pitchFamily="18" charset="0"/>
              </a:rPr>
              <a:t>Как</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изменятся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спрос</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данном</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рынке,</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если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вырастут</a:t>
            </a:r>
            <a:r>
              <a:rPr lang="ru-RU" sz="2400" spc="-22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доходы населения</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прочих</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условиях?</a:t>
            </a:r>
          </a:p>
          <a:p>
            <a:pPr marL="612140" marR="27305" algn="just">
              <a:lnSpc>
                <a:spcPct val="101000"/>
              </a:lnSpc>
              <a:spcBef>
                <a:spcPts val="400"/>
              </a:spcBef>
              <a:spcAft>
                <a:spcPts val="0"/>
              </a:spcAft>
            </a:pPr>
            <a:endParaRPr lang="ru-RU" sz="2400" dirty="0">
              <a:latin typeface="Times New Roman" panose="02020603050405020304" pitchFamily="18" charset="0"/>
              <a:ea typeface="Times New Roman" panose="02020603050405020304" pitchFamily="18" charset="0"/>
            </a:endParaRPr>
          </a:p>
          <a:p>
            <a:pPr marL="612140" marR="27305" algn="just">
              <a:lnSpc>
                <a:spcPct val="101000"/>
              </a:lnSpc>
              <a:spcBef>
                <a:spcPts val="400"/>
              </a:spcBef>
              <a:spcAft>
                <a:spcPts val="0"/>
              </a:spcAft>
            </a:pPr>
            <a:endParaRPr lang="ru-RU" sz="2400" dirty="0">
              <a:latin typeface="Times New Roman" panose="02020603050405020304" pitchFamily="18" charset="0"/>
              <a:ea typeface="Times New Roman" panose="02020603050405020304" pitchFamily="18" charset="0"/>
            </a:endParaRPr>
          </a:p>
        </p:txBody>
      </p:sp>
      <p:pic>
        <p:nvPicPr>
          <p:cNvPr id="28" name="Picture 158">
            <a:extLst>
              <a:ext uri="{FF2B5EF4-FFF2-40B4-BE49-F238E27FC236}">
                <a16:creationId xmlns:a16="http://schemas.microsoft.com/office/drawing/2014/main" id="{B0845C7F-320F-3C46-8E3E-B2BCAD1B3BAD}"/>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217798" y="2388870"/>
            <a:ext cx="3166110" cy="2994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50685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BA98F0D6-D9A5-6240-B25D-41E9E3901FD3}"/>
              </a:ext>
            </a:extLst>
          </p:cNvPr>
          <p:cNvPicPr>
            <a:picLocks noChangeAspect="1"/>
          </p:cNvPicPr>
          <p:nvPr/>
        </p:nvPicPr>
        <p:blipFill>
          <a:blip r:embed="rId2"/>
          <a:stretch>
            <a:fillRect/>
          </a:stretch>
        </p:blipFill>
        <p:spPr>
          <a:xfrm>
            <a:off x="0" y="817735"/>
            <a:ext cx="12192000" cy="5222530"/>
          </a:xfrm>
          <a:prstGeom prst="rect">
            <a:avLst/>
          </a:prstGeom>
        </p:spPr>
      </p:pic>
    </p:spTree>
    <p:extLst>
      <p:ext uri="{BB962C8B-B14F-4D97-AF65-F5344CB8AC3E}">
        <p14:creationId xmlns:p14="http://schemas.microsoft.com/office/powerpoint/2010/main" val="3298341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D69CF1DF-8575-7B40-B706-9868B8BABDE3}"/>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0" y="1502754"/>
            <a:ext cx="12192000" cy="3852491"/>
          </a:xfrm>
          <a:prstGeom prst="rect">
            <a:avLst/>
          </a:prstGeom>
        </p:spPr>
      </p:pic>
    </p:spTree>
    <p:extLst>
      <p:ext uri="{BB962C8B-B14F-4D97-AF65-F5344CB8AC3E}">
        <p14:creationId xmlns:p14="http://schemas.microsoft.com/office/powerpoint/2010/main" val="3925493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E311276-EBE1-C443-B9BE-E202C8393602}"/>
              </a:ext>
            </a:extLst>
          </p:cNvPr>
          <p:cNvSpPr/>
          <p:nvPr/>
        </p:nvSpPr>
        <p:spPr>
          <a:xfrm>
            <a:off x="537210" y="389643"/>
            <a:ext cx="11487150" cy="5423857"/>
          </a:xfrm>
          <a:prstGeom prst="rect">
            <a:avLst/>
          </a:prstGeom>
        </p:spPr>
        <p:txBody>
          <a:bodyPr wrap="square">
            <a:spAutoFit/>
          </a:bodyPr>
          <a:lstStyle/>
          <a:p>
            <a:pPr marL="45720" algn="just">
              <a:lnSpc>
                <a:spcPts val="1085"/>
              </a:lnSpc>
            </a:pPr>
            <a:r>
              <a:rPr lang="ru-RU" sz="2400" dirty="0">
                <a:latin typeface="Times New Roman" panose="02020603050405020304" pitchFamily="18" charset="0"/>
                <a:ea typeface="Times New Roman" panose="02020603050405020304" pitchFamily="18" charset="0"/>
              </a:rPr>
              <a:t>В</a:t>
            </a:r>
            <a:r>
              <a:rPr lang="ru-RU" sz="2400" spc="4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правильном</a:t>
            </a:r>
            <a:r>
              <a:rPr lang="ru-RU" sz="2400" spc="4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ответе</a:t>
            </a:r>
            <a:r>
              <a:rPr lang="ru-RU" sz="2400" spc="4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должны</a:t>
            </a:r>
            <a:r>
              <a:rPr lang="ru-RU" sz="2400" spc="5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быть</a:t>
            </a:r>
            <a:r>
              <a:rPr lang="ru-RU" sz="2400" spc="4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следующие</a:t>
            </a:r>
            <a:r>
              <a:rPr lang="ru-RU" sz="2400" spc="5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элементы</a:t>
            </a:r>
            <a:r>
              <a:rPr lang="ru-RU" sz="2400" dirty="0">
                <a:latin typeface="Times New Roman" panose="02020603050405020304" pitchFamily="18" charset="0"/>
                <a:ea typeface="Times New Roman" panose="02020603050405020304" pitchFamily="18" charset="0"/>
              </a:rPr>
              <a:t>:</a:t>
            </a:r>
          </a:p>
          <a:p>
            <a:pPr marL="342900" lvl="0" indent="-342900" algn="just">
              <a:spcBef>
                <a:spcPts val="15"/>
              </a:spcBef>
              <a:spcAft>
                <a:spcPts val="0"/>
              </a:spcAft>
              <a:buSzPts val="950"/>
              <a:buFont typeface="Times New Roman" panose="02020603050405020304" pitchFamily="18" charset="0"/>
              <a:buAutoNum type="arabicParenR"/>
              <a:tabLst>
                <a:tab pos="179705" algn="l"/>
              </a:tabLst>
            </a:pPr>
            <a:r>
              <a:rPr lang="ru-RU" sz="2400" u="sng" dirty="0">
                <a:latin typeface="Times New Roman" panose="02020603050405020304" pitchFamily="18" charset="0"/>
                <a:ea typeface="Times New Roman" panose="02020603050405020304" pitchFamily="18" charset="0"/>
              </a:rPr>
              <a:t>ответ</a:t>
            </a:r>
            <a:r>
              <a:rPr lang="ru-RU" sz="2400" u="sng" spc="4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на</a:t>
            </a:r>
            <a:r>
              <a:rPr lang="ru-RU" sz="2400" u="sng" spc="45"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первый</a:t>
            </a:r>
            <a:r>
              <a:rPr lang="ru-RU" sz="2400" u="sng" spc="5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вопрос</a:t>
            </a:r>
            <a:r>
              <a:rPr lang="ru-RU" sz="2400" dirty="0">
                <a:latin typeface="Times New Roman" panose="02020603050405020304" pitchFamily="18" charset="0"/>
                <a:ea typeface="Times New Roman" panose="02020603050405020304" pitchFamily="18" charset="0"/>
              </a:rPr>
              <a:t>:</a:t>
            </a:r>
            <a:r>
              <a:rPr lang="ru-RU" sz="2400" spc="4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равновесная</a:t>
            </a:r>
            <a:r>
              <a:rPr lang="ru-RU" sz="2400" spc="4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цена</a:t>
            </a:r>
            <a:r>
              <a:rPr lang="ru-RU" sz="2400" spc="4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уменьшилась;</a:t>
            </a:r>
          </a:p>
          <a:p>
            <a:pPr marL="342900" marR="39370" lvl="0" indent="-342900" algn="just">
              <a:lnSpc>
                <a:spcPct val="101000"/>
              </a:lnSpc>
              <a:spcBef>
                <a:spcPts val="15"/>
              </a:spcBef>
              <a:spcAft>
                <a:spcPts val="0"/>
              </a:spcAft>
              <a:buSzPts val="950"/>
              <a:buFont typeface="Times New Roman" panose="02020603050405020304" pitchFamily="18" charset="0"/>
              <a:buAutoNum type="arabicParenR"/>
              <a:tabLst>
                <a:tab pos="179705" algn="l"/>
              </a:tabLst>
            </a:pPr>
            <a:r>
              <a:rPr lang="ru-RU" sz="2400" u="sng" dirty="0">
                <a:latin typeface="Times New Roman" panose="02020603050405020304" pitchFamily="18" charset="0"/>
                <a:ea typeface="Times New Roman" panose="02020603050405020304" pitchFamily="18" charset="0"/>
              </a:rPr>
              <a:t>ответ  </a:t>
            </a:r>
            <a:r>
              <a:rPr lang="ru-RU" sz="2400" u="sng" spc="18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на   </a:t>
            </a:r>
            <a:r>
              <a:rPr lang="ru-RU" sz="2400" u="sng" spc="17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второй   </a:t>
            </a:r>
            <a:r>
              <a:rPr lang="ru-RU" sz="2400" u="sng" spc="17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вопрос   </a:t>
            </a:r>
            <a:r>
              <a:rPr lang="ru-RU" sz="2400" u="sng" spc="175"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(одно   </a:t>
            </a:r>
            <a:r>
              <a:rPr lang="ru-RU" sz="2400" u="sng" spc="175"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обстоятельство   </a:t>
            </a:r>
            <a:r>
              <a:rPr lang="ru-RU" sz="2400" u="sng" spc="18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(фактор)</a:t>
            </a:r>
            <a:r>
              <a:rPr lang="ru-RU" sz="2400" spc="-23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с объяснением</a:t>
            </a:r>
            <a:r>
              <a:rPr lang="ru-RU" sz="2400" u="sng" spc="5"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влияния)</a:t>
            </a:r>
            <a:r>
              <a:rPr lang="ru-RU" sz="2400" dirty="0">
                <a:latin typeface="Times New Roman" panose="02020603050405020304" pitchFamily="18" charset="0"/>
                <a:ea typeface="Times New Roman" panose="02020603050405020304" pitchFamily="18" charset="0"/>
              </a:rPr>
              <a:t>,</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например:</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благодаря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внедрению</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новых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высокопроизводительных</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технологий</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сократилось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время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производства</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одного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автомобиля,</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что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позволило</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увеличить</a:t>
            </a:r>
            <a:r>
              <a:rPr lang="ru-RU" sz="2400" spc="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количество произведённых</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автомобилей;</a:t>
            </a:r>
          </a:p>
          <a:p>
            <a:pPr marL="45720" marR="36830" indent="-635">
              <a:lnSpc>
                <a:spcPct val="101000"/>
              </a:lnSpc>
            </a:pPr>
            <a:r>
              <a:rPr lang="ru-RU" sz="2400" i="1" dirty="0">
                <a:latin typeface="Times New Roman" panose="02020603050405020304" pitchFamily="18" charset="0"/>
                <a:ea typeface="Times New Roman" panose="02020603050405020304" pitchFamily="18" charset="0"/>
              </a:rPr>
              <a:t>(Может</a:t>
            </a:r>
            <a:r>
              <a:rPr lang="ru-RU" sz="2400" i="1" spc="4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быть</a:t>
            </a:r>
            <a:r>
              <a:rPr lang="ru-RU" sz="2400" i="1" spc="5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названо</a:t>
            </a:r>
            <a:r>
              <a:rPr lang="ru-RU" sz="2400" i="1" spc="5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и</a:t>
            </a:r>
            <a:r>
              <a:rPr lang="ru-RU" sz="2400" i="1" spc="5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объяснено</a:t>
            </a:r>
            <a:r>
              <a:rPr lang="ru-RU" sz="2400" i="1" spc="5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другое</a:t>
            </a:r>
            <a:r>
              <a:rPr lang="ru-RU" sz="2400" i="1" spc="5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обстоятельство</a:t>
            </a:r>
            <a:r>
              <a:rPr lang="ru-RU" sz="2400" i="1" spc="5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a:t>
            </a:r>
            <a:r>
              <a:rPr lang="ru-RU" sz="2400" i="1" spc="5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другой</a:t>
            </a:r>
            <a:r>
              <a:rPr lang="ru-RU" sz="2400" i="1" spc="-2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фактор.)</a:t>
            </a:r>
            <a:endParaRPr lang="ru-RU" sz="2400" dirty="0">
              <a:latin typeface="Times New Roman" panose="02020603050405020304" pitchFamily="18" charset="0"/>
              <a:ea typeface="Times New Roman" panose="02020603050405020304" pitchFamily="18" charset="0"/>
            </a:endParaRPr>
          </a:p>
          <a:p>
            <a:pPr marL="45720" marR="36830">
              <a:lnSpc>
                <a:spcPct val="101000"/>
              </a:lnSpc>
            </a:pPr>
            <a:r>
              <a:rPr lang="ru-RU" sz="2400" b="1" i="1" u="sng" dirty="0">
                <a:latin typeface="Times New Roman" panose="02020603050405020304" pitchFamily="18" charset="0"/>
                <a:ea typeface="Times New Roman" panose="02020603050405020304" pitchFamily="18" charset="0"/>
              </a:rPr>
              <a:t>Засчитывается  </a:t>
            </a:r>
            <a:r>
              <a:rPr lang="ru-RU" sz="2400" b="1" i="1" u="sng" spc="4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только   </a:t>
            </a:r>
            <a:r>
              <a:rPr lang="ru-RU" sz="2400" b="1" i="1" u="sng" spc="4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объяснение,   </a:t>
            </a:r>
            <a:r>
              <a:rPr lang="ru-RU" sz="2400" b="1" i="1" u="sng" spc="4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данное   </a:t>
            </a:r>
            <a:r>
              <a:rPr lang="ru-RU" sz="2400" b="1" i="1" u="sng" spc="4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применительно</a:t>
            </a:r>
            <a:r>
              <a:rPr lang="ru-RU" sz="2400" b="1" i="1" spc="-22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к рынку,</a:t>
            </a:r>
            <a:r>
              <a:rPr lang="ru-RU" sz="2400" b="1" i="1" u="sng" spc="1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указанному в</a:t>
            </a:r>
            <a:r>
              <a:rPr lang="ru-RU" sz="2400" b="1" i="1" u="sng" spc="10"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тексте</a:t>
            </a:r>
            <a:r>
              <a:rPr lang="ru-RU" sz="2400" b="1" i="1" u="sng" spc="5" dirty="0">
                <a:latin typeface="Times New Roman" panose="02020603050405020304" pitchFamily="18" charset="0"/>
                <a:ea typeface="Times New Roman" panose="02020603050405020304" pitchFamily="18" charset="0"/>
              </a:rPr>
              <a:t> </a:t>
            </a:r>
            <a:r>
              <a:rPr lang="ru-RU" sz="2400" b="1" i="1" u="sng" dirty="0">
                <a:latin typeface="Times New Roman" panose="02020603050405020304" pitchFamily="18" charset="0"/>
                <a:ea typeface="Times New Roman" panose="02020603050405020304" pitchFamily="18" charset="0"/>
              </a:rPr>
              <a:t>задания</a:t>
            </a:r>
            <a:r>
              <a:rPr lang="ru-RU" sz="2400" b="1" i="1"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45720" marR="36830"/>
            <a:r>
              <a:rPr lang="ru-RU" sz="2400" i="1" dirty="0">
                <a:latin typeface="Times New Roman" panose="02020603050405020304" pitchFamily="18" charset="0"/>
                <a:ea typeface="Times New Roman" panose="02020603050405020304" pitchFamily="18" charset="0"/>
              </a:rPr>
              <a:t>Ответ</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на</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второй</a:t>
            </a:r>
            <a:r>
              <a:rPr lang="ru-RU" sz="2400" i="1" spc="1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вопрос</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засчитывается</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только</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при</a:t>
            </a:r>
            <a:r>
              <a:rPr lang="ru-RU" sz="2400" i="1" spc="2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правильном</a:t>
            </a:r>
            <a:r>
              <a:rPr lang="ru-RU" sz="2400" i="1" spc="-22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указании обстоятельства/фактора</a:t>
            </a:r>
            <a:r>
              <a:rPr lang="ru-RU" sz="2400" i="1" spc="1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и</a:t>
            </a:r>
            <a:r>
              <a:rPr lang="ru-RU" sz="2400" i="1" spc="1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объяснения)</a:t>
            </a:r>
            <a:r>
              <a:rPr lang="ru-RU" sz="2400" dirty="0">
                <a:latin typeface="Times New Roman" panose="02020603050405020304" pitchFamily="18" charset="0"/>
                <a:ea typeface="Times New Roman" panose="02020603050405020304" pitchFamily="18" charset="0"/>
              </a:rPr>
              <a:t>.</a:t>
            </a:r>
          </a:p>
          <a:p>
            <a:pPr marL="342900" marR="41275" lvl="0" indent="-342900">
              <a:lnSpc>
                <a:spcPct val="101000"/>
              </a:lnSpc>
              <a:spcBef>
                <a:spcPts val="10"/>
              </a:spcBef>
              <a:spcAft>
                <a:spcPts val="0"/>
              </a:spcAft>
              <a:buSzPts val="950"/>
              <a:buFont typeface="Times New Roman" panose="02020603050405020304" pitchFamily="18" charset="0"/>
              <a:buAutoNum type="arabicParenR"/>
              <a:tabLst>
                <a:tab pos="179705" algn="l"/>
              </a:tabLst>
            </a:pPr>
            <a:r>
              <a:rPr lang="ru-RU" sz="2400" u="sng" dirty="0">
                <a:latin typeface="Times New Roman" panose="02020603050405020304" pitchFamily="18" charset="0"/>
                <a:ea typeface="Times New Roman" panose="02020603050405020304" pitchFamily="18" charset="0"/>
              </a:rPr>
              <a:t>ответ</a:t>
            </a:r>
            <a:r>
              <a:rPr lang="ru-RU" sz="2400" u="sng" spc="33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на  </a:t>
            </a:r>
            <a:r>
              <a:rPr lang="ru-RU" sz="2400" u="sng" spc="80"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третий  </a:t>
            </a:r>
            <a:r>
              <a:rPr lang="ru-RU" sz="2400" u="sng" spc="85" dirty="0">
                <a:latin typeface="Times New Roman" panose="02020603050405020304" pitchFamily="18" charset="0"/>
                <a:ea typeface="Times New Roman" panose="02020603050405020304" pitchFamily="18" charset="0"/>
              </a:rPr>
              <a:t> </a:t>
            </a:r>
            <a:r>
              <a:rPr lang="ru-RU" sz="2400" u="sng" dirty="0">
                <a:latin typeface="Times New Roman" panose="02020603050405020304" pitchFamily="18" charset="0"/>
                <a:ea typeface="Times New Roman" panose="02020603050405020304" pitchFamily="18" charset="0"/>
              </a:rPr>
              <a:t>вопрос:</a:t>
            </a:r>
            <a:r>
              <a:rPr lang="ru-RU" sz="2400" dirty="0">
                <a:latin typeface="Times New Roman" panose="02020603050405020304" pitchFamily="18" charset="0"/>
                <a:ea typeface="Times New Roman" panose="02020603050405020304" pitchFamily="18" charset="0"/>
              </a:rPr>
              <a:t>  </a:t>
            </a:r>
            <a:r>
              <a:rPr lang="ru-RU" sz="2400" spc="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рост  </a:t>
            </a:r>
            <a:r>
              <a:rPr lang="ru-RU" sz="2400" spc="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доходов  </a:t>
            </a:r>
            <a:r>
              <a:rPr lang="ru-RU" sz="2400" spc="8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населения  </a:t>
            </a:r>
            <a:r>
              <a:rPr lang="ru-RU" sz="2400" spc="9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приведёт</a:t>
            </a:r>
            <a:r>
              <a:rPr lang="ru-RU" sz="2400" spc="-22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к</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увеличению</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спроса</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и</a:t>
            </a:r>
            <a:r>
              <a:rPr lang="ru-RU" sz="2400" spc="15"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увеличению</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равновесной</a:t>
            </a:r>
            <a:r>
              <a:rPr lang="ru-RU" sz="2400" spc="10" dirty="0">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цены.</a:t>
            </a:r>
          </a:p>
          <a:p>
            <a:pPr marL="45720" marR="36830" indent="-635">
              <a:lnSpc>
                <a:spcPct val="101000"/>
              </a:lnSpc>
            </a:pPr>
            <a:r>
              <a:rPr lang="ru-RU" sz="2400" i="1" dirty="0">
                <a:latin typeface="Times New Roman" panose="02020603050405020304" pitchFamily="18" charset="0"/>
                <a:ea typeface="Times New Roman" panose="02020603050405020304" pitchFamily="18" charset="0"/>
              </a:rPr>
              <a:t>(Ответ</a:t>
            </a:r>
            <a:r>
              <a:rPr lang="ru-RU" sz="2400" i="1" spc="18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на</a:t>
            </a:r>
            <a:r>
              <a:rPr lang="ru-RU" sz="2400" i="1" spc="18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третий</a:t>
            </a:r>
            <a:r>
              <a:rPr lang="ru-RU" sz="2400" i="1" spc="18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вопрос</a:t>
            </a:r>
            <a:r>
              <a:rPr lang="ru-RU" sz="2400" i="1" spc="18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засчитывается</a:t>
            </a:r>
            <a:r>
              <a:rPr lang="ru-RU" sz="2400" i="1" spc="18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только</a:t>
            </a:r>
            <a:r>
              <a:rPr lang="ru-RU" sz="2400" i="1" spc="19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при</a:t>
            </a:r>
            <a:r>
              <a:rPr lang="ru-RU" sz="2400" i="1" spc="18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правильном</a:t>
            </a:r>
            <a:r>
              <a:rPr lang="ru-RU" sz="2400" i="1" spc="-22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указании изменения</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спроса</a:t>
            </a:r>
            <a:r>
              <a:rPr lang="ru-RU" sz="2400" i="1" spc="10"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и</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равновесной</a:t>
            </a:r>
            <a:r>
              <a:rPr lang="ru-RU" sz="2400" i="1" spc="5" dirty="0">
                <a:latin typeface="Times New Roman" panose="02020603050405020304" pitchFamily="18" charset="0"/>
                <a:ea typeface="Times New Roman" panose="02020603050405020304" pitchFamily="18" charset="0"/>
              </a:rPr>
              <a:t> </a:t>
            </a:r>
            <a:r>
              <a:rPr lang="ru-RU" sz="2400" i="1" dirty="0">
                <a:latin typeface="Times New Roman" panose="02020603050405020304" pitchFamily="18" charset="0"/>
                <a:ea typeface="Times New Roman" panose="02020603050405020304" pitchFamily="18" charset="0"/>
              </a:rPr>
              <a:t>цены.)</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08702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41414EE2-26C7-4340-85D1-111B6F7885DE}"/>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59385" y="451962"/>
            <a:ext cx="11672059" cy="3629384"/>
          </a:xfrm>
          <a:prstGeom prst="rect">
            <a:avLst/>
          </a:prstGeom>
        </p:spPr>
      </p:pic>
      <p:pic>
        <p:nvPicPr>
          <p:cNvPr id="7" name="Picture 7">
            <a:extLst>
              <a:ext uri="{FF2B5EF4-FFF2-40B4-BE49-F238E27FC236}">
                <a16:creationId xmlns:a16="http://schemas.microsoft.com/office/drawing/2014/main" id="{C12CFCBB-870C-DE45-A526-B7426F2771EA}"/>
              </a:ext>
            </a:extLst>
          </p:cNvPr>
          <p:cNvPicPr>
            <a:picLocks noChangeAspect="1"/>
          </p:cNvPicPr>
          <p:nvPr/>
        </p:nvPicPr>
        <p:blipFill>
          <a:blip r:embed="rId4"/>
          <a:srcRect/>
          <a:stretch>
            <a:fillRect/>
          </a:stretch>
        </p:blipFill>
        <p:spPr>
          <a:xfrm>
            <a:off x="9214625" y="3532067"/>
            <a:ext cx="1970049" cy="2790674"/>
          </a:xfrm>
          <a:prstGeom prst="rect">
            <a:avLst/>
          </a:prstGeom>
        </p:spPr>
      </p:pic>
    </p:spTree>
    <p:extLst>
      <p:ext uri="{BB962C8B-B14F-4D97-AF65-F5344CB8AC3E}">
        <p14:creationId xmlns:p14="http://schemas.microsoft.com/office/powerpoint/2010/main" val="1792344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1B0C8311-C260-814E-8FA2-39F5029BF111}"/>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769434" y="1538868"/>
            <a:ext cx="10593659" cy="3746810"/>
          </a:xfrm>
          <a:prstGeom prst="rect">
            <a:avLst/>
          </a:prstGeom>
        </p:spPr>
      </p:pic>
    </p:spTree>
    <p:extLst>
      <p:ext uri="{BB962C8B-B14F-4D97-AF65-F5344CB8AC3E}">
        <p14:creationId xmlns:p14="http://schemas.microsoft.com/office/powerpoint/2010/main" val="4149395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pic>
        <p:nvPicPr>
          <p:cNvPr id="7" name="Рисунок 6">
            <a:extLst>
              <a:ext uri="{FF2B5EF4-FFF2-40B4-BE49-F238E27FC236}">
                <a16:creationId xmlns:a16="http://schemas.microsoft.com/office/drawing/2014/main" id="{70D90F80-DB4F-D444-95BA-CD4889AC7685}"/>
              </a:ext>
            </a:extLst>
          </p:cNvPr>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1248937" y="1690607"/>
            <a:ext cx="10192215" cy="3695432"/>
          </a:xfrm>
          <a:prstGeom prst="rect">
            <a:avLst/>
          </a:prstGeom>
        </p:spPr>
      </p:pic>
    </p:spTree>
    <p:extLst>
      <p:ext uri="{BB962C8B-B14F-4D97-AF65-F5344CB8AC3E}">
        <p14:creationId xmlns:p14="http://schemas.microsoft.com/office/powerpoint/2010/main" val="2910628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5D607E7B-18C8-DE43-9270-79B580F7422B}"/>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780585" y="1416205"/>
            <a:ext cx="9891131" cy="3311911"/>
          </a:xfrm>
          <a:prstGeom prst="rect">
            <a:avLst/>
          </a:prstGeom>
        </p:spPr>
      </p:pic>
    </p:spTree>
    <p:extLst>
      <p:ext uri="{BB962C8B-B14F-4D97-AF65-F5344CB8AC3E}">
        <p14:creationId xmlns:p14="http://schemas.microsoft.com/office/powerpoint/2010/main" val="3815042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pic>
        <p:nvPicPr>
          <p:cNvPr id="5" name="Рисунок 4">
            <a:extLst>
              <a:ext uri="{FF2B5EF4-FFF2-40B4-BE49-F238E27FC236}">
                <a16:creationId xmlns:a16="http://schemas.microsoft.com/office/drawing/2014/main" id="{A3078E47-B4ED-F14F-85D3-CAA7DF32B9F3}"/>
              </a:ext>
            </a:extLst>
          </p:cNvPr>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505684" y="0"/>
            <a:ext cx="11262732" cy="3764102"/>
          </a:xfrm>
          <a:prstGeom prst="rect">
            <a:avLst/>
          </a:prstGeom>
        </p:spPr>
      </p:pic>
    </p:spTree>
    <p:extLst>
      <p:ext uri="{BB962C8B-B14F-4D97-AF65-F5344CB8AC3E}">
        <p14:creationId xmlns:p14="http://schemas.microsoft.com/office/powerpoint/2010/main" val="4280398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B40832A-890B-C64E-8083-50841446A9DA}"/>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178312" y="1360448"/>
            <a:ext cx="9835376" cy="3356517"/>
          </a:xfrm>
          <a:prstGeom prst="rect">
            <a:avLst/>
          </a:prstGeom>
        </p:spPr>
      </p:pic>
    </p:spTree>
    <p:extLst>
      <p:ext uri="{BB962C8B-B14F-4D97-AF65-F5344CB8AC3E}">
        <p14:creationId xmlns:p14="http://schemas.microsoft.com/office/powerpoint/2010/main" val="523428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pic>
        <p:nvPicPr>
          <p:cNvPr id="3" name="Рисунок 2">
            <a:extLst>
              <a:ext uri="{FF2B5EF4-FFF2-40B4-BE49-F238E27FC236}">
                <a16:creationId xmlns:a16="http://schemas.microsoft.com/office/drawing/2014/main" id="{E636D923-F5DA-1142-9DAA-52C33265369A}"/>
              </a:ext>
            </a:extLst>
          </p:cNvPr>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713679" y="336045"/>
            <a:ext cx="10247970" cy="3434575"/>
          </a:xfrm>
          <a:prstGeom prst="rect">
            <a:avLst/>
          </a:prstGeom>
        </p:spPr>
      </p:pic>
    </p:spTree>
    <p:extLst>
      <p:ext uri="{BB962C8B-B14F-4D97-AF65-F5344CB8AC3E}">
        <p14:creationId xmlns:p14="http://schemas.microsoft.com/office/powerpoint/2010/main" val="3008705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28BF0892-052E-B040-A915-CB095CA0ECF8}"/>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869795" y="880946"/>
            <a:ext cx="9746166" cy="3356517"/>
          </a:xfrm>
          <a:prstGeom prst="rect">
            <a:avLst/>
          </a:prstGeom>
        </p:spPr>
      </p:pic>
    </p:spTree>
    <p:extLst>
      <p:ext uri="{BB962C8B-B14F-4D97-AF65-F5344CB8AC3E}">
        <p14:creationId xmlns:p14="http://schemas.microsoft.com/office/powerpoint/2010/main" val="1892453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pic>
        <p:nvPicPr>
          <p:cNvPr id="4" name="Рисунок 3">
            <a:extLst>
              <a:ext uri="{FF2B5EF4-FFF2-40B4-BE49-F238E27FC236}">
                <a16:creationId xmlns:a16="http://schemas.microsoft.com/office/drawing/2014/main" id="{5BD86D88-A1AA-864A-BD20-57FD39B694D3}"/>
              </a:ext>
            </a:extLst>
          </p:cNvPr>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a:fillRect/>
          </a:stretch>
        </p:blipFill>
        <p:spPr>
          <a:xfrm>
            <a:off x="1379034" y="980887"/>
            <a:ext cx="9433931" cy="3100039"/>
          </a:xfrm>
          <a:prstGeom prst="rect">
            <a:avLst/>
          </a:prstGeom>
        </p:spPr>
      </p:pic>
    </p:spTree>
    <p:extLst>
      <p:ext uri="{BB962C8B-B14F-4D97-AF65-F5344CB8AC3E}">
        <p14:creationId xmlns:p14="http://schemas.microsoft.com/office/powerpoint/2010/main" val="2084056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6096FEE-BD18-E043-83E2-F1D3C4EC2725}"/>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405055" y="1516566"/>
            <a:ext cx="9210906" cy="3278458"/>
          </a:xfrm>
          <a:prstGeom prst="rect">
            <a:avLst/>
          </a:prstGeom>
        </p:spPr>
      </p:pic>
    </p:spTree>
    <p:extLst>
      <p:ext uri="{BB962C8B-B14F-4D97-AF65-F5344CB8AC3E}">
        <p14:creationId xmlns:p14="http://schemas.microsoft.com/office/powerpoint/2010/main" val="724090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pic>
        <p:nvPicPr>
          <p:cNvPr id="6" name="Рисунок 5">
            <a:extLst>
              <a:ext uri="{FF2B5EF4-FFF2-40B4-BE49-F238E27FC236}">
                <a16:creationId xmlns:a16="http://schemas.microsoft.com/office/drawing/2014/main" id="{630C57C4-B615-214D-824A-C1C88123247A}"/>
              </a:ext>
            </a:extLst>
          </p:cNvPr>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914400" y="281850"/>
            <a:ext cx="9879981" cy="3367668"/>
          </a:xfrm>
          <a:prstGeom prst="rect">
            <a:avLst/>
          </a:prstGeom>
        </p:spPr>
      </p:pic>
    </p:spTree>
    <p:extLst>
      <p:ext uri="{BB962C8B-B14F-4D97-AF65-F5344CB8AC3E}">
        <p14:creationId xmlns:p14="http://schemas.microsoft.com/office/powerpoint/2010/main" val="3917714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8E7ABF5-585C-124A-885A-4CE19FCDFC5E}"/>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1081668" y="1360450"/>
            <a:ext cx="9545444" cy="3178096"/>
          </a:xfrm>
          <a:prstGeom prst="rect">
            <a:avLst/>
          </a:prstGeom>
        </p:spPr>
      </p:pic>
    </p:spTree>
    <p:extLst>
      <p:ext uri="{BB962C8B-B14F-4D97-AF65-F5344CB8AC3E}">
        <p14:creationId xmlns:p14="http://schemas.microsoft.com/office/powerpoint/2010/main" val="33624356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pic>
        <p:nvPicPr>
          <p:cNvPr id="5" name="Рисунок 4">
            <a:extLst>
              <a:ext uri="{FF2B5EF4-FFF2-40B4-BE49-F238E27FC236}">
                <a16:creationId xmlns:a16="http://schemas.microsoft.com/office/drawing/2014/main" id="{F3982123-1523-5143-90CE-7A5B46D04E2D}"/>
              </a:ext>
            </a:extLst>
          </p:cNvPr>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Lst>
          </a:blip>
          <a:stretch>
            <a:fillRect/>
          </a:stretch>
        </p:blipFill>
        <p:spPr>
          <a:xfrm>
            <a:off x="278781" y="51709"/>
            <a:ext cx="10905892" cy="3499584"/>
          </a:xfrm>
          <a:prstGeom prst="rect">
            <a:avLst/>
          </a:prstGeom>
        </p:spPr>
      </p:pic>
    </p:spTree>
    <p:extLst>
      <p:ext uri="{BB962C8B-B14F-4D97-AF65-F5344CB8AC3E}">
        <p14:creationId xmlns:p14="http://schemas.microsoft.com/office/powerpoint/2010/main" val="38004755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A3623819-E451-BB49-85DA-0B8C64C1CFDE}"/>
              </a:ext>
            </a:extLst>
          </p:cNvPr>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949712" y="1226635"/>
            <a:ext cx="10292576" cy="3144643"/>
          </a:xfrm>
          <a:prstGeom prst="rect">
            <a:avLst/>
          </a:prstGeom>
        </p:spPr>
      </p:pic>
      <p:pic>
        <p:nvPicPr>
          <p:cNvPr id="3" name="Рисунок 2">
            <a:extLst>
              <a:ext uri="{FF2B5EF4-FFF2-40B4-BE49-F238E27FC236}">
                <a16:creationId xmlns:a16="http://schemas.microsoft.com/office/drawing/2014/main" id="{9EFCAC85-1DA5-274A-8D31-EAA253467082}"/>
              </a:ext>
            </a:extLst>
          </p:cNvPr>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949712" y="4549698"/>
            <a:ext cx="10292575" cy="1773043"/>
          </a:xfrm>
          <a:prstGeom prst="rect">
            <a:avLst/>
          </a:prstGeom>
        </p:spPr>
      </p:pic>
    </p:spTree>
    <p:extLst>
      <p:ext uri="{BB962C8B-B14F-4D97-AF65-F5344CB8AC3E}">
        <p14:creationId xmlns:p14="http://schemas.microsoft.com/office/powerpoint/2010/main" val="1652237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162826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3633867" y="-4088544"/>
            <a:ext cx="9967994" cy="6596999"/>
          </a:xfrm>
          <a:prstGeom prst="rect">
            <a:avLst/>
          </a:prstGeom>
        </p:spPr>
      </p:pic>
      <p:sp>
        <p:nvSpPr>
          <p:cNvPr id="5" name="Прямоугольник 4">
            <a:extLst>
              <a:ext uri="{FF2B5EF4-FFF2-40B4-BE49-F238E27FC236}">
                <a16:creationId xmlns:a16="http://schemas.microsoft.com/office/drawing/2014/main" id="{5D7E82F5-0453-BD4B-A41F-55B777FC2FAF}"/>
              </a:ext>
            </a:extLst>
          </p:cNvPr>
          <p:cNvSpPr/>
          <p:nvPr/>
        </p:nvSpPr>
        <p:spPr>
          <a:xfrm>
            <a:off x="5949244" y="429126"/>
            <a:ext cx="6096000" cy="1454950"/>
          </a:xfrm>
          <a:prstGeom prst="rect">
            <a:avLst/>
          </a:prstGeom>
        </p:spPr>
        <p:txBody>
          <a:bodyPr>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Назовите и проиллюстрируйте примерами любые две особенности предпринимательской деятельности.</a:t>
            </a:r>
          </a:p>
        </p:txBody>
      </p:sp>
      <p:sp>
        <p:nvSpPr>
          <p:cNvPr id="6" name="Прямоугольник 5">
            <a:extLst>
              <a:ext uri="{FF2B5EF4-FFF2-40B4-BE49-F238E27FC236}">
                <a16:creationId xmlns:a16="http://schemas.microsoft.com/office/drawing/2014/main" id="{FC72B0D1-CBBE-9447-9371-0E812319C4D8}"/>
              </a:ext>
            </a:extLst>
          </p:cNvPr>
          <p:cNvSpPr/>
          <p:nvPr/>
        </p:nvSpPr>
        <p:spPr>
          <a:xfrm>
            <a:off x="191911" y="4425952"/>
            <a:ext cx="7890933" cy="1911677"/>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Назовите и проиллюстрируйте примерами любые три функции рынка. (Каждый пример должен быть сформулирован развёрнуто.)</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6834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6764077" y="1210583"/>
            <a:ext cx="9967994" cy="6596999"/>
          </a:xfrm>
          <a:prstGeom prst="rect">
            <a:avLst/>
          </a:prstGeom>
        </p:spPr>
      </p:pic>
      <p:sp>
        <p:nvSpPr>
          <p:cNvPr id="3" name="Прямоугольник 2">
            <a:extLst>
              <a:ext uri="{FF2B5EF4-FFF2-40B4-BE49-F238E27FC236}">
                <a16:creationId xmlns:a16="http://schemas.microsoft.com/office/drawing/2014/main" id="{BF57D273-BBF5-9741-9FBF-B94F53052ABF}"/>
              </a:ext>
            </a:extLst>
          </p:cNvPr>
          <p:cNvSpPr/>
          <p:nvPr/>
        </p:nvSpPr>
        <p:spPr>
          <a:xfrm>
            <a:off x="276578" y="102149"/>
            <a:ext cx="11638844" cy="2246769"/>
          </a:xfrm>
          <a:prstGeom prst="rect">
            <a:avLst/>
          </a:prstGeom>
        </p:spPr>
        <p:txBody>
          <a:bodyPr wrap="square">
            <a:spAutoFit/>
          </a:bodyPr>
          <a:lstStyle/>
          <a:p>
            <a:pPr algn="just"/>
            <a:r>
              <a:rPr lang="ru-RU" sz="2800" dirty="0">
                <a:solidFill>
                  <a:srgbClr val="FF0000"/>
                </a:solidFill>
                <a:latin typeface="Montserrat Medium"/>
                <a:ea typeface="Calibri" panose="020F0502020204030204" pitchFamily="34" charset="0"/>
                <a:cs typeface="Times New Roman" panose="02020603050405020304" pitchFamily="18" charset="0"/>
              </a:rPr>
              <a:t>Поставку продуктов питания магазины города осуществляют множество компаний, число которых входят как крупные производители, так отдельные фермерские хозяйства. Выберите из приведённого ниже списка характеристики данного рынка запишите </a:t>
            </a:r>
            <a:r>
              <a:rPr lang="ru-RU" sz="2800" b="1" dirty="0">
                <a:solidFill>
                  <a:srgbClr val="FF0000"/>
                </a:solidFill>
                <a:latin typeface="Montserrat Medium"/>
                <a:ea typeface="Calibri" panose="020F0502020204030204" pitchFamily="34" charset="0"/>
                <a:cs typeface="Times New Roman" panose="02020603050405020304" pitchFamily="18" charset="0"/>
              </a:rPr>
              <a:t>цифры, </a:t>
            </a:r>
            <a:r>
              <a:rPr lang="ru-RU" sz="2800" dirty="0">
                <a:solidFill>
                  <a:srgbClr val="FF0000"/>
                </a:solidFill>
                <a:latin typeface="Montserrat Medium"/>
                <a:ea typeface="Calibri" panose="020F0502020204030204" pitchFamily="34" charset="0"/>
                <a:cs typeface="Times New Roman" panose="02020603050405020304" pitchFamily="18" charset="0"/>
              </a:rPr>
              <a:t>под которыми они указаны.</a:t>
            </a:r>
            <a:r>
              <a:rPr lang="ru-RU" sz="2800" dirty="0">
                <a:solidFill>
                  <a:srgbClr val="FF0000"/>
                </a:solidFill>
              </a:rPr>
              <a:t> </a:t>
            </a:r>
          </a:p>
        </p:txBody>
      </p:sp>
      <p:sp>
        <p:nvSpPr>
          <p:cNvPr id="5" name="Прямоугольник 4">
            <a:extLst>
              <a:ext uri="{FF2B5EF4-FFF2-40B4-BE49-F238E27FC236}">
                <a16:creationId xmlns:a16="http://schemas.microsoft.com/office/drawing/2014/main" id="{C7151915-CAD5-2640-90BF-BAEE34BE6280}"/>
              </a:ext>
            </a:extLst>
          </p:cNvPr>
          <p:cNvSpPr/>
          <p:nvPr/>
        </p:nvSpPr>
        <p:spPr>
          <a:xfrm>
            <a:off x="632177" y="2748535"/>
            <a:ext cx="6096000" cy="2687339"/>
          </a:xfrm>
          <a:prstGeom prst="rect">
            <a:avLst/>
          </a:prstGeom>
        </p:spPr>
        <p:txBody>
          <a:bodyPr>
            <a:spAutoFit/>
          </a:bodyPr>
          <a:lstStyle/>
          <a:p>
            <a:r>
              <a:rPr lang="ru-RU" sz="2800" dirty="0">
                <a:solidFill>
                  <a:srgbClr val="404040"/>
                </a:solidFill>
                <a:latin typeface="Montserrat Medium"/>
                <a:ea typeface="Times New Roman" panose="02020603050405020304" pitchFamily="18" charset="0"/>
              </a:rPr>
              <a:t>1) рынок информации</a:t>
            </a:r>
            <a:endParaRPr lang="ru-RU" sz="2800" dirty="0">
              <a:latin typeface="Times New Roman" panose="02020603050405020304" pitchFamily="18" charset="0"/>
              <a:ea typeface="Times New Roman" panose="02020603050405020304" pitchFamily="18" charset="0"/>
            </a:endParaRPr>
          </a:p>
          <a:p>
            <a:r>
              <a:rPr lang="ru-RU" sz="2800" dirty="0">
                <a:solidFill>
                  <a:srgbClr val="404040"/>
                </a:solidFill>
                <a:latin typeface="Montserrat Medium"/>
                <a:ea typeface="Times New Roman" panose="02020603050405020304" pitchFamily="18" charset="0"/>
              </a:rPr>
              <a:t>2) дефицит продукции</a:t>
            </a:r>
            <a:endParaRPr lang="ru-RU" sz="2800" dirty="0">
              <a:latin typeface="Times New Roman" panose="02020603050405020304" pitchFamily="18" charset="0"/>
              <a:ea typeface="Times New Roman" panose="02020603050405020304" pitchFamily="18" charset="0"/>
            </a:endParaRPr>
          </a:p>
          <a:p>
            <a:r>
              <a:rPr lang="ru-RU" sz="2800" dirty="0">
                <a:solidFill>
                  <a:srgbClr val="404040"/>
                </a:solidFill>
                <a:latin typeface="Montserrat Medium"/>
                <a:ea typeface="Times New Roman" panose="02020603050405020304" pitchFamily="18" charset="0"/>
              </a:rPr>
              <a:t>3) чистая (совершенная) конкуренция </a:t>
            </a:r>
            <a:endParaRPr lang="ru-RU" sz="2800" dirty="0">
              <a:latin typeface="Times New Roman" panose="02020603050405020304" pitchFamily="18" charset="0"/>
              <a:ea typeface="Times New Roman" panose="02020603050405020304" pitchFamily="18" charset="0"/>
            </a:endParaRPr>
          </a:p>
          <a:p>
            <a:r>
              <a:rPr lang="ru-RU" sz="2800" dirty="0">
                <a:solidFill>
                  <a:srgbClr val="404040"/>
                </a:solidFill>
                <a:latin typeface="Montserrat Medium"/>
                <a:ea typeface="Times New Roman" panose="02020603050405020304" pitchFamily="18" charset="0"/>
              </a:rPr>
              <a:t>4) рынок товаров </a:t>
            </a:r>
            <a:endParaRPr lang="ru-RU" sz="2800" dirty="0">
              <a:latin typeface="Times New Roman" panose="02020603050405020304" pitchFamily="18" charset="0"/>
              <a:ea typeface="Times New Roman" panose="02020603050405020304" pitchFamily="18" charset="0"/>
            </a:endParaRPr>
          </a:p>
          <a:p>
            <a:r>
              <a:rPr lang="ru-RU" sz="2800" dirty="0">
                <a:solidFill>
                  <a:srgbClr val="404040"/>
                </a:solidFill>
                <a:latin typeface="Montserrat Medium"/>
                <a:ea typeface="Times New Roman" panose="02020603050405020304" pitchFamily="18" charset="0"/>
              </a:rPr>
              <a:t>5) местный рынок </a:t>
            </a:r>
            <a:endParaRPr lang="ru-RU" sz="2800" dirty="0">
              <a:latin typeface="Times New Roman" panose="02020603050405020304" pitchFamily="18" charset="0"/>
              <a:ea typeface="Times New Roman" panose="02020603050405020304" pitchFamily="18" charset="0"/>
            </a:endParaRPr>
          </a:p>
          <a:p>
            <a:pPr>
              <a:lnSpc>
                <a:spcPct val="107000"/>
              </a:lnSpc>
              <a:spcAft>
                <a:spcPts val="800"/>
              </a:spcAft>
            </a:pPr>
            <a:r>
              <a:rPr lang="ru-RU" sz="2800" dirty="0">
                <a:solidFill>
                  <a:srgbClr val="404040"/>
                </a:solidFill>
                <a:latin typeface="Montserrat Medium"/>
                <a:ea typeface="Calibri" panose="020F0502020204030204" pitchFamily="34" charset="0"/>
                <a:cs typeface="Times New Roman" panose="02020603050405020304" pitchFamily="18" charset="0"/>
              </a:rPr>
              <a:t>6) олигополия</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2634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17474" b="12520"/>
          <a:stretch>
            <a:fillRect/>
          </a:stretch>
        </p:blipFill>
        <p:spPr>
          <a:xfrm>
            <a:off x="1653860" y="4176264"/>
            <a:ext cx="8194206" cy="2681736"/>
          </a:xfrm>
          <a:prstGeom prst="rect">
            <a:avLst/>
          </a:prstGeom>
        </p:spPr>
      </p:pic>
      <p:pic>
        <p:nvPicPr>
          <p:cNvPr id="3" name="Picture 3"/>
          <p:cNvPicPr>
            <a:picLocks noChangeAspect="1"/>
          </p:cNvPicPr>
          <p:nvPr/>
        </p:nvPicPr>
        <p:blipFill>
          <a:blip r:embed="rId3"/>
          <a:srcRect/>
          <a:stretch>
            <a:fillRect/>
          </a:stretch>
        </p:blipFill>
        <p:spPr>
          <a:xfrm rot="-909727">
            <a:off x="-6891000" y="-1974278"/>
            <a:ext cx="12873449" cy="8519883"/>
          </a:xfrm>
          <a:prstGeom prst="rect">
            <a:avLst/>
          </a:prstGeom>
        </p:spPr>
      </p:pic>
      <p:sp>
        <p:nvSpPr>
          <p:cNvPr id="4" name="Прямоугольник 3">
            <a:extLst>
              <a:ext uri="{FF2B5EF4-FFF2-40B4-BE49-F238E27FC236}">
                <a16:creationId xmlns:a16="http://schemas.microsoft.com/office/drawing/2014/main" id="{F65AA33C-01FE-114A-8DAE-0D4BA945EC5F}"/>
              </a:ext>
            </a:extLst>
          </p:cNvPr>
          <p:cNvSpPr/>
          <p:nvPr/>
        </p:nvSpPr>
        <p:spPr>
          <a:xfrm>
            <a:off x="4007556" y="1802902"/>
            <a:ext cx="7778044" cy="1911677"/>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Назовите и проиллюстрируйте примерами три неценовых фактора спроса. (Каждый пример должен быть сформулирован развёрнуто.)</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777534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CEA7B3C0-7776-F540-9756-9818D7380423}"/>
              </a:ext>
            </a:extLst>
          </p:cNvPr>
          <p:cNvSpPr/>
          <p:nvPr/>
        </p:nvSpPr>
        <p:spPr>
          <a:xfrm>
            <a:off x="530578" y="426714"/>
            <a:ext cx="11130844" cy="964110"/>
          </a:xfrm>
          <a:prstGeom prst="rect">
            <a:avLst/>
          </a:prstGeom>
        </p:spPr>
        <p:txBody>
          <a:bodyPr wrap="square">
            <a:spAutoFit/>
          </a:bodyPr>
          <a:lstStyle/>
          <a:p>
            <a:pPr indent="238125" algn="just">
              <a:lnSpc>
                <a:spcPct val="107000"/>
              </a:lnSpc>
              <a:spcAft>
                <a:spcPts val="800"/>
              </a:spcAft>
            </a:pP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Приведите три признака понятия «Монополия»;</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E2ABC6FC-3D0B-BD4C-A0BF-ABFE43E0CB28}"/>
              </a:ext>
            </a:extLst>
          </p:cNvPr>
          <p:cNvSpPr/>
          <p:nvPr/>
        </p:nvSpPr>
        <p:spPr>
          <a:xfrm>
            <a:off x="1543050" y="1852638"/>
            <a:ext cx="7680960" cy="856068"/>
          </a:xfrm>
          <a:prstGeom prst="rect">
            <a:avLst/>
          </a:prstGeom>
        </p:spPr>
        <p:txBody>
          <a:bodyPr wrap="square">
            <a:spAutoFit/>
          </a:bodyPr>
          <a:lstStyle/>
          <a:p>
            <a:pPr indent="238125" algn="just">
              <a:lnSpc>
                <a:spcPct val="107000"/>
              </a:lnSpc>
              <a:spcAft>
                <a:spcPts val="800"/>
              </a:spcAft>
            </a:pP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2) Приведите три признака понятия «</a:t>
            </a:r>
            <a:r>
              <a:rPr lang="ru-RU" sz="2400" dirty="0">
                <a:effectLst/>
                <a:latin typeface="Times New Roman" panose="02020603050405020304" pitchFamily="18" charset="0"/>
                <a:cs typeface="Times New Roman" panose="02020603050405020304" pitchFamily="18" charset="0"/>
              </a:rPr>
              <a:t>рынок </a:t>
            </a:r>
            <a:r>
              <a:rPr lang="ru-RU" sz="2400" dirty="0" err="1">
                <a:effectLst/>
                <a:latin typeface="Times New Roman" panose="02020603050405020304" pitchFamily="18" charset="0"/>
                <a:cs typeface="Times New Roman" panose="02020603050405020304" pitchFamily="18" charset="0"/>
              </a:rPr>
              <a:t>чистои</a:t>
            </a:r>
            <a:r>
              <a:rPr lang="ru-RU" sz="2400" dirty="0">
                <a:effectLst/>
                <a:latin typeface="Times New Roman" panose="02020603050405020304" pitchFamily="18" charset="0"/>
                <a:cs typeface="Times New Roman" panose="02020603050405020304" pitchFamily="18" charset="0"/>
              </a:rPr>
              <a:t>̆ (</a:t>
            </a:r>
            <a:r>
              <a:rPr lang="ru-RU" sz="2400" dirty="0" err="1">
                <a:effectLst/>
                <a:latin typeface="Times New Roman" panose="02020603050405020304" pitchFamily="18" charset="0"/>
                <a:cs typeface="Times New Roman" panose="02020603050405020304" pitchFamily="18" charset="0"/>
              </a:rPr>
              <a:t>совершеннои</a:t>
            </a:r>
            <a:r>
              <a:rPr lang="ru-RU" sz="2400" dirty="0">
                <a:effectLst/>
                <a:latin typeface="Times New Roman" panose="02020603050405020304" pitchFamily="18" charset="0"/>
                <a:cs typeface="Times New Roman" panose="02020603050405020304" pitchFamily="18" charset="0"/>
              </a:rPr>
              <a:t>̆) конкуренции </a:t>
            </a:r>
            <a:r>
              <a:rPr lang="ru-RU"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3B834F27-A7F1-154E-85B6-8FF95FC3CF8A}"/>
              </a:ext>
            </a:extLst>
          </p:cNvPr>
          <p:cNvSpPr/>
          <p:nvPr/>
        </p:nvSpPr>
        <p:spPr>
          <a:xfrm>
            <a:off x="696684" y="3415068"/>
            <a:ext cx="7251519" cy="861518"/>
          </a:xfrm>
          <a:prstGeom prst="rect">
            <a:avLst/>
          </a:prstGeom>
        </p:spPr>
        <p:txBody>
          <a:bodyPr wrap="square">
            <a:spAutoFit/>
          </a:bodyPr>
          <a:lstStyle/>
          <a:p>
            <a:pPr indent="238125" algn="just">
              <a:lnSpc>
                <a:spcPct val="107000"/>
              </a:lnSpc>
              <a:spcAft>
                <a:spcPts val="800"/>
              </a:spcAft>
            </a:pPr>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3) Приведите три признака понятия «конкуренция»;</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85011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C09837-668E-441B-4432-E20863FADFF9}"/>
              </a:ext>
            </a:extLst>
          </p:cNvPr>
          <p:cNvSpPr txBox="1"/>
          <p:nvPr/>
        </p:nvSpPr>
        <p:spPr>
          <a:xfrm>
            <a:off x="1077686" y="979714"/>
            <a:ext cx="1980029" cy="523220"/>
          </a:xfrm>
          <a:prstGeom prst="rect">
            <a:avLst/>
          </a:prstGeom>
          <a:noFill/>
        </p:spPr>
        <p:txBody>
          <a:bodyPr wrap="none" rtlCol="0">
            <a:spAutoFit/>
          </a:bodyPr>
          <a:lstStyle/>
          <a:p>
            <a:r>
              <a:rPr lang="ru-RU" sz="2800" dirty="0">
                <a:solidFill>
                  <a:srgbClr val="FF0000"/>
                </a:solidFill>
              </a:rPr>
              <a:t>Монополия</a:t>
            </a:r>
          </a:p>
        </p:txBody>
      </p:sp>
      <p:sp>
        <p:nvSpPr>
          <p:cNvPr id="3" name="TextBox 2">
            <a:extLst>
              <a:ext uri="{FF2B5EF4-FFF2-40B4-BE49-F238E27FC236}">
                <a16:creationId xmlns:a16="http://schemas.microsoft.com/office/drawing/2014/main" id="{07C61250-0F4D-5F7F-ADF1-FA335E57DF64}"/>
              </a:ext>
            </a:extLst>
          </p:cNvPr>
          <p:cNvSpPr txBox="1"/>
          <p:nvPr/>
        </p:nvSpPr>
        <p:spPr>
          <a:xfrm>
            <a:off x="1077686" y="1861457"/>
            <a:ext cx="7358743" cy="1938992"/>
          </a:xfrm>
          <a:prstGeom prst="rect">
            <a:avLst/>
          </a:prstGeom>
          <a:noFill/>
        </p:spPr>
        <p:txBody>
          <a:bodyPr wrap="square" rtlCol="0">
            <a:spAutoFit/>
          </a:bodyPr>
          <a:lstStyle/>
          <a:p>
            <a:pPr marL="342900" indent="-342900">
              <a:buFont typeface="Arial" panose="020B0604020202020204" pitchFamily="34" charset="0"/>
              <a:buChar char="•"/>
            </a:pPr>
            <a:r>
              <a:rPr lang="ru-RU" sz="2400" dirty="0">
                <a:effectLst/>
                <a:latin typeface="Times New Roman" panose="02020603050405020304" pitchFamily="18" charset="0"/>
              </a:rPr>
              <a:t>на рынке присутствует только один производитель </a:t>
            </a:r>
          </a:p>
          <a:p>
            <a:pPr marL="342900" indent="-342900">
              <a:buFont typeface="Arial" panose="020B0604020202020204" pitchFamily="34" charset="0"/>
              <a:buChar char="•"/>
            </a:pPr>
            <a:r>
              <a:rPr lang="ru-RU" sz="2400" dirty="0">
                <a:effectLst/>
                <a:latin typeface="Times New Roman" panose="02020603050405020304" pitchFamily="18" charset="0"/>
              </a:rPr>
              <a:t>наличие уникального товара или услуги</a:t>
            </a:r>
            <a:br>
              <a:rPr lang="ru-RU" sz="2400" dirty="0">
                <a:effectLst/>
                <a:latin typeface="Times New Roman" panose="02020603050405020304" pitchFamily="18" charset="0"/>
              </a:rPr>
            </a:br>
            <a:r>
              <a:rPr lang="ru-RU" sz="2400" dirty="0">
                <a:effectLst/>
                <a:latin typeface="Times New Roman" panose="02020603050405020304" pitchFamily="18" charset="0"/>
              </a:rPr>
              <a:t>производитель имеет возможность самостоятельно устанавливать цену </a:t>
            </a:r>
            <a:endParaRPr lang="ru-RU" sz="2400" dirty="0">
              <a:effectLst/>
            </a:endParaRPr>
          </a:p>
          <a:p>
            <a:endParaRPr lang="ru-RU" sz="2400" dirty="0"/>
          </a:p>
        </p:txBody>
      </p:sp>
    </p:spTree>
    <p:extLst>
      <p:ext uri="{BB962C8B-B14F-4D97-AF65-F5344CB8AC3E}">
        <p14:creationId xmlns:p14="http://schemas.microsoft.com/office/powerpoint/2010/main" val="1290062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E8511F-B4F1-E4AA-029B-DF6A82C45354}"/>
              </a:ext>
            </a:extLst>
          </p:cNvPr>
          <p:cNvSpPr txBox="1"/>
          <p:nvPr/>
        </p:nvSpPr>
        <p:spPr>
          <a:xfrm>
            <a:off x="1230086" y="957943"/>
            <a:ext cx="6758581" cy="523220"/>
          </a:xfrm>
          <a:prstGeom prst="rect">
            <a:avLst/>
          </a:prstGeom>
          <a:noFill/>
        </p:spPr>
        <p:txBody>
          <a:bodyPr wrap="none" rtlCol="0">
            <a:spAutoFit/>
          </a:bodyPr>
          <a:lstStyle/>
          <a:p>
            <a:r>
              <a:rPr lang="ru-RU" sz="2800" dirty="0">
                <a:solidFill>
                  <a:srgbClr val="FF0000"/>
                </a:solidFill>
                <a:effectLst/>
                <a:latin typeface="Times New Roman" panose="02020603050405020304" pitchFamily="18" charset="0"/>
                <a:cs typeface="Times New Roman" panose="02020603050405020304" pitchFamily="18" charset="0"/>
              </a:rPr>
              <a:t>Рынок </a:t>
            </a:r>
            <a:r>
              <a:rPr lang="ru-RU" sz="2800" dirty="0" err="1">
                <a:solidFill>
                  <a:srgbClr val="FF0000"/>
                </a:solidFill>
                <a:effectLst/>
                <a:latin typeface="Times New Roman" panose="02020603050405020304" pitchFamily="18" charset="0"/>
                <a:cs typeface="Times New Roman" panose="02020603050405020304" pitchFamily="18" charset="0"/>
              </a:rPr>
              <a:t>чистои</a:t>
            </a:r>
            <a:r>
              <a:rPr lang="ru-RU" sz="2800" dirty="0">
                <a:solidFill>
                  <a:srgbClr val="FF0000"/>
                </a:solidFill>
                <a:effectLst/>
                <a:latin typeface="Times New Roman" panose="02020603050405020304" pitchFamily="18" charset="0"/>
                <a:cs typeface="Times New Roman" panose="02020603050405020304" pitchFamily="18" charset="0"/>
              </a:rPr>
              <a:t>̆ (</a:t>
            </a:r>
            <a:r>
              <a:rPr lang="ru-RU" sz="2800" dirty="0" err="1">
                <a:solidFill>
                  <a:srgbClr val="FF0000"/>
                </a:solidFill>
                <a:effectLst/>
                <a:latin typeface="Times New Roman" panose="02020603050405020304" pitchFamily="18" charset="0"/>
                <a:cs typeface="Times New Roman" panose="02020603050405020304" pitchFamily="18" charset="0"/>
              </a:rPr>
              <a:t>совершеннои</a:t>
            </a:r>
            <a:r>
              <a:rPr lang="ru-RU" sz="2800" dirty="0">
                <a:solidFill>
                  <a:srgbClr val="FF0000"/>
                </a:solidFill>
                <a:effectLst/>
                <a:latin typeface="Times New Roman" panose="02020603050405020304" pitchFamily="18" charset="0"/>
                <a:cs typeface="Times New Roman" panose="02020603050405020304" pitchFamily="18" charset="0"/>
              </a:rPr>
              <a:t>̆) конкуренции</a:t>
            </a:r>
            <a:endParaRPr lang="ru-RU" sz="2800" dirty="0">
              <a:solidFill>
                <a:srgbClr val="FF0000"/>
              </a:solidFill>
            </a:endParaRPr>
          </a:p>
        </p:txBody>
      </p:sp>
      <p:sp>
        <p:nvSpPr>
          <p:cNvPr id="3" name="TextBox 2">
            <a:extLst>
              <a:ext uri="{FF2B5EF4-FFF2-40B4-BE49-F238E27FC236}">
                <a16:creationId xmlns:a16="http://schemas.microsoft.com/office/drawing/2014/main" id="{07C7F650-52C8-B40A-D97F-FD144C2F2B61}"/>
              </a:ext>
            </a:extLst>
          </p:cNvPr>
          <p:cNvSpPr txBox="1"/>
          <p:nvPr/>
        </p:nvSpPr>
        <p:spPr>
          <a:xfrm>
            <a:off x="1230086" y="2144486"/>
            <a:ext cx="7861486" cy="1938992"/>
          </a:xfrm>
          <a:prstGeom prst="rect">
            <a:avLst/>
          </a:prstGeom>
          <a:noFill/>
        </p:spPr>
        <p:txBody>
          <a:bodyPr wrap="square" rtlCol="0">
            <a:spAutoFit/>
          </a:bodyPr>
          <a:lstStyle/>
          <a:p>
            <a:pPr>
              <a:buFont typeface="Arial" panose="020B0604020202020204" pitchFamily="34" charset="0"/>
              <a:buChar char="•"/>
            </a:pPr>
            <a:r>
              <a:rPr lang="ru-RU" sz="2000" dirty="0">
                <a:effectLst/>
                <a:latin typeface="Segoe UI Symbol" panose="020B0502040204020203" pitchFamily="34" charset="0"/>
              </a:rPr>
              <a:t> </a:t>
            </a:r>
            <a:r>
              <a:rPr lang="ru-RU" sz="2000" dirty="0">
                <a:effectLst/>
                <a:latin typeface="Times New Roman" panose="02020603050405020304" pitchFamily="18" charset="0"/>
              </a:rPr>
              <a:t>отсутствие барьеров на вход и выход с рынка </a:t>
            </a:r>
            <a:endParaRPr lang="ru-RU" sz="2000" dirty="0">
              <a:effectLst/>
            </a:endParaRPr>
          </a:p>
          <a:p>
            <a:pPr>
              <a:buFont typeface="Arial" panose="020B0604020202020204" pitchFamily="34" charset="0"/>
              <a:buChar char="•"/>
            </a:pPr>
            <a:r>
              <a:rPr lang="ru-RU" sz="2000" dirty="0">
                <a:effectLst/>
                <a:latin typeface="Segoe UI Symbol" panose="020B0502040204020203" pitchFamily="34" charset="0"/>
              </a:rPr>
              <a:t>  </a:t>
            </a:r>
            <a:r>
              <a:rPr lang="ru-RU" sz="2000" dirty="0">
                <a:effectLst/>
                <a:latin typeface="Times New Roman" panose="02020603050405020304" pitchFamily="18" charset="0"/>
              </a:rPr>
              <a:t>на рынке присутствует только однородная продукция </a:t>
            </a:r>
            <a:endParaRPr lang="ru-RU" sz="2000" dirty="0">
              <a:effectLst/>
            </a:endParaRPr>
          </a:p>
          <a:p>
            <a:pPr>
              <a:buFont typeface="Arial" panose="020B0604020202020204" pitchFamily="34" charset="0"/>
              <a:buChar char="•"/>
            </a:pPr>
            <a:r>
              <a:rPr lang="ru-RU" sz="2000" dirty="0">
                <a:effectLst/>
                <a:latin typeface="Segoe UI Symbol" panose="020B0502040204020203" pitchFamily="34" charset="0"/>
              </a:rPr>
              <a:t>  </a:t>
            </a:r>
            <a:r>
              <a:rPr lang="ru-RU" sz="2000" dirty="0">
                <a:effectLst/>
                <a:latin typeface="Times New Roman" panose="02020603050405020304" pitchFamily="18" charset="0"/>
              </a:rPr>
              <a:t>фирмы не имеют возможности влиять на цены </a:t>
            </a:r>
            <a:endParaRPr lang="ru-RU" sz="2000" dirty="0"/>
          </a:p>
          <a:p>
            <a:pPr>
              <a:buFont typeface="Arial" panose="020B0604020202020204" pitchFamily="34" charset="0"/>
              <a:buChar char="•"/>
            </a:pPr>
            <a:r>
              <a:rPr lang="ru-RU" sz="2000" dirty="0">
                <a:effectLst/>
                <a:latin typeface="Segoe UI Symbol" panose="020B0502040204020203" pitchFamily="34" charset="0"/>
              </a:rPr>
              <a:t> </a:t>
            </a:r>
            <a:r>
              <a:rPr lang="ru-RU" sz="2000" dirty="0">
                <a:effectLst/>
                <a:latin typeface="Times New Roman" panose="02020603050405020304" pitchFamily="18" charset="0"/>
              </a:rPr>
              <a:t>никто из участников не располагает </a:t>
            </a:r>
            <a:r>
              <a:rPr lang="ru-RU" sz="2000" dirty="0" err="1">
                <a:effectLst/>
                <a:latin typeface="Times New Roman" panose="02020603050405020304" pitchFamily="18" charset="0"/>
              </a:rPr>
              <a:t>информациеи</a:t>
            </a:r>
            <a:r>
              <a:rPr lang="ru-RU" sz="2000" dirty="0">
                <a:effectLst/>
                <a:latin typeface="Times New Roman" panose="02020603050405020304" pitchFamily="18" charset="0"/>
              </a:rPr>
              <a:t>̆, </a:t>
            </a:r>
            <a:r>
              <a:rPr lang="ru-RU" sz="2000" dirty="0"/>
              <a:t> </a:t>
            </a:r>
            <a:r>
              <a:rPr lang="ru-RU" sz="2000" dirty="0" err="1">
                <a:effectLst/>
                <a:latin typeface="Times New Roman" panose="02020603050405020304" pitchFamily="18" charset="0"/>
              </a:rPr>
              <a:t>большеи</a:t>
            </a:r>
            <a:r>
              <a:rPr lang="ru-RU" sz="2000" dirty="0">
                <a:effectLst/>
                <a:latin typeface="Times New Roman" panose="02020603050405020304" pitchFamily="18" charset="0"/>
              </a:rPr>
              <a:t>̆ по сравнению с другими </a:t>
            </a:r>
            <a:endParaRPr lang="ru-RU" sz="2000" dirty="0">
              <a:effectLst/>
            </a:endParaRPr>
          </a:p>
          <a:p>
            <a:endParaRPr lang="ru-RU" sz="2000" dirty="0"/>
          </a:p>
        </p:txBody>
      </p:sp>
    </p:spTree>
    <p:extLst>
      <p:ext uri="{BB962C8B-B14F-4D97-AF65-F5344CB8AC3E}">
        <p14:creationId xmlns:p14="http://schemas.microsoft.com/office/powerpoint/2010/main" val="13077903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A35E0B-C60C-FB97-003B-2EC388A2A59E}"/>
              </a:ext>
            </a:extLst>
          </p:cNvPr>
          <p:cNvSpPr txBox="1"/>
          <p:nvPr/>
        </p:nvSpPr>
        <p:spPr>
          <a:xfrm>
            <a:off x="1338942" y="838200"/>
            <a:ext cx="2201244" cy="523220"/>
          </a:xfrm>
          <a:prstGeom prst="rect">
            <a:avLst/>
          </a:prstGeom>
          <a:noFill/>
        </p:spPr>
        <p:txBody>
          <a:bodyPr wrap="none" rtlCol="0">
            <a:spAutoFit/>
          </a:bodyPr>
          <a:lstStyle/>
          <a:p>
            <a:r>
              <a:rPr lang="ru-RU" sz="2800" dirty="0">
                <a:solidFill>
                  <a:srgbClr val="FF0000"/>
                </a:solidFill>
              </a:rPr>
              <a:t>Конкуренция</a:t>
            </a:r>
          </a:p>
        </p:txBody>
      </p:sp>
      <p:sp>
        <p:nvSpPr>
          <p:cNvPr id="3" name="TextBox 2">
            <a:extLst>
              <a:ext uri="{FF2B5EF4-FFF2-40B4-BE49-F238E27FC236}">
                <a16:creationId xmlns:a16="http://schemas.microsoft.com/office/drawing/2014/main" id="{71F9CB81-D46E-3925-4BA2-073E80AED16A}"/>
              </a:ext>
            </a:extLst>
          </p:cNvPr>
          <p:cNvSpPr txBox="1"/>
          <p:nvPr/>
        </p:nvSpPr>
        <p:spPr>
          <a:xfrm>
            <a:off x="1730828" y="1951672"/>
            <a:ext cx="8175171" cy="2677656"/>
          </a:xfrm>
          <a:prstGeom prst="rect">
            <a:avLst/>
          </a:prstGeom>
          <a:noFill/>
        </p:spPr>
        <p:txBody>
          <a:bodyPr wrap="square" rtlCol="0">
            <a:spAutoFit/>
          </a:bodyPr>
          <a:lstStyle/>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подразумевает соперничество, борьбу за наиболее выгодные условия производства, продажи и покупки товаров и услуг </a:t>
            </a:r>
            <a:endParaRPr lang="ru-RU" sz="2400" dirty="0">
              <a:effectLst/>
            </a:endParaRPr>
          </a:p>
          <a:p>
            <a:pPr>
              <a:buFont typeface="Arial" panose="020B0604020202020204" pitchFamily="34" charset="0"/>
              <a:buChar char="•"/>
            </a:pPr>
            <a:r>
              <a:rPr lang="ru-RU" sz="2400" dirty="0">
                <a:effectLst/>
                <a:latin typeface="Segoe UI Symbol" panose="020B0502040204020203" pitchFamily="34" charset="0"/>
              </a:rPr>
              <a:t> </a:t>
            </a:r>
            <a:r>
              <a:rPr lang="ru-RU" sz="2400" dirty="0">
                <a:effectLst/>
                <a:latin typeface="Times New Roman" panose="02020603050405020304" pitchFamily="18" charset="0"/>
              </a:rPr>
              <a:t>происходит между участниками </a:t>
            </a:r>
            <a:r>
              <a:rPr lang="ru-RU" sz="2400" dirty="0" err="1">
                <a:effectLst/>
                <a:latin typeface="Times New Roman" panose="02020603050405020304" pitchFamily="18" charset="0"/>
              </a:rPr>
              <a:t>экономическои</a:t>
            </a:r>
            <a:r>
              <a:rPr lang="ru-RU" sz="2400" dirty="0">
                <a:effectLst/>
                <a:latin typeface="Times New Roman" panose="02020603050405020304" pitchFamily="18" charset="0"/>
              </a:rPr>
              <a:t>̆ деятельности (производителями, продавцами, покупателями и т.д.) </a:t>
            </a:r>
            <a:endParaRPr lang="ru-RU" sz="2400" dirty="0">
              <a:effectLst/>
            </a:endParaRPr>
          </a:p>
          <a:p>
            <a:endParaRPr lang="ru-RU" sz="2400" dirty="0"/>
          </a:p>
        </p:txBody>
      </p:sp>
    </p:spTree>
    <p:extLst>
      <p:ext uri="{BB962C8B-B14F-4D97-AF65-F5344CB8AC3E}">
        <p14:creationId xmlns:p14="http://schemas.microsoft.com/office/powerpoint/2010/main" val="12548927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130579" y="-4912633"/>
            <a:ext cx="9967994" cy="6596999"/>
          </a:xfrm>
          <a:prstGeom prst="rect">
            <a:avLst/>
          </a:prstGeom>
        </p:spPr>
      </p:pic>
      <p:pic>
        <p:nvPicPr>
          <p:cNvPr id="3" name="Picture 3"/>
          <p:cNvPicPr>
            <a:picLocks noChangeAspect="1"/>
          </p:cNvPicPr>
          <p:nvPr/>
        </p:nvPicPr>
        <p:blipFill>
          <a:blip r:embed="rId3"/>
          <a:srcRect l="34816" r="94"/>
          <a:stretch>
            <a:fillRect/>
          </a:stretch>
        </p:blipFill>
        <p:spPr>
          <a:xfrm>
            <a:off x="7610686" y="4867518"/>
            <a:ext cx="5790599" cy="4438163"/>
          </a:xfrm>
          <a:prstGeom prst="rect">
            <a:avLst/>
          </a:prstGeom>
        </p:spPr>
      </p:pic>
      <p:sp>
        <p:nvSpPr>
          <p:cNvPr id="4" name="Прямоугольник 3">
            <a:extLst>
              <a:ext uri="{FF2B5EF4-FFF2-40B4-BE49-F238E27FC236}">
                <a16:creationId xmlns:a16="http://schemas.microsoft.com/office/drawing/2014/main" id="{35A954D7-CC0F-0B42-AF53-4A2EF6EAAEAB}"/>
              </a:ext>
            </a:extLst>
          </p:cNvPr>
          <p:cNvSpPr/>
          <p:nvPr/>
        </p:nvSpPr>
        <p:spPr>
          <a:xfrm>
            <a:off x="281516" y="755042"/>
            <a:ext cx="8274756" cy="5262979"/>
          </a:xfrm>
          <a:prstGeom prst="rect">
            <a:avLst/>
          </a:prstGeom>
        </p:spPr>
        <p:txBody>
          <a:bodyPr wrap="square">
            <a:spAutoFit/>
          </a:bodyPr>
          <a:lstStyle/>
          <a:p>
            <a:r>
              <a:rPr lang="ru-RU" sz="2800" dirty="0" err="1">
                <a:latin typeface="Montserrat Medium"/>
                <a:ea typeface="Times New Roman" panose="02020603050405020304" pitchFamily="18" charset="0"/>
              </a:rPr>
              <a:t>A</a:t>
            </a:r>
            <a:r>
              <a:rPr lang="ru-RU" sz="2800" dirty="0">
                <a:latin typeface="Montserrat Medium"/>
                <a:ea typeface="Times New Roman" panose="02020603050405020304" pitchFamily="18" charset="0"/>
              </a:rPr>
              <a:t>) В регионе </a:t>
            </a:r>
            <a:r>
              <a:rPr lang="ru-RU" sz="2800" dirty="0" err="1">
                <a:latin typeface="Montserrat Medium"/>
                <a:ea typeface="Times New Roman" panose="02020603050405020304" pitchFamily="18" charset="0"/>
              </a:rPr>
              <a:t>Z</a:t>
            </a:r>
            <a:r>
              <a:rPr lang="ru-RU" sz="2800" dirty="0">
                <a:latin typeface="Montserrat Medium"/>
                <a:ea typeface="Times New Roman" panose="02020603050405020304" pitchFamily="18" charset="0"/>
              </a:rPr>
              <a:t> рынок услуг мобильной связи поделён между тремя крупными компаниями, другие производители не представлены. </a:t>
            </a:r>
            <a:endParaRPr lang="ru-RU" sz="2800" dirty="0">
              <a:latin typeface="Times New Roman" panose="02020603050405020304" pitchFamily="18" charset="0"/>
              <a:ea typeface="Times New Roman" panose="02020603050405020304" pitchFamily="18" charset="0"/>
            </a:endParaRPr>
          </a:p>
          <a:p>
            <a:pPr>
              <a:spcBef>
                <a:spcPts val="5"/>
              </a:spcBef>
            </a:pPr>
            <a:r>
              <a:rPr lang="ru-RU" sz="2800" dirty="0">
                <a:latin typeface="Montserrat Medium"/>
                <a:ea typeface="Times New Roman" panose="02020603050405020304" pitchFamily="18" charset="0"/>
              </a:rPr>
              <a:t>Б) В стране </a:t>
            </a:r>
            <a:r>
              <a:rPr lang="ru-RU" sz="2800" dirty="0" err="1">
                <a:latin typeface="Montserrat Medium"/>
                <a:ea typeface="Times New Roman" panose="02020603050405020304" pitchFamily="18" charset="0"/>
              </a:rPr>
              <a:t>Z</a:t>
            </a:r>
            <a:r>
              <a:rPr lang="ru-RU" sz="2800" dirty="0">
                <a:latin typeface="Montserrat Medium"/>
                <a:ea typeface="Times New Roman" panose="02020603050405020304" pitchFamily="18" charset="0"/>
              </a:rPr>
              <a:t> железнодорожными перевозками занимается только одна компания. </a:t>
            </a:r>
            <a:endParaRPr lang="ru-RU" sz="2800" dirty="0">
              <a:latin typeface="Times New Roman" panose="02020603050405020304" pitchFamily="18" charset="0"/>
              <a:ea typeface="Times New Roman" panose="02020603050405020304" pitchFamily="18" charset="0"/>
            </a:endParaRPr>
          </a:p>
          <a:p>
            <a:pPr>
              <a:spcBef>
                <a:spcPts val="25"/>
              </a:spcBef>
            </a:pPr>
            <a:r>
              <a:rPr lang="ru-RU" sz="2800" dirty="0" err="1">
                <a:latin typeface="Montserrat Medium"/>
                <a:ea typeface="Times New Roman" panose="02020603050405020304" pitchFamily="18" charset="0"/>
              </a:rPr>
              <a:t>B</a:t>
            </a:r>
            <a:r>
              <a:rPr lang="ru-RU" sz="2800" dirty="0">
                <a:latin typeface="Montserrat Medium"/>
                <a:ea typeface="Times New Roman" panose="02020603050405020304" pitchFamily="18" charset="0"/>
              </a:rPr>
              <a:t>) Государство является единственным производителем военной техники. </a:t>
            </a:r>
          </a:p>
          <a:p>
            <a:pPr>
              <a:spcBef>
                <a:spcPts val="25"/>
              </a:spcBef>
            </a:pPr>
            <a:r>
              <a:rPr lang="ru-RU" sz="2800" dirty="0">
                <a:latin typeface="Montserrat Medium"/>
                <a:ea typeface="Times New Roman" panose="02020603050405020304" pitchFamily="18" charset="0"/>
              </a:rPr>
              <a:t>Г) В городе </a:t>
            </a:r>
            <a:r>
              <a:rPr lang="ru-RU" sz="2800" dirty="0" err="1">
                <a:latin typeface="Montserrat Medium"/>
                <a:ea typeface="Times New Roman" panose="02020603050405020304" pitchFamily="18" charset="0"/>
              </a:rPr>
              <a:t>Z</a:t>
            </a:r>
            <a:r>
              <a:rPr lang="ru-RU" sz="2800" dirty="0">
                <a:latin typeface="Montserrat Medium"/>
                <a:ea typeface="Times New Roman" panose="02020603050405020304" pitchFamily="18" charset="0"/>
              </a:rPr>
              <a:t> на рынке сельхоз продукции представлено множество одинаковой продукции</a:t>
            </a:r>
            <a:endParaRPr lang="ru-RU" sz="2800" dirty="0">
              <a:latin typeface="Times New Roman" panose="02020603050405020304" pitchFamily="18" charset="0"/>
              <a:ea typeface="Times New Roman" panose="02020603050405020304" pitchFamily="18" charset="0"/>
            </a:endParaRPr>
          </a:p>
        </p:txBody>
      </p:sp>
      <p:sp>
        <p:nvSpPr>
          <p:cNvPr id="5" name="Прямоугольник 4">
            <a:extLst>
              <a:ext uri="{FF2B5EF4-FFF2-40B4-BE49-F238E27FC236}">
                <a16:creationId xmlns:a16="http://schemas.microsoft.com/office/drawing/2014/main" id="{84EF35FA-6AF7-FB44-9B0C-25CE496693D3}"/>
              </a:ext>
            </a:extLst>
          </p:cNvPr>
          <p:cNvSpPr/>
          <p:nvPr/>
        </p:nvSpPr>
        <p:spPr>
          <a:xfrm>
            <a:off x="8568973" y="755042"/>
            <a:ext cx="3341511" cy="2259593"/>
          </a:xfrm>
          <a:prstGeom prst="rect">
            <a:avLst/>
          </a:prstGeom>
        </p:spPr>
        <p:txBody>
          <a:bodyPr wrap="square">
            <a:spAutoFit/>
          </a:bodyPr>
          <a:lstStyle/>
          <a:p>
            <a:r>
              <a:rPr lang="ru-RU" sz="2800" dirty="0">
                <a:latin typeface="Montserrat Medium"/>
                <a:ea typeface="Times New Roman" panose="02020603050405020304" pitchFamily="18" charset="0"/>
              </a:rPr>
              <a:t>1) чистая (совершенная) конкуренция </a:t>
            </a:r>
            <a:endParaRPr lang="ru-RU" sz="2800" dirty="0">
              <a:latin typeface="Times New Roman" panose="02020603050405020304" pitchFamily="18" charset="0"/>
              <a:ea typeface="Times New Roman" panose="02020603050405020304" pitchFamily="18" charset="0"/>
            </a:endParaRPr>
          </a:p>
          <a:p>
            <a:pPr>
              <a:spcBef>
                <a:spcPts val="55"/>
              </a:spcBef>
            </a:pPr>
            <a:r>
              <a:rPr lang="ru-RU" sz="2800" dirty="0">
                <a:latin typeface="Montserrat Medium"/>
                <a:ea typeface="Times New Roman" panose="02020603050405020304" pitchFamily="18" charset="0"/>
              </a:rPr>
              <a:t>2) олигополия </a:t>
            </a:r>
            <a:endParaRPr lang="ru-RU" sz="2800" dirty="0">
              <a:latin typeface="Times New Roman" panose="02020603050405020304" pitchFamily="18" charset="0"/>
              <a:ea typeface="Times New Roman" panose="02020603050405020304" pitchFamily="18" charset="0"/>
            </a:endParaRPr>
          </a:p>
          <a:p>
            <a:pPr marR="165735">
              <a:spcBef>
                <a:spcPts val="10"/>
              </a:spcBef>
            </a:pPr>
            <a:r>
              <a:rPr lang="ru-RU" sz="2800" dirty="0">
                <a:latin typeface="Montserrat Medium"/>
                <a:ea typeface="Times New Roman" panose="02020603050405020304" pitchFamily="18" charset="0"/>
              </a:rPr>
              <a:t>3) монополия</a:t>
            </a:r>
            <a:endParaRPr lang="ru-RU"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48196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868885" y="858808"/>
            <a:ext cx="4551715" cy="5505303"/>
          </a:xfrm>
          <a:prstGeom prst="rect">
            <a:avLst/>
          </a:prstGeom>
        </p:spPr>
      </p:pic>
      <p:sp>
        <p:nvSpPr>
          <p:cNvPr id="4" name="Прямоугольник 3">
            <a:extLst>
              <a:ext uri="{FF2B5EF4-FFF2-40B4-BE49-F238E27FC236}">
                <a16:creationId xmlns:a16="http://schemas.microsoft.com/office/drawing/2014/main" id="{444A5DC3-FFD2-7043-A59C-B91790723253}"/>
              </a:ext>
            </a:extLst>
          </p:cNvPr>
          <p:cNvSpPr/>
          <p:nvPr/>
        </p:nvSpPr>
        <p:spPr>
          <a:xfrm>
            <a:off x="477847" y="0"/>
            <a:ext cx="9519337"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Напишите по теме «Конкуренция как рыночный механизм».</a:t>
            </a:r>
            <a:r>
              <a:rPr lang="ru-RU" sz="2800" dirty="0">
                <a:solidFill>
                  <a:srgbClr val="FF0000"/>
                </a:solidFill>
              </a:rPr>
              <a:t> </a:t>
            </a:r>
          </a:p>
        </p:txBody>
      </p:sp>
      <p:sp>
        <p:nvSpPr>
          <p:cNvPr id="6" name="Прямоугольник 5">
            <a:extLst>
              <a:ext uri="{FF2B5EF4-FFF2-40B4-BE49-F238E27FC236}">
                <a16:creationId xmlns:a16="http://schemas.microsoft.com/office/drawing/2014/main" id="{542B7483-76B1-4E47-931F-5B5AB642DAA9}"/>
              </a:ext>
            </a:extLst>
          </p:cNvPr>
          <p:cNvSpPr/>
          <p:nvPr/>
        </p:nvSpPr>
        <p:spPr>
          <a:xfrm>
            <a:off x="477847" y="270077"/>
            <a:ext cx="8782755" cy="6732677"/>
          </a:xfrm>
          <a:prstGeom prst="rect">
            <a:avLst/>
          </a:prstGeom>
        </p:spPr>
        <p:txBody>
          <a:bodyPr wrap="square">
            <a:spAutoFit/>
          </a:bodyPr>
          <a:lstStyle/>
          <a:p>
            <a:pPr>
              <a:lnSpc>
                <a:spcPct val="107000"/>
              </a:lnSpc>
              <a:spcAft>
                <a:spcPts val="800"/>
              </a:spcAft>
            </a:pPr>
            <a:r>
              <a:rPr lang="ru-RU" sz="2800" dirty="0">
                <a:ea typeface="Calibri" panose="020F0502020204030204" pitchFamily="34" charset="0"/>
                <a:cs typeface="Times New Roman" panose="02020603050405020304" pitchFamily="18" charset="0"/>
              </a:rPr>
              <a:t>1. Понятие конкуренции в рыночной системе. </a:t>
            </a:r>
          </a:p>
          <a:p>
            <a:pPr>
              <a:lnSpc>
                <a:spcPct val="107000"/>
              </a:lnSpc>
              <a:spcAft>
                <a:spcPts val="800"/>
              </a:spcAft>
            </a:pPr>
            <a:r>
              <a:rPr lang="ru-RU" sz="2800" dirty="0">
                <a:ea typeface="Calibri" panose="020F0502020204030204" pitchFamily="34" charset="0"/>
                <a:cs typeface="Times New Roman" panose="02020603050405020304" pitchFamily="18" charset="0"/>
              </a:rPr>
              <a:t>2. Признаки рынка:</a:t>
            </a:r>
          </a:p>
          <a:p>
            <a:pPr>
              <a:lnSpc>
                <a:spcPct val="107000"/>
              </a:lnSpc>
              <a:spcAft>
                <a:spcPts val="800"/>
              </a:spcAft>
            </a:pPr>
            <a:r>
              <a:rPr lang="ru-RU" sz="2800" dirty="0">
                <a:ea typeface="Calibri" panose="020F0502020204030204" pitchFamily="34" charset="0"/>
                <a:cs typeface="Times New Roman" panose="02020603050405020304" pitchFamily="18" charset="0"/>
              </a:rPr>
              <a:t>а) нерегулируемое ……..;</a:t>
            </a:r>
          </a:p>
          <a:p>
            <a:pPr>
              <a:lnSpc>
                <a:spcPct val="107000"/>
              </a:lnSpc>
              <a:spcAft>
                <a:spcPts val="800"/>
              </a:spcAft>
            </a:pPr>
            <a:r>
              <a:rPr lang="ru-RU" sz="2800" dirty="0">
                <a:ea typeface="Calibri" panose="020F0502020204030204" pitchFamily="34" charset="0"/>
                <a:cs typeface="Times New Roman" panose="02020603050405020304" pitchFamily="18" charset="0"/>
              </a:rPr>
              <a:t>б) нерегулируемый …….;</a:t>
            </a:r>
          </a:p>
          <a:p>
            <a:pPr>
              <a:lnSpc>
                <a:spcPct val="107000"/>
              </a:lnSpc>
              <a:spcAft>
                <a:spcPts val="800"/>
              </a:spcAft>
            </a:pPr>
            <a:r>
              <a:rPr lang="ru-RU" sz="2800" dirty="0">
                <a:ea typeface="Calibri" panose="020F0502020204030204" pitchFamily="34" charset="0"/>
                <a:cs typeface="Times New Roman" panose="02020603050405020304" pitchFamily="18" charset="0"/>
              </a:rPr>
              <a:t>в) нерегулируемая ……... </a:t>
            </a:r>
          </a:p>
          <a:p>
            <a:pPr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3. Функции конкуренции в рыночной экономике:</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а) ………..;</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б) ………..;</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в)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Calibri" panose="020F0502020204030204" pitchFamily="34" charset="0"/>
                <a:cs typeface="Times New Roman" panose="02020603050405020304" pitchFamily="18" charset="0"/>
              </a:rPr>
              <a:t>4. Типы конкуренции:</a:t>
            </a:r>
          </a:p>
          <a:p>
            <a:pPr>
              <a:lnSpc>
                <a:spcPct val="107000"/>
              </a:lnSpc>
              <a:spcAft>
                <a:spcPts val="800"/>
              </a:spcAft>
            </a:pPr>
            <a:r>
              <a:rPr lang="ru-RU" sz="2800" dirty="0">
                <a:ea typeface="Calibri" panose="020F0502020204030204" pitchFamily="34" charset="0"/>
                <a:cs typeface="Times New Roman" panose="02020603050405020304" pitchFamily="18" charset="0"/>
              </a:rPr>
              <a:t>а)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a:t>
            </a:r>
          </a:p>
          <a:p>
            <a:pPr>
              <a:lnSpc>
                <a:spcPct val="107000"/>
              </a:lnSpc>
              <a:spcAft>
                <a:spcPts val="800"/>
              </a:spcAft>
            </a:pPr>
            <a:r>
              <a:rPr lang="ru-RU" sz="2800" dirty="0">
                <a:ea typeface="Calibri" panose="020F0502020204030204" pitchFamily="34" charset="0"/>
                <a:cs typeface="Times New Roman" panose="02020603050405020304" pitchFamily="18" charset="0"/>
              </a:rPr>
              <a:t>б)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066975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4" name="Прямоугольник 3">
            <a:extLst>
              <a:ext uri="{FF2B5EF4-FFF2-40B4-BE49-F238E27FC236}">
                <a16:creationId xmlns:a16="http://schemas.microsoft.com/office/drawing/2014/main" id="{272A97C6-3547-AB46-B40E-C552BE86EBB0}"/>
              </a:ext>
            </a:extLst>
          </p:cNvPr>
          <p:cNvSpPr/>
          <p:nvPr/>
        </p:nvSpPr>
        <p:spPr>
          <a:xfrm>
            <a:off x="632178" y="459758"/>
            <a:ext cx="10058400" cy="6066469"/>
          </a:xfrm>
          <a:prstGeom prst="rect">
            <a:avLst/>
          </a:prstGeom>
        </p:spPr>
        <p:txBody>
          <a:bodyPr wrap="square">
            <a:spAutoFit/>
          </a:bodyPr>
          <a:lstStyle/>
          <a:p>
            <a:pPr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5. Совершенная конкуренция и ее признаки:</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а) большое количество фирм на рынке;</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б) продажа товаров по свободным ценам;</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в) беспрепятственное вхождение на рынок любой новой фирмы;</a:t>
            </a:r>
            <a:endParaRPr lang="ru-RU" sz="2800" dirty="0">
              <a:ea typeface="Calibri" panose="020F0502020204030204" pitchFamily="34" charset="0"/>
              <a:cs typeface="Times New Roman" panose="02020603050405020304" pitchFamily="18" charset="0"/>
            </a:endParaRPr>
          </a:p>
          <a:p>
            <a:pPr indent="238125" algn="just">
              <a:lnSpc>
                <a:spcPct val="107000"/>
              </a:lnSpc>
              <a:spcAft>
                <a:spcPts val="800"/>
              </a:spcAft>
            </a:pPr>
            <a:r>
              <a:rPr lang="ru-RU" sz="2800" dirty="0">
                <a:solidFill>
                  <a:srgbClr val="000000"/>
                </a:solidFill>
                <a:ea typeface="Times New Roman" panose="02020603050405020304" pitchFamily="18" charset="0"/>
                <a:cs typeface="Times New Roman" panose="02020603050405020304" pitchFamily="18" charset="0"/>
              </a:rPr>
              <a:t>г) доступность для всех экономической информации и т.д.</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Calibri" panose="020F0502020204030204" pitchFamily="34" charset="0"/>
                <a:cs typeface="Times New Roman" panose="02020603050405020304" pitchFamily="18" charset="0"/>
              </a:rPr>
              <a:t>6. Типы несовершенной конкуренции:</a:t>
            </a:r>
          </a:p>
          <a:p>
            <a:pPr>
              <a:lnSpc>
                <a:spcPct val="107000"/>
              </a:lnSpc>
              <a:spcAft>
                <a:spcPts val="800"/>
              </a:spcAft>
            </a:pPr>
            <a:r>
              <a:rPr lang="ru-RU" sz="2800" dirty="0">
                <a:ea typeface="Calibri" panose="020F0502020204030204" pitchFamily="34" charset="0"/>
                <a:cs typeface="Times New Roman" panose="02020603050405020304" pitchFamily="18" charset="0"/>
              </a:rPr>
              <a:t>а)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a:t>
            </a:r>
          </a:p>
          <a:p>
            <a:pPr>
              <a:lnSpc>
                <a:spcPct val="107000"/>
              </a:lnSpc>
              <a:spcAft>
                <a:spcPts val="800"/>
              </a:spcAft>
            </a:pPr>
            <a:r>
              <a:rPr lang="ru-RU" sz="2800" dirty="0">
                <a:ea typeface="Calibri" panose="020F0502020204030204" pitchFamily="34" charset="0"/>
                <a:cs typeface="Times New Roman" panose="02020603050405020304" pitchFamily="18" charset="0"/>
              </a:rPr>
              <a:t>б)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a:t>
            </a:r>
          </a:p>
          <a:p>
            <a:pPr>
              <a:lnSpc>
                <a:spcPct val="107000"/>
              </a:lnSpc>
              <a:spcAft>
                <a:spcPts val="800"/>
              </a:spcAft>
            </a:pPr>
            <a:r>
              <a:rPr lang="ru-RU" sz="2800" dirty="0">
                <a:ea typeface="Calibri" panose="020F0502020204030204" pitchFamily="34" charset="0"/>
                <a:cs typeface="Times New Roman" panose="02020603050405020304" pitchFamily="18" charset="0"/>
              </a:rPr>
              <a:t>в)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a:t>
            </a:r>
          </a:p>
          <a:p>
            <a:pPr>
              <a:lnSpc>
                <a:spcPct val="107000"/>
              </a:lnSpc>
              <a:spcAft>
                <a:spcPts val="800"/>
              </a:spcAft>
            </a:pPr>
            <a:r>
              <a:rPr lang="ru-RU" sz="2800" dirty="0">
                <a:ea typeface="Calibri" panose="020F0502020204030204" pitchFamily="34" charset="0"/>
                <a:cs typeface="Times New Roman" panose="02020603050405020304" pitchFamily="18" charset="0"/>
              </a:rPr>
              <a:t>г) </a:t>
            </a:r>
            <a:r>
              <a:rPr lang="ru-RU" sz="2800" dirty="0">
                <a:solidFill>
                  <a:srgbClr val="000000"/>
                </a:solidFill>
                <a:ea typeface="Times New Roman" panose="02020603050405020304" pitchFamily="18" charset="0"/>
                <a:cs typeface="Times New Roman" panose="02020603050405020304" pitchFamily="18" charset="0"/>
              </a:rPr>
              <a:t>………..</a:t>
            </a:r>
            <a:r>
              <a:rPr lang="ru-RU" sz="2800" dirty="0">
                <a:ea typeface="Calibri" panose="020F0502020204030204" pitchFamily="34" charset="0"/>
                <a:cs typeface="Times New Roman" panose="02020603050405020304" pitchFamily="18" charset="0"/>
              </a:rPr>
              <a:t>. </a:t>
            </a:r>
            <a:endParaRPr lang="ru-RU" sz="28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869348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pic>
        <p:nvPicPr>
          <p:cNvPr id="7" name="Picture 7"/>
          <p:cNvPicPr>
            <a:picLocks noChangeAspect="1"/>
          </p:cNvPicPr>
          <p:nvPr/>
        </p:nvPicPr>
        <p:blipFill>
          <a:blip r:embed="rId3"/>
          <a:srcRect/>
          <a:stretch>
            <a:fillRect/>
          </a:stretch>
        </p:blipFill>
        <p:spPr>
          <a:xfrm>
            <a:off x="7277405" y="415025"/>
            <a:ext cx="4228795" cy="5346753"/>
          </a:xfrm>
          <a:prstGeom prst="rect">
            <a:avLst/>
          </a:prstGeom>
        </p:spPr>
      </p:pic>
      <p:sp>
        <p:nvSpPr>
          <p:cNvPr id="5" name="Прямоугольник 4">
            <a:extLst>
              <a:ext uri="{FF2B5EF4-FFF2-40B4-BE49-F238E27FC236}">
                <a16:creationId xmlns:a16="http://schemas.microsoft.com/office/drawing/2014/main" id="{3D7DEEC3-9FB3-DC4D-9F56-6673E3D4E233}"/>
              </a:ext>
            </a:extLst>
          </p:cNvPr>
          <p:cNvSpPr/>
          <p:nvPr/>
        </p:nvSpPr>
        <p:spPr>
          <a:xfrm>
            <a:off x="574014" y="273914"/>
            <a:ext cx="8128000" cy="6169061"/>
          </a:xfrm>
          <a:prstGeom prst="rect">
            <a:avLst/>
          </a:prstGeom>
        </p:spPr>
        <p:txBody>
          <a:bodyPr wrap="square">
            <a:spAutoFit/>
          </a:bodyPr>
          <a:lstStyle/>
          <a:p>
            <a:pPr>
              <a:lnSpc>
                <a:spcPct val="107000"/>
              </a:lnSpc>
              <a:spcAft>
                <a:spcPts val="800"/>
              </a:spcAft>
            </a:pPr>
            <a:r>
              <a:rPr lang="ru-RU" sz="2800" dirty="0">
                <a:ea typeface="Calibri" panose="020F0502020204030204" pitchFamily="34" charset="0"/>
                <a:cs typeface="Times New Roman" panose="02020603050405020304" pitchFamily="18" charset="0"/>
              </a:rPr>
              <a:t>7. Положительные стороны конкуренции:</a:t>
            </a:r>
          </a:p>
          <a:p>
            <a:pPr>
              <a:lnSpc>
                <a:spcPct val="107000"/>
              </a:lnSpc>
              <a:spcAft>
                <a:spcPts val="800"/>
              </a:spcAft>
            </a:pPr>
            <a:r>
              <a:rPr lang="ru-RU" sz="2800" dirty="0">
                <a:ea typeface="Calibri" panose="020F0502020204030204" pitchFamily="34" charset="0"/>
                <a:cs typeface="Times New Roman" panose="02020603050405020304" pitchFamily="18" charset="0"/>
              </a:rPr>
              <a:t>а) повышение качества товаров и услуг;</a:t>
            </a:r>
          </a:p>
          <a:p>
            <a:pPr>
              <a:lnSpc>
                <a:spcPct val="107000"/>
              </a:lnSpc>
              <a:spcAft>
                <a:spcPts val="800"/>
              </a:spcAft>
            </a:pPr>
            <a:r>
              <a:rPr lang="ru-RU" sz="2800" dirty="0">
                <a:ea typeface="Calibri" panose="020F0502020204030204" pitchFamily="34" charset="0"/>
                <a:cs typeface="Times New Roman" panose="02020603050405020304" pitchFamily="18" charset="0"/>
              </a:rPr>
              <a:t>б) ограничивает монополию;</a:t>
            </a:r>
          </a:p>
          <a:p>
            <a:pPr>
              <a:lnSpc>
                <a:spcPct val="107000"/>
              </a:lnSpc>
              <a:spcAft>
                <a:spcPts val="800"/>
              </a:spcAft>
            </a:pPr>
            <a:r>
              <a:rPr lang="ru-RU" sz="2800" dirty="0">
                <a:ea typeface="Calibri" panose="020F0502020204030204" pitchFamily="34" charset="0"/>
                <a:cs typeface="Times New Roman" panose="02020603050405020304" pitchFamily="18" charset="0"/>
              </a:rPr>
              <a:t>в) создает выбор для покупателей;</a:t>
            </a:r>
          </a:p>
          <a:p>
            <a:pPr>
              <a:lnSpc>
                <a:spcPct val="107000"/>
              </a:lnSpc>
              <a:spcAft>
                <a:spcPts val="800"/>
              </a:spcAft>
            </a:pPr>
            <a:r>
              <a:rPr lang="ru-RU" sz="2800" dirty="0">
                <a:ea typeface="Calibri" panose="020F0502020204030204" pitchFamily="34" charset="0"/>
                <a:cs typeface="Times New Roman" panose="02020603050405020304" pitchFamily="18" charset="0"/>
              </a:rPr>
              <a:t>г) способствует НТР. </a:t>
            </a:r>
          </a:p>
          <a:p>
            <a:pPr>
              <a:lnSpc>
                <a:spcPct val="107000"/>
              </a:lnSpc>
              <a:spcAft>
                <a:spcPts val="800"/>
              </a:spcAft>
            </a:pPr>
            <a:r>
              <a:rPr lang="ru-RU" sz="2800" dirty="0">
                <a:ea typeface="Calibri" panose="020F0502020204030204" pitchFamily="34" charset="0"/>
                <a:cs typeface="Times New Roman" panose="02020603050405020304" pitchFamily="18" charset="0"/>
              </a:rPr>
              <a:t>8. Отрицательные стороны конкуренции:</a:t>
            </a:r>
          </a:p>
          <a:p>
            <a:pPr>
              <a:lnSpc>
                <a:spcPct val="107000"/>
              </a:lnSpc>
              <a:spcAft>
                <a:spcPts val="800"/>
              </a:spcAft>
            </a:pPr>
            <a:r>
              <a:rPr lang="ru-RU" sz="2800" dirty="0">
                <a:ea typeface="Calibri" panose="020F0502020204030204" pitchFamily="34" charset="0"/>
                <a:cs typeface="Times New Roman" panose="02020603050405020304" pitchFamily="18" charset="0"/>
              </a:rPr>
              <a:t>а) разорение многих субъектов;</a:t>
            </a:r>
          </a:p>
          <a:p>
            <a:pPr>
              <a:lnSpc>
                <a:spcPct val="107000"/>
              </a:lnSpc>
              <a:spcAft>
                <a:spcPts val="800"/>
              </a:spcAft>
            </a:pPr>
            <a:r>
              <a:rPr lang="ru-RU" sz="2800" dirty="0">
                <a:ea typeface="Calibri" panose="020F0502020204030204" pitchFamily="34" charset="0"/>
                <a:cs typeface="Times New Roman" panose="02020603050405020304" pitchFamily="18" charset="0"/>
              </a:rPr>
              <a:t>б) использование нечестных методов борьбы;</a:t>
            </a:r>
          </a:p>
          <a:p>
            <a:pPr>
              <a:lnSpc>
                <a:spcPct val="107000"/>
              </a:lnSpc>
              <a:spcAft>
                <a:spcPts val="800"/>
              </a:spcAft>
            </a:pPr>
            <a:r>
              <a:rPr lang="ru-RU" sz="2800" dirty="0">
                <a:ea typeface="Calibri" panose="020F0502020204030204" pitchFamily="34" charset="0"/>
                <a:cs typeface="Times New Roman" panose="02020603050405020304" pitchFamily="18" charset="0"/>
              </a:rPr>
              <a:t>в) увеличение социального неравенства;</a:t>
            </a:r>
          </a:p>
          <a:p>
            <a:pPr>
              <a:lnSpc>
                <a:spcPct val="107000"/>
              </a:lnSpc>
              <a:spcAft>
                <a:spcPts val="800"/>
              </a:spcAft>
            </a:pPr>
            <a:r>
              <a:rPr lang="ru-RU" sz="2800" dirty="0">
                <a:ea typeface="Calibri" panose="020F0502020204030204" pitchFamily="34" charset="0"/>
                <a:cs typeface="Times New Roman" panose="02020603050405020304" pitchFamily="18" charset="0"/>
              </a:rPr>
              <a:t>г)экологические нарушения. </a:t>
            </a:r>
          </a:p>
          <a:p>
            <a:pPr>
              <a:lnSpc>
                <a:spcPct val="107000"/>
              </a:lnSpc>
              <a:spcAft>
                <a:spcPts val="800"/>
              </a:spcAft>
            </a:pPr>
            <a:r>
              <a:rPr lang="ru-RU" sz="2800" dirty="0">
                <a:ea typeface="Calibri" panose="020F0502020204030204" pitchFamily="34" charset="0"/>
                <a:cs typeface="Times New Roman" panose="02020603050405020304" pitchFamily="18" charset="0"/>
              </a:rPr>
              <a:t>9. </a:t>
            </a:r>
            <a:r>
              <a:rPr lang="ru-RU" sz="2800" dirty="0">
                <a:solidFill>
                  <a:srgbClr val="000000"/>
                </a:solidFill>
                <a:ea typeface="Times New Roman" panose="02020603050405020304" pitchFamily="18" charset="0"/>
                <a:cs typeface="Times New Roman" panose="02020603050405020304" pitchFamily="18" charset="0"/>
              </a:rPr>
              <a:t>Последствия монополизации экономики.</a:t>
            </a:r>
            <a:endParaRPr lang="ru-RU" sz="28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08050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72233" y="5761777"/>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698043" y="1444875"/>
            <a:ext cx="4481868" cy="4156518"/>
          </a:xfrm>
          <a:prstGeom prst="rect">
            <a:avLst/>
          </a:prstGeom>
        </p:spPr>
      </p:pic>
      <p:sp>
        <p:nvSpPr>
          <p:cNvPr id="4" name="Прямоугольник 3">
            <a:extLst>
              <a:ext uri="{FF2B5EF4-FFF2-40B4-BE49-F238E27FC236}">
                <a16:creationId xmlns:a16="http://schemas.microsoft.com/office/drawing/2014/main" id="{731B1FBE-DB89-9247-BAC8-B5F046D179C8}"/>
              </a:ext>
            </a:extLst>
          </p:cNvPr>
          <p:cNvSpPr/>
          <p:nvPr/>
        </p:nvSpPr>
        <p:spPr>
          <a:xfrm>
            <a:off x="292267" y="513205"/>
            <a:ext cx="8402119" cy="528606"/>
          </a:xfrm>
          <a:prstGeom prst="rect">
            <a:avLst/>
          </a:prstGeom>
        </p:spPr>
        <p:txBody>
          <a:bodyPr wrap="square">
            <a:spAutoFit/>
          </a:bodyPr>
          <a:lstStyle/>
          <a:p>
            <a:pPr indent="238125"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Используя обществоведческие знания,</a:t>
            </a:r>
            <a:endPar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AA099153-A44E-8443-BCA4-0C9DE35C9493}"/>
              </a:ext>
            </a:extLst>
          </p:cNvPr>
          <p:cNvSpPr/>
          <p:nvPr/>
        </p:nvSpPr>
        <p:spPr>
          <a:xfrm>
            <a:off x="672233" y="1604878"/>
            <a:ext cx="7135688" cy="989630"/>
          </a:xfrm>
          <a:prstGeom prst="rect">
            <a:avLst/>
          </a:prstGeom>
        </p:spPr>
        <p:txBody>
          <a:bodyPr wrap="square">
            <a:spAutoFit/>
          </a:bodyPr>
          <a:lstStyle/>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раскройте смысл понятия «предложение»;</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0" name="Прямоугольник 9">
            <a:extLst>
              <a:ext uri="{FF2B5EF4-FFF2-40B4-BE49-F238E27FC236}">
                <a16:creationId xmlns:a16="http://schemas.microsoft.com/office/drawing/2014/main" id="{7AFB7668-0CC4-184C-A645-9E947DB7DBED}"/>
              </a:ext>
            </a:extLst>
          </p:cNvPr>
          <p:cNvSpPr/>
          <p:nvPr/>
        </p:nvSpPr>
        <p:spPr>
          <a:xfrm>
            <a:off x="672233" y="3523134"/>
            <a:ext cx="7135688" cy="989630"/>
          </a:xfrm>
          <a:prstGeom prst="rect">
            <a:avLst/>
          </a:prstGeom>
        </p:spPr>
        <p:txBody>
          <a:bodyPr wrap="square">
            <a:spAutoFit/>
          </a:bodyPr>
          <a:lstStyle/>
          <a:p>
            <a:pPr indent="238125" algn="just">
              <a:lnSpc>
                <a:spcPct val="107000"/>
              </a:lnSpc>
              <a:spcAft>
                <a:spcPts val="800"/>
              </a:spcAft>
            </a:pPr>
            <a:r>
              <a:rPr lang="ru-RU" sz="28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2) раскройте смысл понятия «спрос»;</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847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9F2579-2563-0968-EFDC-B8F0D2FEEFFB}"/>
              </a:ext>
            </a:extLst>
          </p:cNvPr>
          <p:cNvSpPr txBox="1"/>
          <p:nvPr/>
        </p:nvSpPr>
        <p:spPr>
          <a:xfrm>
            <a:off x="1034142" y="1796143"/>
            <a:ext cx="9301202" cy="1938992"/>
          </a:xfrm>
          <a:prstGeom prst="rect">
            <a:avLst/>
          </a:prstGeom>
          <a:noFill/>
        </p:spPr>
        <p:txBody>
          <a:bodyPr wrap="square" rtlCol="0">
            <a:spAutoFit/>
          </a:bodyPr>
          <a:lstStyle/>
          <a:p>
            <a:pPr algn="just"/>
            <a:r>
              <a:rPr lang="ru-RU" sz="2400" dirty="0">
                <a:effectLst/>
                <a:latin typeface="Arial" panose="020B0604020202020204" pitchFamily="34" charset="0"/>
              </a:rPr>
              <a:t>Сложившаяся на рынке в </a:t>
            </a:r>
            <a:r>
              <a:rPr lang="ru-RU" sz="2400" dirty="0" err="1">
                <a:effectLst/>
                <a:latin typeface="Arial" panose="020B0604020202020204" pitchFamily="34" charset="0"/>
              </a:rPr>
              <a:t>некоторыи</a:t>
            </a:r>
            <a:r>
              <a:rPr lang="ru-RU" sz="2400" dirty="0">
                <a:effectLst/>
                <a:latin typeface="Arial" panose="020B0604020202020204" pitchFamily="34" charset="0"/>
              </a:rPr>
              <a:t>̆ период времени зависимость количества товара определенного вида, </a:t>
            </a:r>
            <a:r>
              <a:rPr lang="ru-RU" sz="2400" dirty="0" err="1">
                <a:effectLst/>
                <a:latin typeface="Arial" panose="020B0604020202020204" pitchFamily="34" charset="0"/>
              </a:rPr>
              <a:t>которыи</a:t>
            </a:r>
            <a:r>
              <a:rPr lang="ru-RU" sz="2400" dirty="0">
                <a:effectLst/>
                <a:latin typeface="Arial" panose="020B0604020202020204" pitchFamily="34" charset="0"/>
              </a:rPr>
              <a:t>̆ производители/продавцы готовы предложить, от цен, по которым этот товар может быть продан. </a:t>
            </a:r>
            <a:endParaRPr lang="ru-RU" sz="2400" dirty="0"/>
          </a:p>
          <a:p>
            <a:pPr algn="just"/>
            <a:endParaRPr lang="ru-RU" sz="2400" dirty="0"/>
          </a:p>
        </p:txBody>
      </p:sp>
      <p:sp>
        <p:nvSpPr>
          <p:cNvPr id="3" name="TextBox 2">
            <a:extLst>
              <a:ext uri="{FF2B5EF4-FFF2-40B4-BE49-F238E27FC236}">
                <a16:creationId xmlns:a16="http://schemas.microsoft.com/office/drawing/2014/main" id="{0961D875-4A08-F0DF-BACE-B5F2048E1E2F}"/>
              </a:ext>
            </a:extLst>
          </p:cNvPr>
          <p:cNvSpPr txBox="1"/>
          <p:nvPr/>
        </p:nvSpPr>
        <p:spPr>
          <a:xfrm>
            <a:off x="947057" y="772886"/>
            <a:ext cx="2324675" cy="523220"/>
          </a:xfrm>
          <a:prstGeom prst="rect">
            <a:avLst/>
          </a:prstGeom>
          <a:noFill/>
        </p:spPr>
        <p:txBody>
          <a:bodyPr wrap="none" rtlCol="0">
            <a:spAutoFit/>
          </a:bodyPr>
          <a:lstStyle/>
          <a:p>
            <a:r>
              <a:rPr lang="ru-RU" sz="2800" dirty="0">
                <a:solidFill>
                  <a:srgbClr val="FF0000"/>
                </a:solidFill>
              </a:rPr>
              <a:t>Предложение</a:t>
            </a:r>
          </a:p>
        </p:txBody>
      </p:sp>
    </p:spTree>
    <p:extLst>
      <p:ext uri="{BB962C8B-B14F-4D97-AF65-F5344CB8AC3E}">
        <p14:creationId xmlns:p14="http://schemas.microsoft.com/office/powerpoint/2010/main" val="19037719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5794908" y="6035372"/>
            <a:ext cx="3754419" cy="3071798"/>
          </a:xfrm>
          <a:prstGeom prst="rect">
            <a:avLst/>
          </a:prstGeom>
        </p:spPr>
      </p:pic>
      <p:sp>
        <p:nvSpPr>
          <p:cNvPr id="4" name="Прямоугольник 3">
            <a:extLst>
              <a:ext uri="{FF2B5EF4-FFF2-40B4-BE49-F238E27FC236}">
                <a16:creationId xmlns:a16="http://schemas.microsoft.com/office/drawing/2014/main" id="{7ABC80F9-80D9-4D42-8E46-B794EDA73DE6}"/>
              </a:ext>
            </a:extLst>
          </p:cNvPr>
          <p:cNvSpPr/>
          <p:nvPr/>
        </p:nvSpPr>
        <p:spPr>
          <a:xfrm>
            <a:off x="365760" y="58847"/>
            <a:ext cx="11407140" cy="5601533"/>
          </a:xfrm>
          <a:prstGeom prst="rect">
            <a:avLst/>
          </a:prstGeom>
        </p:spPr>
        <p:txBody>
          <a:bodyPr wrap="square">
            <a:spAutoFit/>
          </a:bodyPr>
          <a:lstStyle/>
          <a:p>
            <a:r>
              <a:rPr lang="ru-RU" sz="2400" dirty="0">
                <a:solidFill>
                  <a:srgbClr val="FF0000"/>
                </a:solidFill>
                <a:latin typeface="Montserrat Medium" pitchFamily="2" charset="0"/>
                <a:ea typeface="Times New Roman" panose="02020603050405020304" pitchFamily="18" charset="0"/>
              </a:rPr>
              <a:t>Представьте, что Вы помогаете учителю оформить презентацию к уроку обществознания по теме «Многообразие конкурентных рынков». Один из слайдов называется «Совершенная (чистая) конкуренция». Что из перечисленного необходимо включить в этот слайд? Запишите цифры, под которыми указаны эти признаки.</a:t>
            </a:r>
            <a:endParaRPr lang="ru-RU" dirty="0">
              <a:solidFill>
                <a:srgbClr val="404040"/>
              </a:solidFill>
              <a:latin typeface="Montserrat Medium" pitchFamily="2" charset="0"/>
              <a:ea typeface="Times New Roman" panose="02020603050405020304" pitchFamily="18" charset="0"/>
            </a:endParaRPr>
          </a:p>
          <a:p>
            <a:endParaRPr lang="ru-RU" dirty="0">
              <a:solidFill>
                <a:srgbClr val="404040"/>
              </a:solidFill>
              <a:latin typeface="Montserrat Medium" pitchFamily="2" charset="0"/>
              <a:ea typeface="Times New Roman" panose="02020603050405020304" pitchFamily="18" charset="0"/>
            </a:endParaRPr>
          </a:p>
          <a:p>
            <a:r>
              <a:rPr lang="ru-RU" sz="2000" dirty="0">
                <a:latin typeface="Montserrat Medium" pitchFamily="2" charset="0"/>
                <a:ea typeface="Times New Roman" panose="02020603050405020304" pitchFamily="18" charset="0"/>
              </a:rPr>
              <a:t>1) Рыночная структура, при которой на рынке присутствует единственный продавец уникального продукта.</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2) Барьеры, препятствующие выходу на такой рынок, практически отсутствуют.</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3) Никто из участников рынка не располагает информацией больше, чем все остальные.</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4) Множество разных фирм производят одинаковую продукцию, не имея возможности контролировать цену на неё.</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5) Рыночная структура, при которой рынок поделён несколькими крупными фирмами.</a:t>
            </a:r>
            <a:endParaRPr lang="ru-RU" sz="2000" dirty="0">
              <a:latin typeface="Times New Roman" panose="02020603050405020304" pitchFamily="18" charset="0"/>
              <a:ea typeface="Times New Roman" panose="02020603050405020304" pitchFamily="18" charset="0"/>
            </a:endParaRPr>
          </a:p>
          <a:p>
            <a:r>
              <a:rPr lang="ru-RU" sz="2000" dirty="0">
                <a:latin typeface="Montserrat Medium" pitchFamily="2" charset="0"/>
                <a:ea typeface="Times New Roman" panose="02020603050405020304" pitchFamily="18" charset="0"/>
              </a:rPr>
              <a:t>6) В условиях такой рыночной структуры барьером выхода на рынок является огромный стартовый капитал, необходимый для производства данного товара.</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81007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pic>
        <p:nvPicPr>
          <p:cNvPr id="8" name="Picture 8"/>
          <p:cNvPicPr>
            <a:picLocks noChangeAspect="1"/>
          </p:cNvPicPr>
          <p:nvPr/>
        </p:nvPicPr>
        <p:blipFill>
          <a:blip r:embed="rId4"/>
          <a:srcRect/>
          <a:stretch>
            <a:fillRect/>
          </a:stretch>
        </p:blipFill>
        <p:spPr>
          <a:xfrm>
            <a:off x="7094258" y="4923806"/>
            <a:ext cx="4696359" cy="2743200"/>
          </a:xfrm>
          <a:prstGeom prst="rect">
            <a:avLst/>
          </a:prstGeom>
        </p:spPr>
      </p:pic>
      <p:sp>
        <p:nvSpPr>
          <p:cNvPr id="9" name="Прямоугольник 8">
            <a:extLst>
              <a:ext uri="{FF2B5EF4-FFF2-40B4-BE49-F238E27FC236}">
                <a16:creationId xmlns:a16="http://schemas.microsoft.com/office/drawing/2014/main" id="{35BD28D8-A7FE-3C48-89A3-3E36CAAA55F4}"/>
              </a:ext>
            </a:extLst>
          </p:cNvPr>
          <p:cNvSpPr/>
          <p:nvPr/>
        </p:nvSpPr>
        <p:spPr>
          <a:xfrm>
            <a:off x="253732" y="319392"/>
            <a:ext cx="11016248" cy="4975721"/>
          </a:xfrm>
          <a:prstGeom prst="rect">
            <a:avLst/>
          </a:prstGeom>
        </p:spPr>
        <p:txBody>
          <a:bodyPr wrap="square">
            <a:spAutoFit/>
          </a:bodyPr>
          <a:lstStyle/>
          <a:p>
            <a:pPr>
              <a:spcBef>
                <a:spcPts val="990"/>
              </a:spcBef>
            </a:pPr>
            <a:r>
              <a:rPr lang="ru-RU" sz="2800" dirty="0">
                <a:solidFill>
                  <a:srgbClr val="FF0000"/>
                </a:solidFill>
                <a:latin typeface="Montserrat Medium" pitchFamily="2" charset="0"/>
                <a:ea typeface="Times New Roman" panose="02020603050405020304" pitchFamily="18" charset="0"/>
              </a:rPr>
              <a:t>Выберите верные суждения о видах конкуренции запишите </a:t>
            </a:r>
            <a:r>
              <a:rPr lang="ru-RU" sz="2800" b="1" dirty="0">
                <a:solidFill>
                  <a:srgbClr val="FF0000"/>
                </a:solidFill>
                <a:latin typeface="Montserrat Medium" pitchFamily="2" charset="0"/>
                <a:ea typeface="Times New Roman" panose="02020603050405020304" pitchFamily="18" charset="0"/>
              </a:rPr>
              <a:t>цифры, </a:t>
            </a:r>
            <a:r>
              <a:rPr lang="ru-RU" sz="2800" dirty="0">
                <a:solidFill>
                  <a:srgbClr val="FF0000"/>
                </a:solidFill>
                <a:latin typeface="Montserrat Medium" pitchFamily="2" charset="0"/>
                <a:ea typeface="Times New Roman" panose="02020603050405020304" pitchFamily="18" charset="0"/>
              </a:rPr>
              <a:t>под которыми они указаны. </a:t>
            </a:r>
          </a:p>
          <a:p>
            <a:pPr>
              <a:spcBef>
                <a:spcPts val="990"/>
              </a:spcBef>
            </a:pPr>
            <a:endParaRPr lang="ru-RU" sz="2800" dirty="0">
              <a:solidFill>
                <a:srgbClr val="FF0000"/>
              </a:solidFill>
              <a:latin typeface="Times New Roman" panose="02020603050405020304" pitchFamily="18" charset="0"/>
              <a:ea typeface="Times New Roman" panose="02020603050405020304" pitchFamily="18" charset="0"/>
            </a:endParaRPr>
          </a:p>
          <a:p>
            <a:pPr algn="just">
              <a:spcBef>
                <a:spcPts val="585"/>
              </a:spcBef>
            </a:pPr>
            <a:r>
              <a:rPr lang="ru-RU" sz="2000" dirty="0">
                <a:latin typeface="Montserrat Medium" pitchFamily="2" charset="0"/>
                <a:ea typeface="Times New Roman" panose="02020603050405020304" pitchFamily="18" charset="0"/>
              </a:rPr>
              <a:t>1) Монопсония — это такой вид монополии, когда монополистом является не продавец, а покупатель. </a:t>
            </a:r>
            <a:endParaRPr lang="ru-RU" sz="2000" dirty="0">
              <a:latin typeface="Times New Roman" panose="02020603050405020304" pitchFamily="18" charset="0"/>
              <a:ea typeface="Times New Roman" panose="02020603050405020304" pitchFamily="18" charset="0"/>
            </a:endParaRPr>
          </a:p>
          <a:p>
            <a:pPr algn="just"/>
            <a:r>
              <a:rPr lang="ru-RU" sz="2000" dirty="0">
                <a:latin typeface="Montserrat Medium" pitchFamily="2" charset="0"/>
                <a:ea typeface="Times New Roman" panose="02020603050405020304" pitchFamily="18" charset="0"/>
              </a:rPr>
              <a:t>2) Олигополией называют рыночную структуру, при которой рынок поделён между несколькими крупными фирмами. </a:t>
            </a:r>
            <a:endParaRPr lang="ru-RU" sz="2000" dirty="0">
              <a:latin typeface="Times New Roman" panose="02020603050405020304" pitchFamily="18" charset="0"/>
              <a:ea typeface="Times New Roman" panose="02020603050405020304" pitchFamily="18" charset="0"/>
            </a:endParaRPr>
          </a:p>
          <a:p>
            <a:pPr algn="just"/>
            <a:r>
              <a:rPr lang="ru-RU" sz="2000" dirty="0">
                <a:latin typeface="Montserrat Medium" pitchFamily="2" charset="0"/>
                <a:ea typeface="Times New Roman" panose="02020603050405020304" pitchFamily="18" charset="0"/>
              </a:rPr>
              <a:t>3) Монополист самостоятельно устанавливает цены на производимую продукцию с  учётом различных экономических факторов. </a:t>
            </a:r>
            <a:endParaRPr lang="ru-RU" sz="2000" dirty="0">
              <a:latin typeface="Times New Roman" panose="02020603050405020304" pitchFamily="18" charset="0"/>
              <a:ea typeface="Times New Roman" panose="02020603050405020304" pitchFamily="18" charset="0"/>
            </a:endParaRPr>
          </a:p>
          <a:p>
            <a:pPr algn="just">
              <a:spcBef>
                <a:spcPts val="25"/>
              </a:spcBef>
            </a:pPr>
            <a:r>
              <a:rPr lang="ru-RU" sz="2000" dirty="0">
                <a:latin typeface="Montserrat Medium" pitchFamily="2" charset="0"/>
                <a:ea typeface="Times New Roman" panose="02020603050405020304" pitchFamily="18" charset="0"/>
              </a:rPr>
              <a:t>4) В условиях олигополии отсутствуют барьеры входа на рынок новых участников. </a:t>
            </a:r>
            <a:endParaRPr lang="ru-RU" sz="2000" dirty="0">
              <a:latin typeface="Times New Roman" panose="02020603050405020304" pitchFamily="18" charset="0"/>
              <a:ea typeface="Times New Roman" panose="02020603050405020304" pitchFamily="18" charset="0"/>
            </a:endParaRPr>
          </a:p>
          <a:p>
            <a:pPr algn="just">
              <a:spcBef>
                <a:spcPts val="25"/>
              </a:spcBef>
            </a:pPr>
            <a:r>
              <a:rPr lang="ru-RU" sz="2000" dirty="0">
                <a:latin typeface="Montserrat Medium" pitchFamily="2" charset="0"/>
                <a:ea typeface="Times New Roman" panose="02020603050405020304" pitchFamily="18" charset="0"/>
              </a:rPr>
              <a:t>5) Ситуация на рынке, когда множество фирм производят однотипную продукцию не имеют возможности контролировать цены на неё, называется совершенной конкуренцией.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891683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sp>
        <p:nvSpPr>
          <p:cNvPr id="2" name="Прямоугольник 1">
            <a:extLst>
              <a:ext uri="{FF2B5EF4-FFF2-40B4-BE49-F238E27FC236}">
                <a16:creationId xmlns:a16="http://schemas.microsoft.com/office/drawing/2014/main" id="{92D95BD5-5CE7-324F-B2F1-2E7DAB748F5F}"/>
              </a:ext>
            </a:extLst>
          </p:cNvPr>
          <p:cNvSpPr/>
          <p:nvPr/>
        </p:nvSpPr>
        <p:spPr>
          <a:xfrm>
            <a:off x="581025" y="612844"/>
            <a:ext cx="11029950" cy="5632311"/>
          </a:xfrm>
          <a:prstGeom prst="rect">
            <a:avLst/>
          </a:prstGeom>
        </p:spPr>
        <p:txBody>
          <a:bodyPr wrap="square">
            <a:spAutoFit/>
          </a:bodyPr>
          <a:lstStyle/>
          <a:p>
            <a:pPr marR="64135" algn="just">
              <a:spcBef>
                <a:spcPts val="780"/>
              </a:spcBef>
            </a:pPr>
            <a:r>
              <a:rPr lang="ru-RU" sz="2000" dirty="0">
                <a:latin typeface="Montserrat Medium"/>
                <a:ea typeface="Times New Roman" panose="02020603050405020304" pitchFamily="18" charset="0"/>
              </a:rPr>
              <a:t> Рынок — это процесс взаимодействия кооперации различных индивидов, соединённых системой разделения труда. Нет ничего мистического или бесчеловечного в рыночных отношениях. Этот процесс выглядит как результирующая человеческих действий. </a:t>
            </a:r>
            <a:endParaRPr lang="ru-RU" sz="2000" dirty="0">
              <a:latin typeface="Times New Roman" panose="02020603050405020304" pitchFamily="18" charset="0"/>
              <a:ea typeface="Times New Roman" panose="02020603050405020304" pitchFamily="18" charset="0"/>
            </a:endParaRPr>
          </a:p>
          <a:p>
            <a:pPr marR="66675" algn="just">
              <a:spcBef>
                <a:spcPts val="15"/>
              </a:spcBef>
            </a:pPr>
            <a:r>
              <a:rPr lang="ru-RU" sz="2000" dirty="0">
                <a:latin typeface="Montserrat Medium"/>
                <a:ea typeface="Times New Roman" panose="02020603050405020304" pitchFamily="18" charset="0"/>
              </a:rPr>
              <a:t>Рыночный процесс есть адаптация индивидуальных поступков к требованиям взаимной кооперации. Цены указывают производителям, что, как, в каком количестве следует производить. Рынок есть фокус, котором пересекаются, отражаются виды активности; из этого центра они распространяются дальше. </a:t>
            </a:r>
            <a:endParaRPr lang="ru-RU" sz="2000" dirty="0">
              <a:latin typeface="Times New Roman" panose="02020603050405020304" pitchFamily="18" charset="0"/>
              <a:ea typeface="Times New Roman" panose="02020603050405020304" pitchFamily="18" charset="0"/>
            </a:endParaRPr>
          </a:p>
          <a:p>
            <a:pPr marR="61595" algn="just"/>
            <a:r>
              <a:rPr lang="ru-RU" sz="2000" dirty="0">
                <a:latin typeface="Montserrat Medium"/>
                <a:ea typeface="Times New Roman" panose="02020603050405020304" pitchFamily="18" charset="0"/>
              </a:rPr>
              <a:t>Рыночную экономику следует строго отличать от второй мыслимой системы... Систему государственной собственности на средства производства обычно называют социализмом, коммунизмом, плановой экономикой. Рыночная экономика, или, как обычно говорят, капитализм, социалистическая экономика взаимно исключают друг друга. </a:t>
            </a:r>
            <a:endParaRPr lang="ru-RU" sz="2000" dirty="0">
              <a:latin typeface="Times New Roman" panose="02020603050405020304" pitchFamily="18" charset="0"/>
              <a:ea typeface="Times New Roman" panose="02020603050405020304" pitchFamily="18" charset="0"/>
            </a:endParaRPr>
          </a:p>
          <a:p>
            <a:pPr algn="just"/>
            <a:r>
              <a:rPr lang="ru-RU" sz="2000" dirty="0">
                <a:latin typeface="Montserrat Medium"/>
                <a:ea typeface="Calibri" panose="020F0502020204030204" pitchFamily="34" charset="0"/>
                <a:cs typeface="Times New Roman" panose="02020603050405020304" pitchFamily="18" charset="0"/>
              </a:rPr>
              <a:t>Концептуальный инструмент рыночной экономики — экономический расчёт, фундаментальное понятие — капитал и соответствующий доход... Полный комплекс назначенных для приобретения средств, оценённых в форме денежных знаков, их сумма — капитал — изначальный момент экономического расчёта. </a:t>
            </a:r>
            <a:endParaRPr lang="ru-RU" sz="2000" dirty="0"/>
          </a:p>
        </p:txBody>
      </p:sp>
    </p:spTree>
    <p:extLst>
      <p:ext uri="{BB962C8B-B14F-4D97-AF65-F5344CB8AC3E}">
        <p14:creationId xmlns:p14="http://schemas.microsoft.com/office/powerpoint/2010/main" val="13928501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24CD2F9-FC45-F14A-A3DC-C05843F4A13C}"/>
              </a:ext>
            </a:extLst>
          </p:cNvPr>
          <p:cNvSpPr/>
          <p:nvPr/>
        </p:nvSpPr>
        <p:spPr>
          <a:xfrm>
            <a:off x="405765" y="292106"/>
            <a:ext cx="11380470" cy="5940088"/>
          </a:xfrm>
          <a:prstGeom prst="rect">
            <a:avLst/>
          </a:prstGeom>
        </p:spPr>
        <p:txBody>
          <a:bodyPr wrap="square">
            <a:spAutoFit/>
          </a:bodyPr>
          <a:lstStyle/>
          <a:p>
            <a:pPr marR="66675" algn="just">
              <a:spcBef>
                <a:spcPts val="10"/>
              </a:spcBef>
            </a:pPr>
            <a:r>
              <a:rPr lang="ru-RU" sz="2000" dirty="0">
                <a:latin typeface="Montserrat Medium"/>
                <a:ea typeface="Times New Roman" panose="02020603050405020304" pitchFamily="18" charset="0"/>
              </a:rPr>
              <a:t>Непосредственная цель акций приобретения, покупки — накопление или хотя бы сохранение капитала. Суммы, расходуемые на протяжении определённого срока без уменьшения капитала, составляют так называемый доход. Когда потребление превышает имеющуюся в распоряжении прибыль, разницу называют потреблением капитала. Если имеющиеся в распоряжении средства потребления превышают израсходованную сумму, то разницу называют экономией. Поэтому главной задачей экономического расчёта является установление размера дохода, экономии и потребления капитала. </a:t>
            </a:r>
            <a:endParaRPr lang="ru-RU" sz="2000" dirty="0">
              <a:latin typeface="Times New Roman" panose="02020603050405020304" pitchFamily="18" charset="0"/>
              <a:ea typeface="Times New Roman" panose="02020603050405020304" pitchFamily="18" charset="0"/>
            </a:endParaRPr>
          </a:p>
          <a:p>
            <a:pPr marR="69215" algn="just"/>
            <a:r>
              <a:rPr lang="ru-RU" sz="2000" dirty="0">
                <a:latin typeface="Montserrat Medium"/>
                <a:ea typeface="Times New Roman" panose="02020603050405020304" pitchFamily="18" charset="0"/>
              </a:rPr>
              <a:t>Понятие капитала не может быть выделено из контекста денежного расчёта социальной .структуры рыночной экономики, в рамках которой эти расчёты только и возможны. За пределами рынка это невозможно. Функция рынка ограничена планами, счетами отчётностью действующих на свой страх риск индивидов в системе частной собственности на средства производства. Развитие рынка связано общей распространённостью экономических расчётов в денежной форме. Понятие капитала осмыслено только в рамках рыночной экономики, ибо оно входит расчёты одного или нескольких индивидов для принятия решений самостоятельных действий на рынке. Это инструмент капиталистов предпринимателей, желающих получить прибыль избежать убытков. (</a:t>
            </a:r>
            <a:r>
              <a:rPr lang="ru-RU" sz="2000" dirty="0" err="1">
                <a:latin typeface="Montserrat Medium"/>
                <a:ea typeface="Times New Roman" panose="02020603050405020304" pitchFamily="18" charset="0"/>
              </a:rPr>
              <a:t>Мизес</a:t>
            </a:r>
            <a:r>
              <a:rPr lang="ru-RU" sz="2000" dirty="0">
                <a:latin typeface="Montserrat Medium"/>
                <a:ea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17095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D192780-6E30-5243-8BD3-A246B89DAE16}"/>
              </a:ext>
            </a:extLst>
          </p:cNvPr>
          <p:cNvSpPr/>
          <p:nvPr/>
        </p:nvSpPr>
        <p:spPr>
          <a:xfrm>
            <a:off x="560070" y="284132"/>
            <a:ext cx="10893918" cy="5366405"/>
          </a:xfrm>
          <a:prstGeom prst="rect">
            <a:avLst/>
          </a:prstGeom>
        </p:spPr>
        <p:txBody>
          <a:bodyPr wrap="square">
            <a:spAutoFit/>
          </a:bodyPr>
          <a:lstStyle/>
          <a:p>
            <a:pPr marR="69215" algn="just"/>
            <a:r>
              <a:rPr lang="ru-RU" sz="2000" dirty="0">
                <a:latin typeface="Montserrat Medium"/>
                <a:ea typeface="Times New Roman" panose="02020603050405020304" pitchFamily="18" charset="0"/>
              </a:rPr>
              <a:t>17. Какая цель участников рынка отмечена автором? Как автор характеризует рынок? (Укажите любые две авторские характеристики.) Что, по мнению автора, является фундаментальным понятием рыночной экономики?</a:t>
            </a:r>
            <a:endParaRPr lang="ru-RU" sz="2000" dirty="0">
              <a:latin typeface="Times New Roman" panose="02020603050405020304" pitchFamily="18" charset="0"/>
              <a:ea typeface="Times New Roman" panose="02020603050405020304" pitchFamily="18" charset="0"/>
            </a:endParaRPr>
          </a:p>
          <a:p>
            <a:pPr marR="231140" algn="just">
              <a:spcBef>
                <a:spcPts val="960"/>
              </a:spcBef>
            </a:pPr>
            <a:r>
              <a:rPr lang="ru-RU" sz="2000" dirty="0">
                <a:latin typeface="Montserrat Medium"/>
                <a:ea typeface="Times New Roman" panose="02020603050405020304" pitchFamily="18" charset="0"/>
              </a:rPr>
              <a:t>18. Раскройте смысл понятия «конкуренция»</a:t>
            </a:r>
            <a:endParaRPr lang="ru-RU" sz="2000" dirty="0">
              <a:latin typeface="Times New Roman" panose="02020603050405020304" pitchFamily="18" charset="0"/>
              <a:ea typeface="Times New Roman" panose="02020603050405020304" pitchFamily="18" charset="0"/>
            </a:endParaRPr>
          </a:p>
          <a:p>
            <a:pPr algn="just">
              <a:lnSpc>
                <a:spcPct val="107000"/>
              </a:lnSpc>
              <a:spcAft>
                <a:spcPts val="800"/>
              </a:spcAft>
            </a:pPr>
            <a:r>
              <a:rPr lang="ru-RU" sz="2000" dirty="0">
                <a:latin typeface="Montserrat Medium"/>
                <a:ea typeface="Calibri" panose="020F0502020204030204" pitchFamily="34" charset="0"/>
                <a:cs typeface="Times New Roman" panose="02020603050405020304" pitchFamily="18" charset="0"/>
              </a:rPr>
              <a:t>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000" dirty="0">
                <a:latin typeface="Montserrat Medium"/>
                <a:ea typeface="Calibri" panose="020F0502020204030204" pitchFamily="34" charset="0"/>
                <a:cs typeface="Times New Roman" panose="02020603050405020304" pitchFamily="18" charset="0"/>
              </a:rPr>
              <a:t>19. Используя факты общественной жизни, проиллюстрируйте тремя примерами </a:t>
            </a:r>
            <a:r>
              <a:rPr lang="ru-RU" sz="2000" dirty="0">
                <a:latin typeface="Montserrat Medium"/>
                <a:ea typeface="Times New Roman" panose="02020603050405020304" pitchFamily="18" charset="0"/>
                <a:cs typeface="Times New Roman" panose="02020603050405020304" pitchFamily="18" charset="0"/>
              </a:rPr>
              <a:t>возможности хозяйственного использования собственником </a:t>
            </a:r>
            <a:r>
              <a:rPr lang="ru-RU" sz="2000" dirty="0">
                <a:latin typeface="Montserrat Medium"/>
                <a:ea typeface="Calibri" panose="020F0502020204030204" pitchFamily="34" charset="0"/>
                <a:cs typeface="Times New Roman" panose="02020603050405020304" pitchFamily="18" charset="0"/>
              </a:rPr>
              <a:t>различных видов</a:t>
            </a:r>
            <a:r>
              <a:rPr lang="ru-RU" sz="2000" dirty="0">
                <a:latin typeface="Montserrat Medium"/>
                <a:ea typeface="Times New Roman" panose="02020603050405020304" pitchFamily="18" charset="0"/>
                <a:cs typeface="Times New Roman" panose="02020603050405020304" pitchFamily="18" charset="0"/>
              </a:rPr>
              <a:t> </a:t>
            </a:r>
            <a:r>
              <a:rPr lang="ru-RU" sz="2000" dirty="0">
                <a:latin typeface="Montserrat Medium"/>
                <a:ea typeface="Calibri" panose="020F0502020204030204" pitchFamily="34" charset="0"/>
                <a:cs typeface="Times New Roman" panose="02020603050405020304" pitchFamily="18" charset="0"/>
              </a:rPr>
              <a:t>капитала в условиях рынка. (Примеры должны быть сформулированы развёрнуто.)</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000" dirty="0">
                <a:latin typeface="Montserrat Medium"/>
                <a:ea typeface="Calibri" panose="020F0502020204030204" pitchFamily="34" charset="0"/>
                <a:cs typeface="Times New Roman" panose="02020603050405020304" pitchFamily="18" charset="0"/>
              </a:rPr>
              <a:t>20.  Автор пишет том, что «рынок есть фокус, в котором пересекаются отражаются виды активности; из этого центра они распространяются дальше». Используя текст обществоведческие знания, приведите три объяснения этой мысли автора. (Объяснения должны быть сформулированы как распространённые предложения)</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000" dirty="0">
                <a:latin typeface="Montserrat Medium"/>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34522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6AD8359A-BC26-B947-A83F-3C44A0A16A66}"/>
              </a:ext>
            </a:extLst>
          </p:cNvPr>
          <p:cNvPicPr>
            <a:picLocks noChangeAspect="1"/>
          </p:cNvPicPr>
          <p:nvPr/>
        </p:nvPicPr>
        <p:blipFill>
          <a:blip r:embed="rId2"/>
          <a:stretch>
            <a:fillRect/>
          </a:stretch>
        </p:blipFill>
        <p:spPr>
          <a:xfrm>
            <a:off x="0" y="684335"/>
            <a:ext cx="12192000" cy="5489329"/>
          </a:xfrm>
          <a:prstGeom prst="rect">
            <a:avLst/>
          </a:prstGeom>
        </p:spPr>
      </p:pic>
    </p:spTree>
    <p:extLst>
      <p:ext uri="{BB962C8B-B14F-4D97-AF65-F5344CB8AC3E}">
        <p14:creationId xmlns:p14="http://schemas.microsoft.com/office/powerpoint/2010/main" val="6925350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FD268D8B-92F1-254B-BF1E-DD3B8EF6E40E}"/>
              </a:ext>
            </a:extLst>
          </p:cNvPr>
          <p:cNvPicPr>
            <a:picLocks noChangeAspect="1"/>
          </p:cNvPicPr>
          <p:nvPr/>
        </p:nvPicPr>
        <p:blipFill>
          <a:blip r:embed="rId2"/>
          <a:stretch>
            <a:fillRect/>
          </a:stretch>
        </p:blipFill>
        <p:spPr>
          <a:xfrm>
            <a:off x="0" y="1763831"/>
            <a:ext cx="12192000" cy="3330337"/>
          </a:xfrm>
          <a:prstGeom prst="rect">
            <a:avLst/>
          </a:prstGeom>
        </p:spPr>
      </p:pic>
    </p:spTree>
    <p:extLst>
      <p:ext uri="{BB962C8B-B14F-4D97-AF65-F5344CB8AC3E}">
        <p14:creationId xmlns:p14="http://schemas.microsoft.com/office/powerpoint/2010/main" val="37453579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CCE9365D-3DBB-DF4D-8933-E3B01477155E}"/>
              </a:ext>
            </a:extLst>
          </p:cNvPr>
          <p:cNvPicPr>
            <a:picLocks noChangeAspect="1"/>
          </p:cNvPicPr>
          <p:nvPr/>
        </p:nvPicPr>
        <p:blipFill>
          <a:blip r:embed="rId2"/>
          <a:stretch>
            <a:fillRect/>
          </a:stretch>
        </p:blipFill>
        <p:spPr>
          <a:xfrm>
            <a:off x="0" y="2140712"/>
            <a:ext cx="12192000" cy="2576576"/>
          </a:xfrm>
          <a:prstGeom prst="rect">
            <a:avLst/>
          </a:prstGeom>
        </p:spPr>
      </p:pic>
    </p:spTree>
    <p:extLst>
      <p:ext uri="{BB962C8B-B14F-4D97-AF65-F5344CB8AC3E}">
        <p14:creationId xmlns:p14="http://schemas.microsoft.com/office/powerpoint/2010/main" val="22961638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8AEF19FA-E88C-D649-A8F0-AE9106F195B1}"/>
              </a:ext>
            </a:extLst>
          </p:cNvPr>
          <p:cNvPicPr>
            <a:picLocks noChangeAspect="1"/>
          </p:cNvPicPr>
          <p:nvPr/>
        </p:nvPicPr>
        <p:blipFill>
          <a:blip r:embed="rId2"/>
          <a:stretch>
            <a:fillRect/>
          </a:stretch>
        </p:blipFill>
        <p:spPr>
          <a:xfrm>
            <a:off x="0" y="1520902"/>
            <a:ext cx="12192000" cy="3816195"/>
          </a:xfrm>
          <a:prstGeom prst="rect">
            <a:avLst/>
          </a:prstGeom>
        </p:spPr>
      </p:pic>
    </p:spTree>
    <p:extLst>
      <p:ext uri="{BB962C8B-B14F-4D97-AF65-F5344CB8AC3E}">
        <p14:creationId xmlns:p14="http://schemas.microsoft.com/office/powerpoint/2010/main" val="6809586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8142</TotalTime>
  <Words>1679</Words>
  <Application>Microsoft Macintosh PowerPoint</Application>
  <PresentationFormat>Широкоэкранный</PresentationFormat>
  <Paragraphs>146</Paragraphs>
  <Slides>44</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44</vt:i4>
      </vt:variant>
    </vt:vector>
  </HeadingPairs>
  <TitlesOfParts>
    <vt:vector size="53" baseType="lpstr">
      <vt:lpstr>Arial</vt:lpstr>
      <vt:lpstr>Calibri</vt:lpstr>
      <vt:lpstr>Calibri Light</vt:lpstr>
      <vt:lpstr>Montserrat Medium</vt:lpstr>
      <vt:lpstr>Montserrat Semi-Bold</vt:lpstr>
      <vt:lpstr>Segoe UI Symbol</vt:lpstr>
      <vt:lpstr>Times New Roman</vt:lpstr>
      <vt:lpstr>Verdana</vt:lpstr>
      <vt:lpstr>Тема Office</vt:lpstr>
      <vt:lpstr>Рынок и рыночный механизм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41</cp:revision>
  <dcterms:created xsi:type="dcterms:W3CDTF">2020-12-16T09:42:50Z</dcterms:created>
  <dcterms:modified xsi:type="dcterms:W3CDTF">2023-05-04T12:59:19Z</dcterms:modified>
</cp:coreProperties>
</file>