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 id="280" r:id="rId3"/>
    <p:sldId id="279" r:id="rId4"/>
    <p:sldId id="275" r:id="rId5"/>
    <p:sldId id="266" r:id="rId6"/>
    <p:sldId id="295" r:id="rId7"/>
    <p:sldId id="305" r:id="rId8"/>
    <p:sldId id="294" r:id="rId9"/>
    <p:sldId id="293" r:id="rId10"/>
    <p:sldId id="318" r:id="rId11"/>
    <p:sldId id="319" r:id="rId12"/>
    <p:sldId id="334" r:id="rId13"/>
    <p:sldId id="335" r:id="rId14"/>
    <p:sldId id="320" r:id="rId15"/>
    <p:sldId id="321" r:id="rId16"/>
    <p:sldId id="322" r:id="rId17"/>
    <p:sldId id="323" r:id="rId18"/>
    <p:sldId id="324" r:id="rId19"/>
    <p:sldId id="336" r:id="rId20"/>
    <p:sldId id="325" r:id="rId21"/>
    <p:sldId id="326" r:id="rId22"/>
    <p:sldId id="327" r:id="rId23"/>
    <p:sldId id="328" r:id="rId24"/>
    <p:sldId id="329" r:id="rId25"/>
    <p:sldId id="330" r:id="rId26"/>
    <p:sldId id="331" r:id="rId27"/>
    <p:sldId id="332" r:id="rId28"/>
    <p:sldId id="333" r:id="rId29"/>
    <p:sldId id="337" r:id="rId30"/>
    <p:sldId id="338" r:id="rId3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0"/>
    <p:restoredTop sz="94648"/>
  </p:normalViewPr>
  <p:slideViewPr>
    <p:cSldViewPr snapToGrid="0" snapToObjects="1">
      <p:cViewPr varScale="1">
        <p:scale>
          <a:sx n="113" d="100"/>
          <a:sy n="113" d="100"/>
        </p:scale>
        <p:origin x="520"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8CC789E-A3CC-2845-90E7-2D04204AD853}"/>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6E54739C-1837-8D46-89ED-56A17C9CF9D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F9FCB7FB-D342-1747-9A4E-67D4050B3C1D}"/>
              </a:ext>
            </a:extLst>
          </p:cNvPr>
          <p:cNvSpPr>
            <a:spLocks noGrp="1"/>
          </p:cNvSpPr>
          <p:nvPr>
            <p:ph type="dt" sz="half" idx="10"/>
          </p:nvPr>
        </p:nvSpPr>
        <p:spPr/>
        <p:txBody>
          <a:bodyPr/>
          <a:lstStyle/>
          <a:p>
            <a:fld id="{0A5EFD13-52E4-F646-8A2F-1374BF4D29DE}" type="datetimeFigureOut">
              <a:rPr lang="ru-RU" smtClean="0"/>
              <a:t>07.10.2022</a:t>
            </a:fld>
            <a:endParaRPr lang="ru-RU"/>
          </a:p>
        </p:txBody>
      </p:sp>
      <p:sp>
        <p:nvSpPr>
          <p:cNvPr id="5" name="Нижний колонтитул 4">
            <a:extLst>
              <a:ext uri="{FF2B5EF4-FFF2-40B4-BE49-F238E27FC236}">
                <a16:creationId xmlns:a16="http://schemas.microsoft.com/office/drawing/2014/main" id="{1F89EBF2-D020-AD41-A143-476A80EBFDEC}"/>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0EE5F684-5B51-6D48-A475-060AEF49D9C8}"/>
              </a:ext>
            </a:extLst>
          </p:cNvPr>
          <p:cNvSpPr>
            <a:spLocks noGrp="1"/>
          </p:cNvSpPr>
          <p:nvPr>
            <p:ph type="sldNum" sz="quarter" idx="12"/>
          </p:nvPr>
        </p:nvSpPr>
        <p:spPr/>
        <p:txBody>
          <a:bodyPr/>
          <a:lstStyle/>
          <a:p>
            <a:fld id="{A2806E8E-01AC-C54A-BC73-4A6E3EF682E2}" type="slidenum">
              <a:rPr lang="ru-RU" smtClean="0"/>
              <a:t>‹#›</a:t>
            </a:fld>
            <a:endParaRPr lang="ru-RU"/>
          </a:p>
        </p:txBody>
      </p:sp>
    </p:spTree>
    <p:extLst>
      <p:ext uri="{BB962C8B-B14F-4D97-AF65-F5344CB8AC3E}">
        <p14:creationId xmlns:p14="http://schemas.microsoft.com/office/powerpoint/2010/main" val="2300502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33F3789-BA06-1948-A17A-5ABC6B9CCEC9}"/>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E6518231-1DA5-D449-B59E-5D6DD7D9D1BD}"/>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3F8508F4-53EC-FC47-9C76-A2B3934D497C}"/>
              </a:ext>
            </a:extLst>
          </p:cNvPr>
          <p:cNvSpPr>
            <a:spLocks noGrp="1"/>
          </p:cNvSpPr>
          <p:nvPr>
            <p:ph type="dt" sz="half" idx="10"/>
          </p:nvPr>
        </p:nvSpPr>
        <p:spPr/>
        <p:txBody>
          <a:bodyPr/>
          <a:lstStyle/>
          <a:p>
            <a:fld id="{0A5EFD13-52E4-F646-8A2F-1374BF4D29DE}" type="datetimeFigureOut">
              <a:rPr lang="ru-RU" smtClean="0"/>
              <a:t>07.10.2022</a:t>
            </a:fld>
            <a:endParaRPr lang="ru-RU"/>
          </a:p>
        </p:txBody>
      </p:sp>
      <p:sp>
        <p:nvSpPr>
          <p:cNvPr id="5" name="Нижний колонтитул 4">
            <a:extLst>
              <a:ext uri="{FF2B5EF4-FFF2-40B4-BE49-F238E27FC236}">
                <a16:creationId xmlns:a16="http://schemas.microsoft.com/office/drawing/2014/main" id="{EC306934-43CB-284A-99C6-C73876F84F82}"/>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77D941F7-1C9E-5848-87B7-83FC9D71A248}"/>
              </a:ext>
            </a:extLst>
          </p:cNvPr>
          <p:cNvSpPr>
            <a:spLocks noGrp="1"/>
          </p:cNvSpPr>
          <p:nvPr>
            <p:ph type="sldNum" sz="quarter" idx="12"/>
          </p:nvPr>
        </p:nvSpPr>
        <p:spPr/>
        <p:txBody>
          <a:bodyPr/>
          <a:lstStyle/>
          <a:p>
            <a:fld id="{A2806E8E-01AC-C54A-BC73-4A6E3EF682E2}" type="slidenum">
              <a:rPr lang="ru-RU" smtClean="0"/>
              <a:t>‹#›</a:t>
            </a:fld>
            <a:endParaRPr lang="ru-RU"/>
          </a:p>
        </p:txBody>
      </p:sp>
    </p:spTree>
    <p:extLst>
      <p:ext uri="{BB962C8B-B14F-4D97-AF65-F5344CB8AC3E}">
        <p14:creationId xmlns:p14="http://schemas.microsoft.com/office/powerpoint/2010/main" val="29046510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0A560B6-ABEA-A844-8BE3-31F1A8130BF2}"/>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C62E163B-8B76-5244-85C0-8FACD5CF08F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590DB7C0-965D-7A47-9C05-C2CD6C5140EE}"/>
              </a:ext>
            </a:extLst>
          </p:cNvPr>
          <p:cNvSpPr>
            <a:spLocks noGrp="1"/>
          </p:cNvSpPr>
          <p:nvPr>
            <p:ph type="dt" sz="half" idx="10"/>
          </p:nvPr>
        </p:nvSpPr>
        <p:spPr/>
        <p:txBody>
          <a:bodyPr/>
          <a:lstStyle/>
          <a:p>
            <a:fld id="{0A5EFD13-52E4-F646-8A2F-1374BF4D29DE}" type="datetimeFigureOut">
              <a:rPr lang="ru-RU" smtClean="0"/>
              <a:t>07.10.2022</a:t>
            </a:fld>
            <a:endParaRPr lang="ru-RU"/>
          </a:p>
        </p:txBody>
      </p:sp>
      <p:sp>
        <p:nvSpPr>
          <p:cNvPr id="5" name="Нижний колонтитул 4">
            <a:extLst>
              <a:ext uri="{FF2B5EF4-FFF2-40B4-BE49-F238E27FC236}">
                <a16:creationId xmlns:a16="http://schemas.microsoft.com/office/drawing/2014/main" id="{69CBB7CE-8EF8-CC4A-9E0B-41C7EADE6C80}"/>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02670098-0F6F-3347-B0CE-95A7DC7B729E}"/>
              </a:ext>
            </a:extLst>
          </p:cNvPr>
          <p:cNvSpPr>
            <a:spLocks noGrp="1"/>
          </p:cNvSpPr>
          <p:nvPr>
            <p:ph type="sldNum" sz="quarter" idx="12"/>
          </p:nvPr>
        </p:nvSpPr>
        <p:spPr/>
        <p:txBody>
          <a:bodyPr/>
          <a:lstStyle/>
          <a:p>
            <a:fld id="{A2806E8E-01AC-C54A-BC73-4A6E3EF682E2}" type="slidenum">
              <a:rPr lang="ru-RU" smtClean="0"/>
              <a:t>‹#›</a:t>
            </a:fld>
            <a:endParaRPr lang="ru-RU"/>
          </a:p>
        </p:txBody>
      </p:sp>
    </p:spTree>
    <p:extLst>
      <p:ext uri="{BB962C8B-B14F-4D97-AF65-F5344CB8AC3E}">
        <p14:creationId xmlns:p14="http://schemas.microsoft.com/office/powerpoint/2010/main" val="37843394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6EBE1FB-2525-7E40-BC34-45C69737EED6}"/>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5935AA35-C827-E44A-B60C-F1125EB47F00}"/>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B763F456-0135-F044-8CF2-BF65D663A65B}"/>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D492B297-7DDB-E943-BCB6-6FF218158C47}"/>
              </a:ext>
            </a:extLst>
          </p:cNvPr>
          <p:cNvSpPr>
            <a:spLocks noGrp="1"/>
          </p:cNvSpPr>
          <p:nvPr>
            <p:ph type="dt" sz="half" idx="10"/>
          </p:nvPr>
        </p:nvSpPr>
        <p:spPr/>
        <p:txBody>
          <a:bodyPr/>
          <a:lstStyle/>
          <a:p>
            <a:fld id="{0A5EFD13-52E4-F646-8A2F-1374BF4D29DE}" type="datetimeFigureOut">
              <a:rPr lang="ru-RU" smtClean="0"/>
              <a:t>07.10.2022</a:t>
            </a:fld>
            <a:endParaRPr lang="ru-RU"/>
          </a:p>
        </p:txBody>
      </p:sp>
      <p:sp>
        <p:nvSpPr>
          <p:cNvPr id="6" name="Нижний колонтитул 5">
            <a:extLst>
              <a:ext uri="{FF2B5EF4-FFF2-40B4-BE49-F238E27FC236}">
                <a16:creationId xmlns:a16="http://schemas.microsoft.com/office/drawing/2014/main" id="{E4C07A27-486B-9741-A6E9-C78C847CE938}"/>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279462D3-8095-FB4E-819E-23400EBA87F5}"/>
              </a:ext>
            </a:extLst>
          </p:cNvPr>
          <p:cNvSpPr>
            <a:spLocks noGrp="1"/>
          </p:cNvSpPr>
          <p:nvPr>
            <p:ph type="sldNum" sz="quarter" idx="12"/>
          </p:nvPr>
        </p:nvSpPr>
        <p:spPr/>
        <p:txBody>
          <a:bodyPr/>
          <a:lstStyle/>
          <a:p>
            <a:fld id="{A2806E8E-01AC-C54A-BC73-4A6E3EF682E2}" type="slidenum">
              <a:rPr lang="ru-RU" smtClean="0"/>
              <a:t>‹#›</a:t>
            </a:fld>
            <a:endParaRPr lang="ru-RU"/>
          </a:p>
        </p:txBody>
      </p:sp>
    </p:spTree>
    <p:extLst>
      <p:ext uri="{BB962C8B-B14F-4D97-AF65-F5344CB8AC3E}">
        <p14:creationId xmlns:p14="http://schemas.microsoft.com/office/powerpoint/2010/main" val="29848161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08DBCEF-691B-CD40-80CA-C91A5155D485}"/>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8B6D480C-D2F7-BD47-A640-78A6DA14A41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D26BD777-5B8A-894C-A6A1-C09606D3CECF}"/>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8E1BE5B3-8104-EF47-9049-CA8AEFBCACC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CFCCFD50-BD15-384F-B283-075AA355851C}"/>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B68515D3-1714-E943-AFA9-5066A24778AF}"/>
              </a:ext>
            </a:extLst>
          </p:cNvPr>
          <p:cNvSpPr>
            <a:spLocks noGrp="1"/>
          </p:cNvSpPr>
          <p:nvPr>
            <p:ph type="dt" sz="half" idx="10"/>
          </p:nvPr>
        </p:nvSpPr>
        <p:spPr/>
        <p:txBody>
          <a:bodyPr/>
          <a:lstStyle/>
          <a:p>
            <a:fld id="{0A5EFD13-52E4-F646-8A2F-1374BF4D29DE}" type="datetimeFigureOut">
              <a:rPr lang="ru-RU" smtClean="0"/>
              <a:t>07.10.2022</a:t>
            </a:fld>
            <a:endParaRPr lang="ru-RU"/>
          </a:p>
        </p:txBody>
      </p:sp>
      <p:sp>
        <p:nvSpPr>
          <p:cNvPr id="8" name="Нижний колонтитул 7">
            <a:extLst>
              <a:ext uri="{FF2B5EF4-FFF2-40B4-BE49-F238E27FC236}">
                <a16:creationId xmlns:a16="http://schemas.microsoft.com/office/drawing/2014/main" id="{64722860-1DC0-A64D-A315-FF7FCF4C684C}"/>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47D096E8-0955-8147-8D01-14B22A876287}"/>
              </a:ext>
            </a:extLst>
          </p:cNvPr>
          <p:cNvSpPr>
            <a:spLocks noGrp="1"/>
          </p:cNvSpPr>
          <p:nvPr>
            <p:ph type="sldNum" sz="quarter" idx="12"/>
          </p:nvPr>
        </p:nvSpPr>
        <p:spPr/>
        <p:txBody>
          <a:bodyPr/>
          <a:lstStyle/>
          <a:p>
            <a:fld id="{A2806E8E-01AC-C54A-BC73-4A6E3EF682E2}" type="slidenum">
              <a:rPr lang="ru-RU" smtClean="0"/>
              <a:t>‹#›</a:t>
            </a:fld>
            <a:endParaRPr lang="ru-RU"/>
          </a:p>
        </p:txBody>
      </p:sp>
    </p:spTree>
    <p:extLst>
      <p:ext uri="{BB962C8B-B14F-4D97-AF65-F5344CB8AC3E}">
        <p14:creationId xmlns:p14="http://schemas.microsoft.com/office/powerpoint/2010/main" val="27219429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6E911D2-85B7-664F-B973-176796C87346}"/>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DFDD44F9-704F-2D48-BF5E-6406D3E67B12}"/>
              </a:ext>
            </a:extLst>
          </p:cNvPr>
          <p:cNvSpPr>
            <a:spLocks noGrp="1"/>
          </p:cNvSpPr>
          <p:nvPr>
            <p:ph type="dt" sz="half" idx="10"/>
          </p:nvPr>
        </p:nvSpPr>
        <p:spPr/>
        <p:txBody>
          <a:bodyPr/>
          <a:lstStyle/>
          <a:p>
            <a:fld id="{0A5EFD13-52E4-F646-8A2F-1374BF4D29DE}" type="datetimeFigureOut">
              <a:rPr lang="ru-RU" smtClean="0"/>
              <a:t>07.10.2022</a:t>
            </a:fld>
            <a:endParaRPr lang="ru-RU"/>
          </a:p>
        </p:txBody>
      </p:sp>
      <p:sp>
        <p:nvSpPr>
          <p:cNvPr id="4" name="Нижний колонтитул 3">
            <a:extLst>
              <a:ext uri="{FF2B5EF4-FFF2-40B4-BE49-F238E27FC236}">
                <a16:creationId xmlns:a16="http://schemas.microsoft.com/office/drawing/2014/main" id="{D983E836-5667-5844-AF02-280FF5994A4B}"/>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6C9D83B3-3F77-4B4F-99F9-1A534560A047}"/>
              </a:ext>
            </a:extLst>
          </p:cNvPr>
          <p:cNvSpPr>
            <a:spLocks noGrp="1"/>
          </p:cNvSpPr>
          <p:nvPr>
            <p:ph type="sldNum" sz="quarter" idx="12"/>
          </p:nvPr>
        </p:nvSpPr>
        <p:spPr/>
        <p:txBody>
          <a:bodyPr/>
          <a:lstStyle/>
          <a:p>
            <a:fld id="{A2806E8E-01AC-C54A-BC73-4A6E3EF682E2}" type="slidenum">
              <a:rPr lang="ru-RU" smtClean="0"/>
              <a:t>‹#›</a:t>
            </a:fld>
            <a:endParaRPr lang="ru-RU"/>
          </a:p>
        </p:txBody>
      </p:sp>
    </p:spTree>
    <p:extLst>
      <p:ext uri="{BB962C8B-B14F-4D97-AF65-F5344CB8AC3E}">
        <p14:creationId xmlns:p14="http://schemas.microsoft.com/office/powerpoint/2010/main" val="4240327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37316D24-1B7B-104B-84C5-7DE3B94C091C}"/>
              </a:ext>
            </a:extLst>
          </p:cNvPr>
          <p:cNvSpPr>
            <a:spLocks noGrp="1"/>
          </p:cNvSpPr>
          <p:nvPr>
            <p:ph type="dt" sz="half" idx="10"/>
          </p:nvPr>
        </p:nvSpPr>
        <p:spPr/>
        <p:txBody>
          <a:bodyPr/>
          <a:lstStyle/>
          <a:p>
            <a:fld id="{0A5EFD13-52E4-F646-8A2F-1374BF4D29DE}" type="datetimeFigureOut">
              <a:rPr lang="ru-RU" smtClean="0"/>
              <a:t>07.10.2022</a:t>
            </a:fld>
            <a:endParaRPr lang="ru-RU"/>
          </a:p>
        </p:txBody>
      </p:sp>
      <p:sp>
        <p:nvSpPr>
          <p:cNvPr id="3" name="Нижний колонтитул 2">
            <a:extLst>
              <a:ext uri="{FF2B5EF4-FFF2-40B4-BE49-F238E27FC236}">
                <a16:creationId xmlns:a16="http://schemas.microsoft.com/office/drawing/2014/main" id="{D0C9CFD2-049E-F542-9E24-7752639B61AA}"/>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2884321C-B9FF-4C40-BA6D-44EABC88D93B}"/>
              </a:ext>
            </a:extLst>
          </p:cNvPr>
          <p:cNvSpPr>
            <a:spLocks noGrp="1"/>
          </p:cNvSpPr>
          <p:nvPr>
            <p:ph type="sldNum" sz="quarter" idx="12"/>
          </p:nvPr>
        </p:nvSpPr>
        <p:spPr/>
        <p:txBody>
          <a:bodyPr/>
          <a:lstStyle/>
          <a:p>
            <a:fld id="{A2806E8E-01AC-C54A-BC73-4A6E3EF682E2}" type="slidenum">
              <a:rPr lang="ru-RU" smtClean="0"/>
              <a:t>‹#›</a:t>
            </a:fld>
            <a:endParaRPr lang="ru-RU"/>
          </a:p>
        </p:txBody>
      </p:sp>
    </p:spTree>
    <p:extLst>
      <p:ext uri="{BB962C8B-B14F-4D97-AF65-F5344CB8AC3E}">
        <p14:creationId xmlns:p14="http://schemas.microsoft.com/office/powerpoint/2010/main" val="25318177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07A5C04-8440-1947-86C7-94596BDFB0C4}"/>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B7316D24-4CAA-2743-9118-B6AB8291C4F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61458F24-CB36-6F4A-828D-31A4924578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194C87B9-47ED-7240-84D9-D9D85025632C}"/>
              </a:ext>
            </a:extLst>
          </p:cNvPr>
          <p:cNvSpPr>
            <a:spLocks noGrp="1"/>
          </p:cNvSpPr>
          <p:nvPr>
            <p:ph type="dt" sz="half" idx="10"/>
          </p:nvPr>
        </p:nvSpPr>
        <p:spPr/>
        <p:txBody>
          <a:bodyPr/>
          <a:lstStyle/>
          <a:p>
            <a:fld id="{0A5EFD13-52E4-F646-8A2F-1374BF4D29DE}" type="datetimeFigureOut">
              <a:rPr lang="ru-RU" smtClean="0"/>
              <a:t>07.10.2022</a:t>
            </a:fld>
            <a:endParaRPr lang="ru-RU"/>
          </a:p>
        </p:txBody>
      </p:sp>
      <p:sp>
        <p:nvSpPr>
          <p:cNvPr id="6" name="Нижний колонтитул 5">
            <a:extLst>
              <a:ext uri="{FF2B5EF4-FFF2-40B4-BE49-F238E27FC236}">
                <a16:creationId xmlns:a16="http://schemas.microsoft.com/office/drawing/2014/main" id="{D5C639EA-281D-C340-B9ED-B576ECF9AF5A}"/>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505B4EAE-E711-5541-8A19-25AE21D10F60}"/>
              </a:ext>
            </a:extLst>
          </p:cNvPr>
          <p:cNvSpPr>
            <a:spLocks noGrp="1"/>
          </p:cNvSpPr>
          <p:nvPr>
            <p:ph type="sldNum" sz="quarter" idx="12"/>
          </p:nvPr>
        </p:nvSpPr>
        <p:spPr/>
        <p:txBody>
          <a:bodyPr/>
          <a:lstStyle/>
          <a:p>
            <a:fld id="{A2806E8E-01AC-C54A-BC73-4A6E3EF682E2}" type="slidenum">
              <a:rPr lang="ru-RU" smtClean="0"/>
              <a:t>‹#›</a:t>
            </a:fld>
            <a:endParaRPr lang="ru-RU"/>
          </a:p>
        </p:txBody>
      </p:sp>
    </p:spTree>
    <p:extLst>
      <p:ext uri="{BB962C8B-B14F-4D97-AF65-F5344CB8AC3E}">
        <p14:creationId xmlns:p14="http://schemas.microsoft.com/office/powerpoint/2010/main" val="38970700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F29E33B-AE39-E548-9E13-68BDCB01311E}"/>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2270B935-0C95-5F4D-9833-DA52EEEEE0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C6245F41-123D-2845-823A-D423C6D367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F8C8A1DC-315C-F446-B382-2B2940761DD6}"/>
              </a:ext>
            </a:extLst>
          </p:cNvPr>
          <p:cNvSpPr>
            <a:spLocks noGrp="1"/>
          </p:cNvSpPr>
          <p:nvPr>
            <p:ph type="dt" sz="half" idx="10"/>
          </p:nvPr>
        </p:nvSpPr>
        <p:spPr/>
        <p:txBody>
          <a:bodyPr/>
          <a:lstStyle/>
          <a:p>
            <a:fld id="{0A5EFD13-52E4-F646-8A2F-1374BF4D29DE}" type="datetimeFigureOut">
              <a:rPr lang="ru-RU" smtClean="0"/>
              <a:t>07.10.2022</a:t>
            </a:fld>
            <a:endParaRPr lang="ru-RU"/>
          </a:p>
        </p:txBody>
      </p:sp>
      <p:sp>
        <p:nvSpPr>
          <p:cNvPr id="6" name="Нижний колонтитул 5">
            <a:extLst>
              <a:ext uri="{FF2B5EF4-FFF2-40B4-BE49-F238E27FC236}">
                <a16:creationId xmlns:a16="http://schemas.microsoft.com/office/drawing/2014/main" id="{20446D5B-EEAA-F949-92FA-293F0364B438}"/>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0A550400-0714-BF45-908F-9621CCD44428}"/>
              </a:ext>
            </a:extLst>
          </p:cNvPr>
          <p:cNvSpPr>
            <a:spLocks noGrp="1"/>
          </p:cNvSpPr>
          <p:nvPr>
            <p:ph type="sldNum" sz="quarter" idx="12"/>
          </p:nvPr>
        </p:nvSpPr>
        <p:spPr/>
        <p:txBody>
          <a:bodyPr/>
          <a:lstStyle/>
          <a:p>
            <a:fld id="{A2806E8E-01AC-C54A-BC73-4A6E3EF682E2}" type="slidenum">
              <a:rPr lang="ru-RU" smtClean="0"/>
              <a:t>‹#›</a:t>
            </a:fld>
            <a:endParaRPr lang="ru-RU"/>
          </a:p>
        </p:txBody>
      </p:sp>
    </p:spTree>
    <p:extLst>
      <p:ext uri="{BB962C8B-B14F-4D97-AF65-F5344CB8AC3E}">
        <p14:creationId xmlns:p14="http://schemas.microsoft.com/office/powerpoint/2010/main" val="12915353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BA0BFB1-7FF6-1643-AB0B-1D47CF7D4C2E}"/>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4F7E6E00-59B5-2E46-8CC3-69851A5B85DB}"/>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2B4AE6E4-B42A-6745-A485-517D5E71B9EE}"/>
              </a:ext>
            </a:extLst>
          </p:cNvPr>
          <p:cNvSpPr>
            <a:spLocks noGrp="1"/>
          </p:cNvSpPr>
          <p:nvPr>
            <p:ph type="dt" sz="half" idx="10"/>
          </p:nvPr>
        </p:nvSpPr>
        <p:spPr/>
        <p:txBody>
          <a:bodyPr/>
          <a:lstStyle/>
          <a:p>
            <a:fld id="{0A5EFD13-52E4-F646-8A2F-1374BF4D29DE}" type="datetimeFigureOut">
              <a:rPr lang="ru-RU" smtClean="0"/>
              <a:t>07.10.2022</a:t>
            </a:fld>
            <a:endParaRPr lang="ru-RU"/>
          </a:p>
        </p:txBody>
      </p:sp>
      <p:sp>
        <p:nvSpPr>
          <p:cNvPr id="5" name="Нижний колонтитул 4">
            <a:extLst>
              <a:ext uri="{FF2B5EF4-FFF2-40B4-BE49-F238E27FC236}">
                <a16:creationId xmlns:a16="http://schemas.microsoft.com/office/drawing/2014/main" id="{51F8D94B-C85D-9641-B646-0371C8083BC6}"/>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5644A88A-F528-0141-989D-F2A051748B7B}"/>
              </a:ext>
            </a:extLst>
          </p:cNvPr>
          <p:cNvSpPr>
            <a:spLocks noGrp="1"/>
          </p:cNvSpPr>
          <p:nvPr>
            <p:ph type="sldNum" sz="quarter" idx="12"/>
          </p:nvPr>
        </p:nvSpPr>
        <p:spPr/>
        <p:txBody>
          <a:bodyPr/>
          <a:lstStyle/>
          <a:p>
            <a:fld id="{A2806E8E-01AC-C54A-BC73-4A6E3EF682E2}" type="slidenum">
              <a:rPr lang="ru-RU" smtClean="0"/>
              <a:t>‹#›</a:t>
            </a:fld>
            <a:endParaRPr lang="ru-RU"/>
          </a:p>
        </p:txBody>
      </p:sp>
    </p:spTree>
    <p:extLst>
      <p:ext uri="{BB962C8B-B14F-4D97-AF65-F5344CB8AC3E}">
        <p14:creationId xmlns:p14="http://schemas.microsoft.com/office/powerpoint/2010/main" val="2843785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2E2C2A8E-DF50-1240-9EC7-E63886AED667}"/>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C1310344-6A1A-CC41-8A44-45F14BA55A95}"/>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21E78431-7304-6C44-868C-693A277152B9}"/>
              </a:ext>
            </a:extLst>
          </p:cNvPr>
          <p:cNvSpPr>
            <a:spLocks noGrp="1"/>
          </p:cNvSpPr>
          <p:nvPr>
            <p:ph type="dt" sz="half" idx="10"/>
          </p:nvPr>
        </p:nvSpPr>
        <p:spPr/>
        <p:txBody>
          <a:bodyPr/>
          <a:lstStyle/>
          <a:p>
            <a:fld id="{0A5EFD13-52E4-F646-8A2F-1374BF4D29DE}" type="datetimeFigureOut">
              <a:rPr lang="ru-RU" smtClean="0"/>
              <a:t>07.10.2022</a:t>
            </a:fld>
            <a:endParaRPr lang="ru-RU"/>
          </a:p>
        </p:txBody>
      </p:sp>
      <p:sp>
        <p:nvSpPr>
          <p:cNvPr id="5" name="Нижний колонтитул 4">
            <a:extLst>
              <a:ext uri="{FF2B5EF4-FFF2-40B4-BE49-F238E27FC236}">
                <a16:creationId xmlns:a16="http://schemas.microsoft.com/office/drawing/2014/main" id="{E99EC442-BB52-1C47-9B9C-3A5EF8A7AA98}"/>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49E7AA37-A478-CC4C-BFB2-454518B3CB54}"/>
              </a:ext>
            </a:extLst>
          </p:cNvPr>
          <p:cNvSpPr>
            <a:spLocks noGrp="1"/>
          </p:cNvSpPr>
          <p:nvPr>
            <p:ph type="sldNum" sz="quarter" idx="12"/>
          </p:nvPr>
        </p:nvSpPr>
        <p:spPr/>
        <p:txBody>
          <a:bodyPr/>
          <a:lstStyle/>
          <a:p>
            <a:fld id="{A2806E8E-01AC-C54A-BC73-4A6E3EF682E2}" type="slidenum">
              <a:rPr lang="ru-RU" smtClean="0"/>
              <a:t>‹#›</a:t>
            </a:fld>
            <a:endParaRPr lang="ru-RU"/>
          </a:p>
        </p:txBody>
      </p:sp>
    </p:spTree>
    <p:extLst>
      <p:ext uri="{BB962C8B-B14F-4D97-AF65-F5344CB8AC3E}">
        <p14:creationId xmlns:p14="http://schemas.microsoft.com/office/powerpoint/2010/main" val="9327776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DCCE4F1-1CC0-3B48-B146-DB8090C48E3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3F9E545E-4AA8-0945-82E0-6757B72B574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2EF88054-9185-E84B-8C89-DBCA564408C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A5EFD13-52E4-F646-8A2F-1374BF4D29DE}" type="datetimeFigureOut">
              <a:rPr lang="ru-RU" smtClean="0"/>
              <a:t>07.10.2022</a:t>
            </a:fld>
            <a:endParaRPr lang="ru-RU"/>
          </a:p>
        </p:txBody>
      </p:sp>
      <p:sp>
        <p:nvSpPr>
          <p:cNvPr id="5" name="Нижний колонтитул 4">
            <a:extLst>
              <a:ext uri="{FF2B5EF4-FFF2-40B4-BE49-F238E27FC236}">
                <a16:creationId xmlns:a16="http://schemas.microsoft.com/office/drawing/2014/main" id="{768D91F7-D2AD-3744-9561-52ADB4D2B43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4C9DE1D5-CE76-B440-9924-2418B51B14F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806E8E-01AC-C54A-BC73-4A6E3EF682E2}" type="slidenum">
              <a:rPr lang="ru-RU" smtClean="0"/>
              <a:t>‹#›</a:t>
            </a:fld>
            <a:endParaRPr lang="ru-RU"/>
          </a:p>
        </p:txBody>
      </p:sp>
    </p:spTree>
    <p:extLst>
      <p:ext uri="{BB962C8B-B14F-4D97-AF65-F5344CB8AC3E}">
        <p14:creationId xmlns:p14="http://schemas.microsoft.com/office/powerpoint/2010/main" val="37719648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4.tif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1AE6DA4-73E3-3E40-A1B6-4E84902A5959}"/>
              </a:ext>
            </a:extLst>
          </p:cNvPr>
          <p:cNvSpPr>
            <a:spLocks noGrp="1"/>
          </p:cNvSpPr>
          <p:nvPr>
            <p:ph type="ctrTitle"/>
          </p:nvPr>
        </p:nvSpPr>
        <p:spPr>
          <a:xfrm>
            <a:off x="612217" y="1049868"/>
            <a:ext cx="7672039" cy="4027516"/>
          </a:xfrm>
        </p:spPr>
        <p:txBody>
          <a:bodyPr>
            <a:normAutofit/>
          </a:bodyPr>
          <a:lstStyle/>
          <a:p>
            <a:r>
              <a:rPr lang="ru-RU" dirty="0"/>
              <a:t>Рынок труда. Безработица </a:t>
            </a:r>
            <a:br>
              <a:rPr lang="ru-RU" dirty="0"/>
            </a:br>
            <a:r>
              <a:rPr lang="ru-RU" sz="7200" dirty="0"/>
              <a:t> </a:t>
            </a:r>
            <a:endParaRPr lang="ru-RU" sz="9600" dirty="0"/>
          </a:p>
        </p:txBody>
      </p:sp>
      <p:pic>
        <p:nvPicPr>
          <p:cNvPr id="4" name="Picture 7">
            <a:extLst>
              <a:ext uri="{FF2B5EF4-FFF2-40B4-BE49-F238E27FC236}">
                <a16:creationId xmlns:a16="http://schemas.microsoft.com/office/drawing/2014/main" id="{0A0AD42F-03A2-F24E-98D1-0EDCC7FB7202}"/>
              </a:ext>
            </a:extLst>
          </p:cNvPr>
          <p:cNvPicPr>
            <a:picLocks noChangeAspect="1"/>
          </p:cNvPicPr>
          <p:nvPr/>
        </p:nvPicPr>
        <p:blipFill>
          <a:blip r:embed="rId2"/>
          <a:srcRect/>
          <a:stretch>
            <a:fillRect/>
          </a:stretch>
        </p:blipFill>
        <p:spPr>
          <a:xfrm>
            <a:off x="8166410" y="1230473"/>
            <a:ext cx="3720790" cy="5270688"/>
          </a:xfrm>
          <a:prstGeom prst="rect">
            <a:avLst/>
          </a:prstGeom>
        </p:spPr>
      </p:pic>
    </p:spTree>
    <p:extLst>
      <p:ext uri="{BB962C8B-B14F-4D97-AF65-F5344CB8AC3E}">
        <p14:creationId xmlns:p14="http://schemas.microsoft.com/office/powerpoint/2010/main" val="3273034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6791740">
            <a:off x="-595349" y="-430943"/>
            <a:ext cx="2075159" cy="2014791"/>
          </a:xfrm>
          <a:prstGeom prst="rect">
            <a:avLst/>
          </a:prstGeom>
        </p:spPr>
      </p:pic>
      <p:pic>
        <p:nvPicPr>
          <p:cNvPr id="3" name="Picture 3"/>
          <p:cNvPicPr>
            <a:picLocks noChangeAspect="1"/>
          </p:cNvPicPr>
          <p:nvPr/>
        </p:nvPicPr>
        <p:blipFill>
          <a:blip r:embed="rId3">
            <a:alphaModFix amt="19999"/>
          </a:blip>
          <a:srcRect/>
          <a:stretch>
            <a:fillRect/>
          </a:stretch>
        </p:blipFill>
        <p:spPr>
          <a:xfrm rot="-9562250">
            <a:off x="-1690678" y="-1428740"/>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9562250">
            <a:off x="-1904544" y="-2169720"/>
            <a:ext cx="3381357" cy="3503996"/>
          </a:xfrm>
          <a:prstGeom prst="rect">
            <a:avLst/>
          </a:prstGeom>
        </p:spPr>
      </p:pic>
      <p:pic>
        <p:nvPicPr>
          <p:cNvPr id="6" name="Picture 6"/>
          <p:cNvPicPr>
            <a:picLocks noChangeAspect="1"/>
          </p:cNvPicPr>
          <p:nvPr/>
        </p:nvPicPr>
        <p:blipFill>
          <a:blip r:embed="rId2">
            <a:alphaModFix amt="19999"/>
          </a:blip>
          <a:srcRect/>
          <a:stretch>
            <a:fillRect/>
          </a:stretch>
        </p:blipFill>
        <p:spPr>
          <a:xfrm rot="-10800000">
            <a:off x="-1669934" y="-1206414"/>
            <a:ext cx="3339867" cy="3242707"/>
          </a:xfrm>
          <a:prstGeom prst="rect">
            <a:avLst/>
          </a:prstGeom>
        </p:spPr>
      </p:pic>
      <p:sp>
        <p:nvSpPr>
          <p:cNvPr id="5" name="Прямоугольник 4">
            <a:extLst>
              <a:ext uri="{FF2B5EF4-FFF2-40B4-BE49-F238E27FC236}">
                <a16:creationId xmlns:a16="http://schemas.microsoft.com/office/drawing/2014/main" id="{D6E3B587-653C-1643-AA6C-F56C1AFE2589}"/>
              </a:ext>
            </a:extLst>
          </p:cNvPr>
          <p:cNvSpPr/>
          <p:nvPr/>
        </p:nvSpPr>
        <p:spPr>
          <a:xfrm>
            <a:off x="1985668" y="1026932"/>
            <a:ext cx="9313333" cy="3812006"/>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К экономически активному трудоспособному населению относятся</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старшеклассники общеобразовательных школ</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студенты дневных отделений вузов</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люди </a:t>
            </a:r>
            <a:r>
              <a:rPr lang="ru-RU" sz="2800" dirty="0" err="1">
                <a:latin typeface="Calibri" panose="020F0502020204030204" pitchFamily="34" charset="0"/>
                <a:ea typeface="Calibri" panose="020F0502020204030204" pitchFamily="34" charset="0"/>
                <a:cs typeface="Times New Roman" panose="02020603050405020304" pitchFamily="18" charset="0"/>
              </a:rPr>
              <a:t>предпенсионного</a:t>
            </a:r>
            <a:r>
              <a:rPr lang="ru-RU" sz="2800" dirty="0">
                <a:latin typeface="Calibri" panose="020F0502020204030204" pitchFamily="34" charset="0"/>
                <a:ea typeface="Calibri" panose="020F0502020204030204" pitchFamily="34" charset="0"/>
                <a:cs typeface="Times New Roman" panose="02020603050405020304" pitchFamily="18" charset="0"/>
              </a:rPr>
              <a:t> возраста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выпускники университетов</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владеющие собственностью пенсионеры</a:t>
            </a:r>
          </a:p>
        </p:txBody>
      </p:sp>
    </p:spTree>
    <p:extLst>
      <p:ext uri="{BB962C8B-B14F-4D97-AF65-F5344CB8AC3E}">
        <p14:creationId xmlns:p14="http://schemas.microsoft.com/office/powerpoint/2010/main" val="9054869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605936" y="3617657"/>
            <a:ext cx="2893803" cy="2809619"/>
          </a:xfrm>
          <a:prstGeom prst="rect">
            <a:avLst/>
          </a:prstGeom>
        </p:spPr>
      </p:pic>
      <p:pic>
        <p:nvPicPr>
          <p:cNvPr id="3" name="Picture 3"/>
          <p:cNvPicPr>
            <a:picLocks noChangeAspect="1"/>
          </p:cNvPicPr>
          <p:nvPr/>
        </p:nvPicPr>
        <p:blipFill>
          <a:blip r:embed="rId3">
            <a:alphaModFix amt="19999"/>
          </a:blip>
          <a:srcRect/>
          <a:stretch>
            <a:fillRect/>
          </a:stretch>
        </p:blipFill>
        <p:spPr>
          <a:xfrm rot="5798684">
            <a:off x="-473600" y="4795209"/>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5798684">
            <a:off x="-931589" y="5350077"/>
            <a:ext cx="3381357" cy="3503996"/>
          </a:xfrm>
          <a:prstGeom prst="rect">
            <a:avLst/>
          </a:prstGeom>
        </p:spPr>
      </p:pic>
      <p:pic>
        <p:nvPicPr>
          <p:cNvPr id="5" name="Picture 5"/>
          <p:cNvPicPr>
            <a:picLocks noChangeAspect="1"/>
          </p:cNvPicPr>
          <p:nvPr/>
        </p:nvPicPr>
        <p:blipFill>
          <a:blip r:embed="rId4"/>
          <a:srcRect/>
          <a:stretch>
            <a:fillRect/>
          </a:stretch>
        </p:blipFill>
        <p:spPr>
          <a:xfrm>
            <a:off x="5053169" y="3122011"/>
            <a:ext cx="7138831" cy="3735989"/>
          </a:xfrm>
          <a:prstGeom prst="rect">
            <a:avLst/>
          </a:prstGeom>
        </p:spPr>
      </p:pic>
      <p:sp>
        <p:nvSpPr>
          <p:cNvPr id="7" name="Прямоугольник 6">
            <a:extLst>
              <a:ext uri="{FF2B5EF4-FFF2-40B4-BE49-F238E27FC236}">
                <a16:creationId xmlns:a16="http://schemas.microsoft.com/office/drawing/2014/main" id="{18C53C76-D98D-224C-B4F2-942028D5FF2D}"/>
              </a:ext>
            </a:extLst>
          </p:cNvPr>
          <p:cNvSpPr/>
          <p:nvPr/>
        </p:nvSpPr>
        <p:spPr>
          <a:xfrm>
            <a:off x="561747" y="122705"/>
            <a:ext cx="11542638" cy="4939237"/>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 безработице?</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А. В число безработных граждан включают пенсионеров и детей.</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Б. Одним из проявлений скрытой безработицы является переход на неполный рабочий день.</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Ответ:</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Б</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верны оба суждения</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оба суждения неверны</a:t>
            </a:r>
          </a:p>
        </p:txBody>
      </p:sp>
    </p:spTree>
    <p:extLst>
      <p:ext uri="{BB962C8B-B14F-4D97-AF65-F5344CB8AC3E}">
        <p14:creationId xmlns:p14="http://schemas.microsoft.com/office/powerpoint/2010/main" val="7572693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04DEAE04-C217-9346-B264-7E188D59F19B}"/>
              </a:ext>
            </a:extLst>
          </p:cNvPr>
          <p:cNvPicPr>
            <a:picLocks noChangeAspect="1"/>
          </p:cNvPicPr>
          <p:nvPr/>
        </p:nvPicPr>
        <p:blipFill>
          <a:blip r:embed="rId2"/>
          <a:srcRect/>
          <a:stretch>
            <a:fillRect/>
          </a:stretch>
        </p:blipFill>
        <p:spPr>
          <a:xfrm rot="1532132">
            <a:off x="-293457" y="3879585"/>
            <a:ext cx="9967994" cy="6596999"/>
          </a:xfrm>
          <a:prstGeom prst="rect">
            <a:avLst/>
          </a:prstGeom>
        </p:spPr>
      </p:pic>
      <p:sp>
        <p:nvSpPr>
          <p:cNvPr id="3" name="Прямоугольник 2">
            <a:extLst>
              <a:ext uri="{FF2B5EF4-FFF2-40B4-BE49-F238E27FC236}">
                <a16:creationId xmlns:a16="http://schemas.microsoft.com/office/drawing/2014/main" id="{34A85325-9907-D04F-9A28-BE2E31AC69C1}"/>
              </a:ext>
            </a:extLst>
          </p:cNvPr>
          <p:cNvSpPr/>
          <p:nvPr/>
        </p:nvSpPr>
        <p:spPr>
          <a:xfrm>
            <a:off x="176962" y="285588"/>
            <a:ext cx="11838076" cy="4478214"/>
          </a:xfrm>
          <a:prstGeom prst="rect">
            <a:avLst/>
          </a:prstGeom>
        </p:spPr>
        <p:txBody>
          <a:bodyPr wrap="square">
            <a:spAutoFit/>
          </a:bodyPr>
          <a:lstStyle/>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 рынке труда?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А. Рынок труда характеризуется высокой профессиональной мобильностью.</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Б. Люди, ищущие работу, формируют спрос на рынке труда.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Ответ:</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Б</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верны оба суждения</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оба суждения неверны</a:t>
            </a:r>
          </a:p>
        </p:txBody>
      </p:sp>
    </p:spTree>
    <p:extLst>
      <p:ext uri="{BB962C8B-B14F-4D97-AF65-F5344CB8AC3E}">
        <p14:creationId xmlns:p14="http://schemas.microsoft.com/office/powerpoint/2010/main" val="23029107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5"/>
          <p:cNvSpPr txBox="1"/>
          <p:nvPr/>
        </p:nvSpPr>
        <p:spPr>
          <a:xfrm>
            <a:off x="685800" y="519222"/>
            <a:ext cx="5901490" cy="461665"/>
          </a:xfrm>
          <a:prstGeom prst="rect">
            <a:avLst/>
          </a:prstGeom>
        </p:spPr>
        <p:txBody>
          <a:bodyPr lIns="0" tIns="0" rIns="0" bIns="0" rtlCol="0" anchor="t">
            <a:spAutoFit/>
          </a:bodyPr>
          <a:lstStyle/>
          <a:p>
            <a:pPr>
              <a:lnSpc>
                <a:spcPts val="3616"/>
              </a:lnSpc>
            </a:pPr>
            <a:r>
              <a:rPr lang="en-US" sz="3013">
                <a:solidFill>
                  <a:srgbClr val="FFFFFF"/>
                </a:solidFill>
                <a:latin typeface="Montserrat Semi-Bold"/>
              </a:rPr>
              <a:t>ПРИЗНАКИ ПОЛИТИЧЕСКОЙ ВЛАСТИ</a:t>
            </a:r>
          </a:p>
        </p:txBody>
      </p:sp>
      <p:pic>
        <p:nvPicPr>
          <p:cNvPr id="6" name="Picture 2">
            <a:extLst>
              <a:ext uri="{FF2B5EF4-FFF2-40B4-BE49-F238E27FC236}">
                <a16:creationId xmlns:a16="http://schemas.microsoft.com/office/drawing/2014/main" id="{BAF20764-998E-2B47-94BB-74B38075DEDE}"/>
              </a:ext>
            </a:extLst>
          </p:cNvPr>
          <p:cNvPicPr>
            <a:picLocks noChangeAspect="1"/>
          </p:cNvPicPr>
          <p:nvPr/>
        </p:nvPicPr>
        <p:blipFill>
          <a:blip r:embed="rId2"/>
          <a:srcRect/>
          <a:stretch>
            <a:fillRect/>
          </a:stretch>
        </p:blipFill>
        <p:spPr>
          <a:xfrm rot="1532132">
            <a:off x="3668943" y="4026340"/>
            <a:ext cx="9967994" cy="6596999"/>
          </a:xfrm>
          <a:prstGeom prst="rect">
            <a:avLst/>
          </a:prstGeom>
        </p:spPr>
      </p:pic>
      <p:sp>
        <p:nvSpPr>
          <p:cNvPr id="3" name="Прямоугольник 2">
            <a:extLst>
              <a:ext uri="{FF2B5EF4-FFF2-40B4-BE49-F238E27FC236}">
                <a16:creationId xmlns:a16="http://schemas.microsoft.com/office/drawing/2014/main" id="{93B25D83-FD4F-214E-AA91-697F1F56B16C}"/>
              </a:ext>
            </a:extLst>
          </p:cNvPr>
          <p:cNvSpPr/>
          <p:nvPr/>
        </p:nvSpPr>
        <p:spPr>
          <a:xfrm>
            <a:off x="553156" y="760098"/>
            <a:ext cx="11492089" cy="3914598"/>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Какой смысл обществоведы вкладывают в понятие «безработица»? </a:t>
            </a:r>
          </a:p>
          <a:p>
            <a:pPr>
              <a:lnSpc>
                <a:spcPct val="107000"/>
              </a:lnSpc>
              <a:spcAft>
                <a:spcPts val="800"/>
              </a:spcAft>
            </a:pPr>
            <a:r>
              <a:rPr lang="ru-RU" sz="2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Фрикционная безработица</a:t>
            </a:r>
          </a:p>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Структурная безработица</a:t>
            </a:r>
          </a:p>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Циклическая безработица</a:t>
            </a:r>
          </a:p>
          <a:p>
            <a:pPr>
              <a:lnSpc>
                <a:spcPct val="107000"/>
              </a:lnSpc>
              <a:spcAft>
                <a:spcPts val="800"/>
              </a:spcAft>
            </a:pPr>
            <a:endPar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ru-RU" sz="28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78733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10215511" y="697415"/>
            <a:ext cx="2368097" cy="2299207"/>
          </a:xfrm>
          <a:prstGeom prst="rect">
            <a:avLst/>
          </a:prstGeom>
        </p:spPr>
      </p:pic>
      <p:pic>
        <p:nvPicPr>
          <p:cNvPr id="3" name="Picture 3"/>
          <p:cNvPicPr>
            <a:picLocks noChangeAspect="1"/>
          </p:cNvPicPr>
          <p:nvPr/>
        </p:nvPicPr>
        <p:blipFill>
          <a:blip r:embed="rId3">
            <a:alphaModFix amt="19999"/>
          </a:blip>
          <a:srcRect/>
          <a:stretch>
            <a:fillRect/>
          </a:stretch>
        </p:blipFill>
        <p:spPr>
          <a:xfrm rot="-7104152">
            <a:off x="10720908" y="95020"/>
            <a:ext cx="3381357" cy="3503996"/>
          </a:xfrm>
          <a:prstGeom prst="rect">
            <a:avLst/>
          </a:prstGeom>
        </p:spPr>
      </p:pic>
      <p:pic>
        <p:nvPicPr>
          <p:cNvPr id="4" name="Picture 4"/>
          <p:cNvPicPr>
            <a:picLocks noChangeAspect="1"/>
          </p:cNvPicPr>
          <p:nvPr/>
        </p:nvPicPr>
        <p:blipFill>
          <a:blip r:embed="rId4">
            <a:alphaModFix amt="19999"/>
          </a:blip>
          <a:srcRect/>
          <a:stretch>
            <a:fillRect/>
          </a:stretch>
        </p:blipFill>
        <p:spPr>
          <a:xfrm rot="-7104152">
            <a:off x="10201924" y="-1398734"/>
            <a:ext cx="3381357" cy="3503996"/>
          </a:xfrm>
          <a:prstGeom prst="rect">
            <a:avLst/>
          </a:prstGeom>
        </p:spPr>
      </p:pic>
      <p:graphicFrame>
        <p:nvGraphicFramePr>
          <p:cNvPr id="7" name="Таблица 6">
            <a:extLst>
              <a:ext uri="{FF2B5EF4-FFF2-40B4-BE49-F238E27FC236}">
                <a16:creationId xmlns:a16="http://schemas.microsoft.com/office/drawing/2014/main" id="{DF5B83DA-1C06-C049-8E86-1CF17C96C2E5}"/>
              </a:ext>
            </a:extLst>
          </p:cNvPr>
          <p:cNvGraphicFramePr>
            <a:graphicFrameLocks noGrp="1"/>
          </p:cNvGraphicFramePr>
          <p:nvPr/>
        </p:nvGraphicFramePr>
        <p:xfrm>
          <a:off x="623711" y="260127"/>
          <a:ext cx="10515600" cy="6337745"/>
        </p:xfrm>
        <a:graphic>
          <a:graphicData uri="http://schemas.openxmlformats.org/drawingml/2006/table">
            <a:tbl>
              <a:tblPr firstRow="1" firstCol="1" bandRow="1"/>
              <a:tblGrid>
                <a:gridCol w="482600">
                  <a:extLst>
                    <a:ext uri="{9D8B030D-6E8A-4147-A177-3AD203B41FA5}">
                      <a16:colId xmlns:a16="http://schemas.microsoft.com/office/drawing/2014/main" val="1719074101"/>
                    </a:ext>
                  </a:extLst>
                </a:gridCol>
                <a:gridCol w="7021689">
                  <a:extLst>
                    <a:ext uri="{9D8B030D-6E8A-4147-A177-3AD203B41FA5}">
                      <a16:colId xmlns:a16="http://schemas.microsoft.com/office/drawing/2014/main" val="3541234110"/>
                    </a:ext>
                  </a:extLst>
                </a:gridCol>
                <a:gridCol w="361244">
                  <a:extLst>
                    <a:ext uri="{9D8B030D-6E8A-4147-A177-3AD203B41FA5}">
                      <a16:colId xmlns:a16="http://schemas.microsoft.com/office/drawing/2014/main" val="3151663784"/>
                    </a:ext>
                  </a:extLst>
                </a:gridCol>
                <a:gridCol w="2650067">
                  <a:extLst>
                    <a:ext uri="{9D8B030D-6E8A-4147-A177-3AD203B41FA5}">
                      <a16:colId xmlns:a16="http://schemas.microsoft.com/office/drawing/2014/main" val="2643127450"/>
                    </a:ext>
                  </a:extLst>
                </a:gridCol>
              </a:tblGrid>
              <a:tr h="0">
                <a:tc>
                  <a:txBody>
                    <a:bodyPr/>
                    <a:lstStyle/>
                    <a:p>
                      <a:pPr>
                        <a:lnSpc>
                          <a:spcPct val="107000"/>
                        </a:lnSpc>
                      </a:pPr>
                      <a:endParaRPr lang="ru-RU" sz="24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ПРИМЕРЫ</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pPr>
                      <a:endParaRPr lang="ru-RU" sz="20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ВИДЫ БЕЗРАБОТИЦЫ</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extLst>
                  <a:ext uri="{0D108BD9-81ED-4DB2-BD59-A6C34878D82A}">
                    <a16:rowId xmlns:a16="http://schemas.microsoft.com/office/drawing/2014/main" val="427390468"/>
                  </a:ext>
                </a:extLst>
              </a:tr>
              <a:tr h="0">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А)</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400" b="1" dirty="0">
                          <a:effectLst/>
                          <a:latin typeface="Calibri" panose="020F0502020204030204" pitchFamily="34" charset="0"/>
                          <a:ea typeface="Calibri" panose="020F0502020204030204" pitchFamily="34" charset="0"/>
                          <a:cs typeface="Times New Roman" panose="02020603050405020304" pitchFamily="18" charset="0"/>
                        </a:rPr>
                        <a:t>в связи с экономическим кризисом фирмы, производящие различные товары и услуги, сократили численность персонала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1)</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400">
                          <a:effectLst/>
                          <a:latin typeface="Calibri" panose="020F0502020204030204" pitchFamily="34" charset="0"/>
                          <a:ea typeface="Calibri" panose="020F0502020204030204" pitchFamily="34" charset="0"/>
                          <a:cs typeface="Times New Roman" panose="02020603050405020304" pitchFamily="18" charset="0"/>
                        </a:rPr>
                        <a:t>циклическая</a:t>
                      </a:r>
                    </a:p>
                  </a:txBody>
                  <a:tcPr marL="47625" marR="47625" marT="47625" marB="47625" anchor="ctr">
                    <a:lnL>
                      <a:noFill/>
                    </a:lnL>
                    <a:lnR>
                      <a:noFill/>
                    </a:lnR>
                    <a:lnT w="12700" cap="flat" cmpd="sng" algn="ctr">
                      <a:solidFill>
                        <a:srgbClr val="BBD8D7"/>
                      </a:solidFill>
                      <a:prstDash val="solid"/>
                      <a:round/>
                      <a:headEnd type="none" w="med" len="med"/>
                      <a:tailEnd type="none" w="med" len="med"/>
                    </a:lnT>
                    <a:lnB>
                      <a:noFill/>
                    </a:lnB>
                  </a:tcPr>
                </a:tc>
                <a:extLst>
                  <a:ext uri="{0D108BD9-81ED-4DB2-BD59-A6C34878D82A}">
                    <a16:rowId xmlns:a16="http://schemas.microsoft.com/office/drawing/2014/main" val="4062298682"/>
                  </a:ext>
                </a:extLst>
              </a:tr>
              <a:tr h="0">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Б)</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400" b="1" dirty="0">
                          <a:effectLst/>
                          <a:latin typeface="Calibri" panose="020F0502020204030204" pitchFamily="34" charset="0"/>
                          <a:ea typeface="Calibri" panose="020F0502020204030204" pitchFamily="34" charset="0"/>
                          <a:cs typeface="Times New Roman" panose="02020603050405020304" pitchFamily="18" charset="0"/>
                        </a:rPr>
                        <a:t>выпускники творческих вузов ищут работу по специальности, не соглашаясь ни на какую другую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2)</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400" dirty="0">
                          <a:effectLst/>
                          <a:latin typeface="Calibri" panose="020F0502020204030204" pitchFamily="34" charset="0"/>
                          <a:ea typeface="Calibri" panose="020F0502020204030204" pitchFamily="34" charset="0"/>
                          <a:cs typeface="Times New Roman" panose="02020603050405020304" pitchFamily="18" charset="0"/>
                        </a:rPr>
                        <a:t>структурная</a:t>
                      </a:r>
                    </a:p>
                  </a:txBody>
                  <a:tcPr marL="47625" marR="47625" marT="47625" marB="47625" anchor="ctr">
                    <a:lnL>
                      <a:noFill/>
                    </a:lnL>
                    <a:lnR>
                      <a:noFill/>
                    </a:lnR>
                    <a:lnT>
                      <a:noFill/>
                    </a:lnT>
                    <a:lnB>
                      <a:noFill/>
                    </a:lnB>
                  </a:tcPr>
                </a:tc>
                <a:extLst>
                  <a:ext uri="{0D108BD9-81ED-4DB2-BD59-A6C34878D82A}">
                    <a16:rowId xmlns:a16="http://schemas.microsoft.com/office/drawing/2014/main" val="1210470158"/>
                  </a:ext>
                </a:extLst>
              </a:tr>
              <a:tr h="0">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В)</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400" b="1" dirty="0">
                          <a:effectLst/>
                          <a:latin typeface="Calibri" panose="020F0502020204030204" pitchFamily="34" charset="0"/>
                          <a:ea typeface="Calibri" panose="020F0502020204030204" pitchFamily="34" charset="0"/>
                          <a:cs typeface="Times New Roman" panose="02020603050405020304" pitchFamily="18" charset="0"/>
                        </a:rPr>
                        <a:t>в службе занятости безработные отказываются от рабочих вакансий и просят подобрать работу менеджеров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3)</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400">
                          <a:effectLst/>
                          <a:latin typeface="Calibri" panose="020F0502020204030204" pitchFamily="34" charset="0"/>
                          <a:ea typeface="Calibri" panose="020F0502020204030204" pitchFamily="34" charset="0"/>
                          <a:cs typeface="Times New Roman" panose="02020603050405020304" pitchFamily="18" charset="0"/>
                        </a:rPr>
                        <a:t>фрикционная</a:t>
                      </a:r>
                    </a:p>
                  </a:txBody>
                  <a:tcPr marL="47625" marR="47625" marT="47625" marB="47625" anchor="ctr">
                    <a:lnL>
                      <a:noFill/>
                    </a:lnL>
                    <a:lnR>
                      <a:noFill/>
                    </a:lnR>
                    <a:lnT>
                      <a:noFill/>
                    </a:lnT>
                    <a:lnB>
                      <a:noFill/>
                    </a:lnB>
                  </a:tcPr>
                </a:tc>
                <a:extLst>
                  <a:ext uri="{0D108BD9-81ED-4DB2-BD59-A6C34878D82A}">
                    <a16:rowId xmlns:a16="http://schemas.microsoft.com/office/drawing/2014/main" val="955637176"/>
                  </a:ext>
                </a:extLst>
              </a:tr>
              <a:tr h="0">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Г)</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400" b="1" dirty="0">
                          <a:effectLst/>
                          <a:latin typeface="Calibri" panose="020F0502020204030204" pitchFamily="34" charset="0"/>
                          <a:ea typeface="Calibri" panose="020F0502020204030204" pitchFamily="34" charset="0"/>
                          <a:cs typeface="Times New Roman" panose="02020603050405020304" pitchFamily="18" charset="0"/>
                        </a:rPr>
                        <a:t>в связи с изменением спроса на энергоресурсы многие шахты закрылись, а шахтеры остались без работы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4)</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400">
                          <a:effectLst/>
                          <a:latin typeface="Calibri" panose="020F0502020204030204" pitchFamily="34" charset="0"/>
                          <a:ea typeface="Calibri" panose="020F0502020204030204" pitchFamily="34" charset="0"/>
                          <a:cs typeface="Times New Roman" panose="02020603050405020304" pitchFamily="18" charset="0"/>
                        </a:rPr>
                        <a:t>сезонная</a:t>
                      </a:r>
                    </a:p>
                  </a:txBody>
                  <a:tcPr marL="47625" marR="47625" marT="47625" marB="47625" anchor="ctr">
                    <a:lnL>
                      <a:noFill/>
                    </a:lnL>
                    <a:lnR>
                      <a:noFill/>
                    </a:lnR>
                    <a:lnT>
                      <a:noFill/>
                    </a:lnT>
                    <a:lnB>
                      <a:noFill/>
                    </a:lnB>
                  </a:tcPr>
                </a:tc>
                <a:extLst>
                  <a:ext uri="{0D108BD9-81ED-4DB2-BD59-A6C34878D82A}">
                    <a16:rowId xmlns:a16="http://schemas.microsoft.com/office/drawing/2014/main" val="1049831286"/>
                  </a:ext>
                </a:extLst>
              </a:tr>
              <a:tr h="0">
                <a:tc>
                  <a:txBody>
                    <a:bodyPr/>
                    <a:lstStyle/>
                    <a:p>
                      <a:pPr>
                        <a:lnSpc>
                          <a:spcPct val="107000"/>
                        </a:lnSpc>
                        <a:spcAft>
                          <a:spcPts val="800"/>
                        </a:spcAft>
                      </a:pPr>
                      <a:r>
                        <a:rPr lang="ru-RU" sz="2400" b="1">
                          <a:effectLst/>
                          <a:latin typeface="Calibri" panose="020F0502020204030204" pitchFamily="34" charset="0"/>
                          <a:ea typeface="Calibri" panose="020F0502020204030204" pitchFamily="34" charset="0"/>
                          <a:cs typeface="Times New Roman" panose="02020603050405020304" pitchFamily="18" charset="0"/>
                        </a:rPr>
                        <a:t>Д)</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400" b="1" dirty="0">
                          <a:effectLst/>
                          <a:latin typeface="Calibri" panose="020F0502020204030204" pitchFamily="34" charset="0"/>
                          <a:ea typeface="Calibri" panose="020F0502020204030204" pitchFamily="34" charset="0"/>
                          <a:cs typeface="Times New Roman" panose="02020603050405020304" pitchFamily="18" charset="0"/>
                        </a:rPr>
                        <a:t>полгода жители городка на морском побережье обслуживают туристов, а в остальное время большинство из них не могут найти себе работу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pPr>
                      <a:endParaRPr lang="ru-RU" sz="24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pPr>
                      <a:endParaRPr lang="ru-RU" sz="2400" dirty="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2930566968"/>
                  </a:ext>
                </a:extLst>
              </a:tr>
            </a:tbl>
          </a:graphicData>
        </a:graphic>
      </p:graphicFrame>
    </p:spTree>
    <p:extLst>
      <p:ext uri="{BB962C8B-B14F-4D97-AF65-F5344CB8AC3E}">
        <p14:creationId xmlns:p14="http://schemas.microsoft.com/office/powerpoint/2010/main" val="28755189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p:cNvPicPr>
          <p:nvPr/>
        </p:nvPicPr>
        <p:blipFill>
          <a:blip r:embed="rId2"/>
          <a:srcRect/>
          <a:stretch>
            <a:fillRect/>
          </a:stretch>
        </p:blipFill>
        <p:spPr>
          <a:xfrm rot="1532132">
            <a:off x="6283154" y="3330042"/>
            <a:ext cx="7882581" cy="5216836"/>
          </a:xfrm>
          <a:prstGeom prst="rect">
            <a:avLst/>
          </a:prstGeom>
        </p:spPr>
      </p:pic>
      <p:pic>
        <p:nvPicPr>
          <p:cNvPr id="5" name="Picture 5"/>
          <p:cNvPicPr>
            <a:picLocks noChangeAspect="1"/>
          </p:cNvPicPr>
          <p:nvPr/>
        </p:nvPicPr>
        <p:blipFill>
          <a:blip r:embed="rId3"/>
          <a:srcRect/>
          <a:stretch>
            <a:fillRect/>
          </a:stretch>
        </p:blipFill>
        <p:spPr>
          <a:xfrm>
            <a:off x="8169833" y="3002450"/>
            <a:ext cx="3800211" cy="3675841"/>
          </a:xfrm>
          <a:prstGeom prst="rect">
            <a:avLst/>
          </a:prstGeom>
        </p:spPr>
      </p:pic>
      <p:sp>
        <p:nvSpPr>
          <p:cNvPr id="2" name="Прямоугольник 1">
            <a:extLst>
              <a:ext uri="{FF2B5EF4-FFF2-40B4-BE49-F238E27FC236}">
                <a16:creationId xmlns:a16="http://schemas.microsoft.com/office/drawing/2014/main" id="{1543EC06-C1CF-7E4E-8AC8-F3DB1274B9C6}"/>
              </a:ext>
            </a:extLst>
          </p:cNvPr>
          <p:cNvSpPr/>
          <p:nvPr/>
        </p:nvSpPr>
        <p:spPr>
          <a:xfrm>
            <a:off x="812800" y="178796"/>
            <a:ext cx="10306755" cy="5758692"/>
          </a:xfrm>
          <a:prstGeom prst="rect">
            <a:avLst/>
          </a:prstGeom>
        </p:spPr>
        <p:txBody>
          <a:bodyPr wrap="square">
            <a:spAutoFit/>
          </a:bodyPr>
          <a:lstStyle/>
          <a:p>
            <a:pPr algn="just">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 стране </a:t>
            </a:r>
            <a:r>
              <a:rPr lang="ru-RU" sz="2800" dirty="0" err="1">
                <a:solidFill>
                  <a:srgbClr val="FF0000"/>
                </a:solidFill>
                <a:latin typeface="Calibri" panose="020F0502020204030204" pitchFamily="34" charset="0"/>
                <a:ea typeface="Calibri" panose="020F0502020204030204" pitchFamily="34" charset="0"/>
                <a:cs typeface="Times New Roman" panose="02020603050405020304" pitchFamily="18" charset="0"/>
              </a:rPr>
              <a:t>Z</a:t>
            </a: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сократились потребление и экспорт угля, большинство шахт закрылось, десятки тысяч шахтёров потеряли работу. Выберите из приведённого ниже списка характеристики возникшей безработицы и запишите </a:t>
            </a:r>
            <a:r>
              <a:rPr lang="ru-RU" sz="2800" b="1" u="sng" dirty="0">
                <a:solidFill>
                  <a:srgbClr val="FF0000"/>
                </a:solidFill>
                <a:latin typeface="Calibri" panose="020F0502020204030204" pitchFamily="34" charset="0"/>
                <a:ea typeface="Calibri" panose="020F0502020204030204" pitchFamily="34" charset="0"/>
                <a:cs typeface="Times New Roman" panose="02020603050405020304" pitchFamily="18" charset="0"/>
              </a:rPr>
              <a:t>цифры</a:t>
            </a: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под которыми они указаны.</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структурная безработица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добровольная безработица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скрытая безработица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фрикционная безработица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сезонная безработица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массовая безработица</a:t>
            </a:r>
          </a:p>
        </p:txBody>
      </p:sp>
    </p:spTree>
    <p:extLst>
      <p:ext uri="{BB962C8B-B14F-4D97-AF65-F5344CB8AC3E}">
        <p14:creationId xmlns:p14="http://schemas.microsoft.com/office/powerpoint/2010/main" val="12929316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4454145" y="-4704234"/>
            <a:ext cx="9967994" cy="6596999"/>
          </a:xfrm>
          <a:prstGeom prst="rect">
            <a:avLst/>
          </a:prstGeom>
        </p:spPr>
      </p:pic>
      <p:pic>
        <p:nvPicPr>
          <p:cNvPr id="5" name="Picture 5"/>
          <p:cNvPicPr>
            <a:picLocks noChangeAspect="1"/>
          </p:cNvPicPr>
          <p:nvPr/>
        </p:nvPicPr>
        <p:blipFill>
          <a:blip r:embed="rId3"/>
          <a:srcRect/>
          <a:stretch>
            <a:fillRect/>
          </a:stretch>
        </p:blipFill>
        <p:spPr>
          <a:xfrm>
            <a:off x="7311049" y="2092866"/>
            <a:ext cx="4712537" cy="4110379"/>
          </a:xfrm>
          <a:prstGeom prst="rect">
            <a:avLst/>
          </a:prstGeom>
        </p:spPr>
      </p:pic>
      <p:sp>
        <p:nvSpPr>
          <p:cNvPr id="3" name="Прямоугольник 2">
            <a:extLst>
              <a:ext uri="{FF2B5EF4-FFF2-40B4-BE49-F238E27FC236}">
                <a16:creationId xmlns:a16="http://schemas.microsoft.com/office/drawing/2014/main" id="{7C35EA71-BAE6-C442-94C6-055DD17E3D45}"/>
              </a:ext>
            </a:extLst>
          </p:cNvPr>
          <p:cNvSpPr/>
          <p:nvPr/>
        </p:nvSpPr>
        <p:spPr>
          <a:xfrm>
            <a:off x="722489" y="1217661"/>
            <a:ext cx="7627138" cy="2703625"/>
          </a:xfrm>
          <a:prstGeom prst="rect">
            <a:avLst/>
          </a:prstGeom>
        </p:spPr>
        <p:txBody>
          <a:bodyPr wrap="square">
            <a:spAutoFit/>
          </a:bodyPr>
          <a:lstStyle/>
          <a:p>
            <a:pPr>
              <a:lnSpc>
                <a:spcPct val="107000"/>
              </a:lnSpc>
              <a:spcAft>
                <a:spcPts val="800"/>
              </a:spcAft>
            </a:pPr>
            <a:r>
              <a:rPr lang="ru-RU" sz="3200" dirty="0">
                <a:latin typeface="Calibri" panose="020F0502020204030204" pitchFamily="34" charset="0"/>
                <a:ea typeface="Calibri" panose="020F0502020204030204" pitchFamily="34" charset="0"/>
                <a:cs typeface="Times New Roman" panose="02020603050405020304" pitchFamily="18" charset="0"/>
              </a:rPr>
              <a:t>Какие специалисты нужны современному производству? На зовите три способа повышения качества рабочей силы, применяемые на современных предприятиях.</a:t>
            </a:r>
          </a:p>
        </p:txBody>
      </p:sp>
    </p:spTree>
    <p:extLst>
      <p:ext uri="{BB962C8B-B14F-4D97-AF65-F5344CB8AC3E}">
        <p14:creationId xmlns:p14="http://schemas.microsoft.com/office/powerpoint/2010/main" val="2347515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6574268"/>
            <a:ext cx="12192000" cy="605876"/>
          </a:xfrm>
          <a:prstGeom prst="rect">
            <a:avLst/>
          </a:prstGeom>
          <a:solidFill>
            <a:srgbClr val="FCE6E2"/>
          </a:solidFill>
        </p:spPr>
      </p:sp>
      <p:pic>
        <p:nvPicPr>
          <p:cNvPr id="3" name="Picture 3"/>
          <p:cNvPicPr>
            <a:picLocks noChangeAspect="1"/>
          </p:cNvPicPr>
          <p:nvPr/>
        </p:nvPicPr>
        <p:blipFill>
          <a:blip r:embed="rId2"/>
          <a:srcRect/>
          <a:stretch>
            <a:fillRect/>
          </a:stretch>
        </p:blipFill>
        <p:spPr>
          <a:xfrm>
            <a:off x="6704049" y="0"/>
            <a:ext cx="5487951" cy="3601468"/>
          </a:xfrm>
          <a:prstGeom prst="rect">
            <a:avLst/>
          </a:prstGeom>
        </p:spPr>
      </p:pic>
      <p:pic>
        <p:nvPicPr>
          <p:cNvPr id="4" name="Picture 4"/>
          <p:cNvPicPr>
            <a:picLocks noChangeAspect="1"/>
          </p:cNvPicPr>
          <p:nvPr/>
        </p:nvPicPr>
        <p:blipFill>
          <a:blip r:embed="rId3"/>
          <a:srcRect/>
          <a:stretch>
            <a:fillRect/>
          </a:stretch>
        </p:blipFill>
        <p:spPr>
          <a:xfrm rot="1532132">
            <a:off x="-2572713" y="-4821783"/>
            <a:ext cx="9967994" cy="6596999"/>
          </a:xfrm>
          <a:prstGeom prst="rect">
            <a:avLst/>
          </a:prstGeom>
        </p:spPr>
      </p:pic>
      <p:sp>
        <p:nvSpPr>
          <p:cNvPr id="6" name="Прямоугольник 5">
            <a:extLst>
              <a:ext uri="{FF2B5EF4-FFF2-40B4-BE49-F238E27FC236}">
                <a16:creationId xmlns:a16="http://schemas.microsoft.com/office/drawing/2014/main" id="{11E5F261-2B53-C841-91BA-D75E3AC018E2}"/>
              </a:ext>
            </a:extLst>
          </p:cNvPr>
          <p:cNvSpPr/>
          <p:nvPr/>
        </p:nvSpPr>
        <p:spPr>
          <a:xfrm>
            <a:off x="1809425" y="0"/>
            <a:ext cx="3846309" cy="584775"/>
          </a:xfrm>
          <a:prstGeom prst="rect">
            <a:avLst/>
          </a:prstGeom>
        </p:spPr>
        <p:txBody>
          <a:bodyPr wrap="none">
            <a:spAutoFit/>
          </a:bodyPr>
          <a:lstStyle/>
          <a:p>
            <a:r>
              <a:rPr lang="ru-RU" sz="3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План «Рынок труда»</a:t>
            </a:r>
            <a:r>
              <a:rPr lang="ru-RU" sz="3200" dirty="0">
                <a:solidFill>
                  <a:srgbClr val="FF0000"/>
                </a:solidFill>
              </a:rPr>
              <a:t> </a:t>
            </a:r>
          </a:p>
        </p:txBody>
      </p:sp>
      <p:sp>
        <p:nvSpPr>
          <p:cNvPr id="7" name="Прямоугольник 6">
            <a:extLst>
              <a:ext uri="{FF2B5EF4-FFF2-40B4-BE49-F238E27FC236}">
                <a16:creationId xmlns:a16="http://schemas.microsoft.com/office/drawing/2014/main" id="{360ADFC1-7399-FB40-934E-962656E378F1}"/>
              </a:ext>
            </a:extLst>
          </p:cNvPr>
          <p:cNvSpPr/>
          <p:nvPr/>
        </p:nvSpPr>
        <p:spPr>
          <a:xfrm>
            <a:off x="198279" y="730169"/>
            <a:ext cx="8132043" cy="6001643"/>
          </a:xfrm>
          <a:prstGeom prst="rect">
            <a:avLst/>
          </a:prstGeom>
        </p:spPr>
        <p:txBody>
          <a:bodyPr wrap="square">
            <a:spAutoFit/>
          </a:bodyPr>
          <a:lstStyle/>
          <a:p>
            <a:r>
              <a:rPr lang="ru-RU" sz="2400" dirty="0">
                <a:latin typeface="Calibri" panose="020F0502020204030204" pitchFamily="34" charset="0"/>
                <a:ea typeface="Calibri" panose="020F0502020204030204" pitchFamily="34" charset="0"/>
                <a:cs typeface="Times New Roman" panose="02020603050405020304" pitchFamily="18" charset="0"/>
              </a:rPr>
              <a:t>1. Понятие о рынке труда. </a:t>
            </a:r>
          </a:p>
          <a:p>
            <a:r>
              <a:rPr lang="ru-RU" sz="2400" dirty="0">
                <a:latin typeface="Calibri" panose="020F0502020204030204" pitchFamily="34" charset="0"/>
                <a:ea typeface="Calibri" panose="020F0502020204030204" pitchFamily="34" charset="0"/>
                <a:cs typeface="Times New Roman" panose="02020603050405020304" pitchFamily="18" charset="0"/>
              </a:rPr>
              <a:t>2. Субъекты рынка труда:</a:t>
            </a:r>
          </a:p>
          <a:p>
            <a:r>
              <a:rPr lang="ru-RU" sz="2400" dirty="0">
                <a:latin typeface="Calibri" panose="020F0502020204030204" pitchFamily="34" charset="0"/>
                <a:ea typeface="Calibri" panose="020F0502020204030204" pitchFamily="34" charset="0"/>
                <a:cs typeface="Times New Roman" panose="02020603050405020304" pitchFamily="18" charset="0"/>
              </a:rPr>
              <a:t>а) наемный ………………;</a:t>
            </a:r>
          </a:p>
          <a:p>
            <a:r>
              <a:rPr lang="ru-RU" sz="2400" dirty="0">
                <a:latin typeface="Calibri" panose="020F0502020204030204" pitchFamily="34" charset="0"/>
                <a:ea typeface="Calibri" panose="020F0502020204030204" pitchFamily="34" charset="0"/>
                <a:cs typeface="Times New Roman" panose="02020603050405020304" pitchFamily="18" charset="0"/>
              </a:rPr>
              <a:t>б) ………………;</a:t>
            </a:r>
          </a:p>
          <a:p>
            <a:r>
              <a:rPr lang="ru-RU" sz="2400" dirty="0">
                <a:latin typeface="Calibri" panose="020F0502020204030204" pitchFamily="34" charset="0"/>
                <a:ea typeface="Calibri" panose="020F0502020204030204" pitchFamily="34" charset="0"/>
                <a:cs typeface="Times New Roman" panose="02020603050405020304" pitchFamily="18" charset="0"/>
              </a:rPr>
              <a:t>в) ………………. </a:t>
            </a:r>
          </a:p>
          <a:p>
            <a:r>
              <a:rPr lang="ru-RU" sz="2400" dirty="0">
                <a:latin typeface="Calibri" panose="020F0502020204030204" pitchFamily="34" charset="0"/>
                <a:ea typeface="Calibri" panose="020F0502020204030204" pitchFamily="34" charset="0"/>
                <a:cs typeface="Times New Roman" panose="02020603050405020304" pitchFamily="18" charset="0"/>
              </a:rPr>
              <a:t>3. Особенности рынка труда:</a:t>
            </a:r>
          </a:p>
          <a:p>
            <a:r>
              <a:rPr lang="ru-RU" sz="2400" dirty="0">
                <a:latin typeface="Calibri" panose="020F0502020204030204" pitchFamily="34" charset="0"/>
                <a:ea typeface="Calibri" panose="020F0502020204030204" pitchFamily="34" charset="0"/>
                <a:cs typeface="Times New Roman" panose="02020603050405020304" pitchFamily="18" charset="0"/>
              </a:rPr>
              <a:t>а) покупают ………………, а не самого индивида;</a:t>
            </a:r>
          </a:p>
          <a:p>
            <a:r>
              <a:rPr lang="ru-RU" sz="2400" dirty="0">
                <a:latin typeface="Calibri" panose="020F0502020204030204" pitchFamily="34" charset="0"/>
                <a:ea typeface="Calibri" panose="020F0502020204030204" pitchFamily="34" charset="0"/>
                <a:cs typeface="Times New Roman" panose="02020603050405020304" pitchFamily="18" charset="0"/>
              </a:rPr>
              <a:t>б) спрос на трудовые услуги определяется спросом на ………………;</a:t>
            </a:r>
          </a:p>
          <a:p>
            <a:r>
              <a:rPr lang="ru-RU" sz="2400" dirty="0">
                <a:latin typeface="Calibri" panose="020F0502020204030204" pitchFamily="34" charset="0"/>
                <a:ea typeface="Calibri" panose="020F0502020204030204" pitchFamily="34" charset="0"/>
                <a:cs typeface="Times New Roman" panose="02020603050405020304" pitchFamily="18" charset="0"/>
              </a:rPr>
              <a:t>в) заключение ………………между работодателем и наемным работником;</a:t>
            </a:r>
          </a:p>
          <a:p>
            <a:r>
              <a:rPr lang="ru-RU" sz="2400" dirty="0">
                <a:latin typeface="Calibri" panose="020F0502020204030204" pitchFamily="34" charset="0"/>
                <a:ea typeface="Calibri" panose="020F0502020204030204" pitchFamily="34" charset="0"/>
                <a:cs typeface="Times New Roman" panose="02020603050405020304" pitchFamily="18" charset="0"/>
              </a:rPr>
              <a:t>г) труд - ……………… человека, а не обязанность;</a:t>
            </a:r>
          </a:p>
          <a:p>
            <a:r>
              <a:rPr lang="ru-RU" sz="2400" dirty="0">
                <a:latin typeface="Calibri" panose="020F0502020204030204" pitchFamily="34" charset="0"/>
                <a:ea typeface="Calibri" panose="020F0502020204030204" pitchFamily="34" charset="0"/>
                <a:cs typeface="Times New Roman" panose="02020603050405020304" pitchFamily="18" charset="0"/>
              </a:rPr>
              <a:t>д) предложение труда ……………… (меняется в зависимости от рыночной ситуации);</a:t>
            </a:r>
          </a:p>
          <a:p>
            <a:r>
              <a:rPr lang="ru-RU" sz="2400" dirty="0">
                <a:latin typeface="Calibri" panose="020F0502020204030204" pitchFamily="34" charset="0"/>
                <a:ea typeface="Calibri" panose="020F0502020204030204" pitchFamily="34" charset="0"/>
                <a:cs typeface="Times New Roman" panose="02020603050405020304" pitchFamily="18" charset="0"/>
              </a:rPr>
              <a:t>е) формируется ………………на услуги определенного типа и сложности и т.д. </a:t>
            </a:r>
          </a:p>
        </p:txBody>
      </p:sp>
    </p:spTree>
    <p:extLst>
      <p:ext uri="{BB962C8B-B14F-4D97-AF65-F5344CB8AC3E}">
        <p14:creationId xmlns:p14="http://schemas.microsoft.com/office/powerpoint/2010/main" val="33196974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7B47E3AB-F6EB-2740-BFEF-2096D50E956A}"/>
              </a:ext>
            </a:extLst>
          </p:cNvPr>
          <p:cNvSpPr/>
          <p:nvPr/>
        </p:nvSpPr>
        <p:spPr>
          <a:xfrm>
            <a:off x="722488" y="243512"/>
            <a:ext cx="12090400" cy="6370975"/>
          </a:xfrm>
          <a:prstGeom prst="rect">
            <a:avLst/>
          </a:prstGeom>
        </p:spPr>
        <p:txBody>
          <a:bodyPr wrap="square">
            <a:spAutoFit/>
          </a:bodyPr>
          <a:lstStyle/>
          <a:p>
            <a:r>
              <a:rPr lang="ru-RU" sz="2400" dirty="0">
                <a:latin typeface="Calibri" panose="020F0502020204030204" pitchFamily="34" charset="0"/>
                <a:ea typeface="Calibri" panose="020F0502020204030204" pitchFamily="34" charset="0"/>
                <a:cs typeface="Times New Roman" panose="02020603050405020304" pitchFamily="18" charset="0"/>
              </a:rPr>
              <a:t>4. Факторы предложения:</a:t>
            </a:r>
          </a:p>
          <a:p>
            <a:r>
              <a:rPr lang="ru-RU" sz="2400" dirty="0">
                <a:latin typeface="Calibri" panose="020F0502020204030204" pitchFamily="34" charset="0"/>
                <a:ea typeface="Calibri" panose="020F0502020204030204" pitchFamily="34" charset="0"/>
                <a:cs typeface="Times New Roman" panose="02020603050405020304" pitchFamily="18" charset="0"/>
              </a:rPr>
              <a:t>а) численная составляющая ……………… населения;</a:t>
            </a:r>
          </a:p>
          <a:p>
            <a:r>
              <a:rPr lang="ru-RU" sz="2400" dirty="0">
                <a:latin typeface="Calibri" panose="020F0502020204030204" pitchFamily="34" charset="0"/>
                <a:ea typeface="Calibri" panose="020F0502020204030204" pitchFamily="34" charset="0"/>
                <a:cs typeface="Times New Roman" panose="02020603050405020304" pitchFamily="18" charset="0"/>
              </a:rPr>
              <a:t>б) степень владения ……………… работника;</a:t>
            </a:r>
          </a:p>
          <a:p>
            <a:r>
              <a:rPr lang="ru-RU" sz="2400" dirty="0">
                <a:latin typeface="Calibri" panose="020F0502020204030204" pitchFamily="34" charset="0"/>
                <a:ea typeface="Calibri" panose="020F0502020204030204" pitchFamily="34" charset="0"/>
                <a:cs typeface="Times New Roman" panose="02020603050405020304" pitchFamily="18" charset="0"/>
              </a:rPr>
              <a:t>в) политика государства касательно ……………… сферы;</a:t>
            </a:r>
          </a:p>
          <a:p>
            <a:r>
              <a:rPr lang="ru-RU" sz="2400" dirty="0">
                <a:latin typeface="Calibri" panose="020F0502020204030204" pitchFamily="34" charset="0"/>
                <a:ea typeface="Calibri" panose="020F0502020204030204" pitchFamily="34" charset="0"/>
                <a:cs typeface="Times New Roman" panose="02020603050405020304" pitchFamily="18" charset="0"/>
              </a:rPr>
              <a:t>г) вид ………………. </a:t>
            </a:r>
          </a:p>
          <a:p>
            <a:r>
              <a:rPr lang="ru-RU" sz="2400" dirty="0">
                <a:latin typeface="Calibri" panose="020F0502020204030204" pitchFamily="34" charset="0"/>
                <a:ea typeface="Calibri" panose="020F0502020204030204" pitchFamily="34" charset="0"/>
                <a:cs typeface="Times New Roman" panose="02020603050405020304" pitchFamily="18" charset="0"/>
              </a:rPr>
              <a:t>5. Факторы спроса:</a:t>
            </a:r>
          </a:p>
          <a:p>
            <a:r>
              <a:rPr lang="ru-RU" sz="2400" dirty="0">
                <a:latin typeface="Calibri" panose="020F0502020204030204" pitchFamily="34" charset="0"/>
                <a:ea typeface="Calibri" panose="020F0502020204030204" pitchFamily="34" charset="0"/>
                <a:cs typeface="Times New Roman" panose="02020603050405020304" pitchFamily="18" charset="0"/>
              </a:rPr>
              <a:t>а) ……………… труда;</a:t>
            </a:r>
          </a:p>
          <a:p>
            <a:r>
              <a:rPr lang="ru-RU" sz="2400" dirty="0">
                <a:latin typeface="Calibri" panose="020F0502020204030204" pitchFamily="34" charset="0"/>
                <a:ea typeface="Calibri" panose="020F0502020204030204" pitchFamily="34" charset="0"/>
                <a:cs typeface="Times New Roman" panose="02020603050405020304" pitchFamily="18" charset="0"/>
              </a:rPr>
              <a:t>б) применение современных ………………;</a:t>
            </a:r>
          </a:p>
          <a:p>
            <a:r>
              <a:rPr lang="ru-RU" sz="2400" dirty="0">
                <a:latin typeface="Calibri" panose="020F0502020204030204" pitchFamily="34" charset="0"/>
                <a:ea typeface="Calibri" panose="020F0502020204030204" pitchFamily="34" charset="0"/>
                <a:cs typeface="Times New Roman" panose="02020603050405020304" pitchFamily="18" charset="0"/>
              </a:rPr>
              <a:t>в) спрос потребителей на ………………;</a:t>
            </a:r>
          </a:p>
          <a:p>
            <a:r>
              <a:rPr lang="ru-RU" sz="2400" dirty="0">
                <a:latin typeface="Calibri" panose="020F0502020204030204" pitchFamily="34" charset="0"/>
                <a:ea typeface="Calibri" panose="020F0502020204030204" pitchFamily="34" charset="0"/>
                <a:cs typeface="Times New Roman" panose="02020603050405020304" pitchFamily="18" charset="0"/>
              </a:rPr>
              <a:t>г) условие состояния экономики. </a:t>
            </a:r>
          </a:p>
          <a:p>
            <a:r>
              <a:rPr lang="ru-RU" sz="2400" dirty="0">
                <a:latin typeface="Calibri" panose="020F0502020204030204" pitchFamily="34" charset="0"/>
                <a:ea typeface="Calibri" panose="020F0502020204030204" pitchFamily="34" charset="0"/>
                <a:cs typeface="Times New Roman" panose="02020603050405020304" pitchFamily="18" charset="0"/>
              </a:rPr>
              <a:t>6. Виды ЗП:</a:t>
            </a:r>
          </a:p>
          <a:p>
            <a:r>
              <a:rPr lang="ru-RU" sz="2400" dirty="0">
                <a:latin typeface="Calibri" panose="020F0502020204030204" pitchFamily="34" charset="0"/>
                <a:ea typeface="Calibri" panose="020F0502020204030204" pitchFamily="34" charset="0"/>
                <a:cs typeface="Times New Roman" panose="02020603050405020304" pitchFamily="18" charset="0"/>
              </a:rPr>
              <a:t>а) ………………;</a:t>
            </a:r>
          </a:p>
          <a:p>
            <a:r>
              <a:rPr lang="ru-RU" sz="2400" dirty="0">
                <a:latin typeface="Calibri" panose="020F0502020204030204" pitchFamily="34" charset="0"/>
                <a:ea typeface="Calibri" panose="020F0502020204030204" pitchFamily="34" charset="0"/>
                <a:cs typeface="Times New Roman" panose="02020603050405020304" pitchFamily="18" charset="0"/>
              </a:rPr>
              <a:t>б) ………………. </a:t>
            </a:r>
          </a:p>
          <a:p>
            <a:r>
              <a:rPr lang="ru-RU" sz="2400" dirty="0">
                <a:latin typeface="Calibri" panose="020F0502020204030204" pitchFamily="34" charset="0"/>
                <a:ea typeface="Calibri" panose="020F0502020204030204" pitchFamily="34" charset="0"/>
                <a:cs typeface="Times New Roman" panose="02020603050405020304" pitchFamily="18" charset="0"/>
              </a:rPr>
              <a:t>7. Формы ЗП:</a:t>
            </a:r>
          </a:p>
          <a:p>
            <a:r>
              <a:rPr lang="ru-RU" sz="2400" dirty="0">
                <a:latin typeface="Calibri" panose="020F0502020204030204" pitchFamily="34" charset="0"/>
                <a:ea typeface="Calibri" panose="020F0502020204030204" pitchFamily="34" charset="0"/>
                <a:cs typeface="Times New Roman" panose="02020603050405020304" pitchFamily="18" charset="0"/>
              </a:rPr>
              <a:t>а) ………………;</a:t>
            </a:r>
          </a:p>
          <a:p>
            <a:r>
              <a:rPr lang="ru-RU" sz="2400" dirty="0">
                <a:latin typeface="Calibri" panose="020F0502020204030204" pitchFamily="34" charset="0"/>
                <a:ea typeface="Calibri" panose="020F0502020204030204" pitchFamily="34" charset="0"/>
                <a:cs typeface="Times New Roman" panose="02020603050405020304" pitchFamily="18" charset="0"/>
              </a:rPr>
              <a:t>б) ………………;</a:t>
            </a:r>
          </a:p>
          <a:p>
            <a:r>
              <a:rPr lang="ru-RU" sz="2400" dirty="0">
                <a:latin typeface="Calibri" panose="020F0502020204030204" pitchFamily="34" charset="0"/>
                <a:ea typeface="Calibri" panose="020F0502020204030204" pitchFamily="34" charset="0"/>
                <a:cs typeface="Times New Roman" panose="02020603050405020304" pitchFamily="18" charset="0"/>
              </a:rPr>
              <a:t>в) ………………;</a:t>
            </a:r>
          </a:p>
        </p:txBody>
      </p:sp>
      <p:pic>
        <p:nvPicPr>
          <p:cNvPr id="3" name="Picture 2">
            <a:extLst>
              <a:ext uri="{FF2B5EF4-FFF2-40B4-BE49-F238E27FC236}">
                <a16:creationId xmlns:a16="http://schemas.microsoft.com/office/drawing/2014/main" id="{D588B352-4779-9547-B282-68B078F6CEA1}"/>
              </a:ext>
            </a:extLst>
          </p:cNvPr>
          <p:cNvPicPr>
            <a:picLocks noChangeAspect="1"/>
          </p:cNvPicPr>
          <p:nvPr/>
        </p:nvPicPr>
        <p:blipFill>
          <a:blip r:embed="rId2"/>
          <a:srcRect/>
          <a:stretch>
            <a:fillRect/>
          </a:stretch>
        </p:blipFill>
        <p:spPr>
          <a:xfrm rot="1532132">
            <a:off x="3431869" y="3559501"/>
            <a:ext cx="9967994" cy="6596999"/>
          </a:xfrm>
          <a:prstGeom prst="rect">
            <a:avLst/>
          </a:prstGeom>
        </p:spPr>
      </p:pic>
    </p:spTree>
    <p:extLst>
      <p:ext uri="{BB962C8B-B14F-4D97-AF65-F5344CB8AC3E}">
        <p14:creationId xmlns:p14="http://schemas.microsoft.com/office/powerpoint/2010/main" val="23812905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AD874882-600E-3649-947E-3692C3BCD8CC}"/>
              </a:ext>
            </a:extLst>
          </p:cNvPr>
          <p:cNvSpPr/>
          <p:nvPr/>
        </p:nvSpPr>
        <p:spPr>
          <a:xfrm>
            <a:off x="293512" y="0"/>
            <a:ext cx="11898488" cy="6740307"/>
          </a:xfrm>
          <a:prstGeom prst="rect">
            <a:avLst/>
          </a:prstGeom>
        </p:spPr>
        <p:txBody>
          <a:bodyPr wrap="square">
            <a:spAutoFit/>
          </a:bodyPr>
          <a:lstStyle/>
          <a:p>
            <a:r>
              <a:rPr lang="ru-RU" sz="2400" dirty="0">
                <a:latin typeface="Calibri" panose="020F0502020204030204" pitchFamily="34" charset="0"/>
                <a:ea typeface="Calibri" panose="020F0502020204030204" pitchFamily="34" charset="0"/>
                <a:cs typeface="Times New Roman" panose="02020603050405020304" pitchFamily="18" charset="0"/>
              </a:rPr>
              <a:t>8. Трудоспособная категория населения:</a:t>
            </a:r>
          </a:p>
          <a:p>
            <a:r>
              <a:rPr lang="ru-RU" sz="2400" dirty="0">
                <a:latin typeface="Calibri" panose="020F0502020204030204" pitchFamily="34" charset="0"/>
                <a:ea typeface="Calibri" panose="020F0502020204030204" pitchFamily="34" charset="0"/>
                <a:cs typeface="Times New Roman" panose="02020603050405020304" pitchFamily="18" charset="0"/>
              </a:rPr>
              <a:t>а) рабочая сила (занятые и безработные);</a:t>
            </a:r>
          </a:p>
          <a:p>
            <a:r>
              <a:rPr lang="ru-RU" sz="2400" dirty="0">
                <a:latin typeface="Calibri" panose="020F0502020204030204" pitchFamily="34" charset="0"/>
                <a:ea typeface="Calibri" panose="020F0502020204030204" pitchFamily="34" charset="0"/>
                <a:cs typeface="Times New Roman" panose="02020603050405020304" pitchFamily="18" charset="0"/>
              </a:rPr>
              <a:t>б) выбывшие из состава рабочей силы. </a:t>
            </a:r>
          </a:p>
          <a:p>
            <a:r>
              <a:rPr lang="ru-RU" sz="2400" dirty="0">
                <a:latin typeface="Calibri" panose="020F0502020204030204" pitchFamily="34" charset="0"/>
                <a:ea typeface="Calibri" panose="020F0502020204030204" pitchFamily="34" charset="0"/>
                <a:cs typeface="Times New Roman" panose="02020603050405020304" pitchFamily="18" charset="0"/>
              </a:rPr>
              <a:t>9. Признаки нетрудоспособности:</a:t>
            </a:r>
          </a:p>
          <a:p>
            <a:r>
              <a:rPr lang="ru-RU" sz="2400" dirty="0">
                <a:latin typeface="Calibri" panose="020F0502020204030204" pitchFamily="34" charset="0"/>
                <a:ea typeface="Calibri" panose="020F0502020204030204" pitchFamily="34" charset="0"/>
                <a:cs typeface="Times New Roman" panose="02020603050405020304" pitchFamily="18" charset="0"/>
              </a:rPr>
              <a:t>а) не достигли 16 лет;</a:t>
            </a:r>
          </a:p>
          <a:p>
            <a:r>
              <a:rPr lang="ru-RU" sz="2400" dirty="0">
                <a:latin typeface="Calibri" panose="020F0502020204030204" pitchFamily="34" charset="0"/>
                <a:ea typeface="Calibri" panose="020F0502020204030204" pitchFamily="34" charset="0"/>
                <a:cs typeface="Times New Roman" panose="02020603050405020304" pitchFamily="18" charset="0"/>
              </a:rPr>
              <a:t>б) ученик среднего или высшего общеобразовательного учреждения;</a:t>
            </a:r>
          </a:p>
          <a:p>
            <a:r>
              <a:rPr lang="ru-RU" sz="2400" dirty="0">
                <a:latin typeface="Calibri" panose="020F0502020204030204" pitchFamily="34" charset="0"/>
                <a:ea typeface="Calibri" panose="020F0502020204030204" pitchFamily="34" charset="0"/>
                <a:cs typeface="Times New Roman" panose="02020603050405020304" pitchFamily="18" charset="0"/>
              </a:rPr>
              <a:t>в) инвалиды 1, 2 и 3 групп (при определенных документах, подтверждающих это);</a:t>
            </a:r>
          </a:p>
          <a:p>
            <a:r>
              <a:rPr lang="ru-RU" sz="2400" dirty="0">
                <a:latin typeface="Calibri" panose="020F0502020204030204" pitchFamily="34" charset="0"/>
                <a:ea typeface="Calibri" panose="020F0502020204030204" pitchFamily="34" charset="0"/>
                <a:cs typeface="Times New Roman" panose="02020603050405020304" pitchFamily="18" charset="0"/>
              </a:rPr>
              <a:t>г) пенсионеры. </a:t>
            </a:r>
          </a:p>
          <a:p>
            <a:r>
              <a:rPr lang="ru-RU" sz="2400" dirty="0">
                <a:latin typeface="Calibri" panose="020F0502020204030204" pitchFamily="34" charset="0"/>
                <a:ea typeface="Calibri" panose="020F0502020204030204" pitchFamily="34" charset="0"/>
                <a:cs typeface="Times New Roman" panose="02020603050405020304" pitchFamily="18" charset="0"/>
              </a:rPr>
              <a:t>10. Основные виды безработицы:</a:t>
            </a:r>
          </a:p>
          <a:p>
            <a:r>
              <a:rPr lang="ru-RU" sz="2400" dirty="0">
                <a:latin typeface="Calibri" panose="020F0502020204030204" pitchFamily="34" charset="0"/>
                <a:ea typeface="Calibri" panose="020F0502020204030204" pitchFamily="34" charset="0"/>
                <a:cs typeface="Times New Roman" panose="02020603050405020304" pitchFamily="18" charset="0"/>
              </a:rPr>
              <a:t>а) ………………;</a:t>
            </a:r>
          </a:p>
          <a:p>
            <a:r>
              <a:rPr lang="ru-RU" sz="2400" dirty="0">
                <a:latin typeface="Calibri" panose="020F0502020204030204" pitchFamily="34" charset="0"/>
                <a:ea typeface="Calibri" panose="020F0502020204030204" pitchFamily="34" charset="0"/>
                <a:cs typeface="Times New Roman" panose="02020603050405020304" pitchFamily="18" charset="0"/>
              </a:rPr>
              <a:t>б) ………………;</a:t>
            </a:r>
          </a:p>
          <a:p>
            <a:r>
              <a:rPr lang="ru-RU" sz="2400" dirty="0">
                <a:latin typeface="Calibri" panose="020F0502020204030204" pitchFamily="34" charset="0"/>
                <a:ea typeface="Calibri" panose="020F0502020204030204" pitchFamily="34" charset="0"/>
                <a:cs typeface="Times New Roman" panose="02020603050405020304" pitchFamily="18" charset="0"/>
              </a:rPr>
              <a:t>в) ………………;</a:t>
            </a:r>
          </a:p>
          <a:p>
            <a:r>
              <a:rPr lang="ru-RU" sz="2400" dirty="0">
                <a:latin typeface="Calibri" panose="020F0502020204030204" pitchFamily="34" charset="0"/>
                <a:ea typeface="Calibri" panose="020F0502020204030204" pitchFamily="34" charset="0"/>
                <a:cs typeface="Times New Roman" panose="02020603050405020304" pitchFamily="18" charset="0"/>
              </a:rPr>
              <a:t>г) ………………. </a:t>
            </a:r>
          </a:p>
          <a:p>
            <a:r>
              <a:rPr lang="ru-RU" sz="2400" dirty="0">
                <a:latin typeface="Calibri" panose="020F0502020204030204" pitchFamily="34" charset="0"/>
                <a:ea typeface="Calibri" panose="020F0502020204030204" pitchFamily="34" charset="0"/>
                <a:cs typeface="Times New Roman" panose="02020603050405020304" pitchFamily="18" charset="0"/>
              </a:rPr>
              <a:t>11. Направления государственного регулирования рынка труда:</a:t>
            </a:r>
          </a:p>
          <a:p>
            <a:r>
              <a:rPr lang="ru-RU" sz="2400" dirty="0">
                <a:latin typeface="Calibri" panose="020F0502020204030204" pitchFamily="34" charset="0"/>
                <a:ea typeface="Calibri" panose="020F0502020204030204" pitchFamily="34" charset="0"/>
                <a:cs typeface="Times New Roman" panose="02020603050405020304" pitchFamily="18" charset="0"/>
              </a:rPr>
              <a:t>а) программы по стимулированию ………………и числа рабочих мест;</a:t>
            </a:r>
          </a:p>
          <a:p>
            <a:r>
              <a:rPr lang="ru-RU" sz="2400" dirty="0">
                <a:latin typeface="Calibri" panose="020F0502020204030204" pitchFamily="34" charset="0"/>
                <a:ea typeface="Calibri" panose="020F0502020204030204" pitchFamily="34" charset="0"/>
                <a:cs typeface="Times New Roman" panose="02020603050405020304" pitchFamily="18" charset="0"/>
              </a:rPr>
              <a:t>б) программы ………………и переподготовки работников;</a:t>
            </a:r>
          </a:p>
          <a:p>
            <a:r>
              <a:rPr lang="ru-RU" sz="2400" dirty="0">
                <a:latin typeface="Calibri" panose="020F0502020204030204" pitchFamily="34" charset="0"/>
                <a:ea typeface="Calibri" panose="020F0502020204030204" pitchFamily="34" charset="0"/>
                <a:cs typeface="Times New Roman" panose="02020603050405020304" pitchFamily="18" charset="0"/>
              </a:rPr>
              <a:t>в) ……………… программы содействия по найму отдельных категорий работников;</a:t>
            </a:r>
          </a:p>
          <a:p>
            <a:r>
              <a:rPr lang="ru-RU" sz="2400" dirty="0">
                <a:latin typeface="Calibri" panose="020F0502020204030204" pitchFamily="34" charset="0"/>
                <a:ea typeface="Calibri" panose="020F0502020204030204" pitchFamily="34" charset="0"/>
                <a:cs typeface="Times New Roman" panose="02020603050405020304" pitchFamily="18" charset="0"/>
              </a:rPr>
              <a:t>г) ……………… социальной помощи безработным. </a:t>
            </a:r>
          </a:p>
        </p:txBody>
      </p:sp>
      <p:pic>
        <p:nvPicPr>
          <p:cNvPr id="3" name="Picture 2">
            <a:extLst>
              <a:ext uri="{FF2B5EF4-FFF2-40B4-BE49-F238E27FC236}">
                <a16:creationId xmlns:a16="http://schemas.microsoft.com/office/drawing/2014/main" id="{E2BAF0D6-B4EA-BF4F-80F3-29BE2C5A695D}"/>
              </a:ext>
            </a:extLst>
          </p:cNvPr>
          <p:cNvPicPr>
            <a:picLocks noChangeAspect="1"/>
          </p:cNvPicPr>
          <p:nvPr/>
        </p:nvPicPr>
        <p:blipFill>
          <a:blip r:embed="rId2"/>
          <a:srcRect/>
          <a:stretch>
            <a:fillRect/>
          </a:stretch>
        </p:blipFill>
        <p:spPr>
          <a:xfrm rot="1532132">
            <a:off x="4186242" y="-4388145"/>
            <a:ext cx="9967994" cy="6596999"/>
          </a:xfrm>
          <a:prstGeom prst="rect">
            <a:avLst/>
          </a:prstGeom>
        </p:spPr>
      </p:pic>
    </p:spTree>
    <p:extLst>
      <p:ext uri="{BB962C8B-B14F-4D97-AF65-F5344CB8AC3E}">
        <p14:creationId xmlns:p14="http://schemas.microsoft.com/office/powerpoint/2010/main" val="27934113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974AEBD7-9ED8-E844-9297-B3EF0F076540}"/>
              </a:ext>
            </a:extLst>
          </p:cNvPr>
          <p:cNvSpPr/>
          <p:nvPr/>
        </p:nvSpPr>
        <p:spPr>
          <a:xfrm>
            <a:off x="101601" y="101811"/>
            <a:ext cx="9008533" cy="6001643"/>
          </a:xfrm>
          <a:prstGeom prst="rect">
            <a:avLst/>
          </a:prstGeom>
        </p:spPr>
        <p:txBody>
          <a:bodyPr wrap="square">
            <a:spAutoFit/>
          </a:bodyPr>
          <a:lstStyle/>
          <a:p>
            <a:r>
              <a:rPr lang="ru-RU" sz="2400" dirty="0">
                <a:solidFill>
                  <a:srgbClr val="FF0000"/>
                </a:solidFill>
                <a:latin typeface=".Ã˛"/>
                <a:ea typeface="Calibri" panose="020F0502020204030204" pitchFamily="34" charset="0"/>
                <a:cs typeface=".Ã˛"/>
              </a:rPr>
              <a:t>Человек на рынке труда</a:t>
            </a:r>
            <a:endPar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1. Факторы формирования предложения на рынке труда:</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заработная плата;</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престиж профессии;</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сложность труда;</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г) структура профессионального образования;</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д) потребность работника в свободном времени и др.</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2. Причины изменения спроса на рынке труда</a:t>
            </a:r>
            <a:r>
              <a:rPr lang="ru-RU" dirty="0">
                <a:latin typeface="Times New Roman" panose="02020603050405020304" pitchFamily="18" charset="0"/>
                <a:ea typeface="Calibri" panose="020F0502020204030204" pitchFamily="34" charset="0"/>
                <a:cs typeface="Times New Roman" panose="02020603050405020304" pitchFamily="18" charset="0"/>
              </a:rPr>
              <a:t>:</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экономическая конъюнктура;</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механизация/автоматизация/компьютеризация труда;</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соотношение затрат на оплату труда и на оборудование и др.</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3. Факторы формирования заработной платы:</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успешность деятельности фирмы;</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характер и качество труда работника;</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квалификация работника и др.</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4. Различие заработной платы работников и его причины</a:t>
            </a:r>
            <a:r>
              <a:rPr lang="ru-RU" dirty="0">
                <a:latin typeface="Times New Roman" panose="02020603050405020304" pitchFamily="18" charset="0"/>
                <a:ea typeface="Calibri" panose="020F0502020204030204" pitchFamily="34" charset="0"/>
                <a:cs typeface="Times New Roman" panose="02020603050405020304" pitchFamily="18" charset="0"/>
              </a:rPr>
              <a:t>:</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сложность и тяжесть труда;</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разница в образовании, опыте, таланте работников;</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степень профессионального риска;</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г) различие в престиже профессии и т.д.</a:t>
            </a:r>
            <a:endParaRPr lang="ru-RU" dirty="0">
              <a:latin typeface="Calibri" panose="020F0502020204030204" pitchFamily="34" charset="0"/>
              <a:ea typeface="Calibri" panose="020F0502020204030204" pitchFamily="34" charset="0"/>
              <a:cs typeface="Times New Roman" panose="02020603050405020304" pitchFamily="18" charset="0"/>
            </a:endParaRPr>
          </a:p>
          <a:p>
            <a:endParaRPr lang="ru-RU" dirty="0">
              <a:latin typeface="Calibri" panose="020F0502020204030204" pitchFamily="34" charset="0"/>
              <a:ea typeface="Calibri" panose="020F0502020204030204" pitchFamily="34"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262B1863-3C0F-D547-AFD8-832396C49015}"/>
              </a:ext>
            </a:extLst>
          </p:cNvPr>
          <p:cNvSpPr/>
          <p:nvPr/>
        </p:nvSpPr>
        <p:spPr>
          <a:xfrm>
            <a:off x="6897511" y="1772903"/>
            <a:ext cx="5192888" cy="2031325"/>
          </a:xfrm>
          <a:prstGeom prst="rect">
            <a:avLst/>
          </a:prstGeom>
        </p:spPr>
        <p:txBody>
          <a:bodyPr wrap="square">
            <a:spAutoFit/>
          </a:bodyPr>
          <a:lstStyle/>
          <a:p>
            <a:r>
              <a:rPr lang="ru-RU" dirty="0">
                <a:latin typeface=".Ã˛"/>
                <a:ea typeface="Calibri" panose="020F0502020204030204" pitchFamily="34" charset="0"/>
                <a:cs typeface=".Ã˛"/>
              </a:rPr>
              <a:t>5. Основные требования к работнику на рынке труда</a:t>
            </a:r>
            <a:r>
              <a:rPr lang="ru-RU" dirty="0">
                <a:latin typeface="Times New Roman" panose="02020603050405020304" pitchFamily="18" charset="0"/>
                <a:ea typeface="Calibri" panose="020F0502020204030204" pitchFamily="34" charset="0"/>
                <a:cs typeface="Times New Roman" panose="02020603050405020304" pitchFamily="18" charset="0"/>
              </a:rPr>
              <a:t>:</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квалификация;</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образование;</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соблюдение трудовой дисциплины;</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г) профессионализм;</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д) опыт работы и т.д.</a:t>
            </a:r>
            <a:endParaRPr lang="ru-RU" dirty="0"/>
          </a:p>
        </p:txBody>
      </p:sp>
    </p:spTree>
    <p:extLst>
      <p:ext uri="{BB962C8B-B14F-4D97-AF65-F5344CB8AC3E}">
        <p14:creationId xmlns:p14="http://schemas.microsoft.com/office/powerpoint/2010/main" val="33836279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2CEB91D7-7D9C-024A-9231-F40D2432080B}"/>
              </a:ext>
            </a:extLst>
          </p:cNvPr>
          <p:cNvSpPr/>
          <p:nvPr/>
        </p:nvSpPr>
        <p:spPr>
          <a:xfrm>
            <a:off x="2878666" y="306696"/>
            <a:ext cx="6096000" cy="3785652"/>
          </a:xfrm>
          <a:prstGeom prst="rect">
            <a:avLst/>
          </a:prstGeom>
        </p:spPr>
        <p:txBody>
          <a:bodyPr>
            <a:spAutoFit/>
          </a:bodyPr>
          <a:lstStyle/>
          <a:p>
            <a:r>
              <a:rPr lang="ru-RU" sz="2400" dirty="0">
                <a:solidFill>
                  <a:srgbClr val="FF0000"/>
                </a:solidFill>
                <a:latin typeface=".Ã˛"/>
                <a:ea typeface="Calibri" panose="020F0502020204030204" pitchFamily="34" charset="0"/>
                <a:cs typeface=".Ã˛"/>
              </a:rPr>
              <a:t>Заработная плата работника</a:t>
            </a:r>
            <a:endPar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1. Зарплата – факторный доход по труду.</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2. Виды и формы заработной платы в РФ</a:t>
            </a:r>
            <a:r>
              <a:rPr lang="ru-RU" dirty="0">
                <a:latin typeface="Times New Roman" panose="02020603050405020304" pitchFamily="18" charset="0"/>
                <a:ea typeface="Calibri" panose="020F0502020204030204" pitchFamily="34" charset="0"/>
                <a:cs typeface="Times New Roman" panose="02020603050405020304" pitchFamily="18" charset="0"/>
              </a:rPr>
              <a:t>:</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сдельная, повременная, смешанная;</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номинальная, реальная.</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3. Реальная и номинальная зарплата в условиях инфляции.</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4. Факторы, влияющие на размер зарплаты</a:t>
            </a:r>
            <a:r>
              <a:rPr lang="ru-RU" dirty="0">
                <a:latin typeface="Times New Roman" panose="02020603050405020304" pitchFamily="18" charset="0"/>
                <a:ea typeface="Calibri" panose="020F0502020204030204" pitchFamily="34" charset="0"/>
                <a:cs typeface="Times New Roman" panose="02020603050405020304" pitchFamily="18" charset="0"/>
              </a:rPr>
              <a:t>:</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образование работника;</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опыт работника;</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востребованность профессии;</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г) должность и т.д.</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5. Минимальная заработная плата, установленная государством</a:t>
            </a:r>
            <a:endParaRPr lang="ru-RU"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161824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C387F5B3-F2AE-254B-BB7D-7591F884C0CB}"/>
              </a:ext>
            </a:extLst>
          </p:cNvPr>
          <p:cNvSpPr/>
          <p:nvPr/>
        </p:nvSpPr>
        <p:spPr>
          <a:xfrm>
            <a:off x="510639" y="300362"/>
            <a:ext cx="10794670" cy="5837495"/>
          </a:xfrm>
          <a:prstGeom prst="rect">
            <a:avLst/>
          </a:prstGeom>
        </p:spPr>
        <p:txBody>
          <a:bodyPr wrap="square">
            <a:spAutoFit/>
          </a:bodyPr>
          <a:lstStyle/>
          <a:p>
            <a:pPr marR="203835">
              <a:spcBef>
                <a:spcPts val="1020"/>
              </a:spcBef>
            </a:pPr>
            <a:r>
              <a:rPr lang="ru-RU" sz="2400" dirty="0">
                <a:solidFill>
                  <a:srgbClr val="FF0000"/>
                </a:solidFill>
                <a:latin typeface="Montserrat Medium" pitchFamily="2" charset="0"/>
                <a:ea typeface="Times New Roman" panose="02020603050405020304" pitchFamily="18" charset="0"/>
              </a:rPr>
              <a:t>Выберите верные суждения о безработице запишите </a:t>
            </a:r>
            <a:r>
              <a:rPr lang="ru-RU" sz="2400" b="1" dirty="0">
                <a:solidFill>
                  <a:srgbClr val="FF0000"/>
                </a:solidFill>
                <a:latin typeface="Montserrat Medium" pitchFamily="2" charset="0"/>
                <a:ea typeface="Times New Roman" panose="02020603050405020304" pitchFamily="18" charset="0"/>
              </a:rPr>
              <a:t>цифры, </a:t>
            </a:r>
            <a:r>
              <a:rPr lang="ru-RU" sz="2400" dirty="0">
                <a:solidFill>
                  <a:srgbClr val="FF0000"/>
                </a:solidFill>
                <a:latin typeface="Montserrat Medium" pitchFamily="2" charset="0"/>
                <a:ea typeface="Times New Roman" panose="02020603050405020304" pitchFamily="18" charset="0"/>
              </a:rPr>
              <a:t>под которыми они указаны. </a:t>
            </a:r>
            <a:endParaRPr lang="ru-RU" sz="2400" dirty="0">
              <a:solidFill>
                <a:srgbClr val="FF0000"/>
              </a:solidFill>
              <a:effectLst/>
              <a:latin typeface="Times New Roman" panose="02020603050405020304" pitchFamily="18" charset="0"/>
              <a:ea typeface="Times New Roman" panose="02020603050405020304" pitchFamily="18" charset="0"/>
            </a:endParaRPr>
          </a:p>
          <a:p>
            <a:pPr marR="194310">
              <a:spcBef>
                <a:spcPts val="810"/>
              </a:spcBef>
            </a:pPr>
            <a:r>
              <a:rPr lang="ru-RU" sz="2400" dirty="0">
                <a:latin typeface="Montserrat Medium" pitchFamily="2" charset="0"/>
                <a:ea typeface="Times New Roman" panose="02020603050405020304" pitchFamily="18" charset="0"/>
              </a:rPr>
              <a:t>1) Безработицей называют социально-экономическое явление, при котором часть трудоспособного населения, желающего трудиться, не может найти себе работу. </a:t>
            </a:r>
            <a:endParaRPr lang="ru-RU" sz="2400" dirty="0">
              <a:effectLst/>
              <a:latin typeface="Times New Roman" panose="02020603050405020304" pitchFamily="18" charset="0"/>
              <a:ea typeface="Times New Roman" panose="02020603050405020304" pitchFamily="18" charset="0"/>
            </a:endParaRPr>
          </a:p>
          <a:p>
            <a:pPr marR="194310">
              <a:spcBef>
                <a:spcPts val="810"/>
              </a:spcBef>
            </a:pPr>
            <a:r>
              <a:rPr lang="ru-RU" sz="2400" dirty="0">
                <a:latin typeface="Montserrat Medium" pitchFamily="2" charset="0"/>
                <a:ea typeface="Times New Roman" panose="02020603050405020304" pitchFamily="18" charset="0"/>
              </a:rPr>
              <a:t>2) Сезонная безработица характерна для периода экономического кризиса, является следствием спада производства. </a:t>
            </a:r>
            <a:endParaRPr lang="ru-RU" sz="2400" dirty="0">
              <a:effectLst/>
              <a:latin typeface="Times New Roman" panose="02020603050405020304" pitchFamily="18" charset="0"/>
              <a:ea typeface="Times New Roman" panose="02020603050405020304" pitchFamily="18" charset="0"/>
            </a:endParaRPr>
          </a:p>
          <a:p>
            <a:pPr marR="197485"/>
            <a:r>
              <a:rPr lang="ru-RU" sz="2400" dirty="0">
                <a:latin typeface="Montserrat Medium" pitchFamily="2" charset="0"/>
                <a:ea typeface="Times New Roman" panose="02020603050405020304" pitchFamily="18" charset="0"/>
              </a:rPr>
              <a:t>3) Массовая безработица приводит к снижению уровня жизни большинства населения. </a:t>
            </a:r>
            <a:endParaRPr lang="ru-RU" sz="2400" dirty="0">
              <a:effectLst/>
              <a:latin typeface="Times New Roman" panose="02020603050405020304" pitchFamily="18" charset="0"/>
              <a:ea typeface="Times New Roman" panose="02020603050405020304" pitchFamily="18" charset="0"/>
            </a:endParaRPr>
          </a:p>
          <a:p>
            <a:pPr marR="199390"/>
            <a:r>
              <a:rPr lang="ru-RU" sz="2400" dirty="0">
                <a:latin typeface="Montserrat Medium" pitchFamily="2" charset="0"/>
                <a:ea typeface="Times New Roman" panose="02020603050405020304" pitchFamily="18" charset="0"/>
              </a:rPr>
              <a:t>4) Невозможность трудоустройства из-за различий в структуре спроса и предложения рабочей силы разной квалификации порождает циклическую безработицу. </a:t>
            </a:r>
            <a:endParaRPr lang="ru-RU" sz="2400" dirty="0">
              <a:effectLst/>
              <a:latin typeface="Times New Roman" panose="02020603050405020304" pitchFamily="18" charset="0"/>
              <a:ea typeface="Times New Roman" panose="02020603050405020304" pitchFamily="18" charset="0"/>
            </a:endParaRPr>
          </a:p>
          <a:p>
            <a:pPr marR="196215"/>
            <a:r>
              <a:rPr lang="ru-RU" sz="2400" dirty="0">
                <a:latin typeface="Montserrat Medium" pitchFamily="2" charset="0"/>
                <a:ea typeface="Times New Roman" panose="02020603050405020304" pitchFamily="18" charset="0"/>
              </a:rPr>
              <a:t>5) Неосведомлённость безработных в подходящих им вакансиях может быть причиной фрикционной безработицы.</a:t>
            </a:r>
            <a:endParaRPr lang="ru-RU" sz="2400" dirty="0">
              <a:effectLst/>
              <a:latin typeface="Times New Roman" panose="02020603050405020304" pitchFamily="18" charset="0"/>
              <a:ea typeface="Times New Roman" panose="02020603050405020304" pitchFamily="18" charset="0"/>
            </a:endParaRPr>
          </a:p>
        </p:txBody>
      </p:sp>
      <p:pic>
        <p:nvPicPr>
          <p:cNvPr id="3" name="Picture 4">
            <a:extLst>
              <a:ext uri="{FF2B5EF4-FFF2-40B4-BE49-F238E27FC236}">
                <a16:creationId xmlns:a16="http://schemas.microsoft.com/office/drawing/2014/main" id="{A8B84288-EEE1-C641-8A3B-C772139BE8C2}"/>
              </a:ext>
            </a:extLst>
          </p:cNvPr>
          <p:cNvPicPr>
            <a:picLocks noChangeAspect="1"/>
          </p:cNvPicPr>
          <p:nvPr/>
        </p:nvPicPr>
        <p:blipFill>
          <a:blip r:embed="rId2">
            <a:alphaModFix amt="19999"/>
          </a:blip>
          <a:srcRect/>
          <a:stretch>
            <a:fillRect/>
          </a:stretch>
        </p:blipFill>
        <p:spPr>
          <a:xfrm rot="-7104152">
            <a:off x="9489405" y="4385859"/>
            <a:ext cx="3381357" cy="3503996"/>
          </a:xfrm>
          <a:prstGeom prst="rect">
            <a:avLst/>
          </a:prstGeom>
        </p:spPr>
      </p:pic>
      <p:pic>
        <p:nvPicPr>
          <p:cNvPr id="4" name="Picture 2">
            <a:extLst>
              <a:ext uri="{FF2B5EF4-FFF2-40B4-BE49-F238E27FC236}">
                <a16:creationId xmlns:a16="http://schemas.microsoft.com/office/drawing/2014/main" id="{071E4D68-7C67-6943-8897-53400AC2E7EA}"/>
              </a:ext>
            </a:extLst>
          </p:cNvPr>
          <p:cNvPicPr>
            <a:picLocks noChangeAspect="1"/>
          </p:cNvPicPr>
          <p:nvPr/>
        </p:nvPicPr>
        <p:blipFill>
          <a:blip r:embed="rId3">
            <a:alphaModFix amt="19999"/>
          </a:blip>
          <a:srcRect/>
          <a:stretch>
            <a:fillRect/>
          </a:stretch>
        </p:blipFill>
        <p:spPr>
          <a:xfrm rot="482663">
            <a:off x="9898024" y="3808750"/>
            <a:ext cx="2368097" cy="2299207"/>
          </a:xfrm>
          <a:prstGeom prst="rect">
            <a:avLst/>
          </a:prstGeom>
        </p:spPr>
      </p:pic>
    </p:spTree>
    <p:extLst>
      <p:ext uri="{BB962C8B-B14F-4D97-AF65-F5344CB8AC3E}">
        <p14:creationId xmlns:p14="http://schemas.microsoft.com/office/powerpoint/2010/main" val="28171880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74057EDE-7030-784C-A3CE-BF1475FC0E84}"/>
              </a:ext>
            </a:extLst>
          </p:cNvPr>
          <p:cNvSpPr/>
          <p:nvPr/>
        </p:nvSpPr>
        <p:spPr>
          <a:xfrm>
            <a:off x="506681" y="220131"/>
            <a:ext cx="11178638" cy="830997"/>
          </a:xfrm>
          <a:prstGeom prst="rect">
            <a:avLst/>
          </a:prstGeom>
        </p:spPr>
        <p:txBody>
          <a:bodyPr wrap="square">
            <a:spAutoFit/>
          </a:bodyPr>
          <a:lstStyle/>
          <a:p>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Установите соответствие между примерами и видами безработицы, которые они иллюстрируют</a:t>
            </a:r>
            <a:r>
              <a:rPr lang="ru-RU" sz="2400" dirty="0">
                <a:solidFill>
                  <a:srgbClr val="FF0000"/>
                </a:solidFill>
                <a:effectLst/>
              </a:rPr>
              <a:t> </a:t>
            </a:r>
            <a:endParaRPr lang="ru-RU" sz="2400" dirty="0">
              <a:solidFill>
                <a:srgbClr val="FF0000"/>
              </a:solidFill>
            </a:endParaRPr>
          </a:p>
        </p:txBody>
      </p:sp>
      <p:sp>
        <p:nvSpPr>
          <p:cNvPr id="3" name="Прямоугольник 2">
            <a:extLst>
              <a:ext uri="{FF2B5EF4-FFF2-40B4-BE49-F238E27FC236}">
                <a16:creationId xmlns:a16="http://schemas.microsoft.com/office/drawing/2014/main" id="{C0F628D9-4DF4-6B45-8A7B-76861364EE56}"/>
              </a:ext>
            </a:extLst>
          </p:cNvPr>
          <p:cNvSpPr/>
          <p:nvPr/>
        </p:nvSpPr>
        <p:spPr>
          <a:xfrm>
            <a:off x="506681" y="1225689"/>
            <a:ext cx="6832270" cy="5262979"/>
          </a:xfrm>
          <a:prstGeom prst="rect">
            <a:avLst/>
          </a:prstGeom>
        </p:spPr>
        <p:txBody>
          <a:bodyPr wrap="square">
            <a:spAutoFit/>
          </a:bodyPr>
          <a:lstStyle/>
          <a:p>
            <a:r>
              <a:rPr lang="ru-RU" sz="2400" dirty="0">
                <a:solidFill>
                  <a:srgbClr val="000000"/>
                </a:solidFill>
                <a:latin typeface="Times New Roman" panose="02020603050405020304" pitchFamily="18" charset="0"/>
                <a:ea typeface="Times New Roman" panose="02020603050405020304" pitchFamily="18" charset="0"/>
              </a:rPr>
              <a:t>А) Выпускники творческих вузов долго ищут работу по специальности, не соглашаясь ни на какую другую.</a:t>
            </a:r>
            <a:endParaRPr lang="ru-RU" sz="2400" dirty="0">
              <a:effectLst/>
              <a:latin typeface="Times New Roman" panose="02020603050405020304" pitchFamily="18" charset="0"/>
              <a:ea typeface="Times New Roman" panose="02020603050405020304" pitchFamily="18" charset="0"/>
            </a:endParaRPr>
          </a:p>
          <a:p>
            <a:r>
              <a:rPr lang="ru-RU" sz="2400" dirty="0">
                <a:solidFill>
                  <a:srgbClr val="000000"/>
                </a:solidFill>
                <a:latin typeface="Times New Roman" panose="02020603050405020304" pitchFamily="18" charset="0"/>
                <a:ea typeface="Times New Roman" panose="02020603050405020304" pitchFamily="18" charset="0"/>
              </a:rPr>
              <a:t>Б) В связи с экономическим кризисом фирмы сократили численность персонала.</a:t>
            </a:r>
            <a:endParaRPr lang="ru-RU" sz="2400" dirty="0">
              <a:effectLst/>
              <a:latin typeface="Times New Roman" panose="02020603050405020304" pitchFamily="18" charset="0"/>
              <a:ea typeface="Times New Roman" panose="02020603050405020304" pitchFamily="18" charset="0"/>
            </a:endParaRPr>
          </a:p>
          <a:p>
            <a:r>
              <a:rPr lang="ru-RU" sz="2400" dirty="0">
                <a:solidFill>
                  <a:srgbClr val="000000"/>
                </a:solidFill>
                <a:latin typeface="Times New Roman" panose="02020603050405020304" pitchFamily="18" charset="0"/>
                <a:ea typeface="Times New Roman" panose="02020603050405020304" pitchFamily="18" charset="0"/>
              </a:rPr>
              <a:t>В) В связи с изменением спроса на энергоресурсы многие шахты закрылись, а шахтёры остались без работы.</a:t>
            </a:r>
            <a:endParaRPr lang="ru-RU" sz="2400" dirty="0">
              <a:effectLst/>
              <a:latin typeface="Times New Roman" panose="02020603050405020304" pitchFamily="18" charset="0"/>
              <a:ea typeface="Times New Roman" panose="02020603050405020304" pitchFamily="18" charset="0"/>
            </a:endParaRPr>
          </a:p>
          <a:p>
            <a:r>
              <a:rPr lang="ru-RU" sz="2400" dirty="0">
                <a:solidFill>
                  <a:srgbClr val="000000"/>
                </a:solidFill>
                <a:latin typeface="Times New Roman" panose="02020603050405020304" pitchFamily="18" charset="0"/>
                <a:ea typeface="Times New Roman" panose="02020603050405020304" pitchFamily="18" charset="0"/>
              </a:rPr>
              <a:t>Г) Полгода жители городка на морском побережье обслуживают туристов, а в остальное время большинство из них не могут найти себе работу.</a:t>
            </a:r>
            <a:endParaRPr lang="ru-RU" sz="2400" dirty="0">
              <a:effectLst/>
              <a:latin typeface="Times New Roman" panose="02020603050405020304" pitchFamily="18" charset="0"/>
              <a:ea typeface="Times New Roman" panose="02020603050405020304" pitchFamily="18" charset="0"/>
            </a:endParaRPr>
          </a:p>
          <a:p>
            <a:r>
              <a:rPr lang="ru-RU" sz="2400" dirty="0">
                <a:solidFill>
                  <a:srgbClr val="000000"/>
                </a:solidFill>
                <a:latin typeface="Times New Roman" panose="02020603050405020304" pitchFamily="18" charset="0"/>
                <a:ea typeface="Times New Roman" panose="02020603050405020304" pitchFamily="18" charset="0"/>
              </a:rPr>
              <a:t>Д) В случае  занятости безработные отказываются от рабочих вакансий и просят подобрать работу менеджеров.</a:t>
            </a:r>
            <a:endParaRPr lang="ru-RU" sz="2400" dirty="0">
              <a:effectLst/>
              <a:latin typeface="Times New Roman" panose="02020603050405020304" pitchFamily="18" charset="0"/>
              <a:ea typeface="Times New Roman" panose="02020603050405020304" pitchFamily="18" charset="0"/>
            </a:endParaRPr>
          </a:p>
        </p:txBody>
      </p:sp>
      <p:sp>
        <p:nvSpPr>
          <p:cNvPr id="4" name="Прямоугольник 3">
            <a:extLst>
              <a:ext uri="{FF2B5EF4-FFF2-40B4-BE49-F238E27FC236}">
                <a16:creationId xmlns:a16="http://schemas.microsoft.com/office/drawing/2014/main" id="{B2C0DFC1-6B1E-4B4D-9DA5-A752E7EAEFB5}"/>
              </a:ext>
            </a:extLst>
          </p:cNvPr>
          <p:cNvSpPr/>
          <p:nvPr/>
        </p:nvSpPr>
        <p:spPr>
          <a:xfrm>
            <a:off x="8166266" y="1225689"/>
            <a:ext cx="3863438" cy="1938992"/>
          </a:xfrm>
          <a:prstGeom prst="rect">
            <a:avLst/>
          </a:prstGeom>
        </p:spPr>
        <p:txBody>
          <a:bodyPr wrap="square">
            <a:spAutoFit/>
          </a:bodyPr>
          <a:lstStyle/>
          <a:p>
            <a:r>
              <a:rPr lang="ru-RU"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ВИДЫ БЕЗРАБОТИЦЫ</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r>
              <a:rPr lang="ru-RU" sz="2400" dirty="0">
                <a:solidFill>
                  <a:srgbClr val="000000"/>
                </a:solidFill>
                <a:latin typeface="Times New Roman" panose="02020603050405020304" pitchFamily="18" charset="0"/>
                <a:ea typeface="Times New Roman" panose="02020603050405020304" pitchFamily="18" charset="0"/>
              </a:rPr>
              <a:t>1) сезонная</a:t>
            </a:r>
            <a:endParaRPr lang="ru-RU" sz="2400" dirty="0">
              <a:effectLst/>
              <a:latin typeface="Times New Roman" panose="02020603050405020304" pitchFamily="18" charset="0"/>
              <a:ea typeface="Times New Roman" panose="02020603050405020304" pitchFamily="18" charset="0"/>
            </a:endParaRPr>
          </a:p>
          <a:p>
            <a:r>
              <a:rPr lang="ru-RU" sz="2400" dirty="0">
                <a:solidFill>
                  <a:srgbClr val="000000"/>
                </a:solidFill>
                <a:latin typeface="Times New Roman" panose="02020603050405020304" pitchFamily="18" charset="0"/>
                <a:ea typeface="Times New Roman" panose="02020603050405020304" pitchFamily="18" charset="0"/>
              </a:rPr>
              <a:t>2) структурная</a:t>
            </a:r>
            <a:endParaRPr lang="ru-RU" sz="2400" dirty="0">
              <a:effectLst/>
              <a:latin typeface="Times New Roman" panose="02020603050405020304" pitchFamily="18" charset="0"/>
              <a:ea typeface="Times New Roman" panose="02020603050405020304" pitchFamily="18" charset="0"/>
            </a:endParaRPr>
          </a:p>
          <a:p>
            <a:r>
              <a:rPr lang="ru-RU" sz="2400" dirty="0">
                <a:solidFill>
                  <a:srgbClr val="000000"/>
                </a:solidFill>
                <a:latin typeface="Times New Roman" panose="02020603050405020304" pitchFamily="18" charset="0"/>
                <a:ea typeface="Times New Roman" panose="02020603050405020304" pitchFamily="18" charset="0"/>
              </a:rPr>
              <a:t>3) фрикционная</a:t>
            </a:r>
            <a:endParaRPr lang="ru-RU" sz="2400" dirty="0">
              <a:effectLst/>
              <a:latin typeface="Times New Roman" panose="02020603050405020304" pitchFamily="18" charset="0"/>
              <a:ea typeface="Times New Roman" panose="02020603050405020304" pitchFamily="18" charset="0"/>
            </a:endParaRPr>
          </a:p>
          <a:p>
            <a:r>
              <a:rPr lang="ru-RU" sz="2400" dirty="0">
                <a:solidFill>
                  <a:srgbClr val="000000"/>
                </a:solidFill>
                <a:latin typeface="Times New Roman" panose="02020603050405020304" pitchFamily="18" charset="0"/>
                <a:ea typeface="Times New Roman" panose="02020603050405020304" pitchFamily="18" charset="0"/>
              </a:rPr>
              <a:t>4) циклическая</a:t>
            </a:r>
            <a:endParaRPr lang="ru-RU" sz="2400" dirty="0">
              <a:effectLst/>
              <a:latin typeface="Times New Roman" panose="02020603050405020304" pitchFamily="18" charset="0"/>
              <a:ea typeface="Times New Roman" panose="02020603050405020304" pitchFamily="18" charset="0"/>
            </a:endParaRPr>
          </a:p>
        </p:txBody>
      </p:sp>
      <p:pic>
        <p:nvPicPr>
          <p:cNvPr id="5" name="Picture 2">
            <a:extLst>
              <a:ext uri="{FF2B5EF4-FFF2-40B4-BE49-F238E27FC236}">
                <a16:creationId xmlns:a16="http://schemas.microsoft.com/office/drawing/2014/main" id="{A2D005E6-3D96-CE4A-B805-61650390ADD4}"/>
              </a:ext>
            </a:extLst>
          </p:cNvPr>
          <p:cNvPicPr>
            <a:picLocks noChangeAspect="1"/>
          </p:cNvPicPr>
          <p:nvPr/>
        </p:nvPicPr>
        <p:blipFill>
          <a:blip r:embed="rId2"/>
          <a:srcRect/>
          <a:stretch>
            <a:fillRect/>
          </a:stretch>
        </p:blipFill>
        <p:spPr>
          <a:xfrm rot="6036826">
            <a:off x="7259589" y="3261969"/>
            <a:ext cx="5676793" cy="5676793"/>
          </a:xfrm>
          <a:prstGeom prst="rect">
            <a:avLst/>
          </a:prstGeom>
        </p:spPr>
      </p:pic>
    </p:spTree>
    <p:extLst>
      <p:ext uri="{BB962C8B-B14F-4D97-AF65-F5344CB8AC3E}">
        <p14:creationId xmlns:p14="http://schemas.microsoft.com/office/powerpoint/2010/main" val="14487482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048B296-0FFF-7D4E-9DC0-61FC242C7E00}"/>
              </a:ext>
            </a:extLst>
          </p:cNvPr>
          <p:cNvSpPr/>
          <p:nvPr/>
        </p:nvSpPr>
        <p:spPr>
          <a:xfrm>
            <a:off x="486889" y="622246"/>
            <a:ext cx="11388436" cy="4945778"/>
          </a:xfrm>
          <a:prstGeom prst="rect">
            <a:avLst/>
          </a:prstGeom>
        </p:spPr>
        <p:txBody>
          <a:bodyPr wrap="square">
            <a:spAutoFit/>
          </a:bodyPr>
          <a:lstStyle/>
          <a:p>
            <a:pPr marR="55880" algn="just">
              <a:spcBef>
                <a:spcPts val="2000"/>
              </a:spcBef>
            </a:pPr>
            <a:r>
              <a:rPr lang="ru-RU" sz="2400" dirty="0">
                <a:solidFill>
                  <a:srgbClr val="FF0000"/>
                </a:solidFill>
                <a:latin typeface="Montserrat Medium" pitchFamily="2" charset="0"/>
                <a:ea typeface="Times New Roman" panose="02020603050405020304" pitchFamily="18" charset="0"/>
              </a:rPr>
              <a:t>Глава государства поставил перед правительством задачу снижения уровня безработицы стране. Какие из приведённых мер могут способствовать решению этой задачи? Запишите цифры, под которыми они указаны. </a:t>
            </a:r>
            <a:endParaRPr lang="ru-RU" sz="2400" dirty="0">
              <a:solidFill>
                <a:srgbClr val="FF0000"/>
              </a:solidFill>
              <a:effectLst/>
              <a:latin typeface="Times New Roman" panose="02020603050405020304" pitchFamily="18" charset="0"/>
              <a:ea typeface="Times New Roman" panose="02020603050405020304" pitchFamily="18" charset="0"/>
            </a:endParaRPr>
          </a:p>
          <a:p>
            <a:pPr marL="457200" indent="-457200">
              <a:lnSpc>
                <a:spcPct val="150000"/>
              </a:lnSpc>
              <a:spcBef>
                <a:spcPts val="895"/>
              </a:spcBef>
              <a:buAutoNum type="arabicParenR"/>
            </a:pPr>
            <a:r>
              <a:rPr lang="ru-RU" sz="2400" dirty="0">
                <a:latin typeface="Montserrat Medium" pitchFamily="2" charset="0"/>
                <a:ea typeface="Times New Roman" panose="02020603050405020304" pitchFamily="18" charset="0"/>
              </a:rPr>
              <a:t>увеличение ставок налогообложения </a:t>
            </a:r>
            <a:endParaRPr lang="ru-RU" sz="2400" dirty="0">
              <a:effectLst/>
              <a:latin typeface="Times New Roman" panose="02020603050405020304" pitchFamily="18" charset="0"/>
              <a:ea typeface="Times New Roman" panose="02020603050405020304" pitchFamily="18" charset="0"/>
            </a:endParaRPr>
          </a:p>
          <a:p>
            <a:pPr>
              <a:lnSpc>
                <a:spcPct val="150000"/>
              </a:lnSpc>
            </a:pPr>
            <a:r>
              <a:rPr lang="ru-RU" sz="2400" dirty="0">
                <a:latin typeface="Montserrat Medium" pitchFamily="2" charset="0"/>
                <a:ea typeface="Times New Roman" panose="02020603050405020304" pitchFamily="18" charset="0"/>
              </a:rPr>
              <a:t>2) организация курсов профессиональной переподготовки </a:t>
            </a:r>
            <a:endParaRPr lang="ru-RU" sz="2400" dirty="0">
              <a:effectLst/>
              <a:latin typeface="Times New Roman" panose="02020603050405020304" pitchFamily="18" charset="0"/>
              <a:ea typeface="Times New Roman" panose="02020603050405020304" pitchFamily="18" charset="0"/>
            </a:endParaRPr>
          </a:p>
          <a:p>
            <a:pPr>
              <a:lnSpc>
                <a:spcPct val="150000"/>
              </a:lnSpc>
            </a:pPr>
            <a:r>
              <a:rPr lang="ru-RU" sz="2400" dirty="0">
                <a:latin typeface="Montserrat Medium" pitchFamily="2" charset="0"/>
                <a:ea typeface="Times New Roman" panose="02020603050405020304" pitchFamily="18" charset="0"/>
              </a:rPr>
              <a:t>3) повышение размера пособий по безработице </a:t>
            </a:r>
            <a:endParaRPr lang="ru-RU" sz="2400" dirty="0">
              <a:effectLst/>
              <a:latin typeface="Times New Roman" panose="02020603050405020304" pitchFamily="18" charset="0"/>
              <a:ea typeface="Times New Roman" panose="02020603050405020304" pitchFamily="18" charset="0"/>
            </a:endParaRPr>
          </a:p>
          <a:p>
            <a:pPr>
              <a:lnSpc>
                <a:spcPct val="150000"/>
              </a:lnSpc>
            </a:pPr>
            <a:r>
              <a:rPr lang="ru-RU" sz="2400" dirty="0">
                <a:latin typeface="Montserrat Medium" pitchFamily="2" charset="0"/>
                <a:ea typeface="Times New Roman" panose="02020603050405020304" pitchFamily="18" charset="0"/>
              </a:rPr>
              <a:t>4) уменьшение экспорта промышленной продукции </a:t>
            </a:r>
            <a:endParaRPr lang="ru-RU" sz="2400" dirty="0">
              <a:effectLst/>
              <a:latin typeface="Times New Roman" panose="02020603050405020304" pitchFamily="18" charset="0"/>
              <a:ea typeface="Times New Roman" panose="02020603050405020304" pitchFamily="18" charset="0"/>
            </a:endParaRPr>
          </a:p>
          <a:p>
            <a:pPr>
              <a:lnSpc>
                <a:spcPct val="150000"/>
              </a:lnSpc>
            </a:pPr>
            <a:r>
              <a:rPr lang="ru-RU" sz="2400" dirty="0">
                <a:latin typeface="Montserrat Medium" pitchFamily="2" charset="0"/>
                <a:ea typeface="Times New Roman" panose="02020603050405020304" pitchFamily="18" charset="0"/>
              </a:rPr>
              <a:t>5) создание новых рабочих мест в малом бизнесе </a:t>
            </a:r>
            <a:endParaRPr lang="ru-RU" sz="2400" dirty="0">
              <a:effectLst/>
              <a:latin typeface="Times New Roman" panose="02020603050405020304" pitchFamily="18" charset="0"/>
              <a:ea typeface="Times New Roman" panose="02020603050405020304" pitchFamily="18" charset="0"/>
            </a:endParaRPr>
          </a:p>
          <a:p>
            <a:pPr>
              <a:lnSpc>
                <a:spcPct val="150000"/>
              </a:lnSpc>
            </a:pPr>
            <a:r>
              <a:rPr lang="ru-RU" sz="2400" dirty="0">
                <a:latin typeface="Montserrat Medium" pitchFamily="2" charset="0"/>
                <a:ea typeface="Times New Roman" panose="02020603050405020304" pitchFamily="18" charset="0"/>
              </a:rPr>
              <a:t>6) снижение пенсионного возраста </a:t>
            </a:r>
            <a:endParaRPr lang="ru-RU" sz="2400" dirty="0">
              <a:effectLst/>
              <a:latin typeface="Times New Roman" panose="02020603050405020304" pitchFamily="18" charset="0"/>
              <a:ea typeface="Times New Roman" panose="02020603050405020304" pitchFamily="18" charset="0"/>
            </a:endParaRPr>
          </a:p>
        </p:txBody>
      </p:sp>
      <p:pic>
        <p:nvPicPr>
          <p:cNvPr id="3" name="Picture 2">
            <a:extLst>
              <a:ext uri="{FF2B5EF4-FFF2-40B4-BE49-F238E27FC236}">
                <a16:creationId xmlns:a16="http://schemas.microsoft.com/office/drawing/2014/main" id="{50A4491D-DF36-2E43-B596-A144275633F7}"/>
              </a:ext>
            </a:extLst>
          </p:cNvPr>
          <p:cNvPicPr>
            <a:picLocks noChangeAspect="1"/>
          </p:cNvPicPr>
          <p:nvPr/>
        </p:nvPicPr>
        <p:blipFill>
          <a:blip r:embed="rId2"/>
          <a:srcRect/>
          <a:stretch>
            <a:fillRect/>
          </a:stretch>
        </p:blipFill>
        <p:spPr>
          <a:xfrm rot="6036826">
            <a:off x="8014760" y="3283334"/>
            <a:ext cx="5676793" cy="5676793"/>
          </a:xfrm>
          <a:prstGeom prst="rect">
            <a:avLst/>
          </a:prstGeom>
        </p:spPr>
      </p:pic>
    </p:spTree>
    <p:extLst>
      <p:ext uri="{BB962C8B-B14F-4D97-AF65-F5344CB8AC3E}">
        <p14:creationId xmlns:p14="http://schemas.microsoft.com/office/powerpoint/2010/main" val="19875933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4C18E276-133A-7F42-969C-76969FAC778F}"/>
              </a:ext>
            </a:extLst>
          </p:cNvPr>
          <p:cNvSpPr/>
          <p:nvPr/>
        </p:nvSpPr>
        <p:spPr>
          <a:xfrm>
            <a:off x="1092530" y="592685"/>
            <a:ext cx="10759045" cy="5569025"/>
          </a:xfrm>
          <a:prstGeom prst="rect">
            <a:avLst/>
          </a:prstGeom>
        </p:spPr>
        <p:txBody>
          <a:bodyPr wrap="square">
            <a:spAutoFit/>
          </a:bodyPr>
          <a:lstStyle/>
          <a:p>
            <a:r>
              <a:rPr lang="ru-RU" sz="2400" dirty="0">
                <a:solidFill>
                  <a:srgbClr val="FF0000"/>
                </a:solidFill>
                <a:latin typeface="Montserrat Medium" pitchFamily="2" charset="0"/>
                <a:ea typeface="Times New Roman" panose="02020603050405020304" pitchFamily="18" charset="0"/>
              </a:rPr>
              <a:t>В стране </a:t>
            </a:r>
            <a:r>
              <a:rPr lang="ru-RU" sz="2400" dirty="0" err="1">
                <a:solidFill>
                  <a:srgbClr val="FF0000"/>
                </a:solidFill>
                <a:latin typeface="Montserrat Medium" pitchFamily="2" charset="0"/>
                <a:ea typeface="Times New Roman" panose="02020603050405020304" pitchFamily="18" charset="0"/>
              </a:rPr>
              <a:t>Z</a:t>
            </a:r>
            <a:r>
              <a:rPr lang="ru-RU" sz="2400" dirty="0">
                <a:solidFill>
                  <a:srgbClr val="FF0000"/>
                </a:solidFill>
                <a:latin typeface="Montserrat Medium" pitchFamily="2" charset="0"/>
                <a:ea typeface="Times New Roman" panose="02020603050405020304" pitchFamily="18" charset="0"/>
              </a:rPr>
              <a:t> сократились потребление и экспорт угля, большинство шахт закрылось, десятки тысяч шахтёров потеряли работу. Выберите из приведённого ниже списка характеристики возникшей безработицы и запишите цифры, под которыми они указаны.</a:t>
            </a:r>
          </a:p>
          <a:p>
            <a:endParaRPr lang="ru-RU" sz="2400" dirty="0">
              <a:effectLst/>
              <a:latin typeface="Times New Roman" panose="02020603050405020304" pitchFamily="18" charset="0"/>
              <a:ea typeface="Times New Roman" panose="02020603050405020304" pitchFamily="18" charset="0"/>
            </a:endParaRPr>
          </a:p>
          <a:p>
            <a:pPr>
              <a:lnSpc>
                <a:spcPct val="150000"/>
              </a:lnSpc>
            </a:pPr>
            <a:r>
              <a:rPr lang="ru-RU" sz="2400" dirty="0">
                <a:latin typeface="Montserrat Medium" pitchFamily="2" charset="0"/>
                <a:ea typeface="Times New Roman" panose="02020603050405020304" pitchFamily="18" charset="0"/>
              </a:rPr>
              <a:t>1) скрытая безработица</a:t>
            </a:r>
            <a:endParaRPr lang="ru-RU" sz="2400" dirty="0">
              <a:effectLst/>
              <a:latin typeface="Times New Roman" panose="02020603050405020304" pitchFamily="18" charset="0"/>
              <a:ea typeface="Times New Roman" panose="02020603050405020304" pitchFamily="18" charset="0"/>
            </a:endParaRPr>
          </a:p>
          <a:p>
            <a:pPr>
              <a:lnSpc>
                <a:spcPct val="150000"/>
              </a:lnSpc>
            </a:pPr>
            <a:r>
              <a:rPr lang="ru-RU" sz="2400" dirty="0">
                <a:latin typeface="Montserrat Medium" pitchFamily="2" charset="0"/>
                <a:ea typeface="Times New Roman" panose="02020603050405020304" pitchFamily="18" charset="0"/>
              </a:rPr>
              <a:t>2) фрикционная безработица</a:t>
            </a:r>
            <a:endParaRPr lang="ru-RU" sz="2400" dirty="0">
              <a:effectLst/>
              <a:latin typeface="Times New Roman" panose="02020603050405020304" pitchFamily="18" charset="0"/>
              <a:ea typeface="Times New Roman" panose="02020603050405020304" pitchFamily="18" charset="0"/>
            </a:endParaRPr>
          </a:p>
          <a:p>
            <a:pPr>
              <a:lnSpc>
                <a:spcPct val="150000"/>
              </a:lnSpc>
            </a:pPr>
            <a:r>
              <a:rPr lang="ru-RU" sz="2400" dirty="0">
                <a:latin typeface="Montserrat Medium" pitchFamily="2" charset="0"/>
                <a:ea typeface="Times New Roman" panose="02020603050405020304" pitchFamily="18" charset="0"/>
              </a:rPr>
              <a:t>3) сезонная безработица</a:t>
            </a:r>
            <a:endParaRPr lang="ru-RU" sz="2400" dirty="0">
              <a:effectLst/>
              <a:latin typeface="Times New Roman" panose="02020603050405020304" pitchFamily="18" charset="0"/>
              <a:ea typeface="Times New Roman" panose="02020603050405020304" pitchFamily="18" charset="0"/>
            </a:endParaRPr>
          </a:p>
          <a:p>
            <a:pPr>
              <a:lnSpc>
                <a:spcPct val="150000"/>
              </a:lnSpc>
            </a:pPr>
            <a:r>
              <a:rPr lang="ru-RU" sz="2400" dirty="0">
                <a:latin typeface="Montserrat Medium" pitchFamily="2" charset="0"/>
                <a:ea typeface="Times New Roman" panose="02020603050405020304" pitchFamily="18" charset="0"/>
              </a:rPr>
              <a:t>4) добровольная безработица</a:t>
            </a:r>
            <a:endParaRPr lang="ru-RU" sz="2400" dirty="0">
              <a:effectLst/>
              <a:latin typeface="Times New Roman" panose="02020603050405020304" pitchFamily="18" charset="0"/>
              <a:ea typeface="Times New Roman" panose="02020603050405020304" pitchFamily="18" charset="0"/>
            </a:endParaRPr>
          </a:p>
          <a:p>
            <a:pPr>
              <a:lnSpc>
                <a:spcPct val="150000"/>
              </a:lnSpc>
            </a:pPr>
            <a:r>
              <a:rPr lang="ru-RU" sz="2400" dirty="0">
                <a:latin typeface="Montserrat Medium" pitchFamily="2" charset="0"/>
                <a:ea typeface="Times New Roman" panose="02020603050405020304" pitchFamily="18" charset="0"/>
              </a:rPr>
              <a:t>5) структурная безработица</a:t>
            </a:r>
            <a:endParaRPr lang="ru-RU" sz="2400" dirty="0">
              <a:effectLst/>
              <a:latin typeface="Times New Roman" panose="02020603050405020304" pitchFamily="18" charset="0"/>
              <a:ea typeface="Times New Roman" panose="02020603050405020304" pitchFamily="18" charset="0"/>
            </a:endParaRPr>
          </a:p>
          <a:p>
            <a:pPr>
              <a:lnSpc>
                <a:spcPct val="150000"/>
              </a:lnSpc>
            </a:pPr>
            <a:r>
              <a:rPr lang="ru-RU" sz="2400" dirty="0">
                <a:latin typeface="Montserrat Medium" pitchFamily="2" charset="0"/>
                <a:ea typeface="Times New Roman" panose="02020603050405020304" pitchFamily="18" charset="0"/>
              </a:rPr>
              <a:t>6) массовая безработица</a:t>
            </a:r>
            <a:endParaRPr lang="ru-RU" sz="2400" dirty="0">
              <a:effectLst/>
              <a:latin typeface="Times New Roman" panose="02020603050405020304" pitchFamily="18" charset="0"/>
              <a:ea typeface="Times New Roman" panose="02020603050405020304" pitchFamily="18" charset="0"/>
            </a:endParaRPr>
          </a:p>
        </p:txBody>
      </p:sp>
      <p:pic>
        <p:nvPicPr>
          <p:cNvPr id="3" name="Picture 2">
            <a:extLst>
              <a:ext uri="{FF2B5EF4-FFF2-40B4-BE49-F238E27FC236}">
                <a16:creationId xmlns:a16="http://schemas.microsoft.com/office/drawing/2014/main" id="{8A5B821F-C07A-8B4B-B327-D23405C856F2}"/>
              </a:ext>
            </a:extLst>
          </p:cNvPr>
          <p:cNvPicPr>
            <a:picLocks noChangeAspect="1"/>
          </p:cNvPicPr>
          <p:nvPr/>
        </p:nvPicPr>
        <p:blipFill>
          <a:blip r:embed="rId2"/>
          <a:srcRect/>
          <a:stretch>
            <a:fillRect/>
          </a:stretch>
        </p:blipFill>
        <p:spPr>
          <a:xfrm rot="6036826">
            <a:off x="7230986" y="3851433"/>
            <a:ext cx="5676793" cy="5676793"/>
          </a:xfrm>
          <a:prstGeom prst="rect">
            <a:avLst/>
          </a:prstGeom>
        </p:spPr>
      </p:pic>
    </p:spTree>
    <p:extLst>
      <p:ext uri="{BB962C8B-B14F-4D97-AF65-F5344CB8AC3E}">
        <p14:creationId xmlns:p14="http://schemas.microsoft.com/office/powerpoint/2010/main" val="29573212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73160A34-5146-004C-8D10-A77332CBB465}"/>
              </a:ext>
            </a:extLst>
          </p:cNvPr>
          <p:cNvSpPr/>
          <p:nvPr/>
        </p:nvSpPr>
        <p:spPr>
          <a:xfrm>
            <a:off x="629391" y="180639"/>
            <a:ext cx="11245933" cy="1200329"/>
          </a:xfrm>
          <a:prstGeom prst="rect">
            <a:avLst/>
          </a:prstGeom>
        </p:spPr>
        <p:txBody>
          <a:bodyPr wrap="square">
            <a:spAutoFit/>
          </a:bodyPr>
          <a:lstStyle/>
          <a:p>
            <a:pPr algn="just"/>
            <a:r>
              <a:rPr lang="ru-RU" sz="2400" dirty="0">
                <a:solidFill>
                  <a:srgbClr val="FF0000"/>
                </a:solidFill>
                <a:latin typeface="Montserrat Medium" pitchFamily="2" charset="0"/>
                <a:ea typeface="Times New Roman" panose="02020603050405020304" pitchFamily="18" charset="0"/>
              </a:rPr>
              <a:t>Установите соответствие между примерами и видами благ: к каждой позиции, данной в первом столбце, подберите соответствующую позицию из второго столбца.</a:t>
            </a:r>
            <a:endParaRPr lang="ru-RU" sz="2400" dirty="0">
              <a:solidFill>
                <a:srgbClr val="FF0000"/>
              </a:solidFill>
              <a:effectLst/>
              <a:latin typeface="Times New Roman" panose="02020603050405020304" pitchFamily="18" charset="0"/>
              <a:ea typeface="Times New Roman" panose="02020603050405020304" pitchFamily="18" charset="0"/>
            </a:endParaRPr>
          </a:p>
        </p:txBody>
      </p:sp>
      <p:graphicFrame>
        <p:nvGraphicFramePr>
          <p:cNvPr id="4" name="Таблица 3">
            <a:extLst>
              <a:ext uri="{FF2B5EF4-FFF2-40B4-BE49-F238E27FC236}">
                <a16:creationId xmlns:a16="http://schemas.microsoft.com/office/drawing/2014/main" id="{20AF2AAE-48E8-C04B-9E66-836803A44EEC}"/>
              </a:ext>
            </a:extLst>
          </p:cNvPr>
          <p:cNvGraphicFramePr>
            <a:graphicFrameLocks noGrp="1"/>
          </p:cNvGraphicFramePr>
          <p:nvPr>
            <p:extLst>
              <p:ext uri="{D42A27DB-BD31-4B8C-83A1-F6EECF244321}">
                <p14:modId xmlns:p14="http://schemas.microsoft.com/office/powerpoint/2010/main" val="337450292"/>
              </p:ext>
            </p:extLst>
          </p:nvPr>
        </p:nvGraphicFramePr>
        <p:xfrm>
          <a:off x="1500250" y="1380968"/>
          <a:ext cx="9191500" cy="3416872"/>
        </p:xfrm>
        <a:graphic>
          <a:graphicData uri="http://schemas.openxmlformats.org/drawingml/2006/table">
            <a:tbl>
              <a:tblPr firstRow="1" firstCol="1" bandRow="1"/>
              <a:tblGrid>
                <a:gridCol w="4595269">
                  <a:extLst>
                    <a:ext uri="{9D8B030D-6E8A-4147-A177-3AD203B41FA5}">
                      <a16:colId xmlns:a16="http://schemas.microsoft.com/office/drawing/2014/main" val="1691766011"/>
                    </a:ext>
                  </a:extLst>
                </a:gridCol>
                <a:gridCol w="4596231">
                  <a:extLst>
                    <a:ext uri="{9D8B030D-6E8A-4147-A177-3AD203B41FA5}">
                      <a16:colId xmlns:a16="http://schemas.microsoft.com/office/drawing/2014/main" val="4104565176"/>
                    </a:ext>
                  </a:extLst>
                </a:gridCol>
              </a:tblGrid>
              <a:tr h="3263836">
                <a:tc>
                  <a:txBody>
                    <a:bodyPr/>
                    <a:lstStyle/>
                    <a:p>
                      <a:r>
                        <a:rPr lang="ru-RU" sz="2400" dirty="0">
                          <a:effectLst/>
                          <a:latin typeface="Montserrat Medium" pitchFamily="2" charset="0"/>
                          <a:ea typeface="Times New Roman" panose="02020603050405020304" pitchFamily="18" charset="0"/>
                          <a:cs typeface="Times New Roman" panose="02020603050405020304" pitchFamily="18" charset="0"/>
                        </a:rPr>
                        <a:t>ПРИМЕРЫ</a:t>
                      </a:r>
                    </a:p>
                    <a:p>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ru-RU" sz="2400" dirty="0" err="1">
                          <a:effectLst/>
                          <a:latin typeface="Montserrat Medium" pitchFamily="2" charset="0"/>
                          <a:ea typeface="Times New Roman" panose="02020603050405020304" pitchFamily="18" charset="0"/>
                          <a:cs typeface="Times New Roman" panose="02020603050405020304" pitchFamily="18" charset="0"/>
                        </a:rPr>
                        <a:t>A</a:t>
                      </a:r>
                      <a:r>
                        <a:rPr lang="ru-RU" sz="2400" dirty="0">
                          <a:effectLst/>
                          <a:latin typeface="Montserrat Medium" pitchFamily="2" charset="0"/>
                          <a:ea typeface="Times New Roman" panose="02020603050405020304" pitchFamily="18" charset="0"/>
                          <a:cs typeface="Times New Roman" panose="02020603050405020304" pitchFamily="18" charset="0"/>
                        </a:rPr>
                        <a:t>) солнечный свет</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ru-RU" sz="2400" dirty="0">
                          <a:effectLst/>
                          <a:latin typeface="Montserrat Medium" pitchFamily="2" charset="0"/>
                          <a:ea typeface="Times New Roman" panose="02020603050405020304" pitchFamily="18" charset="0"/>
                          <a:cs typeface="Times New Roman" panose="02020603050405020304" pitchFamily="18" charset="0"/>
                        </a:rPr>
                        <a:t>Б) жилой дом</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ru-RU" sz="2400" dirty="0" err="1">
                          <a:effectLst/>
                          <a:latin typeface="Montserrat Medium" pitchFamily="2" charset="0"/>
                          <a:ea typeface="Times New Roman" panose="02020603050405020304" pitchFamily="18" charset="0"/>
                          <a:cs typeface="Times New Roman" panose="02020603050405020304" pitchFamily="18" charset="0"/>
                        </a:rPr>
                        <a:t>B</a:t>
                      </a:r>
                      <a:r>
                        <a:rPr lang="ru-RU" sz="2400" dirty="0">
                          <a:effectLst/>
                          <a:latin typeface="Montserrat Medium" pitchFamily="2" charset="0"/>
                          <a:ea typeface="Times New Roman" panose="02020603050405020304" pitchFamily="18" charset="0"/>
                          <a:cs typeface="Times New Roman" panose="02020603050405020304" pitchFamily="18" charset="0"/>
                        </a:rPr>
                        <a:t>) сила ветра</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ru-RU" sz="2400" dirty="0">
                          <a:effectLst/>
                          <a:latin typeface="Montserrat Medium" pitchFamily="2" charset="0"/>
                          <a:ea typeface="Times New Roman" panose="02020603050405020304" pitchFamily="18" charset="0"/>
                          <a:cs typeface="Times New Roman" panose="02020603050405020304" pitchFamily="18" charset="0"/>
                        </a:rPr>
                        <a:t>Г) цветочная клумба</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ru-RU" sz="2400" dirty="0">
                          <a:effectLst/>
                          <a:latin typeface="Montserrat Medium" pitchFamily="2" charset="0"/>
                          <a:ea typeface="Times New Roman" panose="02020603050405020304" pitchFamily="18" charset="0"/>
                          <a:cs typeface="Times New Roman" panose="02020603050405020304" pitchFamily="18" charset="0"/>
                        </a:rPr>
                        <a:t>Д) дождевая вода</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ru-RU" sz="2400" dirty="0">
                          <a:effectLst/>
                          <a:latin typeface="Montserrat Medium" pitchFamily="2" charset="0"/>
                          <a:ea typeface="Times New Roman" panose="02020603050405020304" pitchFamily="18" charset="0"/>
                          <a:cs typeface="Times New Roman" panose="02020603050405020304" pitchFamily="18" charset="0"/>
                        </a:rPr>
                        <a:t>ВИДЫ БЛАГ</a:t>
                      </a:r>
                    </a:p>
                    <a:p>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ru-RU" sz="2400" dirty="0">
                          <a:effectLst/>
                          <a:latin typeface="Montserrat Medium" pitchFamily="2" charset="0"/>
                          <a:ea typeface="Times New Roman" panose="02020603050405020304" pitchFamily="18" charset="0"/>
                          <a:cs typeface="Times New Roman" panose="02020603050405020304" pitchFamily="18" charset="0"/>
                        </a:rPr>
                        <a:t>1) даровые</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ru-RU" sz="2400" dirty="0">
                          <a:effectLst/>
                          <a:latin typeface="Montserrat Medium" pitchFamily="2" charset="0"/>
                          <a:ea typeface="Times New Roman" panose="02020603050405020304" pitchFamily="18" charset="0"/>
                          <a:cs typeface="Times New Roman" panose="02020603050405020304" pitchFamily="18" charset="0"/>
                        </a:rPr>
                        <a:t>2) экономические</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8408995"/>
                  </a:ext>
                </a:extLst>
              </a:tr>
            </a:tbl>
          </a:graphicData>
        </a:graphic>
      </p:graphicFrame>
      <p:grpSp>
        <p:nvGrpSpPr>
          <p:cNvPr id="5" name="Group 2">
            <a:extLst>
              <a:ext uri="{FF2B5EF4-FFF2-40B4-BE49-F238E27FC236}">
                <a16:creationId xmlns:a16="http://schemas.microsoft.com/office/drawing/2014/main" id="{DD0DD16C-0FE3-874B-AC93-4AE590B0B11F}"/>
              </a:ext>
            </a:extLst>
          </p:cNvPr>
          <p:cNvGrpSpPr/>
          <p:nvPr/>
        </p:nvGrpSpPr>
        <p:grpSpPr>
          <a:xfrm>
            <a:off x="-682846" y="4890202"/>
            <a:ext cx="13557692" cy="4075297"/>
            <a:chOff x="0" y="0"/>
            <a:chExt cx="6350000" cy="1908742"/>
          </a:xfrm>
        </p:grpSpPr>
        <p:sp>
          <p:nvSpPr>
            <p:cNvPr id="6" name="Freeform 3">
              <a:extLst>
                <a:ext uri="{FF2B5EF4-FFF2-40B4-BE49-F238E27FC236}">
                  <a16:creationId xmlns:a16="http://schemas.microsoft.com/office/drawing/2014/main" id="{0D341B30-6C4C-D84A-9C48-03C0CF9F7275}"/>
                </a:ext>
              </a:extLst>
            </p:cNvPr>
            <p:cNvSpPr/>
            <p:nvPr/>
          </p:nvSpPr>
          <p:spPr>
            <a:xfrm>
              <a:off x="0" y="-55880"/>
              <a:ext cx="6350000" cy="1964622"/>
            </a:xfrm>
            <a:custGeom>
              <a:avLst/>
              <a:gdLst/>
              <a:ahLst/>
              <a:cxnLst/>
              <a:rect l="l" t="t" r="r" b="b"/>
              <a:pathLst>
                <a:path w="6350000" h="1964622">
                  <a:moveTo>
                    <a:pt x="5628640" y="177800"/>
                  </a:moveTo>
                  <a:cubicBezTo>
                    <a:pt x="5184140" y="96520"/>
                    <a:pt x="4733290" y="29210"/>
                    <a:pt x="4279900" y="67310"/>
                  </a:cubicBezTo>
                  <a:cubicBezTo>
                    <a:pt x="3841750" y="104140"/>
                    <a:pt x="3437890" y="316230"/>
                    <a:pt x="2997200" y="331470"/>
                  </a:cubicBezTo>
                  <a:cubicBezTo>
                    <a:pt x="2550160" y="346710"/>
                    <a:pt x="2101850" y="267970"/>
                    <a:pt x="1668780" y="167640"/>
                  </a:cubicBezTo>
                  <a:cubicBezTo>
                    <a:pt x="941070" y="0"/>
                    <a:pt x="364490" y="205740"/>
                    <a:pt x="0" y="417830"/>
                  </a:cubicBezTo>
                  <a:lnTo>
                    <a:pt x="0" y="1964622"/>
                  </a:lnTo>
                  <a:lnTo>
                    <a:pt x="6350000" y="1964622"/>
                  </a:lnTo>
                  <a:lnTo>
                    <a:pt x="6350000" y="327660"/>
                  </a:lnTo>
                  <a:cubicBezTo>
                    <a:pt x="6112510" y="265430"/>
                    <a:pt x="5867400" y="220980"/>
                    <a:pt x="5628640" y="177800"/>
                  </a:cubicBezTo>
                  <a:close/>
                </a:path>
              </a:pathLst>
            </a:custGeom>
            <a:solidFill>
              <a:srgbClr val="EC7A50"/>
            </a:solidFill>
          </p:spPr>
        </p:sp>
      </p:grpSp>
    </p:spTree>
    <p:extLst>
      <p:ext uri="{BB962C8B-B14F-4D97-AF65-F5344CB8AC3E}">
        <p14:creationId xmlns:p14="http://schemas.microsoft.com/office/powerpoint/2010/main" val="10972680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7E42B624-B5A9-0C40-98D8-4591D5CFF89B}"/>
              </a:ext>
            </a:extLst>
          </p:cNvPr>
          <p:cNvSpPr/>
          <p:nvPr/>
        </p:nvSpPr>
        <p:spPr>
          <a:xfrm>
            <a:off x="795866" y="168702"/>
            <a:ext cx="8319911" cy="6093976"/>
          </a:xfrm>
          <a:prstGeom prst="rect">
            <a:avLst/>
          </a:prstGeom>
        </p:spPr>
        <p:txBody>
          <a:bodyPr wrap="square">
            <a:spAutoFit/>
          </a:bodyPr>
          <a:lstStyle/>
          <a:p>
            <a:r>
              <a:rPr lang="ru-RU" sz="2400" dirty="0">
                <a:solidFill>
                  <a:srgbClr val="FF0000"/>
                </a:solidFill>
                <a:latin typeface=".Ã˛"/>
                <a:ea typeface="Calibri" panose="020F0502020204030204" pitchFamily="34" charset="0"/>
                <a:cs typeface=".Ã˛"/>
              </a:rPr>
              <a:t>Безработица (Безработица в условиях рыночной экономики)</a:t>
            </a:r>
          </a:p>
          <a:p>
            <a:endPar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1. Безработица – характерный признак рынка труда.</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2. Основные виды безработицы</a:t>
            </a:r>
            <a:r>
              <a:rPr lang="ru-RU" dirty="0">
                <a:latin typeface="Times New Roman" panose="02020603050405020304" pitchFamily="18" charset="0"/>
                <a:ea typeface="Calibri" panose="020F0502020204030204" pitchFamily="34" charset="0"/>
                <a:cs typeface="Times New Roman" panose="02020603050405020304" pitchFamily="18" charset="0"/>
              </a:rPr>
              <a:t>:</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фрикционная;</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циклическая;</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структурная;</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г) сезонная.</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3. Положительные последствия безработицы</a:t>
            </a:r>
            <a:r>
              <a:rPr lang="ru-RU" dirty="0">
                <a:latin typeface="Times New Roman" panose="02020603050405020304" pitchFamily="18" charset="0"/>
                <a:ea typeface="Calibri" panose="020F0502020204030204" pitchFamily="34" charset="0"/>
                <a:cs typeface="Times New Roman" panose="02020603050405020304" pitchFamily="18" charset="0"/>
              </a:rPr>
              <a:t>:</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способствует росту предпринимательской активности в стране;</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подталкивание граждан к повышению квалификации, уровня образования;</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формирование трудового резерва и т.д.</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4. Отрицательные последствия безработицы</a:t>
            </a:r>
            <a:r>
              <a:rPr lang="ru-RU" dirty="0">
                <a:latin typeface="Times New Roman" panose="02020603050405020304" pitchFamily="18" charset="0"/>
                <a:ea typeface="Calibri" panose="020F0502020204030204" pitchFamily="34" charset="0"/>
                <a:cs typeface="Times New Roman" panose="02020603050405020304" pitchFamily="18" charset="0"/>
              </a:rPr>
              <a:t>:</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снижение доходов и сокращение совокупного спроса;</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ухудшение качества жизни безработных и их семей;</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увеличивается отток квалифицированных кадров за рубеж;</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г) рост преступности и т.д.</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5. Борьба с безработицей</a:t>
            </a:r>
            <a:r>
              <a:rPr lang="ru-RU" dirty="0">
                <a:latin typeface="Times New Roman" panose="02020603050405020304" pitchFamily="18" charset="0"/>
                <a:ea typeface="Calibri" panose="020F0502020204030204" pitchFamily="34" charset="0"/>
                <a:cs typeface="Times New Roman" panose="02020603050405020304" pitchFamily="18" charset="0"/>
              </a:rPr>
              <a:t>:</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поддержка предпринимательской инициативы и </a:t>
            </a:r>
            <a:r>
              <a:rPr lang="ru-RU" dirty="0" err="1">
                <a:latin typeface=".Ã˛"/>
                <a:ea typeface="Calibri" panose="020F0502020204030204" pitchFamily="34" charset="0"/>
                <a:cs typeface=".Ã˛"/>
              </a:rPr>
              <a:t>самозанятости</a:t>
            </a:r>
            <a:r>
              <a:rPr lang="ru-RU" dirty="0">
                <a:latin typeface=".Ã˛"/>
                <a:ea typeface="Calibri" panose="020F0502020204030204" pitchFamily="34" charset="0"/>
                <a:cs typeface=".Ã˛"/>
              </a:rPr>
              <a:t> населения;</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программы профессионального образования;</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открытие бирж труда, центров занятости и т.д.</a:t>
            </a:r>
            <a:endParaRPr lang="ru-RU"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573927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172E14C7-30C6-8F42-8E53-352BAFDEB89D}"/>
              </a:ext>
            </a:extLst>
          </p:cNvPr>
          <p:cNvSpPr/>
          <p:nvPr/>
        </p:nvSpPr>
        <p:spPr>
          <a:xfrm>
            <a:off x="118753" y="129702"/>
            <a:ext cx="11899075" cy="6555641"/>
          </a:xfrm>
          <a:prstGeom prst="rect">
            <a:avLst/>
          </a:prstGeom>
        </p:spPr>
        <p:txBody>
          <a:bodyPr wrap="square">
            <a:spAutoFit/>
          </a:bodyPr>
          <a:lstStyle/>
          <a:p>
            <a:pPr algn="just">
              <a:spcBef>
                <a:spcPts val="300"/>
              </a:spcBef>
            </a:pPr>
            <a:r>
              <a:rPr lang="ru-RU" dirty="0">
                <a:latin typeface="Times New Roman" panose="02020603050405020304" pitchFamily="18" charset="0"/>
                <a:ea typeface="Times New Roman" panose="02020603050405020304" pitchFamily="18" charset="0"/>
                <a:cs typeface="Times New Roman" panose="02020603050405020304" pitchFamily="18" charset="0"/>
              </a:rPr>
              <a:t>Рыночная система хозяйствования, как и любая иная экономическая система, имеет свои достоинства и недостатки… Как правило, к основным достоинствам рыночной экономики относят, прежде всего, её чрезвычайную динамичность и способность к саморегулированию. Благодаря этому она восприимчива к нововведениям и способна обеспечивать быстрый и эффективный экономический рост, в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т.ч</a:t>
            </a:r>
            <a:r>
              <a:rPr lang="ru-RU" dirty="0">
                <a:latin typeface="Times New Roman" panose="02020603050405020304" pitchFamily="18" charset="0"/>
                <a:ea typeface="Times New Roman" panose="02020603050405020304" pitchFamily="18" charset="0"/>
                <a:cs typeface="Times New Roman" panose="02020603050405020304" pitchFamily="18" charset="0"/>
              </a:rPr>
              <a:t>. путём предпринимательской активности населения. Рыночное хозяйство отличает также высокая способность к эффективному распределению ресурсов, к быстрой разработке и широкому внедрению конкурентоспособных производственных технологий. Наконец, следует отметить его живучесть и приспособляемость.</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ru-RU" dirty="0">
                <a:latin typeface="Times New Roman" panose="02020603050405020304" pitchFamily="18" charset="0"/>
                <a:ea typeface="Times New Roman" panose="02020603050405020304" pitchFamily="18" charset="0"/>
                <a:cs typeface="Times New Roman" panose="02020603050405020304" pitchFamily="18" charset="0"/>
              </a:rPr>
              <a:t>К числу недостатков рыночной экономики многие исследователи относят постепенное ослабление и даже сознательную ликвидацию основного элемента рыночной системы хозяйствования </a:t>
            </a:r>
            <a:r>
              <a:rPr lang="ru-RU" sz="2400" dirty="0">
                <a:effectLst/>
                <a:latin typeface="STIXGeneral-Regular" pitchFamily="2" charset="2"/>
                <a:ea typeface="Times New Roman" panose="02020603050405020304" pitchFamily="18" charset="0"/>
                <a:cs typeface="Times New Roman" panose="02020603050405020304" pitchFamily="18" charset="0"/>
              </a:rPr>
              <a:t>–</a:t>
            </a:r>
            <a:r>
              <a:rPr lang="ru-RU" dirty="0">
                <a:latin typeface="Times New Roman" panose="02020603050405020304" pitchFamily="18" charset="0"/>
                <a:ea typeface="Times New Roman" panose="02020603050405020304" pitchFamily="18" charset="0"/>
                <a:cs typeface="Times New Roman" panose="02020603050405020304" pitchFamily="18" charset="0"/>
              </a:rPr>
              <a:t> конкуренции… Другой крупный недостаток рыночного механизма хозяйствования состоит в том, что он не обеспечивает полной занятости населения и стабильного уровня цен…</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ru-RU" dirty="0">
                <a:latin typeface="Times New Roman" panose="02020603050405020304" pitchFamily="18" charset="0"/>
                <a:ea typeface="Times New Roman" panose="02020603050405020304" pitchFamily="18" charset="0"/>
                <a:cs typeface="Times New Roman" panose="02020603050405020304" pitchFamily="18" charset="0"/>
              </a:rPr>
              <a:t>Нельзя не сказать и об инфляционных процессах, часто проявляющихся в рыночной экономике. Здесь следует принимать во внимание, что инфляционный рост цен оказывает на хозяйственную жизнь ярко выраженное дестабилизирующее воздействие. Оно состоит в том, что денежные агрегаты начинают быстро обесцениваться по отношению к реальным активам…</a:t>
            </a:r>
            <a:r>
              <a:rPr lang="ru-RU" dirty="0">
                <a:latin typeface="Times New Roman" panose="02020603050405020304" pitchFamily="18" charset="0"/>
                <a:cs typeface="Times New Roman" panose="02020603050405020304" pitchFamily="18" charset="0"/>
              </a:rPr>
              <a:t>Несомненным недостатком рыночного хозяйства является то, что оно не создает материальных стимулов для производства тех товаров и услуг, которые относятся к т.н. общественным благам. Оно само по себе не решает ряд важнейших социальных проблем. Среди них организация общедоступного здравоохранения, бесплатного образования, поддержка слабо защищённых слоёв населения, развитие культуры, обеспечение охраны общественного порядка, национальной обороны и т.п. Рыночный механизм хозяйствования не способен учитывать эти потребности общества. Поэтому государство вынуждено обеспечивать производство общественных благ и оказание услуг, проводя соответствующую налоговую политику.</a:t>
            </a:r>
          </a:p>
          <a:p>
            <a:pPr algn="just"/>
            <a:r>
              <a:rPr lang="ru-RU" dirty="0">
                <a:latin typeface="Times New Roman" panose="02020603050405020304" pitchFamily="18" charset="0"/>
                <a:cs typeface="Times New Roman" panose="02020603050405020304" pitchFamily="18" charset="0"/>
              </a:rPr>
              <a:t>Рыночной экономике присуща высокая дифференциация в доходах населения.</a:t>
            </a:r>
          </a:p>
          <a:p>
            <a:pPr algn="just"/>
            <a:r>
              <a:rPr lang="ru-RU" i="1" dirty="0">
                <a:latin typeface="Times New Roman" panose="02020603050405020304" pitchFamily="18" charset="0"/>
                <a:cs typeface="Times New Roman" panose="02020603050405020304" pitchFamily="18" charset="0"/>
              </a:rPr>
              <a:t>(В.И. </a:t>
            </a:r>
            <a:r>
              <a:rPr lang="ru-RU" i="1" dirty="0" err="1">
                <a:latin typeface="Times New Roman" panose="02020603050405020304" pitchFamily="18" charset="0"/>
                <a:cs typeface="Times New Roman" panose="02020603050405020304" pitchFamily="18" charset="0"/>
              </a:rPr>
              <a:t>Кушлин</a:t>
            </a:r>
            <a:r>
              <a:rPr lang="ru-RU" i="1" dirty="0">
                <a:latin typeface="Times New Roman" panose="02020603050405020304" pitchFamily="18" charset="0"/>
                <a:cs typeface="Times New Roman" panose="02020603050405020304" pitchFamily="18" charset="0"/>
              </a:rPr>
              <a:t> и др.)</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70193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40EEDF73-9240-534A-B60F-0B05ECB44C44}"/>
              </a:ext>
            </a:extLst>
          </p:cNvPr>
          <p:cNvSpPr/>
          <p:nvPr/>
        </p:nvSpPr>
        <p:spPr>
          <a:xfrm>
            <a:off x="340426" y="475013"/>
            <a:ext cx="11321144" cy="4893647"/>
          </a:xfrm>
          <a:prstGeom prst="rect">
            <a:avLst/>
          </a:prstGeom>
        </p:spPr>
        <p:txBody>
          <a:bodyPr wrap="square">
            <a:spAutoFit/>
          </a:bodyPr>
          <a:lstStyle/>
          <a:p>
            <a:r>
              <a:rPr lang="ru-RU" sz="2400" dirty="0">
                <a:latin typeface="Times New Roman" panose="02020603050405020304" pitchFamily="18" charset="0"/>
                <a:ea typeface="Times New Roman" panose="02020603050405020304" pitchFamily="18" charset="0"/>
              </a:rPr>
              <a:t>17. Какие достоинства рыночной экономики отметили авторы? Укажите любые три достоинства.</a:t>
            </a:r>
            <a:r>
              <a:rPr lang="ru-RU" sz="2400" dirty="0">
                <a:effectLst/>
              </a:rPr>
              <a:t> Ка</a:t>
            </a:r>
            <a:r>
              <a:rPr lang="ru-RU" sz="2400" dirty="0"/>
              <a:t>кие недостатки рыночной экономики рассмотрели авторы? Укажите любые пять недостатков</a:t>
            </a:r>
          </a:p>
          <a:p>
            <a:endParaRPr lang="ru-RU" sz="2400" dirty="0">
              <a:effectLst/>
            </a:endParaRPr>
          </a:p>
          <a:p>
            <a:r>
              <a:rPr lang="ru-RU" sz="2400" dirty="0"/>
              <a:t>18. Дайте определение понятию «рынок труда»</a:t>
            </a:r>
          </a:p>
          <a:p>
            <a:endParaRPr lang="ru-RU" sz="2400" dirty="0">
              <a:effectLst/>
            </a:endParaRPr>
          </a:p>
          <a:p>
            <a:r>
              <a:rPr lang="ru-RU" sz="2400" dirty="0"/>
              <a:t>19. Объясните связь безработицы и рыночной экономики. Проиллюстрируйте двумя примерами меры государственной политики по сокращению безработицы.</a:t>
            </a:r>
            <a:r>
              <a:rPr lang="ru-RU" sz="2400" dirty="0">
                <a:effectLst/>
              </a:rPr>
              <a:t>  </a:t>
            </a:r>
            <a:endParaRPr lang="ru-RU" sz="2400" dirty="0"/>
          </a:p>
          <a:p>
            <a:endParaRPr lang="ru-RU" sz="2400" dirty="0"/>
          </a:p>
          <a:p>
            <a:r>
              <a:rPr lang="ru-RU" sz="2400" dirty="0"/>
              <a:t>20. Как налоговая политика государства связана с производством общественных благ и решением социальных проблем общества? Используя текст и обществоведческие знания, дайте три объяснения этой связи</a:t>
            </a:r>
            <a:r>
              <a:rPr lang="ru-RU" sz="2400" dirty="0">
                <a:effectLst/>
              </a:rPr>
              <a:t> </a:t>
            </a:r>
          </a:p>
          <a:p>
            <a:endParaRPr lang="ru-RU" sz="2400" dirty="0"/>
          </a:p>
        </p:txBody>
      </p:sp>
      <p:pic>
        <p:nvPicPr>
          <p:cNvPr id="4" name="Picture 2">
            <a:extLst>
              <a:ext uri="{FF2B5EF4-FFF2-40B4-BE49-F238E27FC236}">
                <a16:creationId xmlns:a16="http://schemas.microsoft.com/office/drawing/2014/main" id="{03AF73A9-4C4D-4D44-8895-23A4F7539FDB}"/>
              </a:ext>
            </a:extLst>
          </p:cNvPr>
          <p:cNvPicPr>
            <a:picLocks noChangeAspect="1"/>
          </p:cNvPicPr>
          <p:nvPr/>
        </p:nvPicPr>
        <p:blipFill>
          <a:blip r:embed="rId2"/>
          <a:srcRect/>
          <a:stretch>
            <a:fillRect/>
          </a:stretch>
        </p:blipFill>
        <p:spPr>
          <a:xfrm rot="1532132">
            <a:off x="2208710" y="3892010"/>
            <a:ext cx="9967994" cy="6596999"/>
          </a:xfrm>
          <a:prstGeom prst="rect">
            <a:avLst/>
          </a:prstGeom>
        </p:spPr>
      </p:pic>
    </p:spTree>
    <p:extLst>
      <p:ext uri="{BB962C8B-B14F-4D97-AF65-F5344CB8AC3E}">
        <p14:creationId xmlns:p14="http://schemas.microsoft.com/office/powerpoint/2010/main" val="25378857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09680AD6-BC96-A84F-B0DC-AA19181536A7}"/>
              </a:ext>
            </a:extLst>
          </p:cNvPr>
          <p:cNvSpPr/>
          <p:nvPr/>
        </p:nvSpPr>
        <p:spPr>
          <a:xfrm>
            <a:off x="593766" y="501272"/>
            <a:ext cx="11020302" cy="2554545"/>
          </a:xfrm>
          <a:prstGeom prst="rect">
            <a:avLst/>
          </a:prstGeom>
        </p:spPr>
        <p:txBody>
          <a:bodyPr wrap="square">
            <a:spAutoFit/>
          </a:bodyPr>
          <a:lstStyle/>
          <a:p>
            <a:pPr algn="just"/>
            <a:r>
              <a:rPr lang="ru-RU" sz="4000" dirty="0">
                <a:latin typeface="Times New Roman" panose="02020603050405020304" pitchFamily="18" charset="0"/>
                <a:ea typeface="Times New Roman" panose="02020603050405020304" pitchFamily="18" charset="0"/>
              </a:rPr>
              <a:t>Назовите три вида безработицы и проиллюстрируйте каждый из них примером. (Обязательно указывайте, какой вид безработицы иллюстрирует конкретный пример.)</a:t>
            </a:r>
            <a:r>
              <a:rPr lang="ru-RU" sz="4000" dirty="0">
                <a:effectLst/>
              </a:rPr>
              <a:t> </a:t>
            </a:r>
            <a:endParaRPr lang="ru-RU" sz="4000" dirty="0"/>
          </a:p>
        </p:txBody>
      </p:sp>
      <p:pic>
        <p:nvPicPr>
          <p:cNvPr id="3" name="Picture 2">
            <a:extLst>
              <a:ext uri="{FF2B5EF4-FFF2-40B4-BE49-F238E27FC236}">
                <a16:creationId xmlns:a16="http://schemas.microsoft.com/office/drawing/2014/main" id="{97CEC176-2FF4-844C-BE14-457EEF28225A}"/>
              </a:ext>
            </a:extLst>
          </p:cNvPr>
          <p:cNvPicPr>
            <a:picLocks noChangeAspect="1"/>
          </p:cNvPicPr>
          <p:nvPr/>
        </p:nvPicPr>
        <p:blipFill>
          <a:blip r:embed="rId2"/>
          <a:srcRect/>
          <a:stretch>
            <a:fillRect/>
          </a:stretch>
        </p:blipFill>
        <p:spPr>
          <a:xfrm rot="1532132">
            <a:off x="2615017" y="4193036"/>
            <a:ext cx="9967994" cy="6596999"/>
          </a:xfrm>
          <a:prstGeom prst="rect">
            <a:avLst/>
          </a:prstGeom>
        </p:spPr>
      </p:pic>
    </p:spTree>
    <p:extLst>
      <p:ext uri="{BB962C8B-B14F-4D97-AF65-F5344CB8AC3E}">
        <p14:creationId xmlns:p14="http://schemas.microsoft.com/office/powerpoint/2010/main" val="1233599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1017FAFB-844B-5846-B2C8-7288E508187C}"/>
              </a:ext>
            </a:extLst>
          </p:cNvPr>
          <p:cNvSpPr/>
          <p:nvPr/>
        </p:nvSpPr>
        <p:spPr>
          <a:xfrm>
            <a:off x="190005" y="145288"/>
            <a:ext cx="11625943" cy="2862322"/>
          </a:xfrm>
          <a:prstGeom prst="rect">
            <a:avLst/>
          </a:prstGeom>
        </p:spPr>
        <p:txBody>
          <a:bodyPr wrap="square">
            <a:spAutoFit/>
          </a:bodyPr>
          <a:lstStyle/>
          <a:p>
            <a:r>
              <a:rPr lang="ru-RU" dirty="0">
                <a:latin typeface="Times New Roman" panose="02020603050405020304" pitchFamily="18" charset="0"/>
                <a:ea typeface="Times New Roman" panose="02020603050405020304" pitchFamily="18" charset="0"/>
              </a:rPr>
              <a:t>Безработица среди молодёжи имеет свои специфические черты: по продолжительности она значительно короче, чем у представителей более старших возрастов, однако значительно выше по частоте; наиболее распространена так называемая поисковая (или фрикционная) безработица. Если фрикционная безработица среди молодёжи выступает естественным, а зачастую и полезным для её самоопределения явлением, то усиление структурной и циклической безработицы отражается на ней самым негативным образом.</a:t>
            </a:r>
            <a:r>
              <a:rPr lang="ru-RU" dirty="0">
                <a:effectLst/>
              </a:rPr>
              <a:t> </a:t>
            </a:r>
            <a:r>
              <a:rPr lang="ru-RU" dirty="0"/>
              <a:t>Если кризисные явления затягиваются, молодёжная безработица приобретает хроническую форму: снижается интенсивность поиска рабочих мест, теряется полученная квалификация. Велика вероятность, что молодые люди останутся безработными и в посткризисный период… Безработица не затрагивает в одинаковой степени всех молодых людей, но концентрируется внутри отдельных групп. Последние включают молодых людей из экономически слабых регионов, молодых людей со слабой школьной подготовкой и без профессионального обучения</a:t>
            </a:r>
            <a:r>
              <a:rPr lang="ru-RU" dirty="0">
                <a:effectLst/>
              </a:rPr>
              <a:t> </a:t>
            </a:r>
            <a:endParaRPr lang="ru-RU" dirty="0"/>
          </a:p>
        </p:txBody>
      </p:sp>
      <p:sp>
        <p:nvSpPr>
          <p:cNvPr id="3" name="Прямоугольник 2">
            <a:extLst>
              <a:ext uri="{FF2B5EF4-FFF2-40B4-BE49-F238E27FC236}">
                <a16:creationId xmlns:a16="http://schemas.microsoft.com/office/drawing/2014/main" id="{E79D8695-A2C9-9749-AC82-5F3783F04E72}"/>
              </a:ext>
            </a:extLst>
          </p:cNvPr>
          <p:cNvSpPr/>
          <p:nvPr/>
        </p:nvSpPr>
        <p:spPr>
          <a:xfrm>
            <a:off x="1124198" y="3429000"/>
            <a:ext cx="10442368" cy="2031325"/>
          </a:xfrm>
          <a:prstGeom prst="rect">
            <a:avLst/>
          </a:prstGeom>
        </p:spPr>
        <p:txBody>
          <a:bodyPr wrap="square">
            <a:spAutoFit/>
          </a:bodyPr>
          <a:lstStyle/>
          <a:p>
            <a:r>
              <a:rPr lang="ru-RU" dirty="0">
                <a:latin typeface="Times New Roman" panose="02020603050405020304" pitchFamily="18" charset="0"/>
                <a:ea typeface="Times New Roman" panose="02020603050405020304" pitchFamily="18" charset="0"/>
              </a:rPr>
              <a:t>Используя обществоведческие знания и факты общественной жизни, приведите две возможные меры, необходимые для решения проблемы молодёжной безработицы, и поясните значение каждой из них.</a:t>
            </a:r>
          </a:p>
          <a:p>
            <a:endParaRPr lang="ru-RU" dirty="0">
              <a:effectLst/>
              <a:latin typeface="Times New Roman" panose="02020603050405020304" pitchFamily="18" charset="0"/>
            </a:endParaRPr>
          </a:p>
          <a:p>
            <a:endParaRPr lang="ru-RU" dirty="0">
              <a:latin typeface="Times New Roman" panose="02020603050405020304" pitchFamily="18" charset="0"/>
            </a:endParaRPr>
          </a:p>
          <a:p>
            <a:r>
              <a:rPr lang="ru-RU" dirty="0"/>
              <a:t>Какие две упомянутые в тексте группы молодёжи, по мнению автора,</a:t>
            </a:r>
            <a:br>
              <a:rPr lang="ru-RU" dirty="0"/>
            </a:br>
            <a:r>
              <a:rPr lang="ru-RU" dirty="0"/>
              <a:t>в наибольшей степени подвержены безработице? Используя обществоведческие знания и факты общественной жизни, дайте объяснение авторской оценки положения любой из этих групп.</a:t>
            </a:r>
            <a:r>
              <a:rPr lang="ru-RU" dirty="0">
                <a:effectLst/>
              </a:rPr>
              <a:t>  </a:t>
            </a:r>
            <a:endParaRPr lang="ru-RU" dirty="0"/>
          </a:p>
        </p:txBody>
      </p:sp>
    </p:spTree>
    <p:extLst>
      <p:ext uri="{BB962C8B-B14F-4D97-AF65-F5344CB8AC3E}">
        <p14:creationId xmlns:p14="http://schemas.microsoft.com/office/powerpoint/2010/main" val="22488167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A4B2F5E1-48ED-AF44-A920-E0B4D818CC36}"/>
              </a:ext>
            </a:extLst>
          </p:cNvPr>
          <p:cNvSpPr/>
          <p:nvPr/>
        </p:nvSpPr>
        <p:spPr>
          <a:xfrm>
            <a:off x="235527" y="417775"/>
            <a:ext cx="11720945" cy="6440225"/>
          </a:xfrm>
          <a:prstGeom prst="rect">
            <a:avLst/>
          </a:prstGeom>
        </p:spPr>
        <p:txBody>
          <a:bodyPr wrap="square">
            <a:spAutoFit/>
          </a:bodyPr>
          <a:lstStyle/>
          <a:p>
            <a:pPr>
              <a:spcBef>
                <a:spcPts val="300"/>
              </a:spcBef>
            </a:pPr>
            <a:r>
              <a:rPr lang="ru-RU" sz="1600" dirty="0">
                <a:latin typeface="Times New Roman" panose="02020603050405020304" pitchFamily="18" charset="0"/>
                <a:ea typeface="Times New Roman" panose="02020603050405020304" pitchFamily="18" charset="0"/>
                <a:cs typeface="Times New Roman" panose="02020603050405020304" pitchFamily="18" charset="0"/>
              </a:rPr>
              <a:t>Следует выделить наиболее распространённые виды безработицы.</a:t>
            </a:r>
            <a:br>
              <a:rPr lang="ru-RU" sz="1600" dirty="0">
                <a:latin typeface="Times New Roman" panose="02020603050405020304" pitchFamily="18" charset="0"/>
                <a:ea typeface="Times New Roman" panose="02020603050405020304" pitchFamily="18" charset="0"/>
                <a:cs typeface="Times New Roman" panose="02020603050405020304" pitchFamily="18" charset="0"/>
              </a:rPr>
            </a:br>
            <a:r>
              <a:rPr lang="ru-RU" sz="1600" dirty="0">
                <a:latin typeface="Times New Roman" panose="02020603050405020304" pitchFamily="18" charset="0"/>
                <a:ea typeface="Times New Roman" panose="02020603050405020304" pitchFamily="18" charset="0"/>
                <a:cs typeface="Times New Roman" panose="02020603050405020304" pitchFamily="18" charset="0"/>
              </a:rPr>
              <a:t>К ним относятся фрикционная, структурная, циклическая и сезонная. Суть фрикционной безработицы состоит в том, что работнику, уволенному с его места работы или покинувшему его по своему желанию, требуется определённое время для того, чтобы найти новое рабочее место. Оно должно устроить его по многим критериям, таким как уровень заработной платы, род деятельности и так далее. Экономисты считают данный вид безработицы нормальным явлением, которое не должно вызывать тревогу. Более того, она просто неизбежна в рыночной экономике, поскольку в ней отражается свобода выбора людьми места работы.</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p>
            <a:pPr>
              <a:spcBef>
                <a:spcPts val="300"/>
              </a:spcBef>
            </a:pPr>
            <a:r>
              <a:rPr lang="ru-RU" sz="1600" dirty="0">
                <a:latin typeface="Times New Roman" panose="02020603050405020304" pitchFamily="18" charset="0"/>
                <a:ea typeface="Times New Roman" panose="02020603050405020304" pitchFamily="18" charset="0"/>
                <a:cs typeface="Times New Roman" panose="02020603050405020304" pitchFamily="18" charset="0"/>
              </a:rPr>
              <a:t>Структурная безработица возникает в случае, когда сокращается спрос на работников одних профессий и увеличивается спрос на работников других профессий. Она порождается невозможностью трудоустройства из-за различного спроса и предложения на разные виды профессий. Невозможно избежать структурной безработицы, так как технический процесс не стоит на месте и динамично развивается.</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p>
            <a:pPr>
              <a:spcBef>
                <a:spcPts val="300"/>
              </a:spcBef>
            </a:pPr>
            <a:r>
              <a:rPr lang="ru-RU" sz="1600" dirty="0">
                <a:latin typeface="Times New Roman" panose="02020603050405020304" pitchFamily="18" charset="0"/>
                <a:ea typeface="Times New Roman" panose="02020603050405020304" pitchFamily="18" charset="0"/>
                <a:cs typeface="Times New Roman" panose="02020603050405020304" pitchFamily="18" charset="0"/>
              </a:rPr>
              <a:t>Циклическая безработица присуща странам, которые переживают общий экономический спад. В этом случае трудности переживает большинство фирм страны, следовательно, появляются массовые увольнения, и в итоге общее число свободных рабочих мест в стране оказывается меньше числа безработных.</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p>
            <a:pPr>
              <a:spcBef>
                <a:spcPts val="300"/>
              </a:spcBef>
            </a:pPr>
            <a:r>
              <a:rPr lang="ru-RU" sz="1600" dirty="0">
                <a:latin typeface="Times New Roman" panose="02020603050405020304" pitchFamily="18" charset="0"/>
                <a:ea typeface="Times New Roman" panose="02020603050405020304" pitchFamily="18" charset="0"/>
                <a:cs typeface="Times New Roman" panose="02020603050405020304" pitchFamily="18" charset="0"/>
              </a:rPr>
              <a:t>Сезонные работники остаются без работы из-за того, что некоторые виды деятельности могут осуществляться только в определённые периоды года. Например, к ним можно отнести сельскохозяйственных рабочих. Однако в такой незанятости нет ничего трагического: приходит новый сезон и следом за ним возвращается работа.</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p>
            <a:pPr>
              <a:spcBef>
                <a:spcPts val="300"/>
              </a:spcBef>
            </a:pPr>
            <a:r>
              <a:rPr lang="ru-RU" sz="1600" dirty="0">
                <a:latin typeface="Times New Roman" panose="02020603050405020304" pitchFamily="18" charset="0"/>
                <a:ea typeface="Times New Roman" panose="02020603050405020304" pitchFamily="18" charset="0"/>
                <a:cs typeface="Times New Roman" panose="02020603050405020304" pitchFamily="18" charset="0"/>
              </a:rPr>
              <a:t>Безработица, в общем, имеет негативные экономические, социальные</a:t>
            </a:r>
            <a:br>
              <a:rPr lang="ru-RU" sz="1600" dirty="0">
                <a:latin typeface="Times New Roman" panose="02020603050405020304" pitchFamily="18" charset="0"/>
                <a:ea typeface="Times New Roman" panose="02020603050405020304" pitchFamily="18" charset="0"/>
                <a:cs typeface="Times New Roman" panose="02020603050405020304" pitchFamily="18" charset="0"/>
              </a:rPr>
            </a:br>
            <a:r>
              <a:rPr lang="ru-RU" sz="1600" dirty="0">
                <a:latin typeface="Times New Roman" panose="02020603050405020304" pitchFamily="18" charset="0"/>
                <a:ea typeface="Times New Roman" panose="02020603050405020304" pitchFamily="18" charset="0"/>
                <a:cs typeface="Times New Roman" panose="02020603050405020304" pitchFamily="18" charset="0"/>
              </a:rPr>
              <a:t>и психологические последствия. Тем не менее существуют и положительные последствия безработицы. Например, повышается социальная ценность рабочего места; увеличивается личное свободное время и свобода выбора места работы, растёт социальная значимость и ценность труда. Безработица способствует созданию резерва рабочей силы для структурной перестройки экономики и росту конкуренции между работниками. Но всё же негативных последствий безработицы значительно больше, чем положительных, и они представляют угрозу национальной безопасности страны, экономическому развитию. Снизить негативные последствия безработицы возможно с помощью эффективного государственного регулирования занятости населения.</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p>
            <a:pPr>
              <a:spcBef>
                <a:spcPts val="300"/>
              </a:spcBef>
            </a:pPr>
            <a:r>
              <a:rPr lang="ru-RU" sz="1600" i="1" dirty="0">
                <a:latin typeface="Times New Roman" panose="02020603050405020304" pitchFamily="18" charset="0"/>
                <a:ea typeface="Times New Roman" panose="02020603050405020304" pitchFamily="18" charset="0"/>
                <a:cs typeface="Times New Roman" panose="02020603050405020304" pitchFamily="18" charset="0"/>
              </a:rPr>
              <a:t>(А.В. </a:t>
            </a:r>
            <a:r>
              <a:rPr lang="ru-RU" sz="1600" i="1" dirty="0" err="1">
                <a:latin typeface="Times New Roman" panose="02020603050405020304" pitchFamily="18" charset="0"/>
                <a:ea typeface="Times New Roman" panose="02020603050405020304" pitchFamily="18" charset="0"/>
                <a:cs typeface="Times New Roman" panose="02020603050405020304" pitchFamily="18" charset="0"/>
              </a:rPr>
              <a:t>Завальнюк</a:t>
            </a:r>
            <a:r>
              <a:rPr lang="ru-RU" sz="1600" i="1"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134704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BEF57B6A-3456-A949-9036-AA884729AE56}"/>
              </a:ext>
            </a:extLst>
          </p:cNvPr>
          <p:cNvSpPr/>
          <p:nvPr/>
        </p:nvSpPr>
        <p:spPr>
          <a:xfrm>
            <a:off x="324592" y="307401"/>
            <a:ext cx="11542816" cy="5016758"/>
          </a:xfrm>
          <a:prstGeom prst="rect">
            <a:avLst/>
          </a:prstGeom>
        </p:spPr>
        <p:txBody>
          <a:bodyPr wrap="square">
            <a:spAutoFit/>
          </a:bodyPr>
          <a:lstStyle/>
          <a:p>
            <a:pPr algn="just"/>
            <a:r>
              <a:rPr lang="ru-RU" sz="2000" dirty="0">
                <a:latin typeface="Times New Roman" panose="02020603050405020304" pitchFamily="18" charset="0"/>
                <a:ea typeface="Times New Roman" panose="02020603050405020304" pitchFamily="18" charset="0"/>
                <a:cs typeface="Times New Roman" panose="02020603050405020304" pitchFamily="18" charset="0"/>
              </a:rPr>
              <a:t>17. Какой вид безработицы, по мнению автора, свидетельствует о падении экономической активности в стране? Почему автор считает фрикционную безработицу неизбежной в рыночной экономике? Какие положительные последствия безработицы упомянуты в тексте? (Назовите любые три последствия.)</a:t>
            </a:r>
            <a:r>
              <a:rPr lang="ru-RU" sz="2000" dirty="0">
                <a:effectLst/>
                <a:latin typeface="Times New Roman" panose="02020603050405020304" pitchFamily="18" charset="0"/>
                <a:cs typeface="Times New Roman" panose="02020603050405020304" pitchFamily="18" charset="0"/>
              </a:rPr>
              <a:t> </a:t>
            </a:r>
          </a:p>
          <a:p>
            <a:pPr algn="just"/>
            <a:endParaRPr lang="ru-RU" sz="2000" dirty="0">
              <a:latin typeface="Times New Roman" panose="02020603050405020304" pitchFamily="18" charset="0"/>
              <a:cs typeface="Times New Roman" panose="02020603050405020304" pitchFamily="18" charset="0"/>
            </a:endParaRPr>
          </a:p>
          <a:p>
            <a:pPr algn="just"/>
            <a:r>
              <a:rPr lang="ru-RU" sz="2000" dirty="0">
                <a:latin typeface="Times New Roman" panose="02020603050405020304" pitchFamily="18" charset="0"/>
                <a:cs typeface="Times New Roman" panose="02020603050405020304" pitchFamily="18" charset="0"/>
              </a:rPr>
              <a:t>18. Используя обществоведческие знания, объясните смысл понятия «заработная плата». </a:t>
            </a:r>
          </a:p>
          <a:p>
            <a:pPr algn="just"/>
            <a:endParaRPr lang="ru-RU" sz="2000" dirty="0">
              <a:latin typeface="Times New Roman" panose="02020603050405020304" pitchFamily="18" charset="0"/>
              <a:cs typeface="Times New Roman" panose="02020603050405020304" pitchFamily="18" charset="0"/>
            </a:endParaRPr>
          </a:p>
          <a:p>
            <a:pPr algn="just"/>
            <a:r>
              <a:rPr lang="ru-RU" sz="2000" dirty="0">
                <a:latin typeface="Times New Roman" panose="02020603050405020304" pitchFamily="18" charset="0"/>
                <a:cs typeface="Times New Roman" panose="02020603050405020304" pitchFamily="18" charset="0"/>
              </a:rPr>
              <a:t>19. Авторы отмечают, что «снизить негативные последствия безработицы возможно с помощью эффективного государственного регулирования занятости населения». Назовите и проиллюстрируйте примерами любые три меры государственного регулирования занятости населения. (Сначала назовите меру, затем приведите соответствующий пример.) (Каждый пример должен быть сформулирован развёрнуто.)</a:t>
            </a:r>
            <a:r>
              <a:rPr lang="ru-RU" sz="2000" dirty="0">
                <a:effectLst/>
                <a:latin typeface="Times New Roman" panose="02020603050405020304" pitchFamily="18" charset="0"/>
                <a:cs typeface="Times New Roman" panose="02020603050405020304" pitchFamily="18" charset="0"/>
              </a:rPr>
              <a:t> </a:t>
            </a:r>
          </a:p>
          <a:p>
            <a:pPr algn="just"/>
            <a:endParaRPr lang="ru-RU" sz="2000" dirty="0">
              <a:latin typeface="Times New Roman" panose="02020603050405020304" pitchFamily="18" charset="0"/>
              <a:cs typeface="Times New Roman" panose="02020603050405020304" pitchFamily="18" charset="0"/>
            </a:endParaRPr>
          </a:p>
          <a:p>
            <a:pPr algn="just"/>
            <a:r>
              <a:rPr lang="ru-RU" sz="2000" dirty="0">
                <a:latin typeface="Times New Roman" panose="02020603050405020304" pitchFamily="18" charset="0"/>
                <a:cs typeface="Times New Roman" panose="02020603050405020304" pitchFamily="18" charset="0"/>
              </a:rPr>
              <a:t>20. Автор утверждает, что негативные последствия безработицы представляют угрозу национальной безопасности. Используя обществоведческие знания и факты общественной жизни, приведите три аргумента, подтверждающих это мнение. (Каждый аргумент должен быть сформулирован как распространённое предложение.)</a:t>
            </a:r>
            <a:r>
              <a:rPr lang="ru-RU" sz="2000" dirty="0">
                <a:effectLst/>
                <a:latin typeface="Times New Roman" panose="02020603050405020304" pitchFamily="18" charset="0"/>
                <a:cs typeface="Times New Roman" panose="02020603050405020304" pitchFamily="18" charset="0"/>
              </a:rPr>
              <a:t> </a:t>
            </a:r>
            <a:endParaRPr lang="ru-RU" sz="2000"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6B3C293F-9CF9-3B40-9401-F7DD7C2B5CD0}"/>
              </a:ext>
            </a:extLst>
          </p:cNvPr>
          <p:cNvPicPr>
            <a:picLocks noChangeAspect="1"/>
          </p:cNvPicPr>
          <p:nvPr/>
        </p:nvPicPr>
        <p:blipFill>
          <a:blip r:embed="rId2"/>
          <a:srcRect/>
          <a:stretch>
            <a:fillRect/>
          </a:stretch>
        </p:blipFill>
        <p:spPr>
          <a:xfrm rot="1532132">
            <a:off x="2615017" y="4193036"/>
            <a:ext cx="9967994" cy="6596999"/>
          </a:xfrm>
          <a:prstGeom prst="rect">
            <a:avLst/>
          </a:prstGeom>
        </p:spPr>
      </p:pic>
    </p:spTree>
    <p:extLst>
      <p:ext uri="{BB962C8B-B14F-4D97-AF65-F5344CB8AC3E}">
        <p14:creationId xmlns:p14="http://schemas.microsoft.com/office/powerpoint/2010/main" val="15988867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9D3C7012-6787-FF42-993B-F3E36C02A2C0}"/>
              </a:ext>
            </a:extLst>
          </p:cNvPr>
          <p:cNvSpPr/>
          <p:nvPr/>
        </p:nvSpPr>
        <p:spPr>
          <a:xfrm>
            <a:off x="166255" y="316609"/>
            <a:ext cx="12025745" cy="6224781"/>
          </a:xfrm>
          <a:prstGeom prst="rect">
            <a:avLst/>
          </a:prstGeom>
        </p:spPr>
        <p:txBody>
          <a:bodyPr wrap="square">
            <a:spAutoFit/>
          </a:bodyPr>
          <a:lstStyle/>
          <a:p>
            <a:r>
              <a:rPr lang="ru-RU" sz="1700" dirty="0">
                <a:latin typeface="Times New Roman" panose="02020603050405020304" pitchFamily="18" charset="0"/>
                <a:ea typeface="Times New Roman" panose="02020603050405020304" pitchFamily="18" charset="0"/>
                <a:cs typeface="Times New Roman" panose="02020603050405020304" pitchFamily="18" charset="0"/>
              </a:rPr>
              <a:t>В широком смысле неполная занятость </a:t>
            </a:r>
            <a:r>
              <a:rPr lang="ru-RU" sz="1700" dirty="0">
                <a:effectLst/>
                <a:latin typeface="STIXGeneral-Regular" pitchFamily="2" charset="2"/>
                <a:ea typeface="Times New Roman" panose="02020603050405020304" pitchFamily="18" charset="0"/>
                <a:cs typeface="Times New Roman" panose="02020603050405020304" pitchFamily="18" charset="0"/>
              </a:rPr>
              <a:t>–</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это такое положение, при котором выполняемая работа не требует полного использования квалификации и профессиональной подготовки индивида, не соответствует его ожиданиям и не позволяет получать такую зарплату, какую он мог бы иметь, выполняя ту работу (и в том объёме), на которую мог бы претендовать…</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700" dirty="0">
                <a:latin typeface="Times New Roman" panose="02020603050405020304" pitchFamily="18" charset="0"/>
                <a:ea typeface="Times New Roman" panose="02020603050405020304" pitchFamily="18" charset="0"/>
                <a:cs typeface="Times New Roman" panose="02020603050405020304" pitchFamily="18" charset="0"/>
              </a:rPr>
              <a:t>Циклическая безработица связана с колебанием спроса на рабочую силу. Спад </a:t>
            </a:r>
            <a:r>
              <a:rPr lang="ru-RU" sz="1700" dirty="0">
                <a:effectLst/>
                <a:latin typeface="STIXGeneral-Regular" pitchFamily="2" charset="2"/>
                <a:ea typeface="Times New Roman" panose="02020603050405020304" pitchFamily="18" charset="0"/>
                <a:cs typeface="Times New Roman" panose="02020603050405020304" pitchFamily="18" charset="0"/>
              </a:rPr>
              <a:t>–</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это циклическое снижение деловой активности, в результате которого люди теряют рабочие места на тот период, пока вновь не возрастёт спрос и не произойдёт оживление деловой активности. Сезонная безработица возникает из-за сезонных колебаний спроса на рабочую силу. Она затрагивает тех, кто занят в рыболовстве, строительстве и сельском хозяйстве. Тех, кто меняет работу, и тех, кто не занят в данный момент</a:t>
            </a:r>
            <a:br>
              <a:rPr lang="ru-RU" sz="1700" dirty="0">
                <a:latin typeface="Times New Roman" panose="02020603050405020304" pitchFamily="18" charset="0"/>
                <a:ea typeface="Times New Roman" panose="02020603050405020304" pitchFamily="18" charset="0"/>
                <a:cs typeface="Times New Roman" panose="02020603050405020304" pitchFamily="18" charset="0"/>
              </a:rPr>
            </a:br>
            <a:r>
              <a:rPr lang="ru-RU" sz="1700" dirty="0">
                <a:latin typeface="Times New Roman" panose="02020603050405020304" pitchFamily="18" charset="0"/>
                <a:ea typeface="Times New Roman" panose="02020603050405020304" pitchFamily="18" charset="0"/>
                <a:cs typeface="Times New Roman" panose="02020603050405020304" pitchFamily="18" charset="0"/>
              </a:rPr>
              <a:t>в связи с переходом с одного места на другое, называют функциональными (фрикционными) безработными. Функциональная (фрикционная) безработица считается хотя и неизбежным, но всё же приемлемым следствием здоровой экономики. Можно предположить, что даже при полной занятости работающие по найму будут переходить с места на место.</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a:spcBef>
                <a:spcPts val="300"/>
              </a:spcBef>
            </a:pPr>
            <a:r>
              <a:rPr lang="ru-RU" sz="1700" dirty="0">
                <a:latin typeface="Times New Roman" panose="02020603050405020304" pitchFamily="18" charset="0"/>
                <a:ea typeface="Times New Roman" panose="02020603050405020304" pitchFamily="18" charset="0"/>
                <a:cs typeface="Times New Roman" panose="02020603050405020304" pitchFamily="18" charset="0"/>
              </a:rPr>
              <a:t>Структурные безработные испытывают трудности в получении работы из-за недостаточно высокой или ставшей недостаточной квалификации, дискриминации по признакам пола, этнической принадлежности, возраста или инвалидности. Даже в периоды высокого уровня занятости среди структурных безработных сохраняется непропорционально высокая безработица.</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a:spcBef>
                <a:spcPts val="300"/>
              </a:spcBef>
            </a:pPr>
            <a:r>
              <a:rPr lang="ru-RU" sz="1700" dirty="0">
                <a:latin typeface="Times New Roman" panose="02020603050405020304" pitchFamily="18" charset="0"/>
                <a:ea typeface="Times New Roman" panose="02020603050405020304" pitchFamily="18" charset="0"/>
                <a:cs typeface="Times New Roman" panose="02020603050405020304" pitchFamily="18" charset="0"/>
              </a:rPr>
              <a:t>Безработица не просто отсутствие работы… Хотя безработица может оказаться созидательным, мобилизующим волю испытанием, большинство прошедших через это говорят, что пережили отчаяние, бессилие</a:t>
            </a:r>
            <a:br>
              <a:rPr lang="ru-RU" sz="1700" dirty="0">
                <a:latin typeface="Times New Roman" panose="02020603050405020304" pitchFamily="18" charset="0"/>
                <a:ea typeface="Times New Roman" panose="02020603050405020304" pitchFamily="18" charset="0"/>
                <a:cs typeface="Times New Roman" panose="02020603050405020304" pitchFamily="18" charset="0"/>
              </a:rPr>
            </a:br>
            <a:r>
              <a:rPr lang="ru-RU" sz="1700" dirty="0">
                <a:latin typeface="Times New Roman" panose="02020603050405020304" pitchFamily="18" charset="0"/>
                <a:ea typeface="Times New Roman" panose="02020603050405020304" pitchFamily="18" charset="0"/>
                <a:cs typeface="Times New Roman" panose="02020603050405020304" pitchFamily="18" charset="0"/>
              </a:rPr>
              <a:t>и растерянность, особенно если были без работы дольше, чем несколько недель. Для большинства людей работа по найму является основным, а часто и единственным средством обеспечения материальных потребностей в еде, одежде, крыше над головой. Исследования показывают: те, кто не любит свою работу, всё-таки предпочитают сохранить её даже тогда, когда предоставляется возможность жить на иные доходы. Хотя условия труда могут вызывать неблагоприятные последствия, отсутствие работы приводит к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неменьшим</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проблемам: усиление стресса, семейные конфликты, пристрастие к алкоголю и наркотикам.</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a:spcBef>
                <a:spcPts val="300"/>
              </a:spcBef>
            </a:pPr>
            <a:r>
              <a:rPr lang="ru-RU" sz="1700" i="1" dirty="0">
                <a:latin typeface="Times New Roman" panose="02020603050405020304" pitchFamily="18" charset="0"/>
                <a:ea typeface="Times New Roman" panose="02020603050405020304" pitchFamily="18" charset="0"/>
                <a:cs typeface="Times New Roman" panose="02020603050405020304" pitchFamily="18" charset="0"/>
              </a:rPr>
              <a:t>(К.Х. </a:t>
            </a:r>
            <a:r>
              <a:rPr lang="ru-RU" sz="1700" i="1" dirty="0" err="1">
                <a:latin typeface="Times New Roman" panose="02020603050405020304" pitchFamily="18" charset="0"/>
                <a:ea typeface="Times New Roman" panose="02020603050405020304" pitchFamily="18" charset="0"/>
                <a:cs typeface="Times New Roman" panose="02020603050405020304" pitchFamily="18" charset="0"/>
              </a:rPr>
              <a:t>Брайер</a:t>
            </a:r>
            <a:r>
              <a:rPr lang="ru-RU" sz="1700" i="1"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416232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B4652C0-F933-6C46-BE40-9D62B804C61A}"/>
              </a:ext>
            </a:extLst>
          </p:cNvPr>
          <p:cNvSpPr/>
          <p:nvPr/>
        </p:nvSpPr>
        <p:spPr>
          <a:xfrm>
            <a:off x="447303" y="303395"/>
            <a:ext cx="10834255" cy="5940088"/>
          </a:xfrm>
          <a:prstGeom prst="rect">
            <a:avLst/>
          </a:prstGeom>
        </p:spPr>
        <p:txBody>
          <a:bodyPr wrap="square">
            <a:spAutoFit/>
          </a:bodyPr>
          <a:lstStyle/>
          <a:p>
            <a:pPr algn="just"/>
            <a:r>
              <a:rPr lang="ru-RU" sz="2000" dirty="0">
                <a:latin typeface="Times New Roman" panose="02020603050405020304" pitchFamily="18" charset="0"/>
                <a:ea typeface="Times New Roman" panose="02020603050405020304" pitchFamily="18" charset="0"/>
                <a:cs typeface="Times New Roman" panose="02020603050405020304" pitchFamily="18" charset="0"/>
              </a:rPr>
              <a:t>17. Как в тексте обозначено влияние спада на циклическую безработицу? Какие отрасли экономики, по мнению автора, затрагивает сезонная безработица? (Укажите все отрасли, упомянутые в тексте.) Как автор объясняет неизбежность функциональной (фрикционной) безработицы?</a:t>
            </a:r>
            <a:r>
              <a:rPr lang="ru-RU" sz="2000" dirty="0">
                <a:effectLst/>
                <a:latin typeface="Times New Roman" panose="02020603050405020304" pitchFamily="18" charset="0"/>
                <a:cs typeface="Times New Roman" panose="02020603050405020304" pitchFamily="18" charset="0"/>
              </a:rPr>
              <a:t> </a:t>
            </a:r>
          </a:p>
          <a:p>
            <a:pPr algn="just"/>
            <a:endParaRPr lang="ru-RU" sz="2000" dirty="0">
              <a:latin typeface="Times New Roman" panose="02020603050405020304" pitchFamily="18" charset="0"/>
              <a:cs typeface="Times New Roman" panose="02020603050405020304" pitchFamily="18" charset="0"/>
            </a:endParaRPr>
          </a:p>
          <a:p>
            <a:pPr algn="just"/>
            <a:r>
              <a:rPr lang="ru-RU" sz="2000" dirty="0">
                <a:latin typeface="Times New Roman" panose="02020603050405020304" pitchFamily="18" charset="0"/>
                <a:cs typeface="Times New Roman" panose="02020603050405020304" pitchFamily="18" charset="0"/>
              </a:rPr>
              <a:t>18. Какой смысл автор вкладывает в понятие «неполная занятость»? Предположите, почему некоторые работники соглашаются на состояние неполной занятости (выскажите два предположения).</a:t>
            </a:r>
            <a:r>
              <a:rPr lang="ru-RU" sz="2000" dirty="0">
                <a:effectLst/>
                <a:latin typeface="Times New Roman" panose="02020603050405020304" pitchFamily="18" charset="0"/>
                <a:cs typeface="Times New Roman" panose="02020603050405020304" pitchFamily="18" charset="0"/>
              </a:rPr>
              <a:t> </a:t>
            </a:r>
          </a:p>
          <a:p>
            <a:pPr algn="just"/>
            <a:endParaRPr lang="ru-RU" sz="2000" dirty="0">
              <a:latin typeface="Times New Roman" panose="02020603050405020304" pitchFamily="18" charset="0"/>
              <a:cs typeface="Times New Roman" panose="02020603050405020304" pitchFamily="18" charset="0"/>
            </a:endParaRPr>
          </a:p>
          <a:p>
            <a:pPr algn="just"/>
            <a:r>
              <a:rPr lang="ru-RU" sz="2000" dirty="0">
                <a:latin typeface="Times New Roman" panose="02020603050405020304" pitchFamily="18" charset="0"/>
                <a:cs typeface="Times New Roman" panose="02020603050405020304" pitchFamily="18" charset="0"/>
              </a:rPr>
              <a:t>19. Автор отмечает, что «даже в периоды высокого уровня занятости среди структурных безработных сохраняется непропорционально высокая безработица». Используя обществоведческие знания, объясните причину такого уровня безработицы среди данных категорий граждан. Назовите любые две меры для предотвращения дискриминации указанных автором категорий граждан, предусмотренные законодательством РФ.</a:t>
            </a:r>
          </a:p>
          <a:p>
            <a:pPr algn="just"/>
            <a:endParaRPr lang="ru-RU" sz="2000" dirty="0">
              <a:latin typeface="Times New Roman" panose="02020603050405020304" pitchFamily="18" charset="0"/>
              <a:cs typeface="Times New Roman" panose="02020603050405020304" pitchFamily="18" charset="0"/>
            </a:endParaRPr>
          </a:p>
          <a:p>
            <a:pPr algn="just"/>
            <a:r>
              <a:rPr lang="ru-RU" sz="2000" dirty="0">
                <a:latin typeface="Times New Roman" panose="02020603050405020304" pitchFamily="18" charset="0"/>
                <a:cs typeface="Times New Roman" panose="02020603050405020304" pitchFamily="18" charset="0"/>
              </a:rPr>
              <a:t>20. Почему, по мнению автора, безработица вызывает состояние отчаяния, растерянности человека? Используя обществоведческие знания и факты общественной жизни, выскажите два предположения о том, в чём проявляется мобилизующее воздействие безработного состояния на человека</a:t>
            </a:r>
            <a:r>
              <a:rPr lang="ru-RU" sz="2000" dirty="0">
                <a:effectLst/>
                <a:latin typeface="Times New Roman" panose="02020603050405020304" pitchFamily="18" charset="0"/>
                <a:cs typeface="Times New Roman" panose="02020603050405020304" pitchFamily="18" charset="0"/>
              </a:rPr>
              <a:t> </a:t>
            </a: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23144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57CAD557-2B97-424C-8F5A-1E052BE28A36}"/>
              </a:ext>
            </a:extLst>
          </p:cNvPr>
          <p:cNvPicPr>
            <a:picLocks noChangeAspect="1"/>
          </p:cNvPicPr>
          <p:nvPr/>
        </p:nvPicPr>
        <p:blipFill>
          <a:blip r:embed="rId2"/>
          <a:stretch>
            <a:fillRect/>
          </a:stretch>
        </p:blipFill>
        <p:spPr>
          <a:xfrm>
            <a:off x="0" y="1201457"/>
            <a:ext cx="12192000" cy="4455085"/>
          </a:xfrm>
          <a:prstGeom prst="rect">
            <a:avLst/>
          </a:prstGeom>
        </p:spPr>
      </p:pic>
    </p:spTree>
    <p:extLst>
      <p:ext uri="{BB962C8B-B14F-4D97-AF65-F5344CB8AC3E}">
        <p14:creationId xmlns:p14="http://schemas.microsoft.com/office/powerpoint/2010/main" val="326818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269A9698-2A59-D048-BEC1-151B930A9EC6}"/>
              </a:ext>
            </a:extLst>
          </p:cNvPr>
          <p:cNvSpPr/>
          <p:nvPr/>
        </p:nvSpPr>
        <p:spPr>
          <a:xfrm>
            <a:off x="270933" y="197346"/>
            <a:ext cx="11650133" cy="6463308"/>
          </a:xfrm>
          <a:prstGeom prst="rect">
            <a:avLst/>
          </a:prstGeom>
        </p:spPr>
        <p:txBody>
          <a:bodyPr wrap="square">
            <a:spAutoFit/>
          </a:bodyPr>
          <a:lstStyle/>
          <a:p>
            <a:pPr algn="just"/>
            <a:r>
              <a:rPr lang="ru-RU" dirty="0">
                <a:solidFill>
                  <a:srgbClr val="454545"/>
                </a:solidFill>
                <a:latin typeface="Times New Roman" panose="02020603050405020304" pitchFamily="18" charset="0"/>
                <a:cs typeface="Times New Roman" panose="02020603050405020304" pitchFamily="18" charset="0"/>
              </a:rPr>
              <a:t>Целью экономической системы является максимально возможное удовлетворение потребностей в условиях ограниченности ресурсов. Иными словами, целью экономической системы является наиболее эффективное использование ресурсов.</a:t>
            </a:r>
          </a:p>
          <a:p>
            <a:pPr algn="just"/>
            <a:r>
              <a:rPr lang="ru-RU" dirty="0">
                <a:solidFill>
                  <a:srgbClr val="454545"/>
                </a:solidFill>
                <a:latin typeface="Times New Roman" panose="02020603050405020304" pitchFamily="18" charset="0"/>
                <a:cs typeface="Times New Roman" panose="02020603050405020304" pitchFamily="18" charset="0"/>
              </a:rPr>
              <a:t>Экономическая система состоит из трёх взаимосвязанных блоков (подсистем): производства, обмена и потребления.</a:t>
            </a:r>
          </a:p>
          <a:p>
            <a:pPr algn="just"/>
            <a:r>
              <a:rPr lang="ru-RU" dirty="0">
                <a:solidFill>
                  <a:srgbClr val="454545"/>
                </a:solidFill>
                <a:latin typeface="Times New Roman" panose="02020603050405020304" pitchFamily="18" charset="0"/>
                <a:cs typeface="Times New Roman" panose="02020603050405020304" pitchFamily="18" charset="0"/>
              </a:rPr>
              <a:t>Среди функционирования любой экономической системы создаются институты (правила игры), которые привносятся в неё извне, из других систем, либо разрабатываются людьми сознательно.</a:t>
            </a:r>
          </a:p>
          <a:p>
            <a:pPr algn="just"/>
            <a:r>
              <a:rPr lang="ru-RU" dirty="0">
                <a:solidFill>
                  <a:srgbClr val="454545"/>
                </a:solidFill>
                <a:latin typeface="Times New Roman" panose="02020603050405020304" pitchFamily="18" charset="0"/>
                <a:cs typeface="Times New Roman" panose="02020603050405020304" pitchFamily="18" charset="0"/>
              </a:rPr>
              <a:t>Разумеется, .Они находятся в зависимости от предшествующего развития и состояния системы.</a:t>
            </a:r>
          </a:p>
          <a:p>
            <a:pPr algn="just"/>
            <a:r>
              <a:rPr lang="ru-RU" dirty="0">
                <a:solidFill>
                  <a:srgbClr val="454545"/>
                </a:solidFill>
                <a:latin typeface="Times New Roman" panose="02020603050405020304" pitchFamily="18" charset="0"/>
                <a:cs typeface="Times New Roman" panose="02020603050405020304" pitchFamily="18" charset="0"/>
              </a:rPr>
              <a:t>Фундаментальным институтом являются права собственности - это такие правила, которые определяют, что кому принадлежит. К основным институтам также относят правовые, политические, психологические, морально-этические, религиозные и прочие институты и возникающие на их основе отношения. При этом решение основных экономических вопросов (что производить? как производить? для кого производить?) в каждой системе осуществляется по-разному. Экономическое явление - это деятельность экономических </a:t>
            </a:r>
            <a:r>
              <a:rPr lang="ru-RU" dirty="0" err="1">
                <a:solidFill>
                  <a:srgbClr val="454545"/>
                </a:solidFill>
                <a:latin typeface="Times New Roman" panose="02020603050405020304" pitchFamily="18" charset="0"/>
                <a:cs typeface="Times New Roman" panose="02020603050405020304" pitchFamily="18" charset="0"/>
              </a:rPr>
              <a:t>субьектов</a:t>
            </a:r>
            <a:r>
              <a:rPr lang="ru-RU" dirty="0">
                <a:solidFill>
                  <a:srgbClr val="454545"/>
                </a:solidFill>
                <a:latin typeface="Times New Roman" panose="02020603050405020304" pitchFamily="18" charset="0"/>
                <a:cs typeface="Times New Roman" panose="02020603050405020304" pitchFamily="18" charset="0"/>
              </a:rPr>
              <a:t>.</a:t>
            </a:r>
          </a:p>
          <a:p>
            <a:pPr algn="just"/>
            <a:r>
              <a:rPr lang="ru-RU" dirty="0">
                <a:solidFill>
                  <a:srgbClr val="454545"/>
                </a:solidFill>
                <a:latin typeface="Times New Roman" panose="02020603050405020304" pitchFamily="18" charset="0"/>
                <a:cs typeface="Times New Roman" panose="02020603050405020304" pitchFamily="18" charset="0"/>
              </a:rPr>
              <a:t>К ним относятся домохозяйства, отдельные предприниматели, банки, фирмы, объединения, правительственные органы и учреждения и т.д. Положение и роль каждого экономического субъекта определяются его отношением к факторам производства. Одни располагают капиталом и обладают экономической властью, определяют формы хозяйствования, участвуют в управлении предпринимательской деятельностью. Другие распоряжаются лишь собственной рабочей силой. На развитие и функционирование экономической системы влияют природно-климатические, социокультурные и производственно- экономические факторы.</a:t>
            </a:r>
          </a:p>
          <a:p>
            <a:pPr algn="just"/>
            <a:r>
              <a:rPr lang="ru-RU" dirty="0">
                <a:solidFill>
                  <a:srgbClr val="454545"/>
                </a:solidFill>
                <a:latin typeface="Times New Roman" panose="02020603050405020304" pitchFamily="18" charset="0"/>
                <a:cs typeface="Times New Roman" panose="02020603050405020304" pitchFamily="18" charset="0"/>
              </a:rPr>
              <a:t>Рассматривают два типа инвестирования: в физические (материальные) активы и в человеческий капитал. Инвестирование в материальные активы производится в целях увеличения производительности предприятий, в форме создания нового оборудования, строительства новых фабрик и заводов, средств коммуникаций. Инвестирование в человеческий капитал приводит к росту потенциала экономии.</a:t>
            </a:r>
          </a:p>
          <a:p>
            <a:pPr algn="just"/>
            <a:r>
              <a:rPr lang="ru-RU" dirty="0">
                <a:solidFill>
                  <a:srgbClr val="454545"/>
                </a:solidFill>
                <a:latin typeface="Times New Roman" panose="02020603050405020304" pitchFamily="18" charset="0"/>
                <a:cs typeface="Times New Roman" panose="02020603050405020304" pitchFamily="18" charset="0"/>
              </a:rPr>
              <a:t>(По Л.П. </a:t>
            </a:r>
            <a:r>
              <a:rPr lang="ru-RU" dirty="0" err="1">
                <a:solidFill>
                  <a:srgbClr val="454545"/>
                </a:solidFill>
                <a:latin typeface="Times New Roman" panose="02020603050405020304" pitchFamily="18" charset="0"/>
                <a:cs typeface="Times New Roman" panose="02020603050405020304" pitchFamily="18" charset="0"/>
              </a:rPr>
              <a:t>Куракову</a:t>
            </a:r>
            <a:r>
              <a:rPr lang="ru-RU" dirty="0">
                <a:solidFill>
                  <a:srgbClr val="454545"/>
                </a:solidFill>
                <a:latin typeface="Times New Roman" panose="02020603050405020304" pitchFamily="18" charset="0"/>
                <a:cs typeface="Times New Roman" panose="02020603050405020304" pitchFamily="18" charset="0"/>
              </a:rPr>
              <a:t> и др.)</a:t>
            </a:r>
            <a:endParaRPr lang="ru-RU" dirty="0">
              <a:solidFill>
                <a:srgbClr val="454545"/>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826078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FEE2E46C-B64E-9949-9B98-96909E4757FC}"/>
              </a:ext>
            </a:extLst>
          </p:cNvPr>
          <p:cNvSpPr/>
          <p:nvPr/>
        </p:nvSpPr>
        <p:spPr>
          <a:xfrm>
            <a:off x="417688" y="248736"/>
            <a:ext cx="11525956" cy="6186309"/>
          </a:xfrm>
          <a:prstGeom prst="rect">
            <a:avLst/>
          </a:prstGeom>
        </p:spPr>
        <p:txBody>
          <a:bodyPr wrap="square">
            <a:spAutoFit/>
          </a:bodyPr>
          <a:lstStyle/>
          <a:p>
            <a:r>
              <a:rPr lang="ru-RU" dirty="0">
                <a:solidFill>
                  <a:srgbClr val="454545"/>
                </a:solidFill>
                <a:latin typeface="Helvetica Neue" panose="02000503000000020004" pitchFamily="2" charset="0"/>
              </a:rPr>
              <a:t>17 Что авторы называют целью экономической системы? Какие три основных экономических вопроса названы в тексте? Чем, по мнению авторов, определяются положение и роль каждого экономического </a:t>
            </a:r>
            <a:r>
              <a:rPr lang="ru-RU" dirty="0" err="1">
                <a:solidFill>
                  <a:srgbClr val="454545"/>
                </a:solidFill>
                <a:latin typeface="Helvetica Neue" panose="02000503000000020004" pitchFamily="2" charset="0"/>
              </a:rPr>
              <a:t>субьекта</a:t>
            </a:r>
            <a:r>
              <a:rPr lang="ru-RU" dirty="0">
                <a:solidFill>
                  <a:srgbClr val="454545"/>
                </a:solidFill>
                <a:latin typeface="Helvetica Neue" panose="02000503000000020004" pitchFamily="2" charset="0"/>
              </a:rPr>
              <a:t>?</a:t>
            </a:r>
          </a:p>
          <a:p>
            <a:br>
              <a:rPr lang="ru-RU" dirty="0">
                <a:solidFill>
                  <a:srgbClr val="454545"/>
                </a:solidFill>
                <a:latin typeface="Helvetica Neue" panose="02000503000000020004" pitchFamily="2" charset="0"/>
              </a:rPr>
            </a:br>
            <a:endParaRPr lang="ru-RU" dirty="0">
              <a:solidFill>
                <a:srgbClr val="454545"/>
              </a:solidFill>
              <a:latin typeface="Helvetica Neue" panose="02000503000000020004" pitchFamily="2" charset="0"/>
            </a:endParaRPr>
          </a:p>
          <a:p>
            <a:r>
              <a:rPr lang="ru-RU" dirty="0">
                <a:solidFill>
                  <a:srgbClr val="454545"/>
                </a:solidFill>
                <a:latin typeface="Helvetica Neue" panose="02000503000000020004" pitchFamily="2" charset="0"/>
              </a:rPr>
              <a:t>18 Используя обществоведческие знания, объясните смысл понятия «фирма».</a:t>
            </a:r>
          </a:p>
          <a:p>
            <a:r>
              <a:rPr lang="ru-RU" dirty="0">
                <a:solidFill>
                  <a:srgbClr val="454545"/>
                </a:solidFill>
                <a:latin typeface="Helvetica Neue" panose="02000503000000020004" pitchFamily="2" charset="0"/>
              </a:rPr>
              <a:t>(В объяснении смысла / определении понятия «фирма» должно быть указано не менее двух существенных признаков. Объяснение смысла / определение понятия может быть дано в одном или нескольких распространённых предложениях. Выписанные из текста предложения не засчитываются.)</a:t>
            </a:r>
          </a:p>
          <a:p>
            <a:br>
              <a:rPr lang="ru-RU" dirty="0">
                <a:solidFill>
                  <a:srgbClr val="454545"/>
                </a:solidFill>
                <a:latin typeface="Helvetica Neue" panose="02000503000000020004" pitchFamily="2" charset="0"/>
              </a:rPr>
            </a:br>
            <a:endParaRPr lang="ru-RU" dirty="0">
              <a:solidFill>
                <a:srgbClr val="454545"/>
              </a:solidFill>
              <a:latin typeface="Helvetica Neue" panose="02000503000000020004" pitchFamily="2" charset="0"/>
            </a:endParaRPr>
          </a:p>
          <a:p>
            <a:r>
              <a:rPr lang="ru-RU" dirty="0">
                <a:solidFill>
                  <a:srgbClr val="454545"/>
                </a:solidFill>
                <a:latin typeface="Helvetica Neue" panose="02000503000000020004" pitchFamily="2" charset="0"/>
              </a:rPr>
              <a:t>19 Назовите три группы факторов, которые, по мнению авторов, оказывают влияние на развитие экономической системы. Используя обществоведческие знания и факты общественной жизни, проиллюстрируйте примером каждую из них. (В каждом случае сначала назовите группу факторов, затем приведите соответствующий пример. Каждый пример должен быть сформулирован развёрнуто.)</a:t>
            </a:r>
          </a:p>
          <a:p>
            <a:br>
              <a:rPr lang="ru-RU" dirty="0">
                <a:solidFill>
                  <a:srgbClr val="454545"/>
                </a:solidFill>
                <a:latin typeface="Helvetica Neue" panose="02000503000000020004" pitchFamily="2" charset="0"/>
              </a:rPr>
            </a:br>
            <a:endParaRPr lang="ru-RU" dirty="0">
              <a:solidFill>
                <a:srgbClr val="454545"/>
              </a:solidFill>
              <a:latin typeface="Helvetica Neue" panose="02000503000000020004" pitchFamily="2" charset="0"/>
            </a:endParaRPr>
          </a:p>
          <a:p>
            <a:r>
              <a:rPr lang="ru-RU" dirty="0">
                <a:solidFill>
                  <a:srgbClr val="454545"/>
                </a:solidFill>
                <a:latin typeface="Helvetica Neue" panose="02000503000000020004" pitchFamily="2" charset="0"/>
              </a:rPr>
              <a:t>20 Авторы считают, что инвестирование в человеческий капитал приводит</a:t>
            </a:r>
          </a:p>
          <a:p>
            <a:r>
              <a:rPr lang="ru-RU" dirty="0">
                <a:solidFill>
                  <a:srgbClr val="454545"/>
                </a:solidFill>
                <a:latin typeface="Helvetica Neue" panose="02000503000000020004" pitchFamily="2" charset="0"/>
              </a:rPr>
              <a:t>к росту потенциала экономики. Используя обществоведческие знания, приведите три аргумента, подтверждающих необходимость подобных вложений.</a:t>
            </a:r>
          </a:p>
          <a:p>
            <a:r>
              <a:rPr lang="ru-RU" dirty="0">
                <a:solidFill>
                  <a:srgbClr val="454545"/>
                </a:solidFill>
                <a:latin typeface="Helvetica Neue" panose="02000503000000020004" pitchFamily="2" charset="0"/>
              </a:rPr>
              <a:t>(Каждый аргумент должен быть сформулирован</a:t>
            </a:r>
          </a:p>
          <a:p>
            <a:r>
              <a:rPr lang="ru-RU" dirty="0">
                <a:solidFill>
                  <a:srgbClr val="454545"/>
                </a:solidFill>
                <a:latin typeface="Helvetica Neue" panose="02000503000000020004" pitchFamily="2" charset="0"/>
              </a:rPr>
              <a:t>Как распространённое предложение.)</a:t>
            </a:r>
            <a:endParaRPr lang="ru-RU" dirty="0">
              <a:solidFill>
                <a:srgbClr val="454545"/>
              </a:solidFill>
              <a:effectLst/>
              <a:latin typeface="Helvetica Neue" panose="02000503000000020004" pitchFamily="2" charset="0"/>
            </a:endParaRPr>
          </a:p>
        </p:txBody>
      </p:sp>
    </p:spTree>
    <p:extLst>
      <p:ext uri="{BB962C8B-B14F-4D97-AF65-F5344CB8AC3E}">
        <p14:creationId xmlns:p14="http://schemas.microsoft.com/office/powerpoint/2010/main" val="1917266727"/>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7571</TotalTime>
  <Words>3531</Words>
  <Application>Microsoft Macintosh PowerPoint</Application>
  <PresentationFormat>Широкоэкранный</PresentationFormat>
  <Paragraphs>270</Paragraphs>
  <Slides>30</Slides>
  <Notes>0</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30</vt:i4>
      </vt:variant>
    </vt:vector>
  </HeadingPairs>
  <TitlesOfParts>
    <vt:vector size="40" baseType="lpstr">
      <vt:lpstr>.Ã˛</vt:lpstr>
      <vt:lpstr>Arial</vt:lpstr>
      <vt:lpstr>Calibri</vt:lpstr>
      <vt:lpstr>Calibri Light</vt:lpstr>
      <vt:lpstr>Helvetica Neue</vt:lpstr>
      <vt:lpstr>Montserrat Medium</vt:lpstr>
      <vt:lpstr>Montserrat Semi-Bold</vt:lpstr>
      <vt:lpstr>STIXGeneral-Regular</vt:lpstr>
      <vt:lpstr>Times New Roman</vt:lpstr>
      <vt:lpstr>Тема Office</vt:lpstr>
      <vt:lpstr>Рынок труда. Безработица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Microsoft Office User</dc:creator>
  <cp:lastModifiedBy>Microsoft Office User</cp:lastModifiedBy>
  <cp:revision>7</cp:revision>
  <dcterms:created xsi:type="dcterms:W3CDTF">2021-10-12T06:48:33Z</dcterms:created>
  <dcterms:modified xsi:type="dcterms:W3CDTF">2022-10-07T13:03:00Z</dcterms:modified>
</cp:coreProperties>
</file>