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79" r:id="rId4"/>
    <p:sldId id="333" r:id="rId5"/>
    <p:sldId id="331" r:id="rId6"/>
    <p:sldId id="332" r:id="rId7"/>
    <p:sldId id="275" r:id="rId8"/>
    <p:sldId id="325" r:id="rId9"/>
    <p:sldId id="266" r:id="rId10"/>
    <p:sldId id="304" r:id="rId11"/>
    <p:sldId id="296" r:id="rId12"/>
    <p:sldId id="295" r:id="rId13"/>
    <p:sldId id="330" r:id="rId14"/>
    <p:sldId id="323" r:id="rId15"/>
    <p:sldId id="324" r:id="rId16"/>
    <p:sldId id="311" r:id="rId17"/>
    <p:sldId id="318" r:id="rId18"/>
    <p:sldId id="319" r:id="rId19"/>
    <p:sldId id="282" r:id="rId20"/>
    <p:sldId id="320" r:id="rId21"/>
    <p:sldId id="265" r:id="rId22"/>
    <p:sldId id="299" r:id="rId23"/>
    <p:sldId id="302" r:id="rId24"/>
    <p:sldId id="259" r:id="rId25"/>
    <p:sldId id="274" r:id="rId26"/>
    <p:sldId id="313" r:id="rId27"/>
    <p:sldId id="314" r:id="rId28"/>
    <p:sldId id="321" r:id="rId29"/>
    <p:sldId id="322" r:id="rId30"/>
    <p:sldId id="326" r:id="rId31"/>
    <p:sldId id="327" r:id="rId32"/>
    <p:sldId id="328" r:id="rId33"/>
    <p:sldId id="329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97"/>
    <p:restoredTop sz="94705"/>
  </p:normalViewPr>
  <p:slideViewPr>
    <p:cSldViewPr snapToGrid="0" snapToObjects="1">
      <p:cViewPr varScale="1">
        <p:scale>
          <a:sx n="117" d="100"/>
          <a:sy n="117" d="100"/>
        </p:scale>
        <p:origin x="4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8265D5-1924-5748-BCB9-15C1FDBB74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6A217D9-F6C9-2843-A3FC-0A6144543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B542D0-1E1C-3A47-AF2D-8232C32CB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75AC95-3C60-7F42-8381-E1BC1E225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25C167-8442-F845-BD6F-5F3BE1069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98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C0A2E8-DDD0-3049-A48B-259836219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491503A-A88A-DE43-AEF6-1C8E4B2CB7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254776-F840-B047-B5A0-510FD9F8A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DBB8EE0-082F-264A-88BC-AD3E75B76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00D2CE-F7E5-B74E-8580-971AC80F4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711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1DB131-A7CC-BB4C-8D77-3B75B697E4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89BCA6-1599-3742-AC06-8EAB504D7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81047D-48A2-1443-8E46-CC24D9E383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D4A3151-AE6D-9143-B20E-7FEBA2516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8C5137-B7D6-6647-B68E-3D2E958DA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97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8591B5-0167-4F42-B2B0-406D131F6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6C8154-56FF-8741-B851-83F97012CD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8CAA5F8-4606-B348-9FCF-7F92F4969C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92C8514-6D44-E141-8608-947F68AC7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172CAD1-4BC1-574A-874B-EE2E9293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FCFBF97-E8F8-CF4F-AD86-D06BF41D4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027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180105-A22A-8743-B8A2-EEE3F1FC9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4470419-B318-EE4D-8CEA-DA19745CE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890337-50B2-F347-B6E9-12A6AB7980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5B634A1-09A4-B947-A445-B65060E1D9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CA0BF87-6D5A-9D40-9E27-7EB1A86047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362427-9B2B-A54F-BAB8-1AC1973C3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DCE2886-C1FA-B842-919D-B50C582BC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905142D-554E-1B4C-9182-BD4A844CA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407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194BB-A6A8-C646-BBB4-F2197F88A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792BEA1-3E88-0841-A612-49CE4DBC5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00D5323-26BC-A942-B16E-5E8BDECA9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B67BFF6-9A6D-1742-A67D-E0F7B0935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1654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B9036E8-87C7-9C44-88D3-B811103E6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48F02CC-1A92-CA40-8898-D3239A119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BCCE068-9958-7948-B884-B998D9EB4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204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7B35FE-4B84-5240-931F-76CE18BEE2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53AE67-888D-2F47-AE7C-6CFF84DDD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A73B245-D99F-D14F-9C5F-750832263C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35B52AC-5851-384D-BAC3-A612B63FF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96D1AD-83F0-5446-B0EA-A331C1DB2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BF5E650-7E5F-6F49-8055-29FC9AC5D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902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DB4E81-BD73-E449-8CD9-A8EF471C2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3607515-462F-3B47-B08E-1A4190A9F0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125EA3F-EE69-3D4D-9134-566A02C3A9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89FEAF-561A-274A-A935-1EE0AA8A7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3B5A53E-5B6C-3147-A6FC-9259F7D34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F6E8C9-5BDC-D048-B742-7E039D60A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6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2C9725-5286-4642-ACBB-6BA14A47A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055B54E-CDF4-C54E-BB50-37FF86435E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47DC1B-7D05-FE46-95B3-CD65DCD89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DDDE5F6-D1AB-D14A-AEE1-C8C536CE5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835521-3AE3-2245-89B4-3B79E86A1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8088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7F6606A-2887-5C43-BCD6-4B0A05BD92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3448F61-3692-F54F-974C-52E562C295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5ED0E1-058F-B244-9B36-8DE062828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4E993C9-3363-894E-95F8-BA7F3F6A1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A0D0A8-695C-6540-847A-73F1CA7FD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663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BDFCEC-195D-2D4D-B4D4-18D5F2033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3BF6620-E689-304A-94B5-2DCB766917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EF24C3-E8B5-E647-A46C-AA27F5342A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937AB-E668-C845-8877-8A1216685445}" type="datetimeFigureOut">
              <a:rPr lang="ru-RU" smtClean="0"/>
              <a:t>05.05.2023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B5BE54-9206-9748-81CC-807F481A13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6B5D31-7377-3C41-803B-56531F20B9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199C7-C66D-1C4C-88AD-E078189254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142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if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2527" y="1122363"/>
            <a:ext cx="7672039" cy="3661510"/>
          </a:xfrm>
        </p:spPr>
        <p:txBody>
          <a:bodyPr>
            <a:normAutofit/>
          </a:bodyPr>
          <a:lstStyle/>
          <a:p>
            <a:r>
              <a:rPr lang="ru-RU" dirty="0"/>
              <a:t>Финансовые институты. Банковская система</a:t>
            </a:r>
            <a:endParaRPr lang="ru-RU" sz="9600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591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ACBBA286-7A9A-704B-9075-0C09F218FB2F}"/>
              </a:ext>
            </a:extLst>
          </p:cNvPr>
          <p:cNvSpPr/>
          <p:nvPr/>
        </p:nvSpPr>
        <p:spPr>
          <a:xfrm>
            <a:off x="1038577" y="1278273"/>
            <a:ext cx="11255022" cy="4836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расположен в деловом центре столицы государства. По каким признакам можно установить, что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коммерческий банк? Запишите цифры, под которыми указаны эти признаки.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осуществляет эмиссию денег.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участвует в торгах на валютной бирже.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привлекает на депозиты средства граждан и фирм.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лицензирует деятельность финансовых организаций.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устанавливает учётную ставку.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обслуживает расчёты предприятий.</a:t>
            </a:r>
          </a:p>
        </p:txBody>
      </p:sp>
    </p:spTree>
    <p:extLst>
      <p:ext uri="{BB962C8B-B14F-4D97-AF65-F5344CB8AC3E}">
        <p14:creationId xmlns:p14="http://schemas.microsoft.com/office/powerpoint/2010/main" val="3125914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824459" y="3633833"/>
            <a:ext cx="7138831" cy="3735989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5DC5071-D12C-7849-8824-A941E4BF7A6A}"/>
              </a:ext>
            </a:extLst>
          </p:cNvPr>
          <p:cNvSpPr/>
          <p:nvPr/>
        </p:nvSpPr>
        <p:spPr>
          <a:xfrm>
            <a:off x="423584" y="114693"/>
            <a:ext cx="11344832" cy="3350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 признака  понятия «банковская система»?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 признака  понятия «финансовые институты»?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solidFill>
                <a:srgbClr val="FF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Три признака  понятия «деньги»?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654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0E68A3-7C79-1B97-80B1-7B3D686E8C6F}"/>
              </a:ext>
            </a:extLst>
          </p:cNvPr>
          <p:cNvSpPr txBox="1"/>
          <p:nvPr/>
        </p:nvSpPr>
        <p:spPr>
          <a:xfrm>
            <a:off x="1469571" y="2231571"/>
            <a:ext cx="895082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Times New Roman" panose="02020603050405020304" pitchFamily="18" charset="0"/>
              </a:rPr>
              <a:t>совокупность </a:t>
            </a:r>
            <a:r>
              <a:rPr lang="ru-RU" sz="2400" dirty="0" err="1">
                <a:effectLst/>
                <a:latin typeface="Times New Roman" panose="02020603050405020304" pitchFamily="18" charset="0"/>
              </a:rPr>
              <a:t>действующих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 в стране банков и других кредитных учреждений и организаций </a:t>
            </a:r>
            <a:endParaRPr lang="ru-RU" sz="2400" dirty="0">
              <a:effectLst/>
              <a:latin typeface="Segoe UI Symbol" panose="020B05020402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Times New Roman" panose="02020603050405020304" pitchFamily="18" charset="0"/>
              </a:rPr>
              <a:t>двухуровневая структура: </a:t>
            </a:r>
            <a:r>
              <a:rPr lang="ru-RU" sz="2400" dirty="0" err="1">
                <a:effectLst/>
                <a:latin typeface="Times New Roman" panose="02020603050405020304" pitchFamily="18" charset="0"/>
              </a:rPr>
              <a:t>центральныи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̆ банк и коммерческие банки </a:t>
            </a:r>
            <a:endParaRPr lang="ru-RU" sz="2400" dirty="0">
              <a:effectLst/>
            </a:endParaRPr>
          </a:p>
          <a:p>
            <a:endParaRPr lang="ru-RU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BEFC50-B240-8219-DEB7-97AD7A90C403}"/>
              </a:ext>
            </a:extLst>
          </p:cNvPr>
          <p:cNvSpPr txBox="1"/>
          <p:nvPr/>
        </p:nvSpPr>
        <p:spPr>
          <a:xfrm>
            <a:off x="1513114" y="957943"/>
            <a:ext cx="32255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Банковская система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93569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9D43A3-DE84-F7F1-C67C-49FC950CA50A}"/>
              </a:ext>
            </a:extLst>
          </p:cNvPr>
          <p:cNvSpPr txBox="1"/>
          <p:nvPr/>
        </p:nvSpPr>
        <p:spPr>
          <a:xfrm>
            <a:off x="1785257" y="2286001"/>
            <a:ext cx="74865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Segoe UI Symbol" panose="020B0502040204020203" pitchFamily="34" charset="0"/>
              </a:rPr>
              <a:t>  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учреждения, занимающееся операциями по передаче, кредитованию, инвестированию и заимствованию денежных средств </a:t>
            </a:r>
            <a:endParaRPr lang="ru-RU" sz="240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Segoe UI Symbol" panose="020B0502040204020203" pitchFamily="34" charset="0"/>
              </a:rPr>
              <a:t>  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выполняют функцию финансовых посредников </a:t>
            </a:r>
            <a:endParaRPr lang="ru-RU" sz="240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Segoe UI Symbol" panose="020B0502040204020203" pitchFamily="34" charset="0"/>
              </a:rPr>
              <a:t>  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используют различные финансовые инструменты </a:t>
            </a:r>
            <a:endParaRPr lang="ru-RU" sz="2400" dirty="0">
              <a:effectLst/>
            </a:endParaRPr>
          </a:p>
          <a:p>
            <a:endParaRPr lang="ru-RU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2B41AD-569D-E061-4F4C-30DA744E9828}"/>
              </a:ext>
            </a:extLst>
          </p:cNvPr>
          <p:cNvSpPr txBox="1"/>
          <p:nvPr/>
        </p:nvSpPr>
        <p:spPr>
          <a:xfrm>
            <a:off x="1752600" y="1045029"/>
            <a:ext cx="3748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Финансовые институты</a:t>
            </a:r>
          </a:p>
        </p:txBody>
      </p:sp>
    </p:spTree>
    <p:extLst>
      <p:ext uri="{BB962C8B-B14F-4D97-AF65-F5344CB8AC3E}">
        <p14:creationId xmlns:p14="http://schemas.microsoft.com/office/powerpoint/2010/main" val="2023113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968B2B3-94F8-DA25-ADB9-7C8C33071FB3}"/>
              </a:ext>
            </a:extLst>
          </p:cNvPr>
          <p:cNvSpPr txBox="1"/>
          <p:nvPr/>
        </p:nvSpPr>
        <p:spPr>
          <a:xfrm>
            <a:off x="816429" y="1034143"/>
            <a:ext cx="12686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Деньги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B4EA3E-A59E-DA29-B6B2-DD6542CA9325}"/>
              </a:ext>
            </a:extLst>
          </p:cNvPr>
          <p:cNvSpPr txBox="1"/>
          <p:nvPr/>
        </p:nvSpPr>
        <p:spPr>
          <a:xfrm>
            <a:off x="816429" y="2274838"/>
            <a:ext cx="802335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Segoe UI Symbol" panose="020B0502040204020203" pitchFamily="34" charset="0"/>
              </a:rPr>
              <a:t>  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обладают наиболее </a:t>
            </a:r>
            <a:r>
              <a:rPr lang="ru-RU" sz="2400" dirty="0" err="1">
                <a:effectLst/>
                <a:latin typeface="Times New Roman" panose="02020603050405020304" pitchFamily="18" charset="0"/>
              </a:rPr>
              <a:t>высокои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̆ ликвидностью среди всех </a:t>
            </a:r>
            <a:endParaRPr lang="ru-RU" sz="2400" dirty="0">
              <a:effectLst/>
            </a:endParaRPr>
          </a:p>
          <a:p>
            <a:r>
              <a:rPr lang="ru-RU" sz="2400" dirty="0">
                <a:effectLst/>
                <a:latin typeface="Times New Roman" panose="02020603050405020304" pitchFamily="18" charset="0"/>
              </a:rPr>
              <a:t>товаров </a:t>
            </a:r>
            <a:endParaRPr lang="ru-RU" sz="240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Segoe UI Symbol" panose="020B0502040204020203" pitchFamily="34" charset="0"/>
              </a:rPr>
              <a:t>  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обладают </a:t>
            </a:r>
            <a:r>
              <a:rPr lang="ru-RU" sz="2400" dirty="0" err="1">
                <a:effectLst/>
                <a:latin typeface="Times New Roman" panose="02020603050405020304" pitchFamily="18" charset="0"/>
              </a:rPr>
              <a:t>покупательнои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̆ способностью </a:t>
            </a:r>
            <a:endParaRPr lang="ru-RU" sz="2400" dirty="0">
              <a:effectLst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dirty="0">
                <a:effectLst/>
                <a:latin typeface="Segoe UI Symbol" panose="020B0502040204020203" pitchFamily="34" charset="0"/>
              </a:rPr>
              <a:t>  </a:t>
            </a:r>
            <a:r>
              <a:rPr lang="ru-RU" sz="2400" dirty="0">
                <a:effectLst/>
                <a:latin typeface="Times New Roman" panose="02020603050405020304" pitchFamily="18" charset="0"/>
              </a:rPr>
              <a:t>выполняют функции меры стоимости, средства платежа, </a:t>
            </a:r>
            <a:endParaRPr lang="ru-RU" sz="2400" dirty="0"/>
          </a:p>
          <a:p>
            <a:r>
              <a:rPr lang="ru-RU" sz="2400" dirty="0">
                <a:effectLst/>
                <a:latin typeface="Times New Roman" panose="02020603050405020304" pitchFamily="18" charset="0"/>
              </a:rPr>
              <a:t>средства накопления, средства обращения, мировых денег </a:t>
            </a:r>
            <a:endParaRPr lang="ru-RU" sz="2400" dirty="0">
              <a:effectLst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90862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4750235-74FA-004B-8F57-9C7429686A80}"/>
              </a:ext>
            </a:extLst>
          </p:cNvPr>
          <p:cNvSpPr/>
          <p:nvPr/>
        </p:nvSpPr>
        <p:spPr>
          <a:xfrm>
            <a:off x="474134" y="323983"/>
            <a:ext cx="11469511" cy="442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Ниже приведён перечень функций, выполняемых банками. Все они, за исключением двух, относятся к сфере деятельности коммерческих банков. Найдите две функции, «выпадающие» из общего ряда, и запишите в таблицу цифры, под которыми они указаны.</a:t>
            </a:r>
            <a:r>
              <a:rPr lang="ru-RU" sz="2800" dirty="0">
                <a:solidFill>
                  <a:srgbClr val="FF0000"/>
                </a:solidFill>
              </a:rPr>
              <a:t> </a:t>
            </a:r>
            <a:endParaRPr lang="ru-RU" sz="28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1) хранение золотовалютного резерва государства; 2) покупка и продажа валюты; 3) продажа дорожных чеков; 4) обслуживание счетов фирм; 5) осуществление монопольной эмиссии денег; 6) открытие и обслуживание депозитов граждан.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8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165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1ED09EF6-6BF2-DC43-A353-C48B964CFC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293745"/>
              </p:ext>
            </p:extLst>
          </p:nvPr>
        </p:nvGraphicFramePr>
        <p:xfrm>
          <a:off x="838200" y="1703864"/>
          <a:ext cx="10515600" cy="274320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26823818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3030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/>
                      <a:r>
                        <a:rPr lang="ru-RU" sz="2800" dirty="0">
                          <a:effectLst/>
                        </a:rPr>
                        <a:t>На трёх примерах покажите ограниченность такого фактора производства, как труд, и возможные способы её преодоления. (В каждом случае сначала приведите пример, затем укажите соответствующий способ преодоления. Каждый пример должен быть сформулирован развёрнуто.)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27133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9819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D22995F-BB82-5E47-9093-1B8C7D4F8910}"/>
              </a:ext>
            </a:extLst>
          </p:cNvPr>
          <p:cNvSpPr/>
          <p:nvPr/>
        </p:nvSpPr>
        <p:spPr>
          <a:xfrm>
            <a:off x="685800" y="165253"/>
            <a:ext cx="11311467" cy="4836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расположен в деловом районе столицы государства. По каким признакам можно установить, что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центральный банк? Запишите цифры, под которыми указаны эти признаки.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осуществляет эмиссию денег.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осуществляет кредитование физических лиц.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привлекает на депозиты средства граждан и фирм.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лицензирует деятельность финансовых организаций.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устанавливает учётную ставку процента.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Банк обслуживает расчёты фирм.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44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6266AA6-AF1A-1343-8853-DEE890100297}"/>
              </a:ext>
            </a:extLst>
          </p:cNvPr>
          <p:cNvSpPr/>
          <p:nvPr/>
        </p:nvSpPr>
        <p:spPr>
          <a:xfrm>
            <a:off x="485422" y="450481"/>
            <a:ext cx="10645422" cy="5400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стране </a:t>
            </a:r>
            <a:r>
              <a:rPr lang="ru-RU" sz="2800" dirty="0" err="1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</a:t>
            </a: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существует двухуровневая банковская система, функционируют центральный и коммерческие банки. Найдите в приведённом списке функции центрального банка. Запишите цифры, под которыми они указаны.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выдача потребительских кредитов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лицензирование финансовых организаций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открытие депозитов и счетов частным лицам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монопольная эмиссия денег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хранение золотовалютных резервов страны</a:t>
            </a:r>
          </a:p>
          <a:p>
            <a:pPr marL="514350" indent="-51435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приём коммунальных платежей</a:t>
            </a:r>
          </a:p>
        </p:txBody>
      </p:sp>
    </p:spTree>
    <p:extLst>
      <p:ext uri="{BB962C8B-B14F-4D97-AF65-F5344CB8AC3E}">
        <p14:creationId xmlns:p14="http://schemas.microsoft.com/office/powerpoint/2010/main" val="29523997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5ACF0C68-36D3-D74A-9D35-B5DBE34732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341401"/>
              </p:ext>
            </p:extLst>
          </p:nvPr>
        </p:nvGraphicFramePr>
        <p:xfrm>
          <a:off x="838200" y="236345"/>
          <a:ext cx="10515600" cy="5472179"/>
        </p:xfrm>
        <a:graphic>
          <a:graphicData uri="http://schemas.openxmlformats.org/drawingml/2006/table">
            <a:tbl>
              <a:tblPr firstRow="1" firstCol="1" bandRow="1"/>
              <a:tblGrid>
                <a:gridCol w="1001888">
                  <a:extLst>
                    <a:ext uri="{9D8B030D-6E8A-4147-A177-3AD203B41FA5}">
                      <a16:colId xmlns:a16="http://schemas.microsoft.com/office/drawing/2014/main" val="716086874"/>
                    </a:ext>
                  </a:extLst>
                </a:gridCol>
                <a:gridCol w="4255912">
                  <a:extLst>
                    <a:ext uri="{9D8B030D-6E8A-4147-A177-3AD203B41FA5}">
                      <a16:colId xmlns:a16="http://schemas.microsoft.com/office/drawing/2014/main" val="2752225551"/>
                    </a:ext>
                  </a:extLst>
                </a:gridCol>
                <a:gridCol w="699910">
                  <a:extLst>
                    <a:ext uri="{9D8B030D-6E8A-4147-A177-3AD203B41FA5}">
                      <a16:colId xmlns:a16="http://schemas.microsoft.com/office/drawing/2014/main" val="2779142830"/>
                    </a:ext>
                  </a:extLst>
                </a:gridCol>
                <a:gridCol w="4557890">
                  <a:extLst>
                    <a:ext uri="{9D8B030D-6E8A-4147-A177-3AD203B41FA5}">
                      <a16:colId xmlns:a16="http://schemas.microsoft.com/office/drawing/2014/main" val="106660191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ФУНКЦИИ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УРОВНИ БАНКОВСКОЙ СИСТЕМЫ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D8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59682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монопольная эмиссия денег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центральный банк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97218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кредитование населения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коммерческие банки</a:t>
                      </a: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37411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хранение золотовалютных резервов государства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1064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лицензирование финансовых организаций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03524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Д)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осуществление платежей между фирмами 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0" marT="47625" marB="47625">
                    <a:lnL w="12700" cap="flat" cmpd="sng" algn="ctr">
                      <a:solidFill>
                        <a:srgbClr val="BBD8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28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5654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82100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9674679" y="4713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693618" y="-733662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501321" y="-1354552"/>
            <a:ext cx="3381357" cy="3503996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164958" y="3329867"/>
            <a:ext cx="3653667" cy="3408272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F80066E-41B7-6842-AE49-38E2BF688023}"/>
              </a:ext>
            </a:extLst>
          </p:cNvPr>
          <p:cNvSpPr/>
          <p:nvPr/>
        </p:nvSpPr>
        <p:spPr>
          <a:xfrm>
            <a:off x="373375" y="356926"/>
            <a:ext cx="10226892" cy="596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ли следующие суждения о финансовых институтах?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А. К финансовым институтам относятся банки и страховые компании.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Б. Посредством финансовых институтов в рыночной экономике осуществляется выделение средств для ведения хозяйственной деятельности.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верно только Б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верны оба суждения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оба суждения неверны</a:t>
            </a:r>
          </a:p>
        </p:txBody>
      </p:sp>
    </p:spTree>
    <p:extLst>
      <p:ext uri="{BB962C8B-B14F-4D97-AF65-F5344CB8AC3E}">
        <p14:creationId xmlns:p14="http://schemas.microsoft.com/office/powerpoint/2010/main" val="3535068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16E30FE-BC1F-694A-AB28-D6FE1FE34A60}"/>
              </a:ext>
            </a:extLst>
          </p:cNvPr>
          <p:cNvSpPr/>
          <p:nvPr/>
        </p:nvSpPr>
        <p:spPr>
          <a:xfrm>
            <a:off x="936978" y="58847"/>
            <a:ext cx="8207022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.Ã˛"/>
                <a:ea typeface="Calibri" panose="020F0502020204030204" pitchFamily="34" charset="0"/>
                <a:cs typeface=".Ã˛"/>
              </a:rPr>
              <a:t>Финансовые институты</a:t>
            </a:r>
            <a:endParaRPr lang="ru-RU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1. Функции финансовых институтов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а) распределительная;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б) контрольная;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в) регулирующая;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г) стабилизирующая;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д) фискальная;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е) стимулирующая и т.д.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2. Виды финансовых институтов: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а) банки;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б) инвестиционные фонды;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в) страховые компании;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г) негосударственные пенсионные фонды;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д) фондовые биржи и т.д.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3. Особенности центрального банка: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а) хранит и управляет золотовалютными резервами;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б) выдает кредиты коммерческим банкам;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в) производит эмиссию;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г) следит за стабильностью финансового рынка.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4. Особенности коммерческих банков: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а) кредитуют физические и юридические лица;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б) принимают вклады и депозиты;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в) обеспечивают расчеты юридических лиц;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.Ã˛"/>
                <a:ea typeface="Calibri" panose="020F0502020204030204" pitchFamily="34" charset="0"/>
                <a:cs typeface=".Ã˛"/>
              </a:rPr>
              <a:t>г) принимают на хранение ценности и т.д.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4302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8248DE56-5A5D-C44D-A695-828B3A733C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075482"/>
              </p:ext>
            </p:extLst>
          </p:nvPr>
        </p:nvGraphicFramePr>
        <p:xfrm>
          <a:off x="1088230" y="1456626"/>
          <a:ext cx="10015539" cy="4374962"/>
        </p:xfrm>
        <a:graphic>
          <a:graphicData uri="http://schemas.openxmlformats.org/drawingml/2006/table">
            <a:tbl>
              <a:tblPr/>
              <a:tblGrid>
                <a:gridCol w="333853">
                  <a:extLst>
                    <a:ext uri="{9D8B030D-6E8A-4147-A177-3AD203B41FA5}">
                      <a16:colId xmlns:a16="http://schemas.microsoft.com/office/drawing/2014/main" val="2044724973"/>
                    </a:ext>
                  </a:extLst>
                </a:gridCol>
                <a:gridCol w="842576">
                  <a:extLst>
                    <a:ext uri="{9D8B030D-6E8A-4147-A177-3AD203B41FA5}">
                      <a16:colId xmlns:a16="http://schemas.microsoft.com/office/drawing/2014/main" val="454048191"/>
                    </a:ext>
                  </a:extLst>
                </a:gridCol>
                <a:gridCol w="8839110">
                  <a:extLst>
                    <a:ext uri="{9D8B030D-6E8A-4147-A177-3AD203B41FA5}">
                      <a16:colId xmlns:a16="http://schemas.microsoft.com/office/drawing/2014/main" val="5156441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ru-RU" sz="100">
                          <a:effectLst/>
                        </a:rPr>
                        <a:t>Выберите верные суждения о финансовых институтах и запишите </a:t>
                      </a:r>
                      <a:r>
                        <a:rPr lang="ru-RU" sz="100" b="1" u="sng">
                          <a:effectLst/>
                        </a:rPr>
                        <a:t>цифры</a:t>
                      </a:r>
                      <a:r>
                        <a:rPr lang="ru-RU" sz="100">
                          <a:effectLst/>
                        </a:rPr>
                        <a:t>, под которыми они указаны.</a:t>
                      </a:r>
                    </a:p>
                  </a:txBody>
                  <a:tcPr marL="3584" marR="3584" marT="1792" marB="179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00"/>
                    </a:p>
                  </a:txBody>
                  <a:tcPr marL="3584" marR="3584" marT="1792" marB="1792">
                    <a:lnL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endParaRPr lang="ru-RU" sz="100"/>
                    </a:p>
                  </a:txBody>
                  <a:tcPr marL="3584" marR="3584" marT="1792" marB="1792"/>
                </a:tc>
                <a:extLst>
                  <a:ext uri="{0D108BD9-81ED-4DB2-BD59-A6C34878D82A}">
                    <a16:rowId xmlns:a16="http://schemas.microsoft.com/office/drawing/2014/main" val="3745991594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ru-RU" sz="100"/>
                    </a:p>
                  </a:txBody>
                  <a:tcPr marL="3584" marR="3584" marT="1792" marB="179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00"/>
                    </a:p>
                  </a:txBody>
                  <a:tcPr marL="3584" marR="3584" marT="1792" marB="1792">
                    <a:lnL>
                      <a:noFill/>
                    </a:lnL>
                  </a:tcPr>
                </a:tc>
                <a:tc>
                  <a:txBody>
                    <a:bodyPr/>
                    <a:lstStyle/>
                    <a:p>
                      <a:endParaRPr lang="ru-RU" sz="100"/>
                    </a:p>
                  </a:txBody>
                  <a:tcPr marL="3584" marR="3584" marT="1792" marB="1792"/>
                </a:tc>
                <a:extLst>
                  <a:ext uri="{0D108BD9-81ED-4DB2-BD59-A6C34878D82A}">
                    <a16:rowId xmlns:a16="http://schemas.microsoft.com/office/drawing/2014/main" val="1890309840"/>
                  </a:ext>
                </a:extLst>
              </a:tr>
              <a:tr h="808624">
                <a:tc>
                  <a:txBody>
                    <a:bodyPr/>
                    <a:lstStyle/>
                    <a:p>
                      <a:r>
                        <a:rPr lang="ru-RU" sz="100"/>
                        <a:t>  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 </a:t>
                      </a:r>
                      <a:r>
                        <a:rPr lang="ru-RU" sz="2400" b="1" dirty="0"/>
                        <a:t>1)</a:t>
                      </a:r>
                      <a:r>
                        <a:rPr lang="ru-RU" sz="2400" dirty="0"/>
                        <a:t> 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>
                          <a:effectLst/>
                        </a:rPr>
                        <a:t>Центральный банк устанавливает для коммерческих банков нормы обязательных резервов.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6859"/>
                  </a:ext>
                </a:extLst>
              </a:tr>
              <a:tr h="787120">
                <a:tc>
                  <a:txBody>
                    <a:bodyPr/>
                    <a:lstStyle/>
                    <a:p>
                      <a:r>
                        <a:rPr lang="ru-RU" sz="100"/>
                        <a:t>  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 </a:t>
                      </a:r>
                      <a:r>
                        <a:rPr lang="ru-RU" sz="2400" b="1"/>
                        <a:t>2)</a:t>
                      </a:r>
                      <a:r>
                        <a:rPr lang="ru-RU" sz="2400"/>
                        <a:t> 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>
                          <a:effectLst/>
                        </a:rPr>
                        <a:t>Центральный банк обслуживает международные государственные финансовые операции.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505327"/>
                  </a:ext>
                </a:extLst>
              </a:tr>
              <a:tr h="948397">
                <a:tc>
                  <a:txBody>
                    <a:bodyPr/>
                    <a:lstStyle/>
                    <a:p>
                      <a:r>
                        <a:rPr lang="ru-RU" sz="100"/>
                        <a:t>  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 </a:t>
                      </a:r>
                      <a:r>
                        <a:rPr lang="ru-RU" sz="2400" b="1"/>
                        <a:t>3)</a:t>
                      </a:r>
                      <a:r>
                        <a:rPr lang="ru-RU" sz="2400"/>
                        <a:t> 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>
                          <a:effectLst/>
                        </a:rPr>
                        <a:t>Коммерческие банки занимаются производством материальных благ, торговлей и страхованием имущества.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1701151"/>
                  </a:ext>
                </a:extLst>
              </a:tr>
              <a:tr h="1324710">
                <a:tc>
                  <a:txBody>
                    <a:bodyPr/>
                    <a:lstStyle/>
                    <a:p>
                      <a:r>
                        <a:rPr lang="ru-RU" sz="100"/>
                        <a:t>  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 </a:t>
                      </a:r>
                      <a:r>
                        <a:rPr lang="ru-RU" sz="2400" b="1"/>
                        <a:t>4)</a:t>
                      </a:r>
                      <a:r>
                        <a:rPr lang="ru-RU" sz="2400"/>
                        <a:t> 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>
                          <a:effectLst/>
                        </a:rPr>
                        <a:t>Паевые инвестиционные фонды объединяют средства для совместного приобретения активов и раздела связанных с этим рисков, прибыли или убытков.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9659202"/>
                  </a:ext>
                </a:extLst>
              </a:tr>
              <a:tr h="443063">
                <a:tc>
                  <a:txBody>
                    <a:bodyPr/>
                    <a:lstStyle/>
                    <a:p>
                      <a:r>
                        <a:rPr lang="ru-RU" sz="100"/>
                        <a:t>  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 </a:t>
                      </a:r>
                      <a:r>
                        <a:rPr lang="ru-RU" sz="2400" b="1"/>
                        <a:t>5)</a:t>
                      </a:r>
                      <a:r>
                        <a:rPr lang="ru-RU" sz="2400"/>
                        <a:t> 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>
                          <a:effectLst/>
                        </a:rPr>
                        <a:t>Коммерческие банки осуществляют эмиссию денег.</a:t>
                      </a:r>
                    </a:p>
                  </a:txBody>
                  <a:tcPr marL="1120" marR="1120" marT="1120" marB="11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301611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CDADBDD-898F-EA45-8B36-C795E07CEEE3}"/>
              </a:ext>
            </a:extLst>
          </p:cNvPr>
          <p:cNvSpPr/>
          <p:nvPr/>
        </p:nvSpPr>
        <p:spPr>
          <a:xfrm>
            <a:off x="1088230" y="308643"/>
            <a:ext cx="96107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</a:rPr>
              <a:t>Выберите верные суждения о финансовых институтах и запишите </a:t>
            </a:r>
            <a:r>
              <a:rPr lang="ru-RU" sz="2400" b="1" u="sng" dirty="0">
                <a:solidFill>
                  <a:srgbClr val="FF0000"/>
                </a:solidFill>
                <a:latin typeface="Arial" panose="020B0604020202020204" pitchFamily="34" charset="0"/>
              </a:rPr>
              <a:t>цифры</a:t>
            </a:r>
            <a:r>
              <a:rPr lang="ru-RU" sz="2400" dirty="0">
                <a:solidFill>
                  <a:srgbClr val="FF0000"/>
                </a:solidFill>
                <a:latin typeface="Arial" panose="020B0604020202020204" pitchFamily="34" charset="0"/>
              </a:rPr>
              <a:t>, под которыми они указаны.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53BE778-AEDC-034A-B933-5D6D0DB4F4C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413090" y="4669041"/>
            <a:ext cx="3381357" cy="350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841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3799491-2C8A-B349-87D7-CF70A51253E5}"/>
              </a:ext>
            </a:extLst>
          </p:cNvPr>
          <p:cNvSpPr/>
          <p:nvPr/>
        </p:nvSpPr>
        <p:spPr>
          <a:xfrm>
            <a:off x="600075" y="294412"/>
            <a:ext cx="106441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</a:rPr>
              <a:t>В городе </a:t>
            </a:r>
            <a:r>
              <a:rPr lang="en" sz="2400" dirty="0">
                <a:solidFill>
                  <a:srgbClr val="FF0000"/>
                </a:solidFill>
              </a:rPr>
              <a:t>Z </a:t>
            </a:r>
            <a:r>
              <a:rPr lang="ru-RU" sz="2400" dirty="0">
                <a:solidFill>
                  <a:srgbClr val="FF0000"/>
                </a:solidFill>
              </a:rPr>
              <a:t>поставку бытовой химии в магазины осуществляет множество фирм. Они предлагают разнообразную продукцию и не имеют возможности контролировать цены на неё. Найдите в приведённом списке характеристики данного рынка и запишите </a:t>
            </a:r>
            <a:r>
              <a:rPr lang="ru-RU" sz="2400" b="1" u="sng" dirty="0">
                <a:solidFill>
                  <a:srgbClr val="FF0000"/>
                </a:solidFill>
              </a:rPr>
              <a:t>цифры</a:t>
            </a:r>
            <a:r>
              <a:rPr lang="ru-RU" sz="2400" dirty="0">
                <a:solidFill>
                  <a:srgbClr val="FF0000"/>
                </a:solidFill>
              </a:rPr>
              <a:t>, под которыми они указаны.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CFBAEAAF-50DE-0F47-A994-8AD967C528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323553"/>
              </p:ext>
            </p:extLst>
          </p:nvPr>
        </p:nvGraphicFramePr>
        <p:xfrm>
          <a:off x="1114426" y="2007952"/>
          <a:ext cx="8323390" cy="4562333"/>
        </p:xfrm>
        <a:graphic>
          <a:graphicData uri="http://schemas.openxmlformats.org/drawingml/2006/table">
            <a:tbl>
              <a:tblPr/>
              <a:tblGrid>
                <a:gridCol w="92698">
                  <a:extLst>
                    <a:ext uri="{9D8B030D-6E8A-4147-A177-3AD203B41FA5}">
                      <a16:colId xmlns:a16="http://schemas.microsoft.com/office/drawing/2014/main" val="809526027"/>
                    </a:ext>
                  </a:extLst>
                </a:gridCol>
                <a:gridCol w="750264">
                  <a:extLst>
                    <a:ext uri="{9D8B030D-6E8A-4147-A177-3AD203B41FA5}">
                      <a16:colId xmlns:a16="http://schemas.microsoft.com/office/drawing/2014/main" val="2760592487"/>
                    </a:ext>
                  </a:extLst>
                </a:gridCol>
                <a:gridCol w="7480428">
                  <a:extLst>
                    <a:ext uri="{9D8B030D-6E8A-4147-A177-3AD203B41FA5}">
                      <a16:colId xmlns:a16="http://schemas.microsoft.com/office/drawing/2014/main" val="4263016798"/>
                    </a:ext>
                  </a:extLst>
                </a:gridCol>
              </a:tblGrid>
              <a:tr h="725223">
                <a:tc>
                  <a:txBody>
                    <a:bodyPr/>
                    <a:lstStyle/>
                    <a:p>
                      <a:r>
                        <a:rPr lang="ru-RU" sz="2400"/>
                        <a:t>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 </a:t>
                      </a:r>
                      <a:r>
                        <a:rPr lang="ru-RU" sz="2400" b="1"/>
                        <a:t>1)</a:t>
                      </a:r>
                      <a:r>
                        <a:rPr lang="ru-RU" sz="2400"/>
                        <a:t>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>
                          <a:effectLst/>
                        </a:rPr>
                        <a:t>рынок товаров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274111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r>
                        <a:rPr lang="ru-RU" sz="2400"/>
                        <a:t> 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 </a:t>
                      </a:r>
                      <a:r>
                        <a:rPr lang="ru-RU" sz="2400" b="1"/>
                        <a:t>2)</a:t>
                      </a:r>
                      <a:r>
                        <a:rPr lang="ru-RU" sz="2400"/>
                        <a:t>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>
                          <a:effectLst/>
                        </a:rPr>
                        <a:t>местный рынок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3725247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r>
                        <a:rPr lang="ru-RU" sz="2400"/>
                        <a:t> 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 </a:t>
                      </a:r>
                      <a:r>
                        <a:rPr lang="ru-RU" sz="2400" b="1"/>
                        <a:t>3)</a:t>
                      </a:r>
                      <a:r>
                        <a:rPr lang="ru-RU" sz="2400"/>
                        <a:t>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>
                          <a:effectLst/>
                        </a:rPr>
                        <a:t>олигополия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769934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r>
                        <a:rPr lang="ru-RU" sz="2400"/>
                        <a:t> 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 </a:t>
                      </a:r>
                      <a:r>
                        <a:rPr lang="ru-RU" sz="2400" b="1"/>
                        <a:t>4)</a:t>
                      </a:r>
                      <a:r>
                        <a:rPr lang="ru-RU" sz="2400"/>
                        <a:t>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>
                          <a:effectLst/>
                        </a:rPr>
                        <a:t>рынок капитала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117200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r>
                        <a:rPr lang="ru-RU" sz="2400"/>
                        <a:t> 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 </a:t>
                      </a:r>
                      <a:r>
                        <a:rPr lang="ru-RU" sz="2400" b="1"/>
                        <a:t>5)</a:t>
                      </a:r>
                      <a:r>
                        <a:rPr lang="ru-RU" sz="2400"/>
                        <a:t>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>
                          <a:effectLst/>
                        </a:rPr>
                        <a:t>дефицит товаров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2632955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r>
                        <a:rPr lang="ru-RU" sz="2400"/>
                        <a:t> 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/>
                        <a:t> </a:t>
                      </a:r>
                      <a:r>
                        <a:rPr lang="ru-RU" sz="2400" b="1"/>
                        <a:t>6)</a:t>
                      </a:r>
                      <a:r>
                        <a:rPr lang="ru-RU" sz="2400"/>
                        <a:t> 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>
                          <a:effectLst/>
                        </a:rPr>
                        <a:t>совершенная (чистая) конкуренция</a:t>
                      </a:r>
                    </a:p>
                  </a:txBody>
                  <a:tcPr marL="17951" marR="17951" marT="17951" marB="1795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1938005"/>
                  </a:ext>
                </a:extLst>
              </a:tr>
            </a:tbl>
          </a:graphicData>
        </a:graphic>
      </p:graphicFrame>
      <p:pic>
        <p:nvPicPr>
          <p:cNvPr id="6" name="Picture 4">
            <a:extLst>
              <a:ext uri="{FF2B5EF4-FFF2-40B4-BE49-F238E27FC236}">
                <a16:creationId xmlns:a16="http://schemas.microsoft.com/office/drawing/2014/main" id="{5C2B2B4D-AA07-194E-8656-214DEEF23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029709" y="3997530"/>
            <a:ext cx="3381357" cy="350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11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7561B12-F8E1-1D4B-8C6B-23AB7813CD7E}"/>
              </a:ext>
            </a:extLst>
          </p:cNvPr>
          <p:cNvSpPr/>
          <p:nvPr/>
        </p:nvSpPr>
        <p:spPr>
          <a:xfrm>
            <a:off x="270933" y="260193"/>
            <a:ext cx="1165013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Используя обществоведческие знания, составьте сложный план, позволяющий раскрыть по существу тему </a:t>
            </a:r>
            <a:r>
              <a:rPr lang="ru-RU" sz="2800" dirty="0">
                <a:solidFill>
                  <a:srgbClr val="FF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«Банки и банковская система»</a:t>
            </a:r>
            <a:r>
              <a:rPr lang="ru-RU" sz="2800" dirty="0">
                <a:solidFill>
                  <a:srgbClr val="000000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План должен содержать не менее трёх пунктов, из которых два или более детализированы в подпунктах.</a:t>
            </a:r>
            <a:r>
              <a:rPr lang="ru-RU" sz="2800" dirty="0"/>
              <a:t>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308122B-7E9E-E04D-8B54-A44C0F739F19}"/>
              </a:ext>
            </a:extLst>
          </p:cNvPr>
          <p:cNvSpPr/>
          <p:nvPr/>
        </p:nvSpPr>
        <p:spPr>
          <a:xfrm>
            <a:off x="2133601" y="2506962"/>
            <a:ext cx="97874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Понятие о банках и банковской системе.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Банковская система включается в себя: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центральный банк;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коммерческие банки. 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Основные функции центрального банка: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………….. денег;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кредитование ………….. банков;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аккумуляция ………….. запасов страны;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осуществление ………….. коммерческих банков;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д) осуществление всех денежных операций ………….. и т.д. </a:t>
            </a:r>
          </a:p>
        </p:txBody>
      </p:sp>
    </p:spTree>
    <p:extLst>
      <p:ext uri="{BB962C8B-B14F-4D97-AF65-F5344CB8AC3E}">
        <p14:creationId xmlns:p14="http://schemas.microsoft.com/office/powerpoint/2010/main" val="26777534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AB00A7A-7A04-C442-8F42-989D87B894A5}"/>
              </a:ext>
            </a:extLst>
          </p:cNvPr>
          <p:cNvSpPr/>
          <p:nvPr/>
        </p:nvSpPr>
        <p:spPr>
          <a:xfrm>
            <a:off x="620890" y="151179"/>
            <a:ext cx="1130017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Коммерческие банки делятся на: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частные;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государственные.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Коммерческие банки по видам совершаемых операций: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………….. 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………….. 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Коммерческие банки по форме собственности: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………….. 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………….. 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………….. 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 Коммерческие банки по территориальному признаку: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………….. 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………….. 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………….. 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………….. . </a:t>
            </a:r>
          </a:p>
        </p:txBody>
      </p:sp>
    </p:spTree>
    <p:extLst>
      <p:ext uri="{BB962C8B-B14F-4D97-AF65-F5344CB8AC3E}">
        <p14:creationId xmlns:p14="http://schemas.microsoft.com/office/powerpoint/2010/main" val="31191512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D7A1DBB-EFA5-2C43-97F5-8BA15D54D13B}"/>
              </a:ext>
            </a:extLst>
          </p:cNvPr>
          <p:cNvSpPr/>
          <p:nvPr/>
        </p:nvSpPr>
        <p:spPr>
          <a:xfrm>
            <a:off x="711200" y="609305"/>
            <a:ext cx="88617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 Основные функции коммерческих банков: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хранение вкладов, прием депозитов;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выдача свободных денежных средств в виде кредита;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произведение операций с ценными бумагами;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г) посредничество в платежах.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9. Основные виды банковских операций: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а) активные(кредитование);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б) пассивные(депозиты);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в) банковские услуги (платежи, покупка и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т.д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</a:p>
          <a:p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10. Банки в мировой финансовой системе.</a:t>
            </a:r>
          </a:p>
        </p:txBody>
      </p:sp>
    </p:spTree>
    <p:extLst>
      <p:ext uri="{BB962C8B-B14F-4D97-AF65-F5344CB8AC3E}">
        <p14:creationId xmlns:p14="http://schemas.microsoft.com/office/powerpoint/2010/main" val="5438267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82846" y="4890202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F7B67EE-795E-CA40-B0F3-EA37D650131E}"/>
              </a:ext>
            </a:extLst>
          </p:cNvPr>
          <p:cNvSpPr/>
          <p:nvPr/>
        </p:nvSpPr>
        <p:spPr>
          <a:xfrm>
            <a:off x="688622" y="1248391"/>
            <a:ext cx="110292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>
                <a:latin typeface="Georgia" panose="02040502050405020303" pitchFamily="18" charset="0"/>
              </a:rPr>
              <a:t>Центральный банк – это банк, при помощи которого государство вмешивается в дела частных банков и который в отличие от них может сам печатать нужные ему деньги</a:t>
            </a:r>
            <a:endParaRPr lang="ru-RU" sz="3200" b="1" dirty="0">
              <a:effectLst/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0116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901D29C-BA0B-E74C-A66D-366A5F58E3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7529" y="316089"/>
            <a:ext cx="3633611" cy="642761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BD8495F-687D-6F4E-B55A-5D13C7D96F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1140" y="0"/>
            <a:ext cx="4420860" cy="685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0431C39-A6D4-8440-BF05-4C36CADF06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289" y="114302"/>
            <a:ext cx="3668889" cy="662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3368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4922467">
            <a:off x="-2912267" y="-4372644"/>
            <a:ext cx="6931309" cy="6931309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6AE5E89-8FF1-6F4B-9B1A-9CE944B4E034}"/>
              </a:ext>
            </a:extLst>
          </p:cNvPr>
          <p:cNvSpPr/>
          <p:nvPr/>
        </p:nvSpPr>
        <p:spPr>
          <a:xfrm>
            <a:off x="976490" y="693160"/>
            <a:ext cx="10758310" cy="5915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Мировой финансовый кризис, тяжело отразившийся на состоянии банковского сектора, заставил сосредоточить основные усилия на обеспечении его стабильности. В этом направлении были пред приняты серьёзные меры по усилению надзора за банками, по выявлению проблемных банков, их санации и реструктуризации. Благодаря усилиям всех сторон — надзорных органов, законодателей, самого банковского сообщества -- негативные последствия кризиса удалось преодолеть. Банковский сектор к настоящему времени практически достиг предкризисного уровня по основным показателям своей деятельности...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Однако достижение стабильности не означает, что банковский сектор функционирует эффективно. Эффективность работы банковского сектора экономики можно рассматривать в двух аспектах: как общественную эффективность банковского посредничества и как эффективность работы банков, представляющих собой коммерческие предприятия. Эффективность банковского посредничества, В общем виде, определяется тем, насколько эффективно с точки зрения национальной экономики банки осуществляют трансформацию сбережений в инвестиции, какова их роль в финансировании развития экономики. Индикаторами, отражающими общественную эффективность банков, могут служить показатели отношения </a:t>
            </a:r>
            <a:r>
              <a:rPr lang="ru-RU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совокуных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активов, собственного капитала банковской системы и объёма кредитных вложений банков к ВВП, а также соотношение темпов их прироста. Для оценки эффективности банков как особых коммерческих предприятий обычно используются показатели рентабельности.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 всем этим показателям банковский сектор России уступает и зарубежным банкам, и предприятиям многих отраслей отечественной экономики. </a:t>
            </a:r>
          </a:p>
        </p:txBody>
      </p:sp>
    </p:spTree>
    <p:extLst>
      <p:ext uri="{BB962C8B-B14F-4D97-AF65-F5344CB8AC3E}">
        <p14:creationId xmlns:p14="http://schemas.microsoft.com/office/powerpoint/2010/main" val="12869348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7104152">
            <a:off x="9976282" y="3650909"/>
            <a:ext cx="3381357" cy="3503996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3872C0D-0426-A542-B64F-1FE0A4FBD5B1}"/>
              </a:ext>
            </a:extLst>
          </p:cNvPr>
          <p:cNvSpPr/>
          <p:nvPr/>
        </p:nvSpPr>
        <p:spPr>
          <a:xfrm>
            <a:off x="220026" y="742178"/>
            <a:ext cx="11446934" cy="44334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Таким образом, острейшей проблемой развития банковской системы является сейчас повышение эффективности её функционирования, которое может быть достигнуто путём устранения барьеров на пути развития добросовестной конкуренции между банками и повышения прозрачности банковского сектора.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Поощрение добросовестной конкуренции и саморегулирования в банковской сфере, освобождение банков от навязанных им отношений подчинённости интересам различных партий и групп является условием перехода от нормативного к осуществляемому Банком России так называемому риск-ориентированному надзору за банками. Риск-ориентированный надзор, предполагающий надзор и оценку эффективности внутренних банковских систем управления рисками, освобождает инициативу банков, побуждает к поиску ими новых форм организации работы, разработку новых услуг, внедрение современных информационных систем, стимулирует развитие конкуренции. Формирование риск-ориентированного надзора соответствует общемировым тенденциям развития надзорной деятельности в сфере финансового посредничества, которые заключаются в его переориентации с контроля выполнения количественных показателей и нормативов на анализ эффективности систем управления банками с целью поддержания Цивилизованной конкуренции.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 Исаева </a:t>
            </a:r>
          </a:p>
        </p:txBody>
      </p:sp>
    </p:spTree>
    <p:extLst>
      <p:ext uri="{BB962C8B-B14F-4D97-AF65-F5344CB8AC3E}">
        <p14:creationId xmlns:p14="http://schemas.microsoft.com/office/powerpoint/2010/main" val="20080506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1087153">
            <a:off x="9883894" y="-1805177"/>
            <a:ext cx="3754585" cy="389076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834651">
            <a:off x="10282780" y="-1170681"/>
            <a:ext cx="3754585" cy="389076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482663">
            <a:off x="10322152" y="-463804"/>
            <a:ext cx="2368097" cy="2299207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5571F39-C927-B74B-904A-D1821C75D73E}"/>
              </a:ext>
            </a:extLst>
          </p:cNvPr>
          <p:cNvSpPr/>
          <p:nvPr/>
        </p:nvSpPr>
        <p:spPr>
          <a:xfrm>
            <a:off x="348120" y="779402"/>
            <a:ext cx="11322755" cy="5124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17. Какие два аспекта эффективности банковского сектора выделил автор? Чем определяется каждый аспект эффективности?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18. Объясните смысл понятия «ключевая ставка»?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19. Что автор считает острейшей проблемой развития банковской системы РФ? Какие направления решения этой проблемы он предлагает? Используя обществоведческие знания и факты общественной жизни, выскажите два предположения о том, какую пользу субъектам экономики принесёт решение этой проблемы.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20. Используя знания курса и факты общественной жизни, приведите три объяснения того, почему в условиях мирового финансового кризиса необходимо было принятие специальных мер Правительства РФ и Центрального банка для стабилизации банковского сектора.</a:t>
            </a:r>
          </a:p>
        </p:txBody>
      </p:sp>
    </p:spTree>
    <p:extLst>
      <p:ext uri="{BB962C8B-B14F-4D97-AF65-F5344CB8AC3E}">
        <p14:creationId xmlns:p14="http://schemas.microsoft.com/office/powerpoint/2010/main" val="3628474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437581" y="4831436"/>
            <a:ext cx="3754419" cy="3071798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A06D797-B0B6-764A-B442-AA07AA454271}"/>
              </a:ext>
            </a:extLst>
          </p:cNvPr>
          <p:cNvSpPr/>
          <p:nvPr/>
        </p:nvSpPr>
        <p:spPr>
          <a:xfrm>
            <a:off x="517878" y="436753"/>
            <a:ext cx="11156244" cy="45499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8575">
              <a:spcBef>
                <a:spcPts val="1045"/>
              </a:spcBef>
            </a:pPr>
            <a:r>
              <a:rPr lang="ru-RU" sz="2400" dirty="0">
                <a:solidFill>
                  <a:srgbClr val="434343"/>
                </a:solidFill>
                <a:latin typeface="Montserrat Medium" pitchFamily="2" charset="0"/>
                <a:ea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Выберите верные суждения о финансовых институтах РФ запишите цифры, под которыми они указаны. 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4130">
              <a:spcBef>
                <a:spcPts val="170"/>
              </a:spcBef>
            </a:pPr>
            <a:r>
              <a:rPr lang="ru-RU" sz="2400" dirty="0">
                <a:solidFill>
                  <a:srgbClr val="434343"/>
                </a:solidFill>
                <a:latin typeface="Montserrat Medium" pitchFamily="2" charset="0"/>
                <a:ea typeface="Times New Roman" panose="02020603050405020304" pitchFamily="18" charset="0"/>
              </a:rPr>
              <a:t>1)Центральный банк РФ — национальный банк, осуществляющий эмиссию денег, являющийся центром финансово-кредитной системы страны.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434343"/>
                </a:solidFill>
                <a:latin typeface="Montserrat Medium" pitchFamily="2" charset="0"/>
                <a:ea typeface="Times New Roman" panose="02020603050405020304" pitchFamily="18" charset="0"/>
              </a:rPr>
              <a:t>2) Центральный банк РФ устанавливает ключевую ставку.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8575"/>
            <a:r>
              <a:rPr lang="ru-RU" sz="2400" dirty="0">
                <a:solidFill>
                  <a:srgbClr val="434343"/>
                </a:solidFill>
                <a:latin typeface="Montserrat Medium" pitchFamily="2" charset="0"/>
                <a:ea typeface="Times New Roman" panose="02020603050405020304" pitchFamily="18" charset="0"/>
              </a:rPr>
              <a:t>3)Пенсионные фонды специализируются на кредитовании продаж потребительских товаров рассрочку выдаче потребительских ссуд.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434343"/>
                </a:solidFill>
                <a:latin typeface="Montserrat Medium" pitchFamily="2" charset="0"/>
                <a:ea typeface="Times New Roman" panose="02020603050405020304" pitchFamily="18" charset="0"/>
              </a:rPr>
              <a:t>4) Все финансовые институты принимают вклады/депозиты.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27940"/>
            <a:r>
              <a:rPr lang="ru-RU" sz="2400" dirty="0">
                <a:solidFill>
                  <a:srgbClr val="434343"/>
                </a:solidFill>
                <a:latin typeface="Montserrat Medium" pitchFamily="2" charset="0"/>
                <a:ea typeface="Times New Roman" panose="02020603050405020304" pitchFamily="18" charset="0"/>
              </a:rPr>
              <a:t>5)Некоторые финансовые институты оказывают преимущественно услуги по переводу средств, предоставлению займов. 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0076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3321519">
            <a:off x="8897292" y="3615186"/>
            <a:ext cx="5033565" cy="4271359"/>
            <a:chOff x="0" y="0"/>
            <a:chExt cx="10067131" cy="8542718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>
              <a:alphaModFix amt="19999"/>
            </a:blip>
            <a:srcRect/>
            <a:stretch>
              <a:fillRect/>
            </a:stretch>
          </p:blipFill>
          <p:spPr>
            <a:xfrm rot="-4570884">
              <a:off x="828856" y="918308"/>
              <a:ext cx="6762713" cy="7007993"/>
            </a:xfrm>
            <a:prstGeom prst="rect">
              <a:avLst/>
            </a:prstGeom>
          </p:spPr>
        </p:pic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3">
              <a:alphaModFix amt="19999"/>
            </a:blip>
            <a:srcRect/>
            <a:stretch>
              <a:fillRect/>
            </a:stretch>
          </p:blipFill>
          <p:spPr>
            <a:xfrm rot="-4570884">
              <a:off x="2475562" y="616418"/>
              <a:ext cx="6762713" cy="7007993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672233" y="5761777"/>
            <a:ext cx="10847535" cy="153245"/>
            <a:chOff x="0" y="0"/>
            <a:chExt cx="40453856" cy="571500"/>
          </a:xfrm>
        </p:grpSpPr>
        <p:sp>
          <p:nvSpPr>
            <p:cNvPr id="6" name="Freeform 6"/>
            <p:cNvSpPr/>
            <p:nvPr/>
          </p:nvSpPr>
          <p:spPr>
            <a:xfrm>
              <a:off x="0" y="255270"/>
              <a:ext cx="40453856" cy="69850"/>
            </a:xfrm>
            <a:custGeom>
              <a:avLst/>
              <a:gdLst/>
              <a:ahLst/>
              <a:cxnLst/>
              <a:rect l="l" t="t" r="r" b="b"/>
              <a:pathLst>
                <a:path w="40453856" h="69850">
                  <a:moveTo>
                    <a:pt x="40163028" y="0"/>
                  </a:moveTo>
                  <a:lnTo>
                    <a:pt x="0" y="0"/>
                  </a:lnTo>
                  <a:lnTo>
                    <a:pt x="0" y="69850"/>
                  </a:lnTo>
                  <a:lnTo>
                    <a:pt x="40453856" y="69850"/>
                  </a:lnTo>
                  <a:lnTo>
                    <a:pt x="40453856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900862" y="4186124"/>
            <a:ext cx="4696359" cy="27432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F6AE7A5-8938-C944-BE90-3BA0D205DE7E}"/>
              </a:ext>
            </a:extLst>
          </p:cNvPr>
          <p:cNvSpPr/>
          <p:nvPr/>
        </p:nvSpPr>
        <p:spPr>
          <a:xfrm>
            <a:off x="553155" y="239333"/>
            <a:ext cx="11345333" cy="42832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65100">
              <a:spcBef>
                <a:spcPts val="1000"/>
              </a:spcBef>
            </a:pP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Выберите верные суждения о финансовых институтах, запишите </a:t>
            </a:r>
            <a:r>
              <a:rPr lang="ru-RU" sz="2400" b="1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цифры, </a:t>
            </a:r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Times New Roman" panose="02020603050405020304" pitchFamily="18" charset="0"/>
              </a:rPr>
              <a:t>под которыми они указаны. 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0495">
              <a:spcBef>
                <a:spcPts val="535"/>
              </a:spcBef>
            </a:pPr>
            <a:r>
              <a:rPr lang="ru-RU" sz="2400" dirty="0">
                <a:solidFill>
                  <a:srgbClr val="404040"/>
                </a:solidFill>
                <a:latin typeface="Montserrat Medium" pitchFamily="2" charset="0"/>
                <a:ea typeface="Times New Roman" panose="02020603050405020304" pitchFamily="18" charset="0"/>
              </a:rPr>
              <a:t>1) Финансовыми институтами называют организации, участвующие в финансово-кредитной системе.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50495">
              <a:spcBef>
                <a:spcPts val="535"/>
              </a:spcBef>
            </a:pPr>
            <a:r>
              <a:rPr lang="ru-RU" sz="2400" dirty="0">
                <a:solidFill>
                  <a:srgbClr val="404040"/>
                </a:solidFill>
                <a:latin typeface="Montserrat Medium" pitchFamily="2" charset="0"/>
                <a:ea typeface="Times New Roman" panose="02020603050405020304" pitchFamily="18" charset="0"/>
              </a:rPr>
              <a:t>2) Коммерческие банки аккумулируют сбережения домохозяйств.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161290"/>
            <a:r>
              <a:rPr lang="ru-RU" sz="2400" dirty="0">
                <a:solidFill>
                  <a:srgbClr val="404040"/>
                </a:solidFill>
                <a:latin typeface="Montserrat Medium" pitchFamily="2" charset="0"/>
                <a:ea typeface="Times New Roman" panose="02020603050405020304" pitchFamily="18" charset="0"/>
              </a:rPr>
              <a:t>3) Центральный банк осуществляет денежные расчёты между гражданами и организациями.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404040"/>
                </a:solidFill>
                <a:latin typeface="Montserrat Medi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4) Коммерческие банки осуществляют монопольную эмиссию денег.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404040"/>
                </a:solidFill>
                <a:latin typeface="Montserrat Medi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5) Центральный банк формирует, пополняет, хранит золотовалютные резервы государства.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91683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EB4210-327E-C745-9901-D961BA987BE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5535763" y="-190082"/>
            <a:ext cx="12873449" cy="8519883"/>
          </a:xfrm>
          <a:prstGeom prst="rect">
            <a:avLst/>
          </a:prstGeom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1BD490CE-1A3F-7A42-8CAD-7C390A4EF7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921114" y="4229291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6F0FEEF-E39A-5948-803C-70E666E07192}"/>
              </a:ext>
            </a:extLst>
          </p:cNvPr>
          <p:cNvSpPr/>
          <p:nvPr/>
        </p:nvSpPr>
        <p:spPr>
          <a:xfrm>
            <a:off x="485423" y="182013"/>
            <a:ext cx="113227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FF0000"/>
                </a:solidFill>
                <a:latin typeface="Montserrat Medi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Установите соответствие между действиями уровнями банковской системы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4923219-B5FD-6D4C-A333-398B804DD7FD}"/>
              </a:ext>
            </a:extLst>
          </p:cNvPr>
          <p:cNvSpPr/>
          <p:nvPr/>
        </p:nvSpPr>
        <p:spPr>
          <a:xfrm>
            <a:off x="395111" y="2012886"/>
            <a:ext cx="6096000" cy="205697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1065"/>
              </a:spcBef>
            </a:pPr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ДЕЙСТВИЯ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155"/>
              </a:spcBef>
            </a:pPr>
            <a:r>
              <a:rPr lang="ru-RU" dirty="0" err="1">
                <a:latin typeface="Montserrat Medium" pitchFamily="2" charset="0"/>
                <a:ea typeface="Times New Roman" panose="02020603050405020304" pitchFamily="18" charset="0"/>
              </a:rPr>
              <a:t>A</a:t>
            </a:r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) выдача потребительских кредитов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Б) аккумуляция сбережений домохозяйств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 err="1">
                <a:latin typeface="Montserrat Medium" pitchFamily="2" charset="0"/>
                <a:ea typeface="Times New Roman" panose="02020603050405020304" pitchFamily="18" charset="0"/>
              </a:rPr>
              <a:t>B</a:t>
            </a:r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) эмиссия денег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Г) хранение государственных золотовалютных резервов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>
                <a:latin typeface="Montserrat Medium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Д) ведение счетов правительства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F10C83C-D132-444F-A981-DCC82F24F647}"/>
              </a:ext>
            </a:extLst>
          </p:cNvPr>
          <p:cNvSpPr/>
          <p:nvPr/>
        </p:nvSpPr>
        <p:spPr>
          <a:xfrm>
            <a:off x="6750323" y="2012886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latin typeface="Montserrat Medium" pitchFamily="2" charset="0"/>
                <a:ea typeface="Times New Roman" panose="02020603050405020304" pitchFamily="18" charset="0"/>
              </a:rPr>
              <a:t>УРОВНИ БАНКОВСКОЙ СИСТЕМЫ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dirty="0">
                <a:latin typeface="Montserrat Medi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1) центральный банк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Montserrat Medi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2) коммерческий банк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8501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D1C8FCE-956E-0242-B546-D3A739B0720A}"/>
              </a:ext>
            </a:extLst>
          </p:cNvPr>
          <p:cNvSpPr/>
          <p:nvPr/>
        </p:nvSpPr>
        <p:spPr>
          <a:xfrm>
            <a:off x="508000" y="368869"/>
            <a:ext cx="11176000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980"/>
              </a:spcBef>
            </a:pP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Выберите верные суждения финансовых институтах запишите </a:t>
            </a:r>
            <a:r>
              <a:rPr lang="ru-RU" sz="2400" b="1" dirty="0">
                <a:solidFill>
                  <a:srgbClr val="FF0000"/>
                </a:solidFill>
                <a:ea typeface="Times New Roman" panose="02020603050405020304" pitchFamily="18" charset="0"/>
              </a:rPr>
              <a:t>цифры, </a:t>
            </a:r>
            <a:r>
              <a:rPr lang="ru-RU" sz="2400" dirty="0">
                <a:solidFill>
                  <a:srgbClr val="FF0000"/>
                </a:solidFill>
                <a:ea typeface="Times New Roman" panose="02020603050405020304" pitchFamily="18" charset="0"/>
              </a:rPr>
              <a:t>под - которыми они указаны. </a:t>
            </a:r>
          </a:p>
          <a:p>
            <a:pPr algn="just">
              <a:spcBef>
                <a:spcPts val="575"/>
              </a:spcBef>
            </a:pPr>
            <a:r>
              <a:rPr lang="ru-RU" sz="2400" dirty="0">
                <a:solidFill>
                  <a:srgbClr val="404040"/>
                </a:solidFill>
                <a:ea typeface="Times New Roman" panose="02020603050405020304" pitchFamily="18" charset="0"/>
              </a:rPr>
              <a:t>1) Финансовыми институтами называют организации, участвующие в финансово- кредитной системе. </a:t>
            </a:r>
            <a:endParaRPr lang="ru-RU" sz="2400" dirty="0">
              <a:ea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404040"/>
                </a:solidFill>
                <a:ea typeface="Times New Roman" panose="02020603050405020304" pitchFamily="18" charset="0"/>
              </a:rPr>
              <a:t>2) Коммерческие банки осуществляют операции с драгоценными металлами. </a:t>
            </a:r>
            <a:endParaRPr lang="ru-RU" sz="2400" dirty="0">
              <a:ea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404040"/>
                </a:solidFill>
                <a:ea typeface="Times New Roman" panose="02020603050405020304" pitchFamily="18" charset="0"/>
              </a:rPr>
              <a:t>3) Центральный банк осуществляет денежные расчёты между гражданами и организациями. </a:t>
            </a:r>
            <a:endParaRPr lang="ru-RU" sz="2400" dirty="0">
              <a:ea typeface="Times New Roman" panose="02020603050405020304" pitchFamily="18" charset="0"/>
            </a:endParaRPr>
          </a:p>
          <a:p>
            <a:pPr marR="228600" algn="just">
              <a:spcBef>
                <a:spcPts val="595"/>
              </a:spcBef>
            </a:pPr>
            <a:r>
              <a:rPr lang="ru-RU" sz="2400" dirty="0">
                <a:solidFill>
                  <a:srgbClr val="404040"/>
                </a:solidFill>
                <a:ea typeface="Times New Roman" panose="02020603050405020304" pitchFamily="18" charset="0"/>
              </a:rPr>
              <a:t>4) Коммерческие банки осуществляют монопольную эмиссию денег. </a:t>
            </a:r>
            <a:endParaRPr lang="ru-RU" sz="2400" dirty="0">
              <a:ea typeface="Times New Roman" panose="02020603050405020304" pitchFamily="18" charset="0"/>
            </a:endParaRPr>
          </a:p>
          <a:p>
            <a:pPr marR="228600" algn="just">
              <a:spcBef>
                <a:spcPts val="595"/>
              </a:spcBef>
            </a:pPr>
            <a:r>
              <a:rPr lang="ru-RU" sz="2400" dirty="0">
                <a:solidFill>
                  <a:srgbClr val="404040"/>
                </a:solidFill>
                <a:ea typeface="Times New Roman" panose="02020603050405020304" pitchFamily="18" charset="0"/>
              </a:rPr>
              <a:t>5) Центральный банк устанавливает учётную ставку.</a:t>
            </a:r>
            <a:endParaRPr lang="ru-RU" sz="2400" dirty="0">
              <a:effectLst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7095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9113FC2-4D52-1A4C-8FD3-A62622FB4BEB}"/>
              </a:ext>
            </a:extLst>
          </p:cNvPr>
          <p:cNvSpPr/>
          <p:nvPr/>
        </p:nvSpPr>
        <p:spPr>
          <a:xfrm>
            <a:off x="654755" y="604233"/>
            <a:ext cx="10882489" cy="2780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Ниже приведён перечень субъектов экономической жизни. Все они, за исключением двух, относятся финансовым институтам. </a:t>
            </a:r>
            <a:endParaRPr lang="ru-R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97155" algn="just">
              <a:spcBef>
                <a:spcPts val="790"/>
              </a:spcBef>
            </a:pPr>
            <a:r>
              <a:rPr lang="ru-RU" sz="2400" i="1" dirty="0">
                <a:solidFill>
                  <a:srgbClr val="000000"/>
                </a:solidFill>
                <a:ea typeface="Times New Roman" panose="02020603050405020304" pitchFamily="18" charset="0"/>
              </a:rPr>
              <a:t>1) коммерческий банк; 2) пенсионный фонд; 3) страховая компания; 4) фондовая биржа; 5) агропромышленный комплекс; 6) научно-производственное объединение. </a:t>
            </a:r>
            <a:endParaRPr lang="ru-RU" sz="2400" dirty="0">
              <a:ea typeface="Times New Roman" panose="02020603050405020304" pitchFamily="18" charset="0"/>
            </a:endParaRPr>
          </a:p>
          <a:p>
            <a:pPr algn="just"/>
            <a:r>
              <a:rPr lang="ru-RU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Найдите два субъекта экономической жизни, «выпадающие» из общего ряда, запишите таблицу цифры, под которыми </a:t>
            </a:r>
            <a:r>
              <a:rPr lang="ru-RU" sz="2400" i="1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они </a:t>
            </a:r>
            <a:r>
              <a:rPr lang="ru-RU" sz="24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указаны.</a:t>
            </a:r>
            <a:endParaRPr lang="ru-R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99285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B08371F-8210-2A40-9675-39F0E43DEB8C}"/>
              </a:ext>
            </a:extLst>
          </p:cNvPr>
          <p:cNvSpPr/>
          <p:nvPr/>
        </p:nvSpPr>
        <p:spPr>
          <a:xfrm>
            <a:off x="116681" y="0"/>
            <a:ext cx="11958637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Главным звеном банковской системы любого государства является центральный банк. В различных государствах эти банки называются</a:t>
            </a:r>
            <a:b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по-разному: государственные, народные, эмиссионные, резервные. Центральные банки возникли как коммерческие банки, наделённые правом эмиссии банкнот… В самом названии отражается роль банка в кредитной системе страны: центральный банк становится центром банковской системы. Создание центрального эмиссионного банка было обусловлено процессами концентрации и централизации капитала, переходом к единым национальным денежным системам. Первичная обязанность центрального банка в рыночной экономике </a:t>
            </a:r>
            <a:r>
              <a:rPr lang="ru-RU" dirty="0">
                <a:solidFill>
                  <a:srgbClr val="000000"/>
                </a:solidFill>
                <a:latin typeface="STIXGeneral-Regular" pitchFamily="2" charset="2"/>
              </a:rPr>
              <a:t>–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 защищать покупательную способность национальной валюты и помогать нормальному функционированию финансовых рынков.</a:t>
            </a:r>
          </a:p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Собственность центрального банка чаще всего является государственной. Осуществляя свою деятельность на макроуровне, он отражает общенациональный интерес, проводит политику не в интересах того или иного региона, той или иной группы отраслей экономики или предприятий, а в интересах государства в целом. При этом центральный банк не ставит своей задачей получение прибыли.</a:t>
            </a:r>
          </a:p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Центральный банк подотчётен непосредственно парламенту или образованной последним специальной банковской комиссии. Управляющий центральным банком не входит в правительство, и его назначение не совпадает по срокам с формированием нового кабинета…</a:t>
            </a:r>
          </a:p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Степень независимости центрального банка обусловлена его задачами, которые в любой стране обычно определяются как поддержание денежно-кредитной и валютной стабильности в целях обеспечения антиинфляционного экономического роста. Правительство озабочено прежде всего краткосрочными и среднесрочными целями, приближением очередных выборов, и это может вступать в противоречие с долговременными интересами всего государства. Относительно независимый центральный банк в такой ситуации должен выступать своеобразным противовесом…</a:t>
            </a:r>
          </a:p>
          <a:p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</a:rPr>
              <a:t>(Н.П. Белотелова, Ж.С. Белотелова)</a:t>
            </a:r>
            <a:endParaRPr lang="ru-RU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61925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D7449AB-CFF2-204F-A4BD-8055C289BB4C}"/>
              </a:ext>
            </a:extLst>
          </p:cNvPr>
          <p:cNvSpPr/>
          <p:nvPr/>
        </p:nvSpPr>
        <p:spPr>
          <a:xfrm>
            <a:off x="885826" y="432911"/>
            <a:ext cx="108442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</a:rPr>
              <a:t>17. Какие отличия центрального банка от коммерческих банков названы</a:t>
            </a:r>
            <a:br>
              <a:rPr lang="ru-RU" sz="2400" dirty="0"/>
            </a:br>
            <a:r>
              <a:rPr lang="ru-RU" sz="2400" dirty="0">
                <a:solidFill>
                  <a:srgbClr val="000000"/>
                </a:solidFill>
              </a:rPr>
              <a:t>в тексте (назовите любые три отличия)? (Ответ засчитывается только в том случае, если приведено сравнение.) Почему, по мнению авторов, центральный банк имеет относительную независимость от правительства?</a:t>
            </a:r>
            <a:endParaRPr lang="ru-RU" sz="24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A74EBC0-DA1B-9C4F-B9BD-B373249CF792}"/>
              </a:ext>
            </a:extLst>
          </p:cNvPr>
          <p:cNvSpPr/>
          <p:nvPr/>
        </p:nvSpPr>
        <p:spPr>
          <a:xfrm>
            <a:off x="885827" y="2050142"/>
            <a:ext cx="108442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</a:rPr>
              <a:t>18. </a:t>
            </a:r>
            <a:r>
              <a:rPr lang="ru-RU" sz="2400" dirty="0"/>
              <a:t>Дайте объяснение смысла понятия «центральный банк».</a:t>
            </a:r>
          </a:p>
          <a:p>
            <a:pPr algn="just"/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024A36F-AAEB-E046-95DE-170C6DFED8A6}"/>
              </a:ext>
            </a:extLst>
          </p:cNvPr>
          <p:cNvSpPr/>
          <p:nvPr/>
        </p:nvSpPr>
        <p:spPr>
          <a:xfrm>
            <a:off x="885825" y="2754322"/>
            <a:ext cx="105727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</a:rPr>
              <a:t>19. Авторы называют одной из задач центрального банка обеспечение антиинфляционного экономического роста. Используя обществоведческие знания, назовите любые три меры антиинфляционной политики центрального банка и кратко поясните смысл каждой из них.</a:t>
            </a:r>
            <a:endParaRPr lang="ru-RU" sz="2400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4DC88A5-57B9-6D4D-B216-BD9509729DB1}"/>
              </a:ext>
            </a:extLst>
          </p:cNvPr>
          <p:cNvSpPr/>
          <p:nvPr/>
        </p:nvSpPr>
        <p:spPr>
          <a:xfrm>
            <a:off x="885824" y="4614068"/>
            <a:ext cx="105727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rgbClr val="000000"/>
                </a:solidFill>
              </a:rPr>
              <a:t>20. Какие две первичные обязанности центрального банка в рыночной экономике названы в тексте? Используя обществоведческие знания и факты общественной жизни, приведите по два примера исполнения центральным банком каждой из этих обязанностей.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803562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8FF1E63-6882-C247-B128-1F8241E08E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2831"/>
            <a:ext cx="12192000" cy="2252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9536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8E37C32-5747-6148-96CC-29E630870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22448"/>
            <a:ext cx="12192000" cy="3413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4632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5F63BEE-520E-5646-9AAF-57B7021AC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54944"/>
            <a:ext cx="12192000" cy="3548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44402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15220</TotalTime>
  <Words>2319</Words>
  <Application>Microsoft Macintosh PowerPoint</Application>
  <PresentationFormat>Широкоэкранный</PresentationFormat>
  <Paragraphs>215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5" baseType="lpstr">
      <vt:lpstr>.Ã˛</vt:lpstr>
      <vt:lpstr>Arial</vt:lpstr>
      <vt:lpstr>Calibri</vt:lpstr>
      <vt:lpstr>Calibri Light</vt:lpstr>
      <vt:lpstr>Georgia</vt:lpstr>
      <vt:lpstr>Montserrat Medium</vt:lpstr>
      <vt:lpstr>Montserrat Semi-Bold</vt:lpstr>
      <vt:lpstr>Segoe UI Symbol</vt:lpstr>
      <vt:lpstr>STIXGeneral-Regular</vt:lpstr>
      <vt:lpstr>Times New Roman</vt:lpstr>
      <vt:lpstr>Verdana</vt:lpstr>
      <vt:lpstr>Тема Office</vt:lpstr>
      <vt:lpstr>Финансовые институты. Банковская система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Microsoft Office User</cp:lastModifiedBy>
  <cp:revision>38</cp:revision>
  <dcterms:created xsi:type="dcterms:W3CDTF">2020-12-16T09:42:50Z</dcterms:created>
  <dcterms:modified xsi:type="dcterms:W3CDTF">2023-05-05T12:16:14Z</dcterms:modified>
</cp:coreProperties>
</file>