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 id="344" r:id="rId3"/>
    <p:sldId id="345" r:id="rId4"/>
    <p:sldId id="346" r:id="rId5"/>
    <p:sldId id="299" r:id="rId6"/>
    <p:sldId id="302" r:id="rId7"/>
    <p:sldId id="347" r:id="rId8"/>
    <p:sldId id="348" r:id="rId9"/>
    <p:sldId id="349" r:id="rId10"/>
    <p:sldId id="319" r:id="rId11"/>
    <p:sldId id="350" r:id="rId12"/>
    <p:sldId id="351" r:id="rId13"/>
    <p:sldId id="321" r:id="rId14"/>
    <p:sldId id="352" r:id="rId15"/>
    <p:sldId id="313" r:id="rId16"/>
    <p:sldId id="314" r:id="rId17"/>
    <p:sldId id="353" r:id="rId18"/>
    <p:sldId id="324" r:id="rId19"/>
    <p:sldId id="325" r:id="rId20"/>
    <p:sldId id="326" r:id="rId21"/>
    <p:sldId id="327" r:id="rId22"/>
    <p:sldId id="328" r:id="rId23"/>
    <p:sldId id="329" r:id="rId24"/>
    <p:sldId id="331" r:id="rId25"/>
    <p:sldId id="332" r:id="rId26"/>
    <p:sldId id="333" r:id="rId27"/>
    <p:sldId id="334" r:id="rId28"/>
    <p:sldId id="335" r:id="rId29"/>
    <p:sldId id="336" r:id="rId30"/>
    <p:sldId id="337" r:id="rId3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97"/>
    <p:restoredTop sz="94721"/>
  </p:normalViewPr>
  <p:slideViewPr>
    <p:cSldViewPr snapToGrid="0" snapToObjects="1">
      <p:cViewPr varScale="1">
        <p:scale>
          <a:sx n="118" d="100"/>
          <a:sy n="118" d="100"/>
        </p:scale>
        <p:origin x="464"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7FE4BB8-BE5D-5C49-B7DE-AF5F049674C8}"/>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7A53A132-C234-5448-9D23-2F2AA4F155A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E303F425-FBA7-9E47-9669-FB706D04B5FC}"/>
              </a:ext>
            </a:extLst>
          </p:cNvPr>
          <p:cNvSpPr>
            <a:spLocks noGrp="1"/>
          </p:cNvSpPr>
          <p:nvPr>
            <p:ph type="dt" sz="half" idx="10"/>
          </p:nvPr>
        </p:nvSpPr>
        <p:spPr/>
        <p:txBody>
          <a:bodyPr/>
          <a:lstStyle/>
          <a:p>
            <a:fld id="{F5AC6F45-957D-184F-979A-12C00A1AE9FB}" type="datetimeFigureOut">
              <a:rPr lang="ru-RU" smtClean="0"/>
              <a:t>07.08.2023</a:t>
            </a:fld>
            <a:endParaRPr lang="ru-RU"/>
          </a:p>
        </p:txBody>
      </p:sp>
      <p:sp>
        <p:nvSpPr>
          <p:cNvPr id="5" name="Нижний колонтитул 4">
            <a:extLst>
              <a:ext uri="{FF2B5EF4-FFF2-40B4-BE49-F238E27FC236}">
                <a16:creationId xmlns:a16="http://schemas.microsoft.com/office/drawing/2014/main" id="{CB07AD64-D562-554D-B02F-7D2AB3B8C262}"/>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882A2746-C995-A241-A2B4-823E3ED934E4}"/>
              </a:ext>
            </a:extLst>
          </p:cNvPr>
          <p:cNvSpPr>
            <a:spLocks noGrp="1"/>
          </p:cNvSpPr>
          <p:nvPr>
            <p:ph type="sldNum" sz="quarter" idx="12"/>
          </p:nvPr>
        </p:nvSpPr>
        <p:spPr/>
        <p:txBody>
          <a:bodyPr/>
          <a:lstStyle/>
          <a:p>
            <a:fld id="{F0983593-EC6B-B44B-9E76-7E39CD37B33E}" type="slidenum">
              <a:rPr lang="ru-RU" smtClean="0"/>
              <a:t>‹#›</a:t>
            </a:fld>
            <a:endParaRPr lang="ru-RU"/>
          </a:p>
        </p:txBody>
      </p:sp>
    </p:spTree>
    <p:extLst>
      <p:ext uri="{BB962C8B-B14F-4D97-AF65-F5344CB8AC3E}">
        <p14:creationId xmlns:p14="http://schemas.microsoft.com/office/powerpoint/2010/main" val="10600812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9DE2C77-6ACC-F540-9D10-6E3B3B50FC9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E3E16F96-CB28-3344-9641-4A3C47DFAE5B}"/>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58AAACB0-CF0E-DF46-A3DF-4DEEE8091368}"/>
              </a:ext>
            </a:extLst>
          </p:cNvPr>
          <p:cNvSpPr>
            <a:spLocks noGrp="1"/>
          </p:cNvSpPr>
          <p:nvPr>
            <p:ph type="dt" sz="half" idx="10"/>
          </p:nvPr>
        </p:nvSpPr>
        <p:spPr/>
        <p:txBody>
          <a:bodyPr/>
          <a:lstStyle/>
          <a:p>
            <a:fld id="{F5AC6F45-957D-184F-979A-12C00A1AE9FB}" type="datetimeFigureOut">
              <a:rPr lang="ru-RU" smtClean="0"/>
              <a:t>07.08.2023</a:t>
            </a:fld>
            <a:endParaRPr lang="ru-RU"/>
          </a:p>
        </p:txBody>
      </p:sp>
      <p:sp>
        <p:nvSpPr>
          <p:cNvPr id="5" name="Нижний колонтитул 4">
            <a:extLst>
              <a:ext uri="{FF2B5EF4-FFF2-40B4-BE49-F238E27FC236}">
                <a16:creationId xmlns:a16="http://schemas.microsoft.com/office/drawing/2014/main" id="{317906AA-9474-2849-8728-13D6C2D8CD1F}"/>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B95B5CF6-26FA-0D4E-BA39-D97842847214}"/>
              </a:ext>
            </a:extLst>
          </p:cNvPr>
          <p:cNvSpPr>
            <a:spLocks noGrp="1"/>
          </p:cNvSpPr>
          <p:nvPr>
            <p:ph type="sldNum" sz="quarter" idx="12"/>
          </p:nvPr>
        </p:nvSpPr>
        <p:spPr/>
        <p:txBody>
          <a:bodyPr/>
          <a:lstStyle/>
          <a:p>
            <a:fld id="{F0983593-EC6B-B44B-9E76-7E39CD37B33E}" type="slidenum">
              <a:rPr lang="ru-RU" smtClean="0"/>
              <a:t>‹#›</a:t>
            </a:fld>
            <a:endParaRPr lang="ru-RU"/>
          </a:p>
        </p:txBody>
      </p:sp>
    </p:spTree>
    <p:extLst>
      <p:ext uri="{BB962C8B-B14F-4D97-AF65-F5344CB8AC3E}">
        <p14:creationId xmlns:p14="http://schemas.microsoft.com/office/powerpoint/2010/main" val="16944343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F45A507-E1E6-0F41-8936-2E38D992BE61}"/>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E4B2C69C-8A65-3540-960C-45257B90B7E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17674941-F375-534B-AE39-A7787DDAC0A8}"/>
              </a:ext>
            </a:extLst>
          </p:cNvPr>
          <p:cNvSpPr>
            <a:spLocks noGrp="1"/>
          </p:cNvSpPr>
          <p:nvPr>
            <p:ph type="dt" sz="half" idx="10"/>
          </p:nvPr>
        </p:nvSpPr>
        <p:spPr/>
        <p:txBody>
          <a:bodyPr/>
          <a:lstStyle/>
          <a:p>
            <a:fld id="{F5AC6F45-957D-184F-979A-12C00A1AE9FB}" type="datetimeFigureOut">
              <a:rPr lang="ru-RU" smtClean="0"/>
              <a:t>07.08.2023</a:t>
            </a:fld>
            <a:endParaRPr lang="ru-RU"/>
          </a:p>
        </p:txBody>
      </p:sp>
      <p:sp>
        <p:nvSpPr>
          <p:cNvPr id="5" name="Нижний колонтитул 4">
            <a:extLst>
              <a:ext uri="{FF2B5EF4-FFF2-40B4-BE49-F238E27FC236}">
                <a16:creationId xmlns:a16="http://schemas.microsoft.com/office/drawing/2014/main" id="{BC987BFA-9BC6-1E4F-874B-9E5CC8A6F5EE}"/>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AAE85069-B3F5-F04B-A7C8-C809BB138907}"/>
              </a:ext>
            </a:extLst>
          </p:cNvPr>
          <p:cNvSpPr>
            <a:spLocks noGrp="1"/>
          </p:cNvSpPr>
          <p:nvPr>
            <p:ph type="sldNum" sz="quarter" idx="12"/>
          </p:nvPr>
        </p:nvSpPr>
        <p:spPr/>
        <p:txBody>
          <a:bodyPr/>
          <a:lstStyle/>
          <a:p>
            <a:fld id="{F0983593-EC6B-B44B-9E76-7E39CD37B33E}" type="slidenum">
              <a:rPr lang="ru-RU" smtClean="0"/>
              <a:t>‹#›</a:t>
            </a:fld>
            <a:endParaRPr lang="ru-RU"/>
          </a:p>
        </p:txBody>
      </p:sp>
    </p:spTree>
    <p:extLst>
      <p:ext uri="{BB962C8B-B14F-4D97-AF65-F5344CB8AC3E}">
        <p14:creationId xmlns:p14="http://schemas.microsoft.com/office/powerpoint/2010/main" val="23187424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74D6187-B702-6948-9CB6-BFE0C13DC822}"/>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EBDE8921-9679-F649-9FA8-57C91F5061C5}"/>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9D48671D-AA9C-F84A-A753-3EC4FE427F3B}"/>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52EB8295-9632-EA4C-A685-BC02A43831E9}"/>
              </a:ext>
            </a:extLst>
          </p:cNvPr>
          <p:cNvSpPr>
            <a:spLocks noGrp="1"/>
          </p:cNvSpPr>
          <p:nvPr>
            <p:ph type="dt" sz="half" idx="10"/>
          </p:nvPr>
        </p:nvSpPr>
        <p:spPr/>
        <p:txBody>
          <a:bodyPr/>
          <a:lstStyle/>
          <a:p>
            <a:fld id="{F5AC6F45-957D-184F-979A-12C00A1AE9FB}" type="datetimeFigureOut">
              <a:rPr lang="ru-RU" smtClean="0"/>
              <a:t>07.08.2023</a:t>
            </a:fld>
            <a:endParaRPr lang="ru-RU"/>
          </a:p>
        </p:txBody>
      </p:sp>
      <p:sp>
        <p:nvSpPr>
          <p:cNvPr id="6" name="Нижний колонтитул 5">
            <a:extLst>
              <a:ext uri="{FF2B5EF4-FFF2-40B4-BE49-F238E27FC236}">
                <a16:creationId xmlns:a16="http://schemas.microsoft.com/office/drawing/2014/main" id="{D35AE6CA-7EFA-EB4A-A4E1-B48DA39C228C}"/>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E5A81BDB-F9E3-4C45-B622-4C3090156852}"/>
              </a:ext>
            </a:extLst>
          </p:cNvPr>
          <p:cNvSpPr>
            <a:spLocks noGrp="1"/>
          </p:cNvSpPr>
          <p:nvPr>
            <p:ph type="sldNum" sz="quarter" idx="12"/>
          </p:nvPr>
        </p:nvSpPr>
        <p:spPr/>
        <p:txBody>
          <a:bodyPr/>
          <a:lstStyle/>
          <a:p>
            <a:fld id="{F0983593-EC6B-B44B-9E76-7E39CD37B33E}" type="slidenum">
              <a:rPr lang="ru-RU" smtClean="0"/>
              <a:t>‹#›</a:t>
            </a:fld>
            <a:endParaRPr lang="ru-RU"/>
          </a:p>
        </p:txBody>
      </p:sp>
    </p:spTree>
    <p:extLst>
      <p:ext uri="{BB962C8B-B14F-4D97-AF65-F5344CB8AC3E}">
        <p14:creationId xmlns:p14="http://schemas.microsoft.com/office/powerpoint/2010/main" val="37830078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FE304C9-BA9B-6D46-9AAE-271D3018092A}"/>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40D8DA66-E53F-D148-ABFC-2CD78A5F492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19180BC6-1F0B-C845-B801-CA05D24EADC9}"/>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1B1D40AD-842D-8245-A108-10C123ECD74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6A6B18B6-9C02-0F40-B3F7-2EC3F769D20C}"/>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BBDA6EEF-8B63-CF4D-B029-0C70A493C4D8}"/>
              </a:ext>
            </a:extLst>
          </p:cNvPr>
          <p:cNvSpPr>
            <a:spLocks noGrp="1"/>
          </p:cNvSpPr>
          <p:nvPr>
            <p:ph type="dt" sz="half" idx="10"/>
          </p:nvPr>
        </p:nvSpPr>
        <p:spPr/>
        <p:txBody>
          <a:bodyPr/>
          <a:lstStyle/>
          <a:p>
            <a:fld id="{F5AC6F45-957D-184F-979A-12C00A1AE9FB}" type="datetimeFigureOut">
              <a:rPr lang="ru-RU" smtClean="0"/>
              <a:t>07.08.2023</a:t>
            </a:fld>
            <a:endParaRPr lang="ru-RU"/>
          </a:p>
        </p:txBody>
      </p:sp>
      <p:sp>
        <p:nvSpPr>
          <p:cNvPr id="8" name="Нижний колонтитул 7">
            <a:extLst>
              <a:ext uri="{FF2B5EF4-FFF2-40B4-BE49-F238E27FC236}">
                <a16:creationId xmlns:a16="http://schemas.microsoft.com/office/drawing/2014/main" id="{11CC5FF8-2F67-A642-A238-2C8F60741AA5}"/>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B13110FA-E5C3-A341-89A2-0607085FC7A1}"/>
              </a:ext>
            </a:extLst>
          </p:cNvPr>
          <p:cNvSpPr>
            <a:spLocks noGrp="1"/>
          </p:cNvSpPr>
          <p:nvPr>
            <p:ph type="sldNum" sz="quarter" idx="12"/>
          </p:nvPr>
        </p:nvSpPr>
        <p:spPr/>
        <p:txBody>
          <a:bodyPr/>
          <a:lstStyle/>
          <a:p>
            <a:fld id="{F0983593-EC6B-B44B-9E76-7E39CD37B33E}" type="slidenum">
              <a:rPr lang="ru-RU" smtClean="0"/>
              <a:t>‹#›</a:t>
            </a:fld>
            <a:endParaRPr lang="ru-RU"/>
          </a:p>
        </p:txBody>
      </p:sp>
    </p:spTree>
    <p:extLst>
      <p:ext uri="{BB962C8B-B14F-4D97-AF65-F5344CB8AC3E}">
        <p14:creationId xmlns:p14="http://schemas.microsoft.com/office/powerpoint/2010/main" val="22312070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3E29EEE-998E-4F40-92A2-45E8B8D86985}"/>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4ED27A8D-22F6-E442-83D0-0ABE70012583}"/>
              </a:ext>
            </a:extLst>
          </p:cNvPr>
          <p:cNvSpPr>
            <a:spLocks noGrp="1"/>
          </p:cNvSpPr>
          <p:nvPr>
            <p:ph type="dt" sz="half" idx="10"/>
          </p:nvPr>
        </p:nvSpPr>
        <p:spPr/>
        <p:txBody>
          <a:bodyPr/>
          <a:lstStyle/>
          <a:p>
            <a:fld id="{F5AC6F45-957D-184F-979A-12C00A1AE9FB}" type="datetimeFigureOut">
              <a:rPr lang="ru-RU" smtClean="0"/>
              <a:t>07.08.2023</a:t>
            </a:fld>
            <a:endParaRPr lang="ru-RU"/>
          </a:p>
        </p:txBody>
      </p:sp>
      <p:sp>
        <p:nvSpPr>
          <p:cNvPr id="4" name="Нижний колонтитул 3">
            <a:extLst>
              <a:ext uri="{FF2B5EF4-FFF2-40B4-BE49-F238E27FC236}">
                <a16:creationId xmlns:a16="http://schemas.microsoft.com/office/drawing/2014/main" id="{5CFDA284-2D6B-A24F-99F2-E8C6D833B631}"/>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618CF750-940F-C344-81FE-86D630A00ED2}"/>
              </a:ext>
            </a:extLst>
          </p:cNvPr>
          <p:cNvSpPr>
            <a:spLocks noGrp="1"/>
          </p:cNvSpPr>
          <p:nvPr>
            <p:ph type="sldNum" sz="quarter" idx="12"/>
          </p:nvPr>
        </p:nvSpPr>
        <p:spPr/>
        <p:txBody>
          <a:bodyPr/>
          <a:lstStyle/>
          <a:p>
            <a:fld id="{F0983593-EC6B-B44B-9E76-7E39CD37B33E}" type="slidenum">
              <a:rPr lang="ru-RU" smtClean="0"/>
              <a:t>‹#›</a:t>
            </a:fld>
            <a:endParaRPr lang="ru-RU"/>
          </a:p>
        </p:txBody>
      </p:sp>
    </p:spTree>
    <p:extLst>
      <p:ext uri="{BB962C8B-B14F-4D97-AF65-F5344CB8AC3E}">
        <p14:creationId xmlns:p14="http://schemas.microsoft.com/office/powerpoint/2010/main" val="1493338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30C40718-6998-3941-B10D-FDC9AA534E0F}"/>
              </a:ext>
            </a:extLst>
          </p:cNvPr>
          <p:cNvSpPr>
            <a:spLocks noGrp="1"/>
          </p:cNvSpPr>
          <p:nvPr>
            <p:ph type="dt" sz="half" idx="10"/>
          </p:nvPr>
        </p:nvSpPr>
        <p:spPr/>
        <p:txBody>
          <a:bodyPr/>
          <a:lstStyle/>
          <a:p>
            <a:fld id="{F5AC6F45-957D-184F-979A-12C00A1AE9FB}" type="datetimeFigureOut">
              <a:rPr lang="ru-RU" smtClean="0"/>
              <a:t>07.08.2023</a:t>
            </a:fld>
            <a:endParaRPr lang="ru-RU"/>
          </a:p>
        </p:txBody>
      </p:sp>
      <p:sp>
        <p:nvSpPr>
          <p:cNvPr id="3" name="Нижний колонтитул 2">
            <a:extLst>
              <a:ext uri="{FF2B5EF4-FFF2-40B4-BE49-F238E27FC236}">
                <a16:creationId xmlns:a16="http://schemas.microsoft.com/office/drawing/2014/main" id="{A69DF6ED-9E33-C348-9F48-658060A97A69}"/>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AF3ED780-50BF-6F46-8A61-D7DD4AAC4C35}"/>
              </a:ext>
            </a:extLst>
          </p:cNvPr>
          <p:cNvSpPr>
            <a:spLocks noGrp="1"/>
          </p:cNvSpPr>
          <p:nvPr>
            <p:ph type="sldNum" sz="quarter" idx="12"/>
          </p:nvPr>
        </p:nvSpPr>
        <p:spPr/>
        <p:txBody>
          <a:bodyPr/>
          <a:lstStyle/>
          <a:p>
            <a:fld id="{F0983593-EC6B-B44B-9E76-7E39CD37B33E}" type="slidenum">
              <a:rPr lang="ru-RU" smtClean="0"/>
              <a:t>‹#›</a:t>
            </a:fld>
            <a:endParaRPr lang="ru-RU"/>
          </a:p>
        </p:txBody>
      </p:sp>
    </p:spTree>
    <p:extLst>
      <p:ext uri="{BB962C8B-B14F-4D97-AF65-F5344CB8AC3E}">
        <p14:creationId xmlns:p14="http://schemas.microsoft.com/office/powerpoint/2010/main" val="25978118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03C4CCA-971A-2E40-AB31-E2906A075C7F}"/>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84D73AA0-4B84-854E-8CE8-7AF11178D3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8F5C35C5-F1ED-374E-AC99-6AC595C7F4C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74A16FAF-DC42-F34F-A2B7-46A059130DE9}"/>
              </a:ext>
            </a:extLst>
          </p:cNvPr>
          <p:cNvSpPr>
            <a:spLocks noGrp="1"/>
          </p:cNvSpPr>
          <p:nvPr>
            <p:ph type="dt" sz="half" idx="10"/>
          </p:nvPr>
        </p:nvSpPr>
        <p:spPr/>
        <p:txBody>
          <a:bodyPr/>
          <a:lstStyle/>
          <a:p>
            <a:fld id="{F5AC6F45-957D-184F-979A-12C00A1AE9FB}" type="datetimeFigureOut">
              <a:rPr lang="ru-RU" smtClean="0"/>
              <a:t>07.08.2023</a:t>
            </a:fld>
            <a:endParaRPr lang="ru-RU"/>
          </a:p>
        </p:txBody>
      </p:sp>
      <p:sp>
        <p:nvSpPr>
          <p:cNvPr id="6" name="Нижний колонтитул 5">
            <a:extLst>
              <a:ext uri="{FF2B5EF4-FFF2-40B4-BE49-F238E27FC236}">
                <a16:creationId xmlns:a16="http://schemas.microsoft.com/office/drawing/2014/main" id="{D2889F39-C6C9-7044-A3DF-340C9412A964}"/>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BFF054BF-706C-2A47-BB58-0D46E78BCEBF}"/>
              </a:ext>
            </a:extLst>
          </p:cNvPr>
          <p:cNvSpPr>
            <a:spLocks noGrp="1"/>
          </p:cNvSpPr>
          <p:nvPr>
            <p:ph type="sldNum" sz="quarter" idx="12"/>
          </p:nvPr>
        </p:nvSpPr>
        <p:spPr/>
        <p:txBody>
          <a:bodyPr/>
          <a:lstStyle/>
          <a:p>
            <a:fld id="{F0983593-EC6B-B44B-9E76-7E39CD37B33E}" type="slidenum">
              <a:rPr lang="ru-RU" smtClean="0"/>
              <a:t>‹#›</a:t>
            </a:fld>
            <a:endParaRPr lang="ru-RU"/>
          </a:p>
        </p:txBody>
      </p:sp>
    </p:spTree>
    <p:extLst>
      <p:ext uri="{BB962C8B-B14F-4D97-AF65-F5344CB8AC3E}">
        <p14:creationId xmlns:p14="http://schemas.microsoft.com/office/powerpoint/2010/main" val="17921978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E5E6915-9C08-5F47-92BE-63E5A2D798D4}"/>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8981F331-34AB-7549-A0CE-F1A44D9A158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76DF9C98-0DF1-B746-B4AD-01808BC98D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35696B9B-2762-1944-BBFF-0780F948F0F6}"/>
              </a:ext>
            </a:extLst>
          </p:cNvPr>
          <p:cNvSpPr>
            <a:spLocks noGrp="1"/>
          </p:cNvSpPr>
          <p:nvPr>
            <p:ph type="dt" sz="half" idx="10"/>
          </p:nvPr>
        </p:nvSpPr>
        <p:spPr/>
        <p:txBody>
          <a:bodyPr/>
          <a:lstStyle/>
          <a:p>
            <a:fld id="{F5AC6F45-957D-184F-979A-12C00A1AE9FB}" type="datetimeFigureOut">
              <a:rPr lang="ru-RU" smtClean="0"/>
              <a:t>07.08.2023</a:t>
            </a:fld>
            <a:endParaRPr lang="ru-RU"/>
          </a:p>
        </p:txBody>
      </p:sp>
      <p:sp>
        <p:nvSpPr>
          <p:cNvPr id="6" name="Нижний колонтитул 5">
            <a:extLst>
              <a:ext uri="{FF2B5EF4-FFF2-40B4-BE49-F238E27FC236}">
                <a16:creationId xmlns:a16="http://schemas.microsoft.com/office/drawing/2014/main" id="{333938F3-8570-7E4E-B0BA-673AF6B4A4DF}"/>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C1850C8B-12DD-A943-AFC7-F4FE98206B68}"/>
              </a:ext>
            </a:extLst>
          </p:cNvPr>
          <p:cNvSpPr>
            <a:spLocks noGrp="1"/>
          </p:cNvSpPr>
          <p:nvPr>
            <p:ph type="sldNum" sz="quarter" idx="12"/>
          </p:nvPr>
        </p:nvSpPr>
        <p:spPr/>
        <p:txBody>
          <a:bodyPr/>
          <a:lstStyle/>
          <a:p>
            <a:fld id="{F0983593-EC6B-B44B-9E76-7E39CD37B33E}" type="slidenum">
              <a:rPr lang="ru-RU" smtClean="0"/>
              <a:t>‹#›</a:t>
            </a:fld>
            <a:endParaRPr lang="ru-RU"/>
          </a:p>
        </p:txBody>
      </p:sp>
    </p:spTree>
    <p:extLst>
      <p:ext uri="{BB962C8B-B14F-4D97-AF65-F5344CB8AC3E}">
        <p14:creationId xmlns:p14="http://schemas.microsoft.com/office/powerpoint/2010/main" val="22620445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CF6F6D0-876F-7B41-A164-D4AD36E33856}"/>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359C1AC0-636D-0E4A-B7D3-4C93A6AAE623}"/>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D7BC4303-D4F8-0A4F-965D-CACA72B1B3C9}"/>
              </a:ext>
            </a:extLst>
          </p:cNvPr>
          <p:cNvSpPr>
            <a:spLocks noGrp="1"/>
          </p:cNvSpPr>
          <p:nvPr>
            <p:ph type="dt" sz="half" idx="10"/>
          </p:nvPr>
        </p:nvSpPr>
        <p:spPr/>
        <p:txBody>
          <a:bodyPr/>
          <a:lstStyle/>
          <a:p>
            <a:fld id="{F5AC6F45-957D-184F-979A-12C00A1AE9FB}" type="datetimeFigureOut">
              <a:rPr lang="ru-RU" smtClean="0"/>
              <a:t>07.08.2023</a:t>
            </a:fld>
            <a:endParaRPr lang="ru-RU"/>
          </a:p>
        </p:txBody>
      </p:sp>
      <p:sp>
        <p:nvSpPr>
          <p:cNvPr id="5" name="Нижний колонтитул 4">
            <a:extLst>
              <a:ext uri="{FF2B5EF4-FFF2-40B4-BE49-F238E27FC236}">
                <a16:creationId xmlns:a16="http://schemas.microsoft.com/office/drawing/2014/main" id="{CB2238CD-586A-D54C-8383-E5BB42AAABFA}"/>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740E52C5-E2AA-9B41-B71B-91794C49547A}"/>
              </a:ext>
            </a:extLst>
          </p:cNvPr>
          <p:cNvSpPr>
            <a:spLocks noGrp="1"/>
          </p:cNvSpPr>
          <p:nvPr>
            <p:ph type="sldNum" sz="quarter" idx="12"/>
          </p:nvPr>
        </p:nvSpPr>
        <p:spPr/>
        <p:txBody>
          <a:bodyPr/>
          <a:lstStyle/>
          <a:p>
            <a:fld id="{F0983593-EC6B-B44B-9E76-7E39CD37B33E}" type="slidenum">
              <a:rPr lang="ru-RU" smtClean="0"/>
              <a:t>‹#›</a:t>
            </a:fld>
            <a:endParaRPr lang="ru-RU"/>
          </a:p>
        </p:txBody>
      </p:sp>
    </p:spTree>
    <p:extLst>
      <p:ext uri="{BB962C8B-B14F-4D97-AF65-F5344CB8AC3E}">
        <p14:creationId xmlns:p14="http://schemas.microsoft.com/office/powerpoint/2010/main" val="3464834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51A45040-D40E-884D-B896-43090E423E91}"/>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7C352097-BC5E-A441-8B7E-0F66B57E279E}"/>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ED5A1B5A-A664-C241-8697-8C60038B6587}"/>
              </a:ext>
            </a:extLst>
          </p:cNvPr>
          <p:cNvSpPr>
            <a:spLocks noGrp="1"/>
          </p:cNvSpPr>
          <p:nvPr>
            <p:ph type="dt" sz="half" idx="10"/>
          </p:nvPr>
        </p:nvSpPr>
        <p:spPr/>
        <p:txBody>
          <a:bodyPr/>
          <a:lstStyle/>
          <a:p>
            <a:fld id="{F5AC6F45-957D-184F-979A-12C00A1AE9FB}" type="datetimeFigureOut">
              <a:rPr lang="ru-RU" smtClean="0"/>
              <a:t>07.08.2023</a:t>
            </a:fld>
            <a:endParaRPr lang="ru-RU"/>
          </a:p>
        </p:txBody>
      </p:sp>
      <p:sp>
        <p:nvSpPr>
          <p:cNvPr id="5" name="Нижний колонтитул 4">
            <a:extLst>
              <a:ext uri="{FF2B5EF4-FFF2-40B4-BE49-F238E27FC236}">
                <a16:creationId xmlns:a16="http://schemas.microsoft.com/office/drawing/2014/main" id="{990A425E-A6B5-024C-8FC6-2420986D0C46}"/>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0FADC478-172E-854D-A836-967128AA0CCB}"/>
              </a:ext>
            </a:extLst>
          </p:cNvPr>
          <p:cNvSpPr>
            <a:spLocks noGrp="1"/>
          </p:cNvSpPr>
          <p:nvPr>
            <p:ph type="sldNum" sz="quarter" idx="12"/>
          </p:nvPr>
        </p:nvSpPr>
        <p:spPr/>
        <p:txBody>
          <a:bodyPr/>
          <a:lstStyle/>
          <a:p>
            <a:fld id="{F0983593-EC6B-B44B-9E76-7E39CD37B33E}" type="slidenum">
              <a:rPr lang="ru-RU" smtClean="0"/>
              <a:t>‹#›</a:t>
            </a:fld>
            <a:endParaRPr lang="ru-RU"/>
          </a:p>
        </p:txBody>
      </p:sp>
    </p:spTree>
    <p:extLst>
      <p:ext uri="{BB962C8B-B14F-4D97-AF65-F5344CB8AC3E}">
        <p14:creationId xmlns:p14="http://schemas.microsoft.com/office/powerpoint/2010/main" val="36999487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1924AA4-D79F-5747-AB91-2532A98B178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C20F5DF1-D323-8A44-947D-0BC6A4E2B8E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A0190345-986B-D940-8C1A-F2DD5100145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AC6F45-957D-184F-979A-12C00A1AE9FB}" type="datetimeFigureOut">
              <a:rPr lang="ru-RU" smtClean="0"/>
              <a:t>07.08.2023</a:t>
            </a:fld>
            <a:endParaRPr lang="ru-RU"/>
          </a:p>
        </p:txBody>
      </p:sp>
      <p:sp>
        <p:nvSpPr>
          <p:cNvPr id="5" name="Нижний колонтитул 4">
            <a:extLst>
              <a:ext uri="{FF2B5EF4-FFF2-40B4-BE49-F238E27FC236}">
                <a16:creationId xmlns:a16="http://schemas.microsoft.com/office/drawing/2014/main" id="{98022711-DC92-3346-945F-E8AA07E1AE1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0CCE63E8-018D-D640-BBE2-501309A2E90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983593-EC6B-B44B-9E76-7E39CD37B33E}" type="slidenum">
              <a:rPr lang="ru-RU" smtClean="0"/>
              <a:t>‹#›</a:t>
            </a:fld>
            <a:endParaRPr lang="ru-RU"/>
          </a:p>
        </p:txBody>
      </p:sp>
    </p:spTree>
    <p:extLst>
      <p:ext uri="{BB962C8B-B14F-4D97-AF65-F5344CB8AC3E}">
        <p14:creationId xmlns:p14="http://schemas.microsoft.com/office/powerpoint/2010/main" val="3342931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sv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9.sv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1AE6DA4-73E3-3E40-A1B6-4E84902A5959}"/>
              </a:ext>
            </a:extLst>
          </p:cNvPr>
          <p:cNvSpPr>
            <a:spLocks noGrp="1"/>
          </p:cNvSpPr>
          <p:nvPr>
            <p:ph type="ctrTitle"/>
          </p:nvPr>
        </p:nvSpPr>
        <p:spPr>
          <a:xfrm>
            <a:off x="535524" y="356839"/>
            <a:ext cx="8216522" cy="2660681"/>
          </a:xfrm>
        </p:spPr>
        <p:txBody>
          <a:bodyPr>
            <a:normAutofit/>
          </a:bodyPr>
          <a:lstStyle/>
          <a:p>
            <a:pPr algn="l"/>
            <a:r>
              <a:rPr lang="ru-RU" sz="7200" dirty="0"/>
              <a:t>Экономические системы </a:t>
            </a:r>
            <a:endParaRPr lang="ru-RU" sz="9600" dirty="0"/>
          </a:p>
        </p:txBody>
      </p:sp>
      <p:pic>
        <p:nvPicPr>
          <p:cNvPr id="4" name="Picture 7">
            <a:extLst>
              <a:ext uri="{FF2B5EF4-FFF2-40B4-BE49-F238E27FC236}">
                <a16:creationId xmlns:a16="http://schemas.microsoft.com/office/drawing/2014/main" id="{0A0AD42F-03A2-F24E-98D1-0EDCC7FB7202}"/>
              </a:ext>
            </a:extLst>
          </p:cNvPr>
          <p:cNvPicPr>
            <a:picLocks noChangeAspect="1"/>
          </p:cNvPicPr>
          <p:nvPr/>
        </p:nvPicPr>
        <p:blipFill>
          <a:blip r:embed="rId2"/>
          <a:srcRect/>
          <a:stretch>
            <a:fillRect/>
          </a:stretch>
        </p:blipFill>
        <p:spPr>
          <a:xfrm>
            <a:off x="8166410" y="1230473"/>
            <a:ext cx="3720790" cy="5270688"/>
          </a:xfrm>
          <a:prstGeom prst="rect">
            <a:avLst/>
          </a:prstGeom>
        </p:spPr>
      </p:pic>
    </p:spTree>
    <p:extLst>
      <p:ext uri="{BB962C8B-B14F-4D97-AF65-F5344CB8AC3E}">
        <p14:creationId xmlns:p14="http://schemas.microsoft.com/office/powerpoint/2010/main" val="19833921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252124"/>
            <a:ext cx="12192000" cy="605876"/>
          </a:xfrm>
          <a:prstGeom prst="rect">
            <a:avLst/>
          </a:prstGeom>
          <a:solidFill>
            <a:srgbClr val="FDCF60"/>
          </a:solidFill>
        </p:spPr>
      </p:sp>
      <p:pic>
        <p:nvPicPr>
          <p:cNvPr id="5" name="Picture 5"/>
          <p:cNvPicPr>
            <a:picLocks noChangeAspect="1"/>
          </p:cNvPicPr>
          <p:nvPr/>
        </p:nvPicPr>
        <p:blipFill>
          <a:blip r:embed="rId2"/>
          <a:srcRect/>
          <a:stretch>
            <a:fillRect/>
          </a:stretch>
        </p:blipFill>
        <p:spPr>
          <a:xfrm>
            <a:off x="8296396" y="863790"/>
            <a:ext cx="4551715" cy="5505303"/>
          </a:xfrm>
          <a:prstGeom prst="rect">
            <a:avLst/>
          </a:prstGeom>
        </p:spPr>
      </p:pic>
      <p:sp>
        <p:nvSpPr>
          <p:cNvPr id="3" name="Прямоугольник 2">
            <a:extLst>
              <a:ext uri="{FF2B5EF4-FFF2-40B4-BE49-F238E27FC236}">
                <a16:creationId xmlns:a16="http://schemas.microsoft.com/office/drawing/2014/main" id="{ED9A6FF8-8F8C-4B47-A7BF-07274E8EEFE9}"/>
              </a:ext>
            </a:extLst>
          </p:cNvPr>
          <p:cNvSpPr/>
          <p:nvPr/>
        </p:nvSpPr>
        <p:spPr>
          <a:xfrm>
            <a:off x="324095" y="337180"/>
            <a:ext cx="8665525" cy="3606821"/>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об экономических системах?</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В условиях традиционной экономики отсутствует экономический рост.</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В условиях рыночной экономики наблюдается циклическое экономическое развитие.</a:t>
            </a:r>
          </a:p>
          <a:p>
            <a:pPr>
              <a:lnSpc>
                <a:spcPct val="107000"/>
              </a:lnSpc>
              <a:spcAft>
                <a:spcPts val="800"/>
              </a:spcAft>
            </a:pPr>
            <a:endParaRPr lang="ru-RU" sz="28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166925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8974868">
            <a:off x="9469383" y="2935494"/>
            <a:ext cx="6058947" cy="6058947"/>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4922467">
            <a:off x="-2912267" y="-4372644"/>
            <a:ext cx="6931309" cy="6931309"/>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557025" y="4049959"/>
            <a:ext cx="2634975" cy="2122241"/>
          </a:xfrm>
          <a:prstGeom prst="rect">
            <a:avLst/>
          </a:prstGeom>
        </p:spPr>
      </p:pic>
      <p:sp>
        <p:nvSpPr>
          <p:cNvPr id="4" name="Прямоугольник 3">
            <a:extLst>
              <a:ext uri="{FF2B5EF4-FFF2-40B4-BE49-F238E27FC236}">
                <a16:creationId xmlns:a16="http://schemas.microsoft.com/office/drawing/2014/main" id="{75B93148-1630-1045-BBC2-EDE410BFA412}"/>
              </a:ext>
            </a:extLst>
          </p:cNvPr>
          <p:cNvSpPr/>
          <p:nvPr/>
        </p:nvSpPr>
        <p:spPr>
          <a:xfrm>
            <a:off x="1222717" y="1158518"/>
            <a:ext cx="8894618" cy="3299045"/>
          </a:xfrm>
          <a:prstGeom prst="rect">
            <a:avLst/>
          </a:prstGeom>
        </p:spPr>
        <p:txBody>
          <a:bodyPr wrap="square">
            <a:spAutoFit/>
          </a:bodyPr>
          <a:lstStyle/>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Государство </a:t>
            </a:r>
            <a:r>
              <a:rPr lang="ru-RU" sz="2800" dirty="0" err="1">
                <a:latin typeface="Calibri" panose="020F0502020204030204" pitchFamily="34" charset="0"/>
                <a:ea typeface="Calibri" panose="020F0502020204030204" pitchFamily="34" charset="0"/>
                <a:cs typeface="Times New Roman" panose="02020603050405020304" pitchFamily="18" charset="0"/>
              </a:rPr>
              <a:t>Z</a:t>
            </a:r>
            <a:r>
              <a:rPr lang="ru-RU" sz="2800" dirty="0">
                <a:latin typeface="Calibri" panose="020F0502020204030204" pitchFamily="34" charset="0"/>
                <a:ea typeface="Calibri" panose="020F0502020204030204" pitchFamily="34" charset="0"/>
                <a:cs typeface="Times New Roman" panose="02020603050405020304" pitchFamily="18" charset="0"/>
              </a:rPr>
              <a:t> переживает экономический подъём. Промышленность в своём развитии опережает сельское хозяйство. Законом установлено господство государственной собственности. Какая экономическая система существует в государстве </a:t>
            </a:r>
            <a:r>
              <a:rPr lang="ru-RU" sz="2800" dirty="0" err="1">
                <a:latin typeface="Calibri" panose="020F0502020204030204" pitchFamily="34" charset="0"/>
                <a:ea typeface="Calibri" panose="020F0502020204030204" pitchFamily="34" charset="0"/>
                <a:cs typeface="Times New Roman" panose="02020603050405020304" pitchFamily="18" charset="0"/>
              </a:rPr>
              <a:t>Z</a:t>
            </a:r>
            <a:r>
              <a:rPr lang="ru-RU" sz="2800" dirty="0">
                <a:latin typeface="Calibri" panose="020F0502020204030204" pitchFamily="34" charset="0"/>
                <a:ea typeface="Calibri" panose="020F0502020204030204" pitchFamily="34" charset="0"/>
                <a:cs typeface="Times New Roman" panose="02020603050405020304" pitchFamily="18" charset="0"/>
              </a:rPr>
              <a:t>? По какому признаку Вы это установили? Назовите любые два иных признака этой экономической системы</a:t>
            </a:r>
          </a:p>
        </p:txBody>
      </p:sp>
    </p:spTree>
    <p:extLst>
      <p:ext uri="{BB962C8B-B14F-4D97-AF65-F5344CB8AC3E}">
        <p14:creationId xmlns:p14="http://schemas.microsoft.com/office/powerpoint/2010/main" val="18348570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a:extLst>
              <a:ext uri="{FF2B5EF4-FFF2-40B4-BE49-F238E27FC236}">
                <a16:creationId xmlns:a16="http://schemas.microsoft.com/office/drawing/2014/main" id="{DFBC9AD4-472C-F945-A7E7-991387A8ACCB}"/>
              </a:ext>
            </a:extLst>
          </p:cNvPr>
          <p:cNvGraphicFramePr>
            <a:graphicFrameLocks noGrp="1"/>
          </p:cNvGraphicFramePr>
          <p:nvPr/>
        </p:nvGraphicFramePr>
        <p:xfrm>
          <a:off x="748144" y="464628"/>
          <a:ext cx="10941802" cy="5472179"/>
        </p:xfrm>
        <a:graphic>
          <a:graphicData uri="http://schemas.openxmlformats.org/drawingml/2006/table">
            <a:tbl>
              <a:tblPr firstRow="1" firstCol="1" bandRow="1"/>
              <a:tblGrid>
                <a:gridCol w="479425">
                  <a:extLst>
                    <a:ext uri="{9D8B030D-6E8A-4147-A177-3AD203B41FA5}">
                      <a16:colId xmlns:a16="http://schemas.microsoft.com/office/drawing/2014/main" val="2398805024"/>
                    </a:ext>
                  </a:extLst>
                </a:gridCol>
                <a:gridCol w="5082854">
                  <a:extLst>
                    <a:ext uri="{9D8B030D-6E8A-4147-A177-3AD203B41FA5}">
                      <a16:colId xmlns:a16="http://schemas.microsoft.com/office/drawing/2014/main" val="2474145158"/>
                    </a:ext>
                  </a:extLst>
                </a:gridCol>
                <a:gridCol w="446637">
                  <a:extLst>
                    <a:ext uri="{9D8B030D-6E8A-4147-A177-3AD203B41FA5}">
                      <a16:colId xmlns:a16="http://schemas.microsoft.com/office/drawing/2014/main" val="4286052745"/>
                    </a:ext>
                  </a:extLst>
                </a:gridCol>
                <a:gridCol w="4932886">
                  <a:extLst>
                    <a:ext uri="{9D8B030D-6E8A-4147-A177-3AD203B41FA5}">
                      <a16:colId xmlns:a16="http://schemas.microsoft.com/office/drawing/2014/main" val="1924615420"/>
                    </a:ext>
                  </a:extLst>
                </a:gridCol>
              </a:tblGrid>
              <a:tr h="0">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ХАРАКТЕРИСТИКИ ЭКОНОМИЧЕСКИХ СИСТЕМ</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ТИПЫ ЭКОНОМИЧЕСКИХ СИСТЕМ</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56818961"/>
                  </a:ext>
                </a:extLst>
              </a:tr>
              <a:tr h="0">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А)</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централизованное планирование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командная</a:t>
                      </a:r>
                    </a:p>
                  </a:txBody>
                  <a:tcPr marL="47625" marR="47625" marT="47625" marB="47625"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3849481952"/>
                  </a:ext>
                </a:extLst>
              </a:tr>
              <a:tr h="0">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Б)</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государственное ценообразование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рыночная</a:t>
                      </a:r>
                    </a:p>
                  </a:txBody>
                  <a:tcPr marL="47625" marR="47625" marT="47625" marB="47625" anchor="ctr">
                    <a:lnL>
                      <a:noFill/>
                    </a:lnL>
                    <a:lnR>
                      <a:noFill/>
                    </a:lnR>
                    <a:lnT>
                      <a:noFill/>
                    </a:lnT>
                    <a:lnB>
                      <a:noFill/>
                    </a:lnB>
                  </a:tcPr>
                </a:tc>
                <a:extLst>
                  <a:ext uri="{0D108BD9-81ED-4DB2-BD59-A6C34878D82A}">
                    <a16:rowId xmlns:a16="http://schemas.microsoft.com/office/drawing/2014/main" val="3723779662"/>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В)</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свобода предпринимательства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3681814759"/>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Г)</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конкуренция товаропроизводителей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2253284674"/>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Д)</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принцип уравнительного распределения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dirty="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1957656393"/>
                  </a:ext>
                </a:extLst>
              </a:tr>
            </a:tbl>
          </a:graphicData>
        </a:graphic>
      </p:graphicFrame>
    </p:spTree>
    <p:extLst>
      <p:ext uri="{BB962C8B-B14F-4D97-AF65-F5344CB8AC3E}">
        <p14:creationId xmlns:p14="http://schemas.microsoft.com/office/powerpoint/2010/main" val="21108171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7104152">
            <a:off x="9976282" y="3650909"/>
            <a:ext cx="3381357" cy="3503996"/>
          </a:xfrm>
          <a:prstGeom prst="rect">
            <a:avLst/>
          </a:prstGeom>
        </p:spPr>
      </p:pic>
      <p:grpSp>
        <p:nvGrpSpPr>
          <p:cNvPr id="3" name="Group 3"/>
          <p:cNvGrpSpPr/>
          <p:nvPr/>
        </p:nvGrpSpPr>
        <p:grpSpPr>
          <a:xfrm>
            <a:off x="672233" y="5761777"/>
            <a:ext cx="10847535" cy="153245"/>
            <a:chOff x="0" y="0"/>
            <a:chExt cx="40453856" cy="571500"/>
          </a:xfrm>
        </p:grpSpPr>
        <p:sp>
          <p:nvSpPr>
            <p:cNvPr id="4" name="Freeform 4"/>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7" name="Picture 7"/>
          <p:cNvPicPr>
            <a:picLocks noChangeAspect="1"/>
          </p:cNvPicPr>
          <p:nvPr/>
        </p:nvPicPr>
        <p:blipFill>
          <a:blip r:embed="rId3"/>
          <a:srcRect/>
          <a:stretch>
            <a:fillRect/>
          </a:stretch>
        </p:blipFill>
        <p:spPr>
          <a:xfrm>
            <a:off x="8334309" y="1341300"/>
            <a:ext cx="4228795" cy="5346753"/>
          </a:xfrm>
          <a:prstGeom prst="rect">
            <a:avLst/>
          </a:prstGeom>
        </p:spPr>
      </p:pic>
      <p:sp>
        <p:nvSpPr>
          <p:cNvPr id="5" name="Прямоугольник 4">
            <a:extLst>
              <a:ext uri="{FF2B5EF4-FFF2-40B4-BE49-F238E27FC236}">
                <a16:creationId xmlns:a16="http://schemas.microsoft.com/office/drawing/2014/main" id="{E51E9692-D41E-DF4E-866B-12766D8F7B6D}"/>
              </a:ext>
            </a:extLst>
          </p:cNvPr>
          <p:cNvSpPr/>
          <p:nvPr/>
        </p:nvSpPr>
        <p:spPr>
          <a:xfrm>
            <a:off x="356260" y="169947"/>
            <a:ext cx="10414660" cy="3248390"/>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 праве собственности?</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Право собственности выражается во владении, в пользовании и</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распоряжении собственником принадлежащей ему вещью.</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В качестве собственника может выступать только физическое лицо.</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17696508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72233" y="5761777"/>
            <a:ext cx="10847535" cy="153245"/>
            <a:chOff x="0" y="0"/>
            <a:chExt cx="40453856" cy="571500"/>
          </a:xfrm>
        </p:grpSpPr>
        <p:sp>
          <p:nvSpPr>
            <p:cNvPr id="3" name="Freeform 3"/>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5" name="Picture 5"/>
          <p:cNvPicPr>
            <a:picLocks noChangeAspect="1"/>
          </p:cNvPicPr>
          <p:nvPr/>
        </p:nvPicPr>
        <p:blipFill>
          <a:blip r:embed="rId2">
            <a:alphaModFix amt="19999"/>
          </a:blip>
          <a:srcRect/>
          <a:stretch>
            <a:fillRect/>
          </a:stretch>
        </p:blipFill>
        <p:spPr>
          <a:xfrm rot="1087153">
            <a:off x="9883894" y="-1805177"/>
            <a:ext cx="3754585" cy="3890761"/>
          </a:xfrm>
          <a:prstGeom prst="rect">
            <a:avLst/>
          </a:prstGeom>
        </p:spPr>
      </p:pic>
      <p:pic>
        <p:nvPicPr>
          <p:cNvPr id="6" name="Picture 6"/>
          <p:cNvPicPr>
            <a:picLocks noChangeAspect="1"/>
          </p:cNvPicPr>
          <p:nvPr/>
        </p:nvPicPr>
        <p:blipFill>
          <a:blip r:embed="rId3">
            <a:alphaModFix amt="19999"/>
          </a:blip>
          <a:srcRect/>
          <a:stretch>
            <a:fillRect/>
          </a:stretch>
        </p:blipFill>
        <p:spPr>
          <a:xfrm rot="834651">
            <a:off x="10282780" y="-1170681"/>
            <a:ext cx="3754585" cy="3890761"/>
          </a:xfrm>
          <a:prstGeom prst="rect">
            <a:avLst/>
          </a:prstGeom>
        </p:spPr>
      </p:pic>
      <p:pic>
        <p:nvPicPr>
          <p:cNvPr id="7" name="Picture 7"/>
          <p:cNvPicPr>
            <a:picLocks noChangeAspect="1"/>
          </p:cNvPicPr>
          <p:nvPr/>
        </p:nvPicPr>
        <p:blipFill>
          <a:blip r:embed="rId4">
            <a:alphaModFix amt="19999"/>
          </a:blip>
          <a:srcRect/>
          <a:stretch>
            <a:fillRect/>
          </a:stretch>
        </p:blipFill>
        <p:spPr>
          <a:xfrm rot="482663">
            <a:off x="10322152" y="-463804"/>
            <a:ext cx="2368097" cy="2299207"/>
          </a:xfrm>
          <a:prstGeom prst="rect">
            <a:avLst/>
          </a:prstGeom>
        </p:spPr>
      </p:pic>
      <p:pic>
        <p:nvPicPr>
          <p:cNvPr id="8" name="Picture 8"/>
          <p:cNvPicPr>
            <a:picLocks noChangeAspect="1"/>
          </p:cNvPicPr>
          <p:nvPr/>
        </p:nvPicPr>
        <p:blipFill>
          <a:blip r:embed="rId5"/>
          <a:srcRect/>
          <a:stretch>
            <a:fillRect/>
          </a:stretch>
        </p:blipFill>
        <p:spPr>
          <a:xfrm>
            <a:off x="7636580" y="2632817"/>
            <a:ext cx="4481868" cy="4156518"/>
          </a:xfrm>
          <a:prstGeom prst="rect">
            <a:avLst/>
          </a:prstGeom>
        </p:spPr>
      </p:pic>
      <p:sp>
        <p:nvSpPr>
          <p:cNvPr id="4" name="Прямоугольник 3">
            <a:extLst>
              <a:ext uri="{FF2B5EF4-FFF2-40B4-BE49-F238E27FC236}">
                <a16:creationId xmlns:a16="http://schemas.microsoft.com/office/drawing/2014/main" id="{00289A91-38CA-6442-A2E6-49C8DF52B89C}"/>
              </a:ext>
            </a:extLst>
          </p:cNvPr>
          <p:cNvSpPr/>
          <p:nvPr/>
        </p:nvSpPr>
        <p:spPr>
          <a:xfrm>
            <a:off x="372625" y="73420"/>
            <a:ext cx="10728673" cy="3043205"/>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 командной экономике?</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Характерной чертой командной экономики является государственное регулирование цен.</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Характерной чертой командной экономики является централизованное принятие экономических решений для всех производителей товаров и услуг.</a:t>
            </a:r>
          </a:p>
        </p:txBody>
      </p:sp>
    </p:spTree>
    <p:extLst>
      <p:ext uri="{BB962C8B-B14F-4D97-AF65-F5344CB8AC3E}">
        <p14:creationId xmlns:p14="http://schemas.microsoft.com/office/powerpoint/2010/main" val="11654890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a:extLst>
              <a:ext uri="{FF2B5EF4-FFF2-40B4-BE49-F238E27FC236}">
                <a16:creationId xmlns:a16="http://schemas.microsoft.com/office/drawing/2014/main" id="{DFBD22AD-5EDA-4947-B708-4D00FF3BB352}"/>
              </a:ext>
            </a:extLst>
          </p:cNvPr>
          <p:cNvGraphicFramePr>
            <a:graphicFrameLocks noGrp="1"/>
          </p:cNvGraphicFramePr>
          <p:nvPr/>
        </p:nvGraphicFramePr>
        <p:xfrm>
          <a:off x="518061" y="153858"/>
          <a:ext cx="11155878" cy="5472179"/>
        </p:xfrm>
        <a:graphic>
          <a:graphicData uri="http://schemas.openxmlformats.org/drawingml/2006/table">
            <a:tbl>
              <a:tblPr firstRow="1" firstCol="1" bandRow="1"/>
              <a:tblGrid>
                <a:gridCol w="483988">
                  <a:extLst>
                    <a:ext uri="{9D8B030D-6E8A-4147-A177-3AD203B41FA5}">
                      <a16:colId xmlns:a16="http://schemas.microsoft.com/office/drawing/2014/main" val="1617230310"/>
                    </a:ext>
                  </a:extLst>
                </a:gridCol>
                <a:gridCol w="5093951">
                  <a:extLst>
                    <a:ext uri="{9D8B030D-6E8A-4147-A177-3AD203B41FA5}">
                      <a16:colId xmlns:a16="http://schemas.microsoft.com/office/drawing/2014/main" val="502287521"/>
                    </a:ext>
                  </a:extLst>
                </a:gridCol>
                <a:gridCol w="436744">
                  <a:extLst>
                    <a:ext uri="{9D8B030D-6E8A-4147-A177-3AD203B41FA5}">
                      <a16:colId xmlns:a16="http://schemas.microsoft.com/office/drawing/2014/main" val="689370683"/>
                    </a:ext>
                  </a:extLst>
                </a:gridCol>
                <a:gridCol w="5141195">
                  <a:extLst>
                    <a:ext uri="{9D8B030D-6E8A-4147-A177-3AD203B41FA5}">
                      <a16:colId xmlns:a16="http://schemas.microsoft.com/office/drawing/2014/main" val="679346086"/>
                    </a:ext>
                  </a:extLst>
                </a:gridCol>
              </a:tblGrid>
              <a:tr h="0">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ХАРАКТЕРИСТИКИ</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ТИПЫ ЭКОНОМИЧЕСКИХ СИСТЕМ</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2258720700"/>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преобладание (господство) государственной собственности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командная (плановая)</a:t>
                      </a:r>
                    </a:p>
                  </a:txBody>
                  <a:tcPr marL="47625" marR="47625" marT="47625" marB="47625"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658030872"/>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Б)</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свободное ценообразование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рыночная</a:t>
                      </a:r>
                    </a:p>
                  </a:txBody>
                  <a:tcPr marL="47625" marR="47625" marT="47625" marB="47625" anchor="ctr">
                    <a:lnL>
                      <a:noFill/>
                    </a:lnL>
                    <a:lnR>
                      <a:noFill/>
                    </a:lnR>
                    <a:lnT>
                      <a:noFill/>
                    </a:lnT>
                    <a:lnB>
                      <a:noFill/>
                    </a:lnB>
                  </a:tcPr>
                </a:tc>
                <a:extLst>
                  <a:ext uri="{0D108BD9-81ED-4DB2-BD59-A6C34878D82A}">
                    <a16:rowId xmlns:a16="http://schemas.microsoft.com/office/drawing/2014/main" val="685964045"/>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В)</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контроль государства за производством </a:t>
                      </a:r>
                      <a:br>
                        <a:rPr lang="ru-RU" sz="2800" b="1" dirty="0">
                          <a:effectLst/>
                          <a:latin typeface="Calibri" panose="020F0502020204030204" pitchFamily="34" charset="0"/>
                          <a:ea typeface="Calibri" panose="020F0502020204030204" pitchFamily="34" charset="0"/>
                          <a:cs typeface="Times New Roman" panose="02020603050405020304" pitchFamily="18" charset="0"/>
                        </a:rPr>
                      </a:br>
                      <a:r>
                        <a:rPr lang="ru-RU" sz="2800" b="1" dirty="0">
                          <a:effectLst/>
                          <a:latin typeface="Calibri" panose="020F0502020204030204" pitchFamily="34" charset="0"/>
                          <a:ea typeface="Calibri" panose="020F0502020204030204" pitchFamily="34" charset="0"/>
                          <a:cs typeface="Times New Roman" panose="02020603050405020304" pitchFamily="18" charset="0"/>
                        </a:rPr>
                        <a:t>и распределением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2070543628"/>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Г)</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централизованное планирование производства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4234186340"/>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Д)</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конкуренция производителей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dirty="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2109059879"/>
                  </a:ext>
                </a:extLst>
              </a:tr>
            </a:tbl>
          </a:graphicData>
        </a:graphic>
      </p:graphicFrame>
    </p:spTree>
    <p:extLst>
      <p:ext uri="{BB962C8B-B14F-4D97-AF65-F5344CB8AC3E}">
        <p14:creationId xmlns:p14="http://schemas.microsoft.com/office/powerpoint/2010/main" val="37834352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535763" y="-190082"/>
            <a:ext cx="12873449" cy="8519883"/>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713683" y="3967300"/>
            <a:ext cx="3754419" cy="3071798"/>
          </a:xfrm>
          <a:prstGeom prst="rect">
            <a:avLst/>
          </a:prstGeom>
        </p:spPr>
      </p:pic>
      <p:sp>
        <p:nvSpPr>
          <p:cNvPr id="3" name="Прямоугольник 2">
            <a:extLst>
              <a:ext uri="{FF2B5EF4-FFF2-40B4-BE49-F238E27FC236}">
                <a16:creationId xmlns:a16="http://schemas.microsoft.com/office/drawing/2014/main" id="{CC7CA9FA-8CB8-6146-84AB-F5ABCA213553}"/>
              </a:ext>
            </a:extLst>
          </p:cNvPr>
          <p:cNvSpPr/>
          <p:nvPr/>
        </p:nvSpPr>
        <p:spPr>
          <a:xfrm>
            <a:off x="98961" y="91328"/>
            <a:ext cx="11994078" cy="507831"/>
          </a:xfrm>
          <a:prstGeom prst="rect">
            <a:avLst/>
          </a:prstGeom>
        </p:spPr>
        <p:txBody>
          <a:bodyPr wrap="square">
            <a:spAutoFit/>
          </a:bodyPr>
          <a:lstStyle/>
          <a:p>
            <a:r>
              <a:rPr lang="ru-RU" sz="2700" dirty="0">
                <a:solidFill>
                  <a:srgbClr val="FF0000"/>
                </a:solidFill>
                <a:latin typeface="Verdana" panose="020B0604030504040204" pitchFamily="34" charset="0"/>
                <a:ea typeface="Times New Roman" panose="02020603050405020304" pitchFamily="18" charset="0"/>
                <a:cs typeface="Times New Roman" panose="02020603050405020304" pitchFamily="18" charset="0"/>
              </a:rPr>
              <a:t>Напишите план на тему «Плановая экономика и её особенности»</a:t>
            </a:r>
            <a:r>
              <a:rPr lang="ru-RU" sz="2700" dirty="0">
                <a:solidFill>
                  <a:srgbClr val="FF0000"/>
                </a:solidFill>
              </a:rPr>
              <a:t> </a:t>
            </a:r>
          </a:p>
        </p:txBody>
      </p:sp>
      <p:sp>
        <p:nvSpPr>
          <p:cNvPr id="4" name="Прямоугольник 3">
            <a:extLst>
              <a:ext uri="{FF2B5EF4-FFF2-40B4-BE49-F238E27FC236}">
                <a16:creationId xmlns:a16="http://schemas.microsoft.com/office/drawing/2014/main" id="{75C4A8DE-1CB9-E043-927B-E16561A40F80}"/>
              </a:ext>
            </a:extLst>
          </p:cNvPr>
          <p:cNvSpPr/>
          <p:nvPr/>
        </p:nvSpPr>
        <p:spPr>
          <a:xfrm>
            <a:off x="293915" y="728869"/>
            <a:ext cx="9764486" cy="5400261"/>
          </a:xfrm>
          <a:prstGeom prst="rect">
            <a:avLst/>
          </a:prstGeom>
        </p:spPr>
        <p:txBody>
          <a:bodyPr wrap="square">
            <a:spAutoFit/>
          </a:bodyPr>
          <a:lstStyle/>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1. Определение командно-административной (плановой) экономики. </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2. Особенности плановой экономики:</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Преобладание государственной собственности;</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Номинальный характер товарно-денежных отношений;</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 </a:t>
            </a:r>
            <a:r>
              <a:rPr lang="ru-RU" sz="2800" dirty="0" err="1">
                <a:latin typeface="Calibri" panose="020F0502020204030204" pitchFamily="34" charset="0"/>
                <a:ea typeface="Calibri" panose="020F0502020204030204" pitchFamily="34" charset="0"/>
                <a:cs typeface="Times New Roman" panose="02020603050405020304" pitchFamily="18" charset="0"/>
              </a:rPr>
              <a:t>Госуд</a:t>
            </a:r>
            <a:r>
              <a:rPr lang="ru-RU" sz="2800" dirty="0">
                <a:latin typeface="Calibri" panose="020F0502020204030204" pitchFamily="34" charset="0"/>
                <a:ea typeface="Calibri" panose="020F0502020204030204" pitchFamily="34" charset="0"/>
                <a:cs typeface="Times New Roman" panose="02020603050405020304" pitchFamily="18" charset="0"/>
              </a:rPr>
              <a:t>. монополия и бюрократизация экономики;</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г) Гос. планирование и установка цен;</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д) Отсутствие выбора у производителей;</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е) отсутствие мотивации у производителей в эффективности труда. </a:t>
            </a:r>
          </a:p>
        </p:txBody>
      </p:sp>
    </p:spTree>
    <p:extLst>
      <p:ext uri="{BB962C8B-B14F-4D97-AF65-F5344CB8AC3E}">
        <p14:creationId xmlns:p14="http://schemas.microsoft.com/office/powerpoint/2010/main" val="13788828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9B1D942C-4361-EE40-95E9-93B2E902B348}"/>
              </a:ext>
            </a:extLst>
          </p:cNvPr>
          <p:cNvSpPr/>
          <p:nvPr/>
        </p:nvSpPr>
        <p:spPr>
          <a:xfrm>
            <a:off x="328550" y="198006"/>
            <a:ext cx="6096000" cy="5297669"/>
          </a:xfrm>
          <a:prstGeom prst="rect">
            <a:avLst/>
          </a:prstGeom>
        </p:spPr>
        <p:txBody>
          <a:bodyPr>
            <a:spAutoFit/>
          </a:bodyPr>
          <a:lstStyle/>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3. Положительные черты системы:</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устойчивость;</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социальная стабильность;</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 примерно одинаковый уровень жизни;</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г) каждому обеспечен минимальный объем жизненно необходимых благ;</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д) отсутствует безработица;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е) сосредоточение средств в приоритетных направлениях; </a:t>
            </a:r>
          </a:p>
        </p:txBody>
      </p:sp>
      <p:sp>
        <p:nvSpPr>
          <p:cNvPr id="3" name="Прямоугольник 2">
            <a:extLst>
              <a:ext uri="{FF2B5EF4-FFF2-40B4-BE49-F238E27FC236}">
                <a16:creationId xmlns:a16="http://schemas.microsoft.com/office/drawing/2014/main" id="{C3F66D2D-1331-EA40-B111-B10A8A790B17}"/>
              </a:ext>
            </a:extLst>
          </p:cNvPr>
          <p:cNvSpPr/>
          <p:nvPr/>
        </p:nvSpPr>
        <p:spPr>
          <a:xfrm>
            <a:off x="6539346" y="198006"/>
            <a:ext cx="5454732" cy="5195077"/>
          </a:xfrm>
          <a:prstGeom prst="rect">
            <a:avLst/>
          </a:prstGeom>
        </p:spPr>
        <p:txBody>
          <a:bodyPr wrap="square">
            <a:spAutoFit/>
          </a:bodyPr>
          <a:lstStyle/>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4. Негативные черты системы:</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несамостоятельные производители;</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отсутствие заинтересованности в результатах труда;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 ограниченность выбора и дефицит товаров;</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г) застои в экономике;</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д) огромный бюрократический аппарат.</a:t>
            </a:r>
          </a:p>
        </p:txBody>
      </p:sp>
      <p:sp>
        <p:nvSpPr>
          <p:cNvPr id="4" name="Прямоугольник 3">
            <a:extLst>
              <a:ext uri="{FF2B5EF4-FFF2-40B4-BE49-F238E27FC236}">
                <a16:creationId xmlns:a16="http://schemas.microsoft.com/office/drawing/2014/main" id="{4E13C521-DDE7-2743-826A-4D8326EB518E}"/>
              </a:ext>
            </a:extLst>
          </p:cNvPr>
          <p:cNvSpPr/>
          <p:nvPr/>
        </p:nvSpPr>
        <p:spPr>
          <a:xfrm>
            <a:off x="2164089" y="5877546"/>
            <a:ext cx="8520922" cy="532903"/>
          </a:xfrm>
          <a:prstGeom prst="rect">
            <a:avLst/>
          </a:prstGeom>
        </p:spPr>
        <p:txBody>
          <a:bodyPr wrap="none">
            <a:spAutoFit/>
          </a:bodyPr>
          <a:lstStyle/>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5. Применение данной системы в современном мире.</a:t>
            </a:r>
          </a:p>
        </p:txBody>
      </p:sp>
    </p:spTree>
    <p:extLst>
      <p:ext uri="{BB962C8B-B14F-4D97-AF65-F5344CB8AC3E}">
        <p14:creationId xmlns:p14="http://schemas.microsoft.com/office/powerpoint/2010/main" val="41311327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E7EFA43-03E7-D345-9DDC-2F5BF761A172}"/>
              </a:ext>
            </a:extLst>
          </p:cNvPr>
          <p:cNvSpPr/>
          <p:nvPr/>
        </p:nvSpPr>
        <p:spPr>
          <a:xfrm>
            <a:off x="316676" y="148879"/>
            <a:ext cx="11875324" cy="923330"/>
          </a:xfrm>
          <a:prstGeom prst="rect">
            <a:avLst/>
          </a:prstGeom>
        </p:spPr>
        <p:txBody>
          <a:bodyPr wrap="square">
            <a:spAutoFit/>
          </a:bodyPr>
          <a:lstStyle/>
          <a:p>
            <a:pPr algn="ctr"/>
            <a:r>
              <a:rPr lang="ru-RU" sz="27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Напишите план на тему «Частная собственность как основа рыночной системы». </a:t>
            </a:r>
            <a:endParaRPr lang="ru-RU" sz="2700" dirty="0"/>
          </a:p>
        </p:txBody>
      </p:sp>
      <p:sp>
        <p:nvSpPr>
          <p:cNvPr id="3" name="Прямоугольник 2">
            <a:extLst>
              <a:ext uri="{FF2B5EF4-FFF2-40B4-BE49-F238E27FC236}">
                <a16:creationId xmlns:a16="http://schemas.microsoft.com/office/drawing/2014/main" id="{42EE0F35-645D-A84B-9C60-C763FDD210F6}"/>
              </a:ext>
            </a:extLst>
          </p:cNvPr>
          <p:cNvSpPr/>
          <p:nvPr/>
        </p:nvSpPr>
        <p:spPr>
          <a:xfrm>
            <a:off x="772342" y="1252555"/>
            <a:ext cx="10284031" cy="5605445"/>
          </a:xfrm>
          <a:prstGeom prst="rect">
            <a:avLst/>
          </a:prstGeom>
        </p:spPr>
        <p:txBody>
          <a:bodyPr wrap="square">
            <a:spAutoFit/>
          </a:bodyPr>
          <a:lstStyle/>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1. Понятие частной собственности в рыночной экономике . </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2. Объекты частной собственности:</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Предметы, удовлетворяющие личные потребности;</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Недвижимость;</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 Земля и т. Д</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Г)Транспорт. </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3.Правомочия собственника как основа рыночной экономики</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владение</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распоряжение</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 пользование</a:t>
            </a:r>
          </a:p>
        </p:txBody>
      </p:sp>
      <p:pic>
        <p:nvPicPr>
          <p:cNvPr id="4" name="Picture 5">
            <a:extLst>
              <a:ext uri="{FF2B5EF4-FFF2-40B4-BE49-F238E27FC236}">
                <a16:creationId xmlns:a16="http://schemas.microsoft.com/office/drawing/2014/main" id="{B7E5DAA4-0172-3D4E-96E3-E7FC64B1362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8619868" y="5420156"/>
            <a:ext cx="3754419" cy="3071798"/>
          </a:xfrm>
          <a:prstGeom prst="rect">
            <a:avLst/>
          </a:prstGeom>
        </p:spPr>
      </p:pic>
    </p:spTree>
    <p:extLst>
      <p:ext uri="{BB962C8B-B14F-4D97-AF65-F5344CB8AC3E}">
        <p14:creationId xmlns:p14="http://schemas.microsoft.com/office/powerpoint/2010/main" val="17234677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BBA2FF9-0B2A-2949-B4EB-293517E430E6}"/>
              </a:ext>
            </a:extLst>
          </p:cNvPr>
          <p:cNvSpPr/>
          <p:nvPr/>
        </p:nvSpPr>
        <p:spPr>
          <a:xfrm>
            <a:off x="130629" y="0"/>
            <a:ext cx="12061371" cy="6024470"/>
          </a:xfrm>
          <a:prstGeom prst="rect">
            <a:avLst/>
          </a:prstGeom>
        </p:spPr>
        <p:txBody>
          <a:bodyPr wrap="square">
            <a:spAutoFit/>
          </a:bodyPr>
          <a:lstStyle/>
          <a:p>
            <a:pPr>
              <a:lnSpc>
                <a:spcPct val="107000"/>
              </a:lnSpc>
              <a:spcAft>
                <a:spcPts val="800"/>
              </a:spcAft>
            </a:pPr>
            <a:r>
              <a:rPr lang="ru-RU" sz="2300" dirty="0">
                <a:latin typeface="Calibri" panose="020F0502020204030204" pitchFamily="34" charset="0"/>
                <a:ea typeface="Calibri" panose="020F0502020204030204" pitchFamily="34" charset="0"/>
                <a:cs typeface="Times New Roman" panose="02020603050405020304" pitchFamily="18" charset="0"/>
              </a:rPr>
              <a:t>4. Способы приобретения собственности</a:t>
            </a:r>
          </a:p>
          <a:p>
            <a:pPr>
              <a:lnSpc>
                <a:spcPct val="107000"/>
              </a:lnSpc>
              <a:spcAft>
                <a:spcPts val="800"/>
              </a:spcAft>
            </a:pPr>
            <a:r>
              <a:rPr lang="ru-RU" sz="2300" dirty="0">
                <a:latin typeface="Calibri" panose="020F0502020204030204" pitchFamily="34" charset="0"/>
                <a:ea typeface="Calibri" panose="020F0502020204030204" pitchFamily="34" charset="0"/>
                <a:cs typeface="Times New Roman" panose="02020603050405020304" pitchFamily="18" charset="0"/>
              </a:rPr>
              <a:t>а) изготовление вещи для себя.</a:t>
            </a:r>
          </a:p>
          <a:p>
            <a:pPr>
              <a:lnSpc>
                <a:spcPct val="107000"/>
              </a:lnSpc>
              <a:spcAft>
                <a:spcPts val="800"/>
              </a:spcAft>
            </a:pPr>
            <a:r>
              <a:rPr lang="ru-RU" sz="2300" dirty="0">
                <a:latin typeface="Calibri" panose="020F0502020204030204" pitchFamily="34" charset="0"/>
                <a:ea typeface="Calibri" panose="020F0502020204030204" pitchFamily="34" charset="0"/>
                <a:cs typeface="Times New Roman" panose="02020603050405020304" pitchFamily="18" charset="0"/>
              </a:rPr>
              <a:t>б) использование плодов, продукции, доходов, полученных в результате использования имущества </a:t>
            </a:r>
          </a:p>
          <a:p>
            <a:pPr>
              <a:lnSpc>
                <a:spcPct val="107000"/>
              </a:lnSpc>
              <a:spcAft>
                <a:spcPts val="800"/>
              </a:spcAft>
            </a:pPr>
            <a:r>
              <a:rPr lang="ru-RU" sz="2300" dirty="0">
                <a:latin typeface="Calibri" panose="020F0502020204030204" pitchFamily="34" charset="0"/>
                <a:ea typeface="Calibri" panose="020F0502020204030204" pitchFamily="34" charset="0"/>
                <a:cs typeface="Times New Roman" panose="02020603050405020304" pitchFamily="18" charset="0"/>
              </a:rPr>
              <a:t>в) получение по наследству </a:t>
            </a:r>
          </a:p>
          <a:p>
            <a:pPr>
              <a:lnSpc>
                <a:spcPct val="107000"/>
              </a:lnSpc>
              <a:spcAft>
                <a:spcPts val="800"/>
              </a:spcAft>
            </a:pPr>
            <a:r>
              <a:rPr lang="ru-RU" sz="2300" dirty="0">
                <a:latin typeface="Calibri" panose="020F0502020204030204" pitchFamily="34" charset="0"/>
                <a:ea typeface="Calibri" panose="020F0502020204030204" pitchFamily="34" charset="0"/>
                <a:cs typeface="Times New Roman" panose="02020603050405020304" pitchFamily="18" charset="0"/>
              </a:rPr>
              <a:t>г) приобретение имущества, покупка его у другого лица, а также в результате обмена</a:t>
            </a:r>
          </a:p>
          <a:p>
            <a:pPr>
              <a:lnSpc>
                <a:spcPct val="107000"/>
              </a:lnSpc>
              <a:spcAft>
                <a:spcPts val="800"/>
              </a:spcAft>
            </a:pPr>
            <a:r>
              <a:rPr lang="ru-RU" sz="2300" dirty="0">
                <a:latin typeface="Calibri" panose="020F0502020204030204" pitchFamily="34" charset="0"/>
                <a:ea typeface="Calibri" panose="020F0502020204030204" pitchFamily="34" charset="0"/>
                <a:cs typeface="Times New Roman" panose="02020603050405020304" pitchFamily="18" charset="0"/>
              </a:rPr>
              <a:t>д) получение вещи в подарок </a:t>
            </a:r>
          </a:p>
          <a:p>
            <a:pPr>
              <a:lnSpc>
                <a:spcPct val="107000"/>
              </a:lnSpc>
              <a:spcAft>
                <a:spcPts val="800"/>
              </a:spcAft>
            </a:pPr>
            <a:r>
              <a:rPr lang="ru-RU" sz="2300" dirty="0">
                <a:latin typeface="Calibri" panose="020F0502020204030204" pitchFamily="34" charset="0"/>
                <a:ea typeface="Calibri" panose="020F0502020204030204" pitchFamily="34" charset="0"/>
                <a:cs typeface="Times New Roman" panose="02020603050405020304" pitchFamily="18" charset="0"/>
              </a:rPr>
              <a:t>ж) приобретение в законном порядке право собственности на имущество, не имеющее собственника.</a:t>
            </a:r>
          </a:p>
          <a:p>
            <a:pPr>
              <a:lnSpc>
                <a:spcPct val="107000"/>
              </a:lnSpc>
              <a:spcAft>
                <a:spcPts val="800"/>
              </a:spcAft>
            </a:pPr>
            <a:r>
              <a:rPr lang="ru-RU" sz="2300" dirty="0">
                <a:latin typeface="Calibri" panose="020F0502020204030204" pitchFamily="34" charset="0"/>
                <a:ea typeface="Calibri" panose="020F0502020204030204" pitchFamily="34" charset="0"/>
                <a:cs typeface="Times New Roman" panose="02020603050405020304" pitchFamily="18" charset="0"/>
              </a:rPr>
              <a:t>5. Способы изменения прав собственности:</a:t>
            </a:r>
          </a:p>
          <a:p>
            <a:pPr>
              <a:lnSpc>
                <a:spcPct val="107000"/>
              </a:lnSpc>
              <a:spcAft>
                <a:spcPts val="800"/>
              </a:spcAft>
            </a:pPr>
            <a:r>
              <a:rPr lang="ru-RU" sz="2300" dirty="0">
                <a:latin typeface="Calibri" panose="020F0502020204030204" pitchFamily="34" charset="0"/>
                <a:ea typeface="Calibri" panose="020F0502020204030204" pitchFamily="34" charset="0"/>
                <a:cs typeface="Times New Roman" panose="02020603050405020304" pitchFamily="18" charset="0"/>
              </a:rPr>
              <a:t>А)приватизация </a:t>
            </a:r>
          </a:p>
          <a:p>
            <a:pPr>
              <a:lnSpc>
                <a:spcPct val="107000"/>
              </a:lnSpc>
              <a:spcAft>
                <a:spcPts val="800"/>
              </a:spcAft>
            </a:pPr>
            <a:r>
              <a:rPr lang="ru-RU" sz="2300" dirty="0">
                <a:latin typeface="Calibri" panose="020F0502020204030204" pitchFamily="34" charset="0"/>
                <a:ea typeface="Calibri" panose="020F0502020204030204" pitchFamily="34" charset="0"/>
                <a:cs typeface="Times New Roman" panose="02020603050405020304" pitchFamily="18" charset="0"/>
              </a:rPr>
              <a:t>Б)национализация</a:t>
            </a:r>
          </a:p>
          <a:p>
            <a:pPr>
              <a:lnSpc>
                <a:spcPct val="107000"/>
              </a:lnSpc>
              <a:spcAft>
                <a:spcPts val="800"/>
              </a:spcAft>
            </a:pPr>
            <a:endParaRPr lang="ru-RU" sz="2300"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95EB2028-616F-6A46-A2FF-947016BA8E7F}"/>
              </a:ext>
            </a:extLst>
          </p:cNvPr>
          <p:cNvSpPr/>
          <p:nvPr/>
        </p:nvSpPr>
        <p:spPr>
          <a:xfrm>
            <a:off x="5965371" y="3935476"/>
            <a:ext cx="6096000" cy="2370329"/>
          </a:xfrm>
          <a:prstGeom prst="rect">
            <a:avLst/>
          </a:prstGeom>
        </p:spPr>
        <p:txBody>
          <a:bodyPr>
            <a:spAutoFit/>
          </a:bodyPr>
          <a:lstStyle/>
          <a:p>
            <a:pPr>
              <a:lnSpc>
                <a:spcPct val="107000"/>
              </a:lnSpc>
              <a:spcAft>
                <a:spcPts val="800"/>
              </a:spcAft>
            </a:pPr>
            <a:r>
              <a:rPr lang="ru-RU" dirty="0">
                <a:latin typeface="Calibri" panose="020F0502020204030204" pitchFamily="34" charset="0"/>
                <a:ea typeface="Calibri" panose="020F0502020204030204" pitchFamily="34" charset="0"/>
                <a:cs typeface="Times New Roman" panose="02020603050405020304" pitchFamily="18" charset="0"/>
              </a:rPr>
              <a:t>6.Основные черты рыночной экономики:</a:t>
            </a:r>
          </a:p>
          <a:p>
            <a:pPr>
              <a:lnSpc>
                <a:spcPct val="107000"/>
              </a:lnSpc>
              <a:spcAft>
                <a:spcPts val="800"/>
              </a:spcAft>
            </a:pPr>
            <a:r>
              <a:rPr lang="ru-RU" dirty="0">
                <a:latin typeface="Calibri" panose="020F0502020204030204" pitchFamily="34" charset="0"/>
                <a:ea typeface="Calibri" panose="020F0502020204030204" pitchFamily="34" charset="0"/>
                <a:cs typeface="Times New Roman" panose="02020603050405020304" pitchFamily="18" charset="0"/>
              </a:rPr>
              <a:t>а) частная собственность;</a:t>
            </a:r>
          </a:p>
          <a:p>
            <a:pPr>
              <a:lnSpc>
                <a:spcPct val="107000"/>
              </a:lnSpc>
              <a:spcAft>
                <a:spcPts val="800"/>
              </a:spcAft>
            </a:pPr>
            <a:r>
              <a:rPr lang="ru-RU" dirty="0">
                <a:latin typeface="Calibri" panose="020F0502020204030204" pitchFamily="34" charset="0"/>
                <a:ea typeface="Calibri" panose="020F0502020204030204" pitchFamily="34" charset="0"/>
                <a:cs typeface="Times New Roman" panose="02020603050405020304" pitchFamily="18" charset="0"/>
              </a:rPr>
              <a:t>Б) конкуренция;</a:t>
            </a:r>
          </a:p>
          <a:p>
            <a:pPr>
              <a:lnSpc>
                <a:spcPct val="107000"/>
              </a:lnSpc>
              <a:spcAft>
                <a:spcPts val="800"/>
              </a:spcAft>
            </a:pPr>
            <a:r>
              <a:rPr lang="ru-RU" dirty="0">
                <a:latin typeface="Calibri" panose="020F0502020204030204" pitchFamily="34" charset="0"/>
                <a:ea typeface="Calibri" panose="020F0502020204030204" pitchFamily="34" charset="0"/>
                <a:cs typeface="Times New Roman" panose="02020603050405020304" pitchFamily="18" charset="0"/>
              </a:rPr>
              <a:t>в) свободное ценообразование;</a:t>
            </a:r>
          </a:p>
          <a:p>
            <a:pPr>
              <a:lnSpc>
                <a:spcPct val="107000"/>
              </a:lnSpc>
              <a:spcAft>
                <a:spcPts val="800"/>
              </a:spcAft>
            </a:pPr>
            <a:r>
              <a:rPr lang="ru-RU" dirty="0">
                <a:latin typeface="Calibri" panose="020F0502020204030204" pitchFamily="34" charset="0"/>
                <a:ea typeface="Calibri" panose="020F0502020204030204" pitchFamily="34" charset="0"/>
                <a:cs typeface="Times New Roman" panose="02020603050405020304" pitchFamily="18" charset="0"/>
              </a:rPr>
              <a:t>г) свободный спрос и предложение;</a:t>
            </a:r>
          </a:p>
          <a:p>
            <a:pPr>
              <a:lnSpc>
                <a:spcPct val="107000"/>
              </a:lnSpc>
              <a:spcAft>
                <a:spcPts val="800"/>
              </a:spcAft>
            </a:pPr>
            <a:r>
              <a:rPr lang="ru-RU" dirty="0">
                <a:latin typeface="Calibri" panose="020F0502020204030204" pitchFamily="34" charset="0"/>
                <a:ea typeface="Calibri" panose="020F0502020204030204" pitchFamily="34" charset="0"/>
                <a:cs typeface="Times New Roman" panose="02020603050405020304" pitchFamily="18" charset="0"/>
              </a:rPr>
              <a:t>5. Перспективы развития частной формы собственности.</a:t>
            </a:r>
            <a:endParaRPr lang="ru-RU" dirty="0"/>
          </a:p>
        </p:txBody>
      </p:sp>
    </p:spTree>
    <p:extLst>
      <p:ext uri="{BB962C8B-B14F-4D97-AF65-F5344CB8AC3E}">
        <p14:creationId xmlns:p14="http://schemas.microsoft.com/office/powerpoint/2010/main" val="176753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3321519">
            <a:off x="8897292" y="3615186"/>
            <a:ext cx="5033565" cy="4271359"/>
            <a:chOff x="0" y="0"/>
            <a:chExt cx="10067131" cy="8542718"/>
          </a:xfrm>
        </p:grpSpPr>
        <p:pic>
          <p:nvPicPr>
            <p:cNvPr id="3" name="Picture 3"/>
            <p:cNvPicPr>
              <a:picLocks noChangeAspect="1"/>
            </p:cNvPicPr>
            <p:nvPr/>
          </p:nvPicPr>
          <p:blipFill>
            <a:blip r:embed="rId2">
              <a:alphaModFix amt="19999"/>
            </a:blip>
            <a:srcRect/>
            <a:stretch>
              <a:fillRect/>
            </a:stretch>
          </p:blipFill>
          <p:spPr>
            <a:xfrm rot="-4570884">
              <a:off x="828856" y="918308"/>
              <a:ext cx="6762713" cy="7007993"/>
            </a:xfrm>
            <a:prstGeom prst="rect">
              <a:avLst/>
            </a:prstGeom>
          </p:spPr>
        </p:pic>
        <p:pic>
          <p:nvPicPr>
            <p:cNvPr id="4" name="Picture 4"/>
            <p:cNvPicPr>
              <a:picLocks noChangeAspect="1"/>
            </p:cNvPicPr>
            <p:nvPr/>
          </p:nvPicPr>
          <p:blipFill>
            <a:blip r:embed="rId3">
              <a:alphaModFix amt="19999"/>
            </a:blip>
            <a:srcRect/>
            <a:stretch>
              <a:fillRect/>
            </a:stretch>
          </p:blipFill>
          <p:spPr>
            <a:xfrm rot="-4570884">
              <a:off x="2475562" y="616418"/>
              <a:ext cx="6762713" cy="7007993"/>
            </a:xfrm>
            <a:prstGeom prst="rect">
              <a:avLst/>
            </a:prstGeom>
          </p:spPr>
        </p:pic>
      </p:grpSp>
      <p:grpSp>
        <p:nvGrpSpPr>
          <p:cNvPr id="5" name="Group 5"/>
          <p:cNvGrpSpPr/>
          <p:nvPr/>
        </p:nvGrpSpPr>
        <p:grpSpPr>
          <a:xfrm>
            <a:off x="672233" y="5761777"/>
            <a:ext cx="10847535" cy="153245"/>
            <a:chOff x="0" y="0"/>
            <a:chExt cx="40453856" cy="571500"/>
          </a:xfrm>
        </p:grpSpPr>
        <p:sp>
          <p:nvSpPr>
            <p:cNvPr id="6" name="Freeform 6"/>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8" name="Picture 8"/>
          <p:cNvPicPr>
            <a:picLocks noChangeAspect="1"/>
          </p:cNvPicPr>
          <p:nvPr/>
        </p:nvPicPr>
        <p:blipFill>
          <a:blip r:embed="rId4"/>
          <a:srcRect/>
          <a:stretch>
            <a:fillRect/>
          </a:stretch>
        </p:blipFill>
        <p:spPr>
          <a:xfrm>
            <a:off x="8554004" y="4114800"/>
            <a:ext cx="4696359" cy="2743200"/>
          </a:xfrm>
          <a:prstGeom prst="rect">
            <a:avLst/>
          </a:prstGeom>
        </p:spPr>
      </p:pic>
      <p:sp>
        <p:nvSpPr>
          <p:cNvPr id="7" name="Прямоугольник 6">
            <a:extLst>
              <a:ext uri="{FF2B5EF4-FFF2-40B4-BE49-F238E27FC236}">
                <a16:creationId xmlns:a16="http://schemas.microsoft.com/office/drawing/2014/main" id="{80753D3F-43EE-3B41-A574-E85CDD3DFB9A}"/>
              </a:ext>
            </a:extLst>
          </p:cNvPr>
          <p:cNvSpPr/>
          <p:nvPr/>
        </p:nvSpPr>
        <p:spPr>
          <a:xfrm>
            <a:off x="476640" y="62635"/>
            <a:ext cx="11238719" cy="5758692"/>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 стране </a:t>
            </a:r>
            <a:r>
              <a:rPr lang="ru-RU" sz="2800"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Z</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активно развивается крупное машинное производство, постоянно увеличивается количество городов. Работники добились от правительства принятия справедливого законодательства в области труда. Какие иные из перечисленных признаков позволяют сделать вывод о том, что в стране </a:t>
            </a:r>
            <a:r>
              <a:rPr lang="ru-RU" sz="2800"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Z</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рыночная экономика? </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экспорт продукции сельского хозяйства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частная собственность на землю и другие факторы производства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гарантия свободы предпринимательства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автоматизация производства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единая ставка налога на доходы физических лиц</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конкуренция товаров производителей</a:t>
            </a:r>
          </a:p>
        </p:txBody>
      </p:sp>
    </p:spTree>
    <p:extLst>
      <p:ext uri="{BB962C8B-B14F-4D97-AF65-F5344CB8AC3E}">
        <p14:creationId xmlns:p14="http://schemas.microsoft.com/office/powerpoint/2010/main" val="18935007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73EB553C-2E1B-B649-B3CF-79C517FC4B63}"/>
              </a:ext>
            </a:extLst>
          </p:cNvPr>
          <p:cNvSpPr/>
          <p:nvPr/>
        </p:nvSpPr>
        <p:spPr>
          <a:xfrm>
            <a:off x="380011" y="313499"/>
            <a:ext cx="11150930" cy="6266780"/>
          </a:xfrm>
          <a:prstGeom prst="rect">
            <a:avLst/>
          </a:prstGeom>
        </p:spPr>
        <p:txBody>
          <a:bodyPr wrap="square">
            <a:spAutoFit/>
          </a:bodyPr>
          <a:lstStyle/>
          <a:p>
            <a:pPr algn="just">
              <a:lnSpc>
                <a:spcPct val="107000"/>
              </a:lnSpc>
              <a:spcBef>
                <a:spcPts val="1075"/>
              </a:spcBef>
              <a:spcAft>
                <a:spcPts val="800"/>
              </a:spcAft>
            </a:pPr>
            <a:r>
              <a:rPr lang="ru-RU" sz="1600" dirty="0">
                <a:latin typeface="Montserrat Medium"/>
                <a:ea typeface="Times New Roman" panose="02020603050405020304" pitchFamily="18" charset="0"/>
                <a:cs typeface="Times New Roman" panose="02020603050405020304" pitchFamily="18" charset="0"/>
              </a:rPr>
              <a:t>Интенсивный процесс становления глобальной среды сетевых коммуникаций открывает принципиально иные возможности для развития экономической сферы общества приводит формированию нового типа экономической системы — информационной (сетевой) экономики (</a:t>
            </a:r>
            <a:r>
              <a:rPr lang="ru-RU" sz="1600" dirty="0" err="1">
                <a:latin typeface="Montserrat Medium"/>
                <a:ea typeface="Times New Roman" panose="02020603050405020304" pitchFamily="18" charset="0"/>
                <a:cs typeface="Times New Roman" panose="02020603050405020304" pitchFamily="18" charset="0"/>
              </a:rPr>
              <a:t>викиномики</a:t>
            </a:r>
            <a:r>
              <a:rPr lang="ru-RU" sz="1600" dirty="0">
                <a:latin typeface="Montserrat Medium"/>
                <a:ea typeface="Times New Roman" panose="02020603050405020304" pitchFamily="18" charset="0"/>
                <a:cs typeface="Times New Roman" panose="02020603050405020304" pitchFamily="18" charset="0"/>
              </a:rPr>
              <a:t>). Она основана на интенсификации использования' интеллектуального информационного потенциала общества как основного возобновляемого ресурса его устойчивого прогрессивного развития.</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Bef>
                <a:spcPts val="1075"/>
              </a:spcBef>
              <a:spcAft>
                <a:spcPts val="800"/>
              </a:spcAft>
            </a:pPr>
            <a:r>
              <a:rPr lang="ru-RU" sz="1600" dirty="0">
                <a:latin typeface="Montserrat Medium"/>
                <a:ea typeface="Times New Roman" panose="02020603050405020304" pitchFamily="18" charset="0"/>
                <a:cs typeface="Times New Roman" panose="02020603050405020304" pitchFamily="18" charset="0"/>
              </a:rPr>
              <a:t>Сочетание </a:t>
            </a:r>
            <a:r>
              <a:rPr lang="ru-RU" sz="1600" dirty="0" err="1">
                <a:latin typeface="Montserrat Medium"/>
                <a:ea typeface="Times New Roman" panose="02020603050405020304" pitchFamily="18" charset="0"/>
                <a:cs typeface="Times New Roman" panose="02020603050405020304" pitchFamily="18" charset="0"/>
              </a:rPr>
              <a:t>мегатенденций</a:t>
            </a:r>
            <a:r>
              <a:rPr lang="ru-RU" sz="1600" dirty="0">
                <a:latin typeface="Montserrat Medium"/>
                <a:ea typeface="Times New Roman" panose="02020603050405020304" pitchFamily="18" charset="0"/>
                <a:cs typeface="Times New Roman" panose="02020603050405020304" pitchFamily="18" charset="0"/>
              </a:rPr>
              <a:t>, глобализации информатизации постепенно привело возникновению </a:t>
            </a:r>
            <a:r>
              <a:rPr lang="ru-RU" sz="1600" dirty="0" err="1">
                <a:latin typeface="Montserrat Medium"/>
                <a:ea typeface="Times New Roman" panose="02020603050405020304" pitchFamily="18" charset="0"/>
                <a:cs typeface="Times New Roman" panose="02020603050405020304" pitchFamily="18" charset="0"/>
              </a:rPr>
              <a:t>викиномики</a:t>
            </a:r>
            <a:r>
              <a:rPr lang="ru-RU" sz="1600" dirty="0">
                <a:latin typeface="Montserrat Medium"/>
                <a:ea typeface="Times New Roman" panose="02020603050405020304" pitchFamily="18" charset="0"/>
                <a:cs typeface="Times New Roman" panose="02020603050405020304" pitchFamily="18" charset="0"/>
              </a:rPr>
              <a:t>. Благодаря доступным информационно-коммуникационным сетям, каждый человек может свободно взаимодействовать любыми фирмами решении стоящих перед ним проблем. свою очередь, фирмы заинтересованы сотрудничестве добровольными внештатными экспертами, обладающими определёнными знаниями, интеллектом опытом. результате прогрессивные предприниматели отказываются от традиционных форм ведения бизнеса превращают свой организации открытые сетевые корпорации. Основным  ресурсом </a:t>
            </a:r>
            <a:r>
              <a:rPr lang="ru-RU" sz="1600" dirty="0" err="1">
                <a:latin typeface="Montserrat Medium"/>
                <a:ea typeface="Times New Roman" panose="02020603050405020304" pitchFamily="18" charset="0"/>
                <a:cs typeface="Times New Roman" panose="02020603050405020304" pitchFamily="18" charset="0"/>
              </a:rPr>
              <a:t>викиномики</a:t>
            </a:r>
            <a:r>
              <a:rPr lang="ru-RU" sz="1600" dirty="0">
                <a:latin typeface="Montserrat Medium"/>
                <a:ea typeface="Times New Roman" panose="02020603050405020304" pitchFamily="18" charset="0"/>
                <a:cs typeface="Times New Roman" panose="02020603050405020304" pitchFamily="18" charset="0"/>
              </a:rPr>
              <a:t> является Интернет. </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Bef>
                <a:spcPts val="20"/>
              </a:spcBef>
              <a:spcAft>
                <a:spcPts val="800"/>
              </a:spcAft>
            </a:pPr>
            <a:r>
              <a:rPr lang="ru-RU" sz="1600" dirty="0">
                <a:latin typeface="Montserrat Medium"/>
                <a:ea typeface="Times New Roman" panose="02020603050405020304" pitchFamily="18" charset="0"/>
                <a:cs typeface="Times New Roman" panose="02020603050405020304" pitchFamily="18" charset="0"/>
              </a:rPr>
              <a:t>Если традиционный бизнес заботился привлечении высококвалифицированных специалистов, защите интеллектуальной собственности, локальных действиях, </a:t>
            </a:r>
            <a:r>
              <a:rPr lang="ru-RU" sz="1600" dirty="0" err="1">
                <a:latin typeface="Montserrat Medium"/>
                <a:ea typeface="Times New Roman" panose="02020603050405020304" pitchFamily="18" charset="0"/>
                <a:cs typeface="Times New Roman" panose="02020603050405020304" pitchFamily="18" charset="0"/>
              </a:rPr>
              <a:t>клиентоориентированных</a:t>
            </a:r>
            <a:r>
              <a:rPr lang="ru-RU" sz="1600" dirty="0">
                <a:latin typeface="Montserrat Medium"/>
                <a:ea typeface="Times New Roman" panose="02020603050405020304" pitchFamily="18" charset="0"/>
                <a:cs typeface="Times New Roman" panose="02020603050405020304" pitchFamily="18" charset="0"/>
              </a:rPr>
              <a:t> стратегиях укреплении исполнительской дисциплины, то </a:t>
            </a:r>
            <a:r>
              <a:rPr lang="ru-RU" sz="1600" dirty="0" err="1">
                <a:latin typeface="Montserrat Medium"/>
                <a:ea typeface="Times New Roman" panose="02020603050405020304" pitchFamily="18" charset="0"/>
                <a:cs typeface="Times New Roman" panose="02020603050405020304" pitchFamily="18" charset="0"/>
              </a:rPr>
              <a:t>викиномика</a:t>
            </a:r>
            <a:r>
              <a:rPr lang="ru-RU" sz="1600" dirty="0">
                <a:latin typeface="Montserrat Medium"/>
                <a:ea typeface="Times New Roman" panose="02020603050405020304" pitchFamily="18" charset="0"/>
                <a:cs typeface="Times New Roman" panose="02020603050405020304" pitchFamily="18" charset="0"/>
              </a:rPr>
              <a:t> отдаёт предпочтение следующим принципам: </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sz="1600" dirty="0">
                <a:latin typeface="Montserrat Medium"/>
                <a:ea typeface="Times New Roman" panose="02020603050405020304" pitchFamily="18" charset="0"/>
                <a:cs typeface="Times New Roman" panose="02020603050405020304" pitchFamily="18" charset="0"/>
              </a:rPr>
              <a:t>- открытость, ориентация на сотрудничество с наиболее компетентными специалистами отрасли... </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sz="1600" dirty="0">
                <a:latin typeface="Montserrat Medium"/>
                <a:ea typeface="Times New Roman" panose="02020603050405020304" pitchFamily="18" charset="0"/>
                <a:cs typeface="Times New Roman" panose="02020603050405020304" pitchFamily="18" charset="0"/>
              </a:rPr>
              <a:t>- доступ умение делиться (отказ от ограничения доступа к интеллектуальным продуктам для выстраивания глобальных экосистем бизнеса и ускорения роста инноваций); </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sz="1600" dirty="0">
                <a:latin typeface="Montserrat Medium"/>
                <a:ea typeface="Times New Roman" panose="02020603050405020304" pitchFamily="18" charset="0"/>
                <a:cs typeface="Times New Roman" panose="02020603050405020304" pitchFamily="18" charset="0"/>
              </a:rPr>
              <a:t>- глобальный характер деятельности...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482562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74F630F-BAE1-E441-BDA6-93DD1006083A}"/>
              </a:ext>
            </a:extLst>
          </p:cNvPr>
          <p:cNvSpPr/>
          <p:nvPr/>
        </p:nvSpPr>
        <p:spPr>
          <a:xfrm>
            <a:off x="668976" y="488804"/>
            <a:ext cx="10854047" cy="5880392"/>
          </a:xfrm>
          <a:prstGeom prst="rect">
            <a:avLst/>
          </a:prstGeom>
        </p:spPr>
        <p:txBody>
          <a:bodyPr wrap="square">
            <a:spAutoFit/>
          </a:bodyPr>
          <a:lstStyle/>
          <a:p>
            <a:pPr algn="just">
              <a:lnSpc>
                <a:spcPct val="107000"/>
              </a:lnSpc>
              <a:spcAft>
                <a:spcPts val="800"/>
              </a:spcAft>
            </a:pPr>
            <a:r>
              <a:rPr lang="ru-RU" sz="2000" dirty="0">
                <a:latin typeface="Montserrat Medium"/>
                <a:ea typeface="Times New Roman" panose="02020603050405020304" pitchFamily="18" charset="0"/>
                <a:cs typeface="Times New Roman" panose="02020603050405020304" pitchFamily="18" charset="0"/>
              </a:rPr>
              <a:t>Сетевые коммуникации позволяют собирать рассеивать рабочую силу по конкретным проектам, обусловливая появление виртуальных компаний. Новые ИКТ делают возможной организацию рабочего места практически везде: самолёте, автомобиле, отеле, дома, фирме клиента. </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Bef>
                <a:spcPts val="10"/>
              </a:spcBef>
              <a:spcAft>
                <a:spcPts val="800"/>
              </a:spcAft>
            </a:pPr>
            <a:r>
              <a:rPr lang="ru-RU" sz="2000" dirty="0">
                <a:latin typeface="Montserrat Medium"/>
                <a:ea typeface="Times New Roman" panose="02020603050405020304" pitchFamily="18" charset="0"/>
                <a:cs typeface="Times New Roman" panose="02020603050405020304" pitchFamily="18" charset="0"/>
              </a:rPr>
              <a:t>Информационные сети позволяют осуществлять деловую активность реальном времени без пространственных ограничений. Ежеминутно информационном пространстве совершаются сделки на миллиарды долларов, капиталы мгновенно переводятся из одной национальной экономики другую. Рынки товаров услуг </a:t>
            </a:r>
            <a:r>
              <a:rPr lang="ru-RU" sz="2000" dirty="0" err="1">
                <a:latin typeface="Montserrat Medium"/>
                <a:ea typeface="Times New Roman" panose="02020603050405020304" pitchFamily="18" charset="0"/>
                <a:cs typeface="Times New Roman" panose="02020603050405020304" pitchFamily="18" charset="0"/>
              </a:rPr>
              <a:t>глобализируются</a:t>
            </a:r>
            <a:r>
              <a:rPr lang="ru-RU" sz="2000" dirty="0">
                <a:latin typeface="Montserrat Medium"/>
                <a:ea typeface="Times New Roman" panose="02020603050405020304" pitchFamily="18" charset="0"/>
                <a:cs typeface="Times New Roman" panose="02020603050405020304" pitchFamily="18" charset="0"/>
              </a:rPr>
              <a:t>, поэтому стратегической целью фирм является продажа продукции по всему миру напрямую или путём подключения информационным сетям. Компании могут дислоцироваться любой стране зависимости от ресурсов привлекать сотрудников из разных стран... </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Bef>
                <a:spcPts val="30"/>
              </a:spcBef>
              <a:spcAft>
                <a:spcPts val="800"/>
              </a:spcAft>
            </a:pPr>
            <a:r>
              <a:rPr lang="ru-RU" sz="2000" dirty="0">
                <a:latin typeface="Montserrat Medium"/>
                <a:ea typeface="Times New Roman" panose="02020603050405020304" pitchFamily="18" charset="0"/>
                <a:cs typeface="Times New Roman" panose="02020603050405020304" pitchFamily="18" charset="0"/>
              </a:rPr>
              <a:t>Сегодня компании большинства отраслей вынуждены действовать новых условиях, когда конкуренция становится глобальной, технологические изменения стремительны, нематериальные активы гораздо более значимы для сохранения конкурентоспособности. </a:t>
            </a:r>
            <a:r>
              <a:rPr lang="ru-RU" sz="2000" i="1" baseline="-25000" dirty="0">
                <a:latin typeface="Montserrat Medium"/>
                <a:ea typeface="Times New Roman" panose="02020603050405020304" pitchFamily="18" charset="0"/>
                <a:cs typeface="Times New Roman" panose="02020603050405020304" pitchFamily="18" charset="0"/>
              </a:rPr>
              <a:t>(С.А. Глазунова)</a:t>
            </a:r>
            <a:r>
              <a:rPr lang="ru-RU" sz="2000" i="1" dirty="0">
                <a:latin typeface="Montserrat Medium"/>
                <a:ea typeface="Times New Roman" panose="02020603050405020304" pitchFamily="18" charset="0"/>
                <a:cs typeface="Times New Roman" panose="02020603050405020304" pitchFamily="18" charset="0"/>
              </a:rPr>
              <a:t>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000981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0EB4210-327E-C745-9901-D961BA987BE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6986128" y="-296960"/>
            <a:ext cx="12873449" cy="8519883"/>
          </a:xfrm>
          <a:prstGeom prst="rect">
            <a:avLst/>
          </a:prstGeom>
        </p:spPr>
      </p:pic>
      <p:pic>
        <p:nvPicPr>
          <p:cNvPr id="4" name="Picture 5">
            <a:extLst>
              <a:ext uri="{FF2B5EF4-FFF2-40B4-BE49-F238E27FC236}">
                <a16:creationId xmlns:a16="http://schemas.microsoft.com/office/drawing/2014/main" id="{1BD490CE-1A3F-7A42-8CAD-7C390A4EF75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144000" y="4349472"/>
            <a:ext cx="3754419" cy="3071798"/>
          </a:xfrm>
          <a:prstGeom prst="rect">
            <a:avLst/>
          </a:prstGeom>
        </p:spPr>
      </p:pic>
      <p:sp>
        <p:nvSpPr>
          <p:cNvPr id="2" name="Прямоугольник 1">
            <a:extLst>
              <a:ext uri="{FF2B5EF4-FFF2-40B4-BE49-F238E27FC236}">
                <a16:creationId xmlns:a16="http://schemas.microsoft.com/office/drawing/2014/main" id="{24B2FBB4-82E0-894B-90C5-E60C34823623}"/>
              </a:ext>
            </a:extLst>
          </p:cNvPr>
          <p:cNvSpPr/>
          <p:nvPr/>
        </p:nvSpPr>
        <p:spPr>
          <a:xfrm>
            <a:off x="506679" y="752231"/>
            <a:ext cx="10763003" cy="1654364"/>
          </a:xfrm>
          <a:prstGeom prst="rect">
            <a:avLst/>
          </a:prstGeom>
        </p:spPr>
        <p:txBody>
          <a:bodyPr wrap="square">
            <a:spAutoFit/>
          </a:bodyPr>
          <a:lstStyle/>
          <a:p>
            <a:pPr>
              <a:lnSpc>
                <a:spcPct val="107000"/>
              </a:lnSpc>
              <a:spcBef>
                <a:spcPts val="1695"/>
              </a:spcBef>
              <a:spcAft>
                <a:spcPts val="800"/>
              </a:spcAft>
            </a:pPr>
            <a:r>
              <a:rPr lang="ru-RU" sz="2400" dirty="0">
                <a:latin typeface="Montserrat Medium"/>
                <a:ea typeface="Times New Roman" panose="02020603050405020304" pitchFamily="18" charset="0"/>
                <a:cs typeface="Times New Roman" panose="02020603050405020304" pitchFamily="18" charset="0"/>
              </a:rPr>
              <a:t>17. Что автор называет </a:t>
            </a:r>
            <a:r>
              <a:rPr lang="ru-RU" sz="2400" dirty="0" err="1">
                <a:latin typeface="Montserrat Medium"/>
                <a:ea typeface="Times New Roman" panose="02020603050405020304" pitchFamily="18" charset="0"/>
                <a:cs typeface="Times New Roman" panose="02020603050405020304" pitchFamily="18" charset="0"/>
              </a:rPr>
              <a:t>викиномикой</a:t>
            </a:r>
            <a:r>
              <a:rPr lang="ru-RU" sz="2400" dirty="0">
                <a:latin typeface="Montserrat Medium"/>
                <a:ea typeface="Times New Roman" panose="02020603050405020304" pitchFamily="18" charset="0"/>
                <a:cs typeface="Times New Roman" panose="02020603050405020304" pitchFamily="18" charset="0"/>
              </a:rPr>
              <a:t>? Что, по его мнению, лежит её основе? Как современные технологии обеспечивают развитие </a:t>
            </a:r>
            <a:r>
              <a:rPr lang="ru-RU" sz="2400" dirty="0" err="1">
                <a:latin typeface="Montserrat Medium"/>
                <a:ea typeface="Times New Roman" panose="02020603050405020304" pitchFamily="18" charset="0"/>
                <a:cs typeface="Times New Roman" panose="02020603050405020304" pitchFamily="18" charset="0"/>
              </a:rPr>
              <a:t>викиномики</a:t>
            </a:r>
            <a:r>
              <a:rPr lang="ru-RU" sz="2400" dirty="0">
                <a:latin typeface="Montserrat Medium"/>
                <a:ea typeface="Times New Roman" panose="02020603050405020304" pitchFamily="18" charset="0"/>
                <a:cs typeface="Times New Roman" panose="02020603050405020304" pitchFamily="18" charset="0"/>
              </a:rPr>
              <a:t>? (Используя текст, укажите любые две позиции.)</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E8A7108B-477F-0C48-8380-C79A3A4A25EB}"/>
              </a:ext>
            </a:extLst>
          </p:cNvPr>
          <p:cNvSpPr/>
          <p:nvPr/>
        </p:nvSpPr>
        <p:spPr>
          <a:xfrm>
            <a:off x="506680" y="2717172"/>
            <a:ext cx="10763002" cy="1200329"/>
          </a:xfrm>
          <a:prstGeom prst="rect">
            <a:avLst/>
          </a:prstGeom>
        </p:spPr>
        <p:txBody>
          <a:bodyPr wrap="square">
            <a:spAutoFit/>
          </a:bodyPr>
          <a:lstStyle/>
          <a:p>
            <a:pPr algn="just"/>
            <a:r>
              <a:rPr lang="ru-RU" sz="2400" dirty="0">
                <a:latin typeface="Montserrat Medium"/>
                <a:ea typeface="Calibri" panose="020F0502020204030204" pitchFamily="34" charset="0"/>
                <a:cs typeface="Times New Roman" panose="02020603050405020304" pitchFamily="18" charset="0"/>
              </a:rPr>
              <a:t>18. Используя обществоведческие знания, </a:t>
            </a:r>
          </a:p>
          <a:p>
            <a:pPr algn="just"/>
            <a:r>
              <a:rPr lang="ru-RU" sz="2400" dirty="0"/>
              <a:t>– укажите три основных признака понятия «экономическая система»; </a:t>
            </a:r>
          </a:p>
          <a:p>
            <a:pPr algn="just"/>
            <a:r>
              <a:rPr lang="ru-RU" sz="2400" dirty="0"/>
              <a:t>– объясните связь ИКТ с условиями труда современного работника.</a:t>
            </a:r>
          </a:p>
        </p:txBody>
      </p:sp>
    </p:spTree>
    <p:extLst>
      <p:ext uri="{BB962C8B-B14F-4D97-AF65-F5344CB8AC3E}">
        <p14:creationId xmlns:p14="http://schemas.microsoft.com/office/powerpoint/2010/main" val="2631346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26E012DE-27EE-5845-A924-EC16083AB7A0}"/>
              </a:ext>
            </a:extLst>
          </p:cNvPr>
          <p:cNvSpPr/>
          <p:nvPr/>
        </p:nvSpPr>
        <p:spPr>
          <a:xfrm>
            <a:off x="750125" y="387242"/>
            <a:ext cx="10691750" cy="2836739"/>
          </a:xfrm>
          <a:prstGeom prst="rect">
            <a:avLst/>
          </a:prstGeom>
        </p:spPr>
        <p:txBody>
          <a:bodyPr wrap="square">
            <a:spAutoFit/>
          </a:bodyPr>
          <a:lstStyle/>
          <a:p>
            <a:pPr marR="111125" algn="just">
              <a:lnSpc>
                <a:spcPct val="107000"/>
              </a:lnSpc>
              <a:spcBef>
                <a:spcPts val="1375"/>
              </a:spcBef>
              <a:spcAft>
                <a:spcPts val="800"/>
              </a:spcAft>
            </a:pPr>
            <a:r>
              <a:rPr lang="ru-RU" sz="2800" dirty="0">
                <a:latin typeface="Montserrat Medium"/>
                <a:ea typeface="Times New Roman" panose="02020603050405020304" pitchFamily="18" charset="0"/>
                <a:cs typeface="Times New Roman" panose="02020603050405020304" pitchFamily="18" charset="0"/>
              </a:rPr>
              <a:t>19. Автор приводит принципы </a:t>
            </a:r>
            <a:r>
              <a:rPr lang="ru-RU" sz="2800" dirty="0" err="1">
                <a:latin typeface="Montserrat Medium"/>
                <a:ea typeface="Times New Roman" panose="02020603050405020304" pitchFamily="18" charset="0"/>
                <a:cs typeface="Times New Roman" panose="02020603050405020304" pitchFamily="18" charset="0"/>
              </a:rPr>
              <a:t>викиномики</a:t>
            </a:r>
            <a:r>
              <a:rPr lang="ru-RU" sz="2800" dirty="0">
                <a:latin typeface="Montserrat Medium"/>
                <a:ea typeface="Times New Roman" panose="02020603050405020304" pitchFamily="18" charset="0"/>
                <a:cs typeface="Times New Roman" panose="02020603050405020304" pitchFamily="18" charset="0"/>
              </a:rPr>
              <a:t>. Привлекая факты общественной жизни, проиллюстрируйте примерами каждый из этих принципов (сначала укажите принцип, затем приведите </a:t>
            </a:r>
            <a:r>
              <a:rPr lang="ru-RU" sz="2800" dirty="0" err="1">
                <a:latin typeface="Montserrat Medium"/>
                <a:ea typeface="Times New Roman" panose="02020603050405020304" pitchFamily="18" charset="0"/>
                <a:cs typeface="Times New Roman" panose="02020603050405020304" pitchFamily="18" charset="0"/>
              </a:rPr>
              <a:t>соответствующйй</a:t>
            </a:r>
            <a:r>
              <a:rPr lang="ru-RU" sz="2800" dirty="0">
                <a:latin typeface="Montserrat Medium"/>
                <a:ea typeface="Times New Roman" panose="02020603050405020304" pitchFamily="18" charset="0"/>
                <a:cs typeface="Times New Roman" panose="02020603050405020304" pitchFamily="18" charset="0"/>
              </a:rPr>
              <a:t> пример). (Примеры должны быть сформулированы развёрнуто.)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702DC5E7-BAC3-5842-B928-565B03196F6A}"/>
              </a:ext>
            </a:extLst>
          </p:cNvPr>
          <p:cNvSpPr/>
          <p:nvPr/>
        </p:nvSpPr>
        <p:spPr>
          <a:xfrm>
            <a:off x="750125" y="3429000"/>
            <a:ext cx="10792691" cy="3297698"/>
          </a:xfrm>
          <a:prstGeom prst="rect">
            <a:avLst/>
          </a:prstGeom>
        </p:spPr>
        <p:txBody>
          <a:bodyPr wrap="square">
            <a:spAutoFit/>
          </a:bodyPr>
          <a:lstStyle/>
          <a:p>
            <a:pPr algn="just">
              <a:lnSpc>
                <a:spcPct val="107000"/>
              </a:lnSpc>
              <a:spcBef>
                <a:spcPts val="1000"/>
              </a:spcBef>
              <a:spcAft>
                <a:spcPts val="800"/>
              </a:spcAft>
            </a:pPr>
            <a:r>
              <a:rPr lang="ru-RU" sz="2800" dirty="0">
                <a:latin typeface="Montserrat Medium"/>
                <a:ea typeface="Times New Roman" panose="02020603050405020304" pitchFamily="18" charset="0"/>
                <a:cs typeface="Times New Roman" panose="02020603050405020304" pitchFamily="18" charset="0"/>
              </a:rPr>
              <a:t>20. Автор считает, что в современной экономике нематериальные активы гораздо более значимы для сохранения конкурентоспособности. Используя текст обществоведческие знания, приведите три объяснения значимости нематериальных активов. (Объяснения должны быть сформулированы как распространённые предложения.)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701469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0057895-23D3-9B4D-8D6F-7E6D799C2C87}"/>
              </a:ext>
            </a:extLst>
          </p:cNvPr>
          <p:cNvSpPr/>
          <p:nvPr/>
        </p:nvSpPr>
        <p:spPr>
          <a:xfrm>
            <a:off x="293370" y="881168"/>
            <a:ext cx="6096000" cy="5818003"/>
          </a:xfrm>
          <a:prstGeom prst="rect">
            <a:avLst/>
          </a:prstGeom>
        </p:spPr>
        <p:txBody>
          <a:bodyPr>
            <a:spAutoFit/>
          </a:bodyPr>
          <a:lstStyle/>
          <a:p>
            <a:pPr algn="just">
              <a:spcBef>
                <a:spcPts val="480"/>
              </a:spcBef>
            </a:pPr>
            <a:r>
              <a:rPr lang="ru-RU" dirty="0">
                <a:latin typeface="Montserrat Medium" pitchFamily="2" charset="0"/>
                <a:ea typeface="Times New Roman" panose="02020603050405020304" pitchFamily="18" charset="0"/>
              </a:rPr>
              <a:t>ПРИМЕРЫ </a:t>
            </a:r>
            <a:endParaRPr lang="ru-RU" sz="1600" dirty="0">
              <a:latin typeface="Times New Roman" panose="02020603050405020304" pitchFamily="18" charset="0"/>
              <a:ea typeface="Times New Roman" panose="02020603050405020304" pitchFamily="18" charset="0"/>
            </a:endParaRPr>
          </a:p>
          <a:p>
            <a:pPr algn="just"/>
            <a:r>
              <a:rPr lang="ru-RU" dirty="0" err="1">
                <a:latin typeface="Montserrat Medium" pitchFamily="2" charset="0"/>
                <a:ea typeface="Times New Roman" panose="02020603050405020304" pitchFamily="18" charset="0"/>
              </a:rPr>
              <a:t>A</a:t>
            </a:r>
            <a:r>
              <a:rPr lang="ru-RU" dirty="0">
                <a:latin typeface="Montserrat Medium" pitchFamily="2" charset="0"/>
                <a:ea typeface="Times New Roman" panose="02020603050405020304" pitchFamily="18" charset="0"/>
              </a:rPr>
              <a:t>) в стране </a:t>
            </a:r>
            <a:r>
              <a:rPr lang="ru-RU" dirty="0" err="1">
                <a:latin typeface="Montserrat Medium" pitchFamily="2" charset="0"/>
                <a:ea typeface="Times New Roman" panose="02020603050405020304" pitchFamily="18" charset="0"/>
              </a:rPr>
              <a:t>F</a:t>
            </a:r>
            <a:r>
              <a:rPr lang="ru-RU" dirty="0">
                <a:latin typeface="Montserrat Medium" pitchFamily="2" charset="0"/>
                <a:ea typeface="Times New Roman" panose="02020603050405020304" pitchFamily="18" charset="0"/>
              </a:rPr>
              <a:t> производители соревнуются за наиболее выгодные условия производства продажи товаров </a:t>
            </a:r>
            <a:endParaRPr lang="ru-RU" sz="1600" dirty="0">
              <a:latin typeface="Times New Roman" panose="02020603050405020304" pitchFamily="18" charset="0"/>
              <a:ea typeface="Times New Roman" panose="02020603050405020304" pitchFamily="18" charset="0"/>
            </a:endParaRPr>
          </a:p>
          <a:p>
            <a:pPr algn="just"/>
            <a:endParaRPr lang="ru-RU" dirty="0">
              <a:latin typeface="Montserrat Medium" pitchFamily="2" charset="0"/>
              <a:ea typeface="Times New Roman" panose="02020603050405020304" pitchFamily="18" charset="0"/>
            </a:endParaRPr>
          </a:p>
          <a:p>
            <a:pPr algn="just"/>
            <a:r>
              <a:rPr lang="ru-RU" dirty="0">
                <a:latin typeface="Montserrat Medium" pitchFamily="2" charset="0"/>
                <a:ea typeface="Times New Roman" panose="02020603050405020304" pitchFamily="18" charset="0"/>
              </a:rPr>
              <a:t>Б) в стране в условиях свободы предпринимательства у потребителей есть широчайший выбор товаров услуг </a:t>
            </a:r>
            <a:endParaRPr lang="ru-RU" sz="1600" dirty="0">
              <a:latin typeface="Times New Roman" panose="02020603050405020304" pitchFamily="18" charset="0"/>
              <a:ea typeface="Times New Roman" panose="02020603050405020304" pitchFamily="18" charset="0"/>
            </a:endParaRPr>
          </a:p>
          <a:p>
            <a:pPr algn="just">
              <a:lnSpc>
                <a:spcPct val="107000"/>
              </a:lnSpc>
              <a:spcAft>
                <a:spcPts val="800"/>
              </a:spcAft>
            </a:pPr>
            <a:endParaRPr lang="ru-RU" dirty="0">
              <a:latin typeface="Montserrat Medium" pitchFamily="2" charset="0"/>
              <a:ea typeface="Calibri" panose="020F0502020204030204" pitchFamily="34" charset="0"/>
              <a:cs typeface="Times New Roman" panose="02020603050405020304" pitchFamily="18" charset="0"/>
            </a:endParaRPr>
          </a:p>
          <a:p>
            <a:pPr algn="just">
              <a:lnSpc>
                <a:spcPct val="107000"/>
              </a:lnSpc>
              <a:spcAft>
                <a:spcPts val="800"/>
              </a:spcAft>
            </a:pPr>
            <a:r>
              <a:rPr lang="ru-RU" dirty="0" err="1">
                <a:latin typeface="Montserrat Medium" pitchFamily="2" charset="0"/>
                <a:ea typeface="Calibri" panose="020F0502020204030204" pitchFamily="34" charset="0"/>
                <a:cs typeface="Times New Roman" panose="02020603050405020304" pitchFamily="18" charset="0"/>
              </a:rPr>
              <a:t>B</a:t>
            </a:r>
            <a:r>
              <a:rPr lang="ru-RU" dirty="0">
                <a:latin typeface="Montserrat Medium" pitchFamily="2" charset="0"/>
                <a:ea typeface="Calibri" panose="020F0502020204030204" pitchFamily="34" charset="0"/>
                <a:cs typeface="Times New Roman" panose="02020603050405020304" pitchFamily="18" charset="0"/>
              </a:rPr>
              <a:t>) единственным производителем продавцом товаров услуг в стране </a:t>
            </a:r>
            <a:r>
              <a:rPr lang="ru-RU" dirty="0" err="1">
                <a:latin typeface="Montserrat Medium" pitchFamily="2" charset="0"/>
                <a:ea typeface="Calibri" panose="020F0502020204030204" pitchFamily="34" charset="0"/>
                <a:cs typeface="Times New Roman" panose="02020603050405020304" pitchFamily="18" charset="0"/>
              </a:rPr>
              <a:t>G</a:t>
            </a:r>
            <a:r>
              <a:rPr lang="ru-RU" dirty="0">
                <a:latin typeface="Montserrat Medium" pitchFamily="2" charset="0"/>
                <a:ea typeface="Calibri" panose="020F0502020204030204" pitchFamily="34" charset="0"/>
                <a:cs typeface="Times New Roman" panose="02020603050405020304" pitchFamily="18" charset="0"/>
              </a:rPr>
              <a:t> является государство, частное предпринимательство находится под запретом</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dirty="0">
                <a:latin typeface="Montserrat Medium" pitchFamily="2" charset="0"/>
                <a:ea typeface="Times New Roman" panose="02020603050405020304" pitchFamily="18" charset="0"/>
              </a:rPr>
              <a:t>Г) в стране государство централизованно распределяет факторы производства устанавливает цены товаров услуг </a:t>
            </a:r>
            <a:endParaRPr lang="ru-RU" sz="1600" dirty="0">
              <a:latin typeface="Times New Roman" panose="02020603050405020304" pitchFamily="18" charset="0"/>
              <a:ea typeface="Times New Roman" panose="02020603050405020304" pitchFamily="18" charset="0"/>
            </a:endParaRPr>
          </a:p>
          <a:p>
            <a:pPr algn="just">
              <a:spcBef>
                <a:spcPts val="15"/>
              </a:spcBef>
            </a:pPr>
            <a:r>
              <a:rPr lang="ru-RU" dirty="0">
                <a:latin typeface="Montserrat Medium" pitchFamily="2" charset="0"/>
                <a:ea typeface="Times New Roman" panose="02020603050405020304" pitchFamily="18" charset="0"/>
              </a:rPr>
              <a:t>Д) основа экономики страны </a:t>
            </a:r>
            <a:r>
              <a:rPr lang="ru-RU" dirty="0" err="1">
                <a:latin typeface="Montserrat Medium" pitchFamily="2" charset="0"/>
                <a:ea typeface="Times New Roman" panose="02020603050405020304" pitchFamily="18" charset="0"/>
              </a:rPr>
              <a:t>Z</a:t>
            </a:r>
            <a:r>
              <a:rPr lang="ru-RU" dirty="0">
                <a:latin typeface="Montserrat Medium" pitchFamily="2" charset="0"/>
                <a:ea typeface="Times New Roman" panose="02020603050405020304" pitchFamily="18" charset="0"/>
              </a:rPr>
              <a:t> — сельское хозяйство, земля принадлежит родовым общинам, ими обрабатывается </a:t>
            </a:r>
            <a:endParaRPr lang="ru-RU" sz="1600" dirty="0">
              <a:effectLst/>
              <a:latin typeface="Times New Roman" panose="02020603050405020304" pitchFamily="18" charset="0"/>
              <a:ea typeface="Times New Roman" panose="02020603050405020304" pitchFamily="18" charset="0"/>
            </a:endParaRPr>
          </a:p>
        </p:txBody>
      </p:sp>
      <p:sp>
        <p:nvSpPr>
          <p:cNvPr id="3" name="Прямоугольник 2">
            <a:extLst>
              <a:ext uri="{FF2B5EF4-FFF2-40B4-BE49-F238E27FC236}">
                <a16:creationId xmlns:a16="http://schemas.microsoft.com/office/drawing/2014/main" id="{D12C169A-B1E7-F343-A02F-491ED3B5A346}"/>
              </a:ext>
            </a:extLst>
          </p:cNvPr>
          <p:cNvSpPr/>
          <p:nvPr/>
        </p:nvSpPr>
        <p:spPr>
          <a:xfrm>
            <a:off x="8134350" y="1020148"/>
            <a:ext cx="3592830" cy="1867947"/>
          </a:xfrm>
          <a:prstGeom prst="rect">
            <a:avLst/>
          </a:prstGeom>
        </p:spPr>
        <p:txBody>
          <a:bodyPr wrap="square">
            <a:spAutoFit/>
          </a:bodyPr>
          <a:lstStyle/>
          <a:p>
            <a:pPr>
              <a:lnSpc>
                <a:spcPct val="107000"/>
              </a:lnSpc>
              <a:spcAft>
                <a:spcPts val="800"/>
              </a:spcAft>
            </a:pPr>
            <a:r>
              <a:rPr lang="ru-RU" dirty="0">
                <a:latin typeface="Montserrat Medium" pitchFamily="2" charset="0"/>
                <a:ea typeface="Calibri" panose="020F0502020204030204" pitchFamily="34" charset="0"/>
                <a:cs typeface="Times New Roman" panose="02020603050405020304" pitchFamily="18" charset="0"/>
              </a:rPr>
              <a:t>ТИПЫ ЭКОНОМИЧЕСКИХ СИСТЕМ</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dirty="0">
                <a:latin typeface="Montserrat Medium" pitchFamily="2" charset="0"/>
                <a:ea typeface="Calibri" panose="020F0502020204030204" pitchFamily="34" charset="0"/>
                <a:cs typeface="Times New Roman" panose="02020603050405020304" pitchFamily="18" charset="0"/>
              </a:rPr>
              <a:t>1) традиционная </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dirty="0">
                <a:latin typeface="Montserrat Medium" pitchFamily="2" charset="0"/>
                <a:ea typeface="Calibri" panose="020F0502020204030204" pitchFamily="34" charset="0"/>
                <a:cs typeface="Times New Roman" panose="02020603050405020304" pitchFamily="18" charset="0"/>
              </a:rPr>
              <a:t>2) командная</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dirty="0">
                <a:latin typeface="Montserrat Medium" pitchFamily="2" charset="0"/>
                <a:ea typeface="Calibri" panose="020F0502020204030204" pitchFamily="34" charset="0"/>
                <a:cs typeface="Times New Roman" panose="02020603050405020304" pitchFamily="18" charset="0"/>
              </a:rPr>
              <a:t>3) рыночная</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3B142EE0-B72B-0F48-AEF6-2D3897F66452}"/>
              </a:ext>
            </a:extLst>
          </p:cNvPr>
          <p:cNvSpPr txBox="1"/>
          <p:nvPr/>
        </p:nvSpPr>
        <p:spPr>
          <a:xfrm>
            <a:off x="4416009" y="157638"/>
            <a:ext cx="3946721" cy="523220"/>
          </a:xfrm>
          <a:prstGeom prst="rect">
            <a:avLst/>
          </a:prstGeom>
          <a:noFill/>
        </p:spPr>
        <p:txBody>
          <a:bodyPr wrap="none" rtlCol="0">
            <a:spAutoFit/>
          </a:bodyPr>
          <a:lstStyle/>
          <a:p>
            <a:r>
              <a:rPr lang="ru-RU" sz="2800" dirty="0">
                <a:solidFill>
                  <a:srgbClr val="FF0000"/>
                </a:solidFill>
              </a:rPr>
              <a:t>Установите соответствие</a:t>
            </a:r>
          </a:p>
        </p:txBody>
      </p:sp>
      <p:pic>
        <p:nvPicPr>
          <p:cNvPr id="5" name="Picture 5">
            <a:extLst>
              <a:ext uri="{FF2B5EF4-FFF2-40B4-BE49-F238E27FC236}">
                <a16:creationId xmlns:a16="http://schemas.microsoft.com/office/drawing/2014/main" id="{88620BDF-1B4C-E949-AAD6-F22A2E75753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9144000" y="4349472"/>
            <a:ext cx="3754419" cy="3071798"/>
          </a:xfrm>
          <a:prstGeom prst="rect">
            <a:avLst/>
          </a:prstGeom>
        </p:spPr>
      </p:pic>
    </p:spTree>
    <p:extLst>
      <p:ext uri="{BB962C8B-B14F-4D97-AF65-F5344CB8AC3E}">
        <p14:creationId xmlns:p14="http://schemas.microsoft.com/office/powerpoint/2010/main" val="38979500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55A47C2-FEEA-154B-A2CB-8100C5A0481E}"/>
              </a:ext>
            </a:extLst>
          </p:cNvPr>
          <p:cNvSpPr/>
          <p:nvPr/>
        </p:nvSpPr>
        <p:spPr>
          <a:xfrm>
            <a:off x="501015" y="260600"/>
            <a:ext cx="10938510" cy="6336799"/>
          </a:xfrm>
          <a:prstGeom prst="rect">
            <a:avLst/>
          </a:prstGeom>
        </p:spPr>
        <p:txBody>
          <a:bodyPr wrap="square">
            <a:spAutoFit/>
          </a:bodyPr>
          <a:lstStyle/>
          <a:p>
            <a:pPr>
              <a:lnSpc>
                <a:spcPct val="107000"/>
              </a:lnSpc>
              <a:spcAft>
                <a:spcPts val="800"/>
              </a:spcAft>
            </a:pPr>
            <a:r>
              <a:rPr lang="ru-RU" sz="2400" dirty="0">
                <a:latin typeface="Montserrat Medium" pitchFamily="2" charset="0"/>
                <a:ea typeface="Calibri" panose="020F0502020204030204" pitchFamily="34" charset="0"/>
                <a:cs typeface="Times New Roman" panose="02020603050405020304" pitchFamily="18" charset="0"/>
              </a:rPr>
              <a:t>В государстве </a:t>
            </a:r>
            <a:r>
              <a:rPr lang="ru-RU" sz="2400" dirty="0" err="1">
                <a:latin typeface="Montserrat Medium" pitchFamily="2" charset="0"/>
                <a:ea typeface="Calibri" panose="020F0502020204030204" pitchFamily="34" charset="0"/>
                <a:cs typeface="Times New Roman" panose="02020603050405020304" pitchFamily="18" charset="0"/>
              </a:rPr>
              <a:t>Z</a:t>
            </a:r>
            <a:r>
              <a:rPr lang="ru-RU" sz="2400" dirty="0">
                <a:latin typeface="Montserrat Medium" pitchFamily="2" charset="0"/>
                <a:ea typeface="Calibri" panose="020F0502020204030204" pitchFamily="34" charset="0"/>
                <a:cs typeface="Times New Roman" panose="02020603050405020304" pitchFamily="18" charset="0"/>
              </a:rPr>
              <a:t> доля промышленного производства структуре ВВП составляет 35 %. Среди всех отраслей промышленности наиболее развитыми являются автомобилестроение выплавка пластмасс. Доля государственного сектора экономике страны! незначительна. 10 % трудоспособного населения ищут, но не могут найти работу, уровень жизни 12 % населения находится ниже прожиточного минимума. Государство обеспечивает гражданам страны образование, здравоохранение охрану правопорядка.</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marR="202565" algn="just"/>
            <a:r>
              <a:rPr lang="ru-RU" sz="2400" dirty="0">
                <a:latin typeface="Montserrat Medium" pitchFamily="2" charset="0"/>
                <a:ea typeface="Times New Roman" panose="02020603050405020304" pitchFamily="18" charset="0"/>
              </a:rPr>
              <a:t> </a:t>
            </a:r>
            <a:endParaRPr lang="ru-RU" sz="2400" dirty="0">
              <a:latin typeface="Times New Roman" panose="02020603050405020304" pitchFamily="18" charset="0"/>
              <a:ea typeface="Times New Roman" panose="02020603050405020304" pitchFamily="18" charset="0"/>
            </a:endParaRPr>
          </a:p>
          <a:p>
            <a:pPr marR="202565" algn="just"/>
            <a:r>
              <a:rPr lang="ru-RU" sz="2400" dirty="0">
                <a:latin typeface="Montserrat Medium" pitchFamily="2" charset="0"/>
                <a:ea typeface="Times New Roman" panose="02020603050405020304" pitchFamily="18" charset="0"/>
              </a:rPr>
              <a:t>Какой тип экономической системы иллюстрирует данный пример? Какие два негативных последствия этой экономической системы упомянуты условии задачи? Какая экономическая функция государства описана условии задачи? Какие ещё экономические функции выполняет государство? (Назовите любые две такие функции.) </a:t>
            </a:r>
            <a:endParaRPr lang="ru-RU" sz="2400" dirty="0">
              <a:effectLst/>
              <a:latin typeface="Times New Roman" panose="02020603050405020304" pitchFamily="18" charset="0"/>
              <a:ea typeface="Times New Roman" panose="02020603050405020304" pitchFamily="18" charset="0"/>
            </a:endParaRPr>
          </a:p>
        </p:txBody>
      </p:sp>
      <p:pic>
        <p:nvPicPr>
          <p:cNvPr id="3" name="Picture 2">
            <a:extLst>
              <a:ext uri="{FF2B5EF4-FFF2-40B4-BE49-F238E27FC236}">
                <a16:creationId xmlns:a16="http://schemas.microsoft.com/office/drawing/2014/main" id="{F96589E2-A157-3A4A-97BD-1F1F1032ABEF}"/>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6986128" y="-296960"/>
            <a:ext cx="12873449" cy="8519883"/>
          </a:xfrm>
          <a:prstGeom prst="rect">
            <a:avLst/>
          </a:prstGeom>
        </p:spPr>
      </p:pic>
    </p:spTree>
    <p:extLst>
      <p:ext uri="{BB962C8B-B14F-4D97-AF65-F5344CB8AC3E}">
        <p14:creationId xmlns:p14="http://schemas.microsoft.com/office/powerpoint/2010/main" val="16936278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AE812BC2-F2B5-CD40-8A02-99CA5EB2A7BD}"/>
              </a:ext>
            </a:extLst>
          </p:cNvPr>
          <p:cNvSpPr/>
          <p:nvPr/>
        </p:nvSpPr>
        <p:spPr>
          <a:xfrm>
            <a:off x="396240" y="1087348"/>
            <a:ext cx="6096000" cy="5084277"/>
          </a:xfrm>
          <a:prstGeom prst="rect">
            <a:avLst/>
          </a:prstGeom>
        </p:spPr>
        <p:txBody>
          <a:bodyPr>
            <a:spAutoFit/>
          </a:bodyPr>
          <a:lstStyle/>
          <a:p>
            <a:pPr>
              <a:lnSpc>
                <a:spcPct val="107000"/>
              </a:lnSpc>
              <a:spcAft>
                <a:spcPts val="800"/>
              </a:spcAft>
            </a:pPr>
            <a:r>
              <a:rPr lang="ru-RU" sz="2400" dirty="0">
                <a:latin typeface="Montserrat Medium" pitchFamily="2" charset="0"/>
                <a:ea typeface="Calibri" panose="020F0502020204030204" pitchFamily="34" charset="0"/>
                <a:cs typeface="Times New Roman" panose="02020603050405020304" pitchFamily="18" charset="0"/>
              </a:rPr>
              <a:t>ХАРАКТЕРИСТИКИ ЭКОНОМИЧЕСКИХ СИСТЕМ</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5"/>
              </a:spcBef>
              <a:spcAft>
                <a:spcPts val="800"/>
              </a:spcAft>
            </a:pPr>
            <a:r>
              <a:rPr lang="ru-RU" sz="2400" dirty="0" err="1">
                <a:latin typeface="Montserrat Medium" pitchFamily="2" charset="0"/>
                <a:ea typeface="Times New Roman" panose="02020603050405020304" pitchFamily="18" charset="0"/>
                <a:cs typeface="Times New Roman" panose="02020603050405020304" pitchFamily="18" charset="0"/>
              </a:rPr>
              <a:t>A</a:t>
            </a:r>
            <a:r>
              <a:rPr lang="ru-RU" sz="2400" dirty="0">
                <a:latin typeface="Montserrat Medium" pitchFamily="2" charset="0"/>
                <a:ea typeface="Times New Roman" panose="02020603050405020304" pitchFamily="18" charset="0"/>
                <a:cs typeface="Times New Roman" panose="02020603050405020304" pitchFamily="18" charset="0"/>
              </a:rPr>
              <a:t>) конкуренция товаропроизводителей </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5"/>
              </a:spcBef>
              <a:spcAft>
                <a:spcPts val="800"/>
              </a:spcAft>
            </a:pPr>
            <a:r>
              <a:rPr lang="ru-RU" sz="2400" dirty="0">
                <a:latin typeface="Montserrat Medium" pitchFamily="2" charset="0"/>
                <a:ea typeface="Times New Roman" panose="02020603050405020304" pitchFamily="18" charset="0"/>
                <a:cs typeface="Times New Roman" panose="02020603050405020304" pitchFamily="18" charset="0"/>
              </a:rPr>
              <a:t>Б) директивное управление производством распределением </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r>
              <a:rPr lang="ru-RU" sz="2400" dirty="0" err="1">
                <a:latin typeface="Montserrat Medium" pitchFamily="2" charset="0"/>
                <a:ea typeface="Times New Roman" panose="02020603050405020304" pitchFamily="18" charset="0"/>
              </a:rPr>
              <a:t>B</a:t>
            </a:r>
            <a:r>
              <a:rPr lang="ru-RU" sz="2400" dirty="0">
                <a:latin typeface="Montserrat Medium" pitchFamily="2" charset="0"/>
                <a:ea typeface="Times New Roman" panose="02020603050405020304" pitchFamily="18" charset="0"/>
              </a:rPr>
              <a:t>) уравнительный принцип оплате труда работников различных организаций </a:t>
            </a:r>
            <a:endParaRPr lang="ru-RU" sz="2400" dirty="0">
              <a:latin typeface="Times New Roman" panose="02020603050405020304" pitchFamily="18" charset="0"/>
              <a:ea typeface="Times New Roman" panose="02020603050405020304" pitchFamily="18" charset="0"/>
            </a:endParaRPr>
          </a:p>
          <a:p>
            <a:pPr>
              <a:spcBef>
                <a:spcPts val="50"/>
              </a:spcBef>
            </a:pPr>
            <a:r>
              <a:rPr lang="ru-RU" sz="2400" dirty="0">
                <a:latin typeface="Montserrat Medium" pitchFamily="2" charset="0"/>
                <a:ea typeface="Times New Roman" panose="02020603050405020304" pitchFamily="18" charset="0"/>
              </a:rPr>
              <a:t>Г) свобода предпринимательства </a:t>
            </a:r>
            <a:endParaRPr lang="ru-RU" sz="2400" dirty="0">
              <a:latin typeface="Times New Roman" panose="02020603050405020304" pitchFamily="18" charset="0"/>
              <a:ea typeface="Times New Roman" panose="02020603050405020304" pitchFamily="18" charset="0"/>
            </a:endParaRPr>
          </a:p>
          <a:p>
            <a:pPr>
              <a:lnSpc>
                <a:spcPct val="107000"/>
              </a:lnSpc>
              <a:spcAft>
                <a:spcPts val="800"/>
              </a:spcAft>
            </a:pPr>
            <a:r>
              <a:rPr lang="ru-RU" sz="2400" dirty="0">
                <a:latin typeface="Montserrat Medium" pitchFamily="2" charset="0"/>
                <a:ea typeface="Calibri" panose="020F0502020204030204" pitchFamily="34" charset="0"/>
                <a:cs typeface="Times New Roman" panose="02020603050405020304" pitchFamily="18" charset="0"/>
              </a:rPr>
              <a:t>Д) государственное ценообразование</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2650DFDE-89CC-FA45-ABF1-5E7B55BE7F54}"/>
              </a:ext>
            </a:extLst>
          </p:cNvPr>
          <p:cNvSpPr/>
          <p:nvPr/>
        </p:nvSpPr>
        <p:spPr>
          <a:xfrm>
            <a:off x="7208520" y="1087348"/>
            <a:ext cx="4587240" cy="1705275"/>
          </a:xfrm>
          <a:prstGeom prst="rect">
            <a:avLst/>
          </a:prstGeom>
        </p:spPr>
        <p:txBody>
          <a:bodyPr wrap="square">
            <a:spAutoFit/>
          </a:bodyPr>
          <a:lstStyle/>
          <a:p>
            <a:r>
              <a:rPr lang="ru-RU" sz="2400" dirty="0">
                <a:latin typeface="Montserrat Medium" pitchFamily="2" charset="0"/>
                <a:ea typeface="Times New Roman" panose="02020603050405020304" pitchFamily="18" charset="0"/>
              </a:rPr>
              <a:t>ТИПЫ ЭКОНОМИЧЕСКИХ СИСТЕМ </a:t>
            </a:r>
            <a:endParaRPr lang="ru-RU" sz="2400" dirty="0">
              <a:latin typeface="Times New Roman" panose="02020603050405020304" pitchFamily="18" charset="0"/>
              <a:ea typeface="Times New Roman" panose="02020603050405020304" pitchFamily="18" charset="0"/>
            </a:endParaRPr>
          </a:p>
          <a:p>
            <a:pPr>
              <a:lnSpc>
                <a:spcPct val="107000"/>
              </a:lnSpc>
              <a:spcAft>
                <a:spcPts val="800"/>
              </a:spcAft>
            </a:pPr>
            <a:r>
              <a:rPr lang="ru-RU" sz="2400" dirty="0">
                <a:latin typeface="Montserrat Medium" pitchFamily="2" charset="0"/>
                <a:ea typeface="Calibri" panose="020F0502020204030204" pitchFamily="34" charset="0"/>
                <a:cs typeface="Times New Roman" panose="02020603050405020304" pitchFamily="18" charset="0"/>
              </a:rPr>
              <a:t>1) командная (плановая) </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400" dirty="0">
                <a:latin typeface="Montserrat Medium" pitchFamily="2" charset="0"/>
                <a:ea typeface="Calibri" panose="020F0502020204030204" pitchFamily="34" charset="0"/>
                <a:cs typeface="Times New Roman" panose="02020603050405020304" pitchFamily="18" charset="0"/>
              </a:rPr>
              <a:t>2) рыночная</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45C427DC-042C-6048-AE71-82528C8304D9}"/>
              </a:ext>
            </a:extLst>
          </p:cNvPr>
          <p:cNvSpPr txBox="1"/>
          <p:nvPr/>
        </p:nvSpPr>
        <p:spPr>
          <a:xfrm>
            <a:off x="4122639" y="163155"/>
            <a:ext cx="3946721" cy="523220"/>
          </a:xfrm>
          <a:prstGeom prst="rect">
            <a:avLst/>
          </a:prstGeom>
          <a:noFill/>
        </p:spPr>
        <p:txBody>
          <a:bodyPr wrap="none" rtlCol="0">
            <a:spAutoFit/>
          </a:bodyPr>
          <a:lstStyle/>
          <a:p>
            <a:r>
              <a:rPr lang="ru-RU" sz="2800" dirty="0">
                <a:solidFill>
                  <a:srgbClr val="FF0000"/>
                </a:solidFill>
              </a:rPr>
              <a:t>Установите соответствие</a:t>
            </a:r>
          </a:p>
        </p:txBody>
      </p:sp>
      <p:pic>
        <p:nvPicPr>
          <p:cNvPr id="5" name="Picture 8">
            <a:extLst>
              <a:ext uri="{FF2B5EF4-FFF2-40B4-BE49-F238E27FC236}">
                <a16:creationId xmlns:a16="http://schemas.microsoft.com/office/drawing/2014/main" id="{98035BF3-D1CC-374E-A1CF-06530E9A1040}"/>
              </a:ext>
            </a:extLst>
          </p:cNvPr>
          <p:cNvPicPr>
            <a:picLocks noChangeAspect="1"/>
          </p:cNvPicPr>
          <p:nvPr/>
        </p:nvPicPr>
        <p:blipFill>
          <a:blip r:embed="rId2"/>
          <a:srcRect/>
          <a:stretch>
            <a:fillRect/>
          </a:stretch>
        </p:blipFill>
        <p:spPr>
          <a:xfrm>
            <a:off x="7487990" y="2792623"/>
            <a:ext cx="4481868" cy="4156518"/>
          </a:xfrm>
          <a:prstGeom prst="rect">
            <a:avLst/>
          </a:prstGeom>
        </p:spPr>
      </p:pic>
    </p:spTree>
    <p:extLst>
      <p:ext uri="{BB962C8B-B14F-4D97-AF65-F5344CB8AC3E}">
        <p14:creationId xmlns:p14="http://schemas.microsoft.com/office/powerpoint/2010/main" val="2953614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9C689BF3-C851-FC4C-BAA6-9EF05ED1A85D}"/>
              </a:ext>
            </a:extLst>
          </p:cNvPr>
          <p:cNvSpPr/>
          <p:nvPr/>
        </p:nvSpPr>
        <p:spPr>
          <a:xfrm>
            <a:off x="731520" y="756077"/>
            <a:ext cx="10995660" cy="4470904"/>
          </a:xfrm>
          <a:prstGeom prst="rect">
            <a:avLst/>
          </a:prstGeom>
        </p:spPr>
        <p:txBody>
          <a:bodyPr wrap="square">
            <a:spAutoFit/>
          </a:bodyPr>
          <a:lstStyle/>
          <a:p>
            <a:pPr algn="just">
              <a:lnSpc>
                <a:spcPct val="107000"/>
              </a:lnSpc>
              <a:spcAft>
                <a:spcPts val="800"/>
              </a:spcAft>
            </a:pPr>
            <a:r>
              <a:rPr lang="ru-RU" sz="2400" dirty="0">
                <a:solidFill>
                  <a:srgbClr val="FF0000"/>
                </a:solidFill>
                <a:latin typeface="Montserrat Medium" pitchFamily="2" charset="0"/>
                <a:ea typeface="Calibri" panose="020F0502020204030204" pitchFamily="34" charset="0"/>
                <a:cs typeface="Times New Roman" panose="02020603050405020304" pitchFamily="18" charset="0"/>
              </a:rPr>
              <a:t>Экономика страны </a:t>
            </a:r>
            <a:r>
              <a:rPr lang="ru-RU" sz="2400" dirty="0" err="1">
                <a:solidFill>
                  <a:srgbClr val="FF0000"/>
                </a:solidFill>
                <a:latin typeface="Montserrat Medium" pitchFamily="2" charset="0"/>
                <a:ea typeface="Calibri" panose="020F0502020204030204" pitchFamily="34" charset="0"/>
                <a:cs typeface="Times New Roman" panose="02020603050405020304" pitchFamily="18" charset="0"/>
              </a:rPr>
              <a:t>Z</a:t>
            </a:r>
            <a:r>
              <a:rPr lang="ru-RU" sz="2400" dirty="0">
                <a:solidFill>
                  <a:srgbClr val="FF0000"/>
                </a:solidFill>
                <a:latin typeface="Montserrat Medium" pitchFamily="2" charset="0"/>
                <a:ea typeface="Calibri" panose="020F0502020204030204" pitchFamily="34" charset="0"/>
                <a:cs typeface="Times New Roman" panose="02020603050405020304" pitchFamily="18" charset="0"/>
              </a:rPr>
              <a:t> основана на крупном машинном производстве, ней доминирует тяжёлая промышленность. Какие из перечисленных признаков позволяют сделать вывод том, что стране </a:t>
            </a:r>
            <a:r>
              <a:rPr lang="ru-RU" sz="2400" dirty="0" err="1">
                <a:solidFill>
                  <a:srgbClr val="FF0000"/>
                </a:solidFill>
                <a:latin typeface="Montserrat Medium" pitchFamily="2" charset="0"/>
                <a:ea typeface="Calibri" panose="020F0502020204030204" pitchFamily="34" charset="0"/>
                <a:cs typeface="Times New Roman" panose="02020603050405020304" pitchFamily="18" charset="0"/>
              </a:rPr>
              <a:t>Z</a:t>
            </a:r>
            <a:r>
              <a:rPr lang="ru-RU" sz="2400" dirty="0">
                <a:solidFill>
                  <a:srgbClr val="FF0000"/>
                </a:solidFill>
                <a:latin typeface="Montserrat Medium" pitchFamily="2" charset="0"/>
                <a:ea typeface="Calibri" panose="020F0502020204030204" pitchFamily="34" charset="0"/>
                <a:cs typeface="Times New Roman" panose="02020603050405020304" pitchFamily="18" charset="0"/>
              </a:rPr>
              <a:t> рыночная экономика? Запишите </a:t>
            </a:r>
            <a:r>
              <a:rPr lang="ru-RU" sz="2400" b="1" dirty="0">
                <a:solidFill>
                  <a:srgbClr val="FF0000"/>
                </a:solidFill>
                <a:latin typeface="Montserrat Medium" pitchFamily="2" charset="0"/>
                <a:ea typeface="Calibri" panose="020F0502020204030204" pitchFamily="34" charset="0"/>
                <a:cs typeface="Times New Roman" panose="02020603050405020304" pitchFamily="18" charset="0"/>
              </a:rPr>
              <a:t>цифры, </a:t>
            </a:r>
            <a:r>
              <a:rPr lang="ru-RU" sz="2400" dirty="0">
                <a:solidFill>
                  <a:srgbClr val="FF0000"/>
                </a:solidFill>
                <a:latin typeface="Montserrat Medium" pitchFamily="2" charset="0"/>
                <a:ea typeface="Calibri" panose="020F0502020204030204" pitchFamily="34" charset="0"/>
                <a:cs typeface="Times New Roman" panose="02020603050405020304" pitchFamily="18" charset="0"/>
              </a:rPr>
              <a:t>под которыми они указаны. </a:t>
            </a:r>
            <a:endPar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algn="just">
              <a:spcBef>
                <a:spcPts val="600"/>
              </a:spcBef>
            </a:pPr>
            <a:r>
              <a:rPr lang="ru-RU" sz="2400" dirty="0">
                <a:latin typeface="Montserrat Medium" pitchFamily="2" charset="0"/>
                <a:ea typeface="Times New Roman" panose="02020603050405020304" pitchFamily="18" charset="0"/>
              </a:rPr>
              <a:t>1) стабильность доходов населения </a:t>
            </a:r>
            <a:endParaRPr lang="ru-RU" sz="2400" dirty="0">
              <a:latin typeface="Times New Roman" panose="02020603050405020304" pitchFamily="18" charset="0"/>
              <a:ea typeface="Times New Roman" panose="02020603050405020304" pitchFamily="18" charset="0"/>
            </a:endParaRPr>
          </a:p>
          <a:p>
            <a:pPr algn="just"/>
            <a:r>
              <a:rPr lang="ru-RU" sz="2400" dirty="0">
                <a:latin typeface="Montserrat Medium" pitchFamily="2" charset="0"/>
                <a:ea typeface="Times New Roman" panose="02020603050405020304" pitchFamily="18" charset="0"/>
              </a:rPr>
              <a:t>2) гарантия свободы частной хозяйственной инициативы </a:t>
            </a:r>
            <a:endParaRPr lang="ru-RU" sz="2400" dirty="0">
              <a:latin typeface="Times New Roman" panose="02020603050405020304" pitchFamily="18" charset="0"/>
              <a:ea typeface="Times New Roman" panose="02020603050405020304" pitchFamily="18" charset="0"/>
            </a:endParaRPr>
          </a:p>
          <a:p>
            <a:pPr algn="just"/>
            <a:r>
              <a:rPr lang="ru-RU" sz="2400" dirty="0">
                <a:latin typeface="Montserrat Medium" pitchFamily="2" charset="0"/>
                <a:ea typeface="Times New Roman" panose="02020603050405020304" pitchFamily="18" charset="0"/>
              </a:rPr>
              <a:t>3) свободное ценообразование </a:t>
            </a:r>
            <a:endParaRPr lang="ru-RU" sz="2400" dirty="0">
              <a:latin typeface="Times New Roman" panose="02020603050405020304" pitchFamily="18" charset="0"/>
              <a:ea typeface="Times New Roman" panose="02020603050405020304" pitchFamily="18" charset="0"/>
            </a:endParaRPr>
          </a:p>
          <a:p>
            <a:pPr algn="just"/>
            <a:r>
              <a:rPr lang="ru-RU" sz="2400" dirty="0">
                <a:latin typeface="Montserrat Medium" pitchFamily="2" charset="0"/>
                <a:ea typeface="Times New Roman" panose="02020603050405020304" pitchFamily="18" charset="0"/>
              </a:rPr>
              <a:t>4) конкуренция производителей </a:t>
            </a:r>
            <a:endParaRPr lang="ru-RU" sz="2400" dirty="0">
              <a:latin typeface="Times New Roman" panose="02020603050405020304" pitchFamily="18" charset="0"/>
              <a:ea typeface="Times New Roman" panose="02020603050405020304" pitchFamily="18" charset="0"/>
            </a:endParaRPr>
          </a:p>
          <a:p>
            <a:pPr algn="just"/>
            <a:r>
              <a:rPr lang="ru-RU" sz="2400" dirty="0">
                <a:latin typeface="Montserrat Medium" pitchFamily="2" charset="0"/>
                <a:ea typeface="Times New Roman" panose="02020603050405020304" pitchFamily="18" charset="0"/>
              </a:rPr>
              <a:t>5) необходимость соблюдать трудовое законодательство </a:t>
            </a:r>
            <a:endParaRPr lang="ru-RU" sz="2400" dirty="0">
              <a:latin typeface="Times New Roman" panose="02020603050405020304" pitchFamily="18" charset="0"/>
              <a:ea typeface="Times New Roman" panose="02020603050405020304" pitchFamily="18" charset="0"/>
            </a:endParaRPr>
          </a:p>
          <a:p>
            <a:pPr algn="just">
              <a:lnSpc>
                <a:spcPct val="107000"/>
              </a:lnSpc>
              <a:spcAft>
                <a:spcPts val="800"/>
              </a:spcAft>
            </a:pPr>
            <a:r>
              <a:rPr lang="ru-RU" sz="2400" dirty="0">
                <a:latin typeface="Montserrat Medium" pitchFamily="2" charset="0"/>
                <a:ea typeface="Calibri" panose="020F0502020204030204" pitchFamily="34" charset="0"/>
                <a:cs typeface="Times New Roman" panose="02020603050405020304" pitchFamily="18" charset="0"/>
              </a:rPr>
              <a:t>6) плановое развитие экономики</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5">
            <a:extLst>
              <a:ext uri="{FF2B5EF4-FFF2-40B4-BE49-F238E27FC236}">
                <a16:creationId xmlns:a16="http://schemas.microsoft.com/office/drawing/2014/main" id="{264D1D57-56DF-654E-9CA2-48894A61340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8437581" y="4760952"/>
            <a:ext cx="3754419" cy="3071798"/>
          </a:xfrm>
          <a:prstGeom prst="rect">
            <a:avLst/>
          </a:prstGeom>
        </p:spPr>
      </p:pic>
    </p:spTree>
    <p:extLst>
      <p:ext uri="{BB962C8B-B14F-4D97-AF65-F5344CB8AC3E}">
        <p14:creationId xmlns:p14="http://schemas.microsoft.com/office/powerpoint/2010/main" val="13044351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D5DC5AA-E4EB-8F4E-9F3D-0EBF60E8FFC6}"/>
              </a:ext>
            </a:extLst>
          </p:cNvPr>
          <p:cNvSpPr/>
          <p:nvPr/>
        </p:nvSpPr>
        <p:spPr>
          <a:xfrm>
            <a:off x="398145" y="447194"/>
            <a:ext cx="11395710" cy="5760551"/>
          </a:xfrm>
          <a:prstGeom prst="rect">
            <a:avLst/>
          </a:prstGeom>
        </p:spPr>
        <p:txBody>
          <a:bodyPr wrap="square">
            <a:spAutoFit/>
          </a:bodyPr>
          <a:lstStyle/>
          <a:p>
            <a:pPr marR="51435" algn="just">
              <a:spcBef>
                <a:spcPts val="235"/>
              </a:spcBef>
            </a:pPr>
            <a:r>
              <a:rPr lang="ru-RU" sz="2400" dirty="0">
                <a:solidFill>
                  <a:srgbClr val="FF0000"/>
                </a:solidFill>
                <a:latin typeface="Montserrat Medium" pitchFamily="2" charset="0"/>
                <a:ea typeface="Times New Roman" panose="02020603050405020304" pitchFamily="18" charset="0"/>
              </a:rPr>
              <a:t>В стране </a:t>
            </a:r>
            <a:r>
              <a:rPr lang="ru-RU" sz="2400" dirty="0" err="1">
                <a:solidFill>
                  <a:srgbClr val="FF0000"/>
                </a:solidFill>
                <a:latin typeface="Montserrat Medium" pitchFamily="2" charset="0"/>
                <a:ea typeface="Times New Roman" panose="02020603050405020304" pitchFamily="18" charset="0"/>
              </a:rPr>
              <a:t>Z</a:t>
            </a:r>
            <a:r>
              <a:rPr lang="ru-RU" sz="2400" dirty="0">
                <a:solidFill>
                  <a:srgbClr val="FF0000"/>
                </a:solidFill>
                <a:latin typeface="Montserrat Medium" pitchFamily="2" charset="0"/>
                <a:ea typeface="Times New Roman" panose="02020603050405020304" pitchFamily="18" charset="0"/>
              </a:rPr>
              <a:t> активно развивается крупное машинное производство, растут города. Работники добились от правительства принятия справедливого законодательства труде. Какие признаки подтверждают наличие стране </a:t>
            </a:r>
            <a:r>
              <a:rPr lang="ru-RU" sz="2400" dirty="0" err="1">
                <a:solidFill>
                  <a:srgbClr val="FF0000"/>
                </a:solidFill>
                <a:latin typeface="Montserrat Medium" pitchFamily="2" charset="0"/>
                <a:ea typeface="Times New Roman" panose="02020603050405020304" pitchFamily="18" charset="0"/>
              </a:rPr>
              <a:t>Z</a:t>
            </a:r>
            <a:r>
              <a:rPr lang="ru-RU" sz="2400" dirty="0">
                <a:solidFill>
                  <a:srgbClr val="FF0000"/>
                </a:solidFill>
                <a:latin typeface="Montserrat Medium" pitchFamily="2" charset="0"/>
                <a:ea typeface="Times New Roman" panose="02020603050405020304" pitchFamily="18" charset="0"/>
              </a:rPr>
              <a:t> рыночной экономики? Запишите </a:t>
            </a:r>
            <a:r>
              <a:rPr lang="ru-RU" sz="2400" b="1" dirty="0">
                <a:solidFill>
                  <a:srgbClr val="FF0000"/>
                </a:solidFill>
                <a:latin typeface="Montserrat Medium" pitchFamily="2" charset="0"/>
                <a:ea typeface="Times New Roman" panose="02020603050405020304" pitchFamily="18" charset="0"/>
              </a:rPr>
              <a:t>цифры, </a:t>
            </a:r>
            <a:r>
              <a:rPr lang="ru-RU" sz="2400" dirty="0">
                <a:solidFill>
                  <a:srgbClr val="FF0000"/>
                </a:solidFill>
                <a:latin typeface="Montserrat Medium" pitchFamily="2" charset="0"/>
                <a:ea typeface="Times New Roman" panose="02020603050405020304" pitchFamily="18" charset="0"/>
              </a:rPr>
              <a:t>под которыми они указаны. </a:t>
            </a:r>
            <a:endParaRPr lang="ru-RU" sz="2400" dirty="0">
              <a:solidFill>
                <a:srgbClr val="FF0000"/>
              </a:solidFill>
              <a:latin typeface="Times New Roman" panose="02020603050405020304" pitchFamily="18" charset="0"/>
              <a:ea typeface="Times New Roman" panose="02020603050405020304" pitchFamily="18" charset="0"/>
            </a:endParaRPr>
          </a:p>
          <a:p>
            <a:pPr marR="1172845" algn="just">
              <a:spcBef>
                <a:spcPts val="545"/>
              </a:spcBef>
            </a:pPr>
            <a:r>
              <a:rPr lang="ru-RU" sz="2400" dirty="0">
                <a:solidFill>
                  <a:srgbClr val="000000"/>
                </a:solidFill>
                <a:latin typeface="Montserrat Medium" pitchFamily="2" charset="0"/>
                <a:ea typeface="Times New Roman" panose="02020603050405020304" pitchFamily="18" charset="0"/>
              </a:rPr>
              <a:t>1) В стране </a:t>
            </a:r>
            <a:r>
              <a:rPr lang="ru-RU" sz="2400" dirty="0" err="1">
                <a:solidFill>
                  <a:srgbClr val="000000"/>
                </a:solidFill>
                <a:latin typeface="Montserrat Medium" pitchFamily="2" charset="0"/>
                <a:ea typeface="Times New Roman" panose="02020603050405020304" pitchFamily="18" charset="0"/>
              </a:rPr>
              <a:t>Z</a:t>
            </a:r>
            <a:r>
              <a:rPr lang="ru-RU" sz="2400" dirty="0">
                <a:solidFill>
                  <a:srgbClr val="000000"/>
                </a:solidFill>
                <a:latin typeface="Montserrat Medium" pitchFamily="2" charset="0"/>
                <a:ea typeface="Times New Roman" panose="02020603050405020304" pitchFamily="18" charset="0"/>
              </a:rPr>
              <a:t> созданы условия для развития предпринимательства. </a:t>
            </a:r>
            <a:endParaRPr lang="ru-RU" sz="2400" dirty="0">
              <a:latin typeface="Times New Roman" panose="02020603050405020304" pitchFamily="18" charset="0"/>
              <a:ea typeface="Times New Roman" panose="02020603050405020304" pitchFamily="18" charset="0"/>
            </a:endParaRPr>
          </a:p>
          <a:p>
            <a:pPr marR="1172845" algn="just">
              <a:spcBef>
                <a:spcPts val="545"/>
              </a:spcBef>
            </a:pPr>
            <a:r>
              <a:rPr lang="ru-RU" sz="2400" dirty="0">
                <a:solidFill>
                  <a:srgbClr val="000000"/>
                </a:solidFill>
                <a:latin typeface="Montserrat Medium" pitchFamily="2" charset="0"/>
                <a:ea typeface="Times New Roman" panose="02020603050405020304" pitchFamily="18" charset="0"/>
              </a:rPr>
              <a:t>2) Промышленное производство растёт быстрыми темпами. </a:t>
            </a:r>
            <a:endParaRPr lang="ru-RU" sz="2400" dirty="0">
              <a:latin typeface="Times New Roman" panose="02020603050405020304" pitchFamily="18" charset="0"/>
              <a:ea typeface="Times New Roman" panose="02020603050405020304" pitchFamily="18" charset="0"/>
            </a:endParaRPr>
          </a:p>
          <a:p>
            <a:pPr marR="59055" algn="just">
              <a:spcBef>
                <a:spcPts val="25"/>
              </a:spcBef>
            </a:pPr>
            <a:r>
              <a:rPr lang="ru-RU" sz="2400" dirty="0">
                <a:solidFill>
                  <a:srgbClr val="000000"/>
                </a:solidFill>
                <a:latin typeface="Montserrat Medium" pitchFamily="2" charset="0"/>
                <a:ea typeface="Times New Roman" panose="02020603050405020304" pitchFamily="18" charset="0"/>
              </a:rPr>
              <a:t>3) В стране </a:t>
            </a:r>
            <a:r>
              <a:rPr lang="ru-RU" sz="2400" dirty="0" err="1">
                <a:solidFill>
                  <a:srgbClr val="000000"/>
                </a:solidFill>
                <a:latin typeface="Montserrat Medium" pitchFamily="2" charset="0"/>
                <a:ea typeface="Times New Roman" panose="02020603050405020304" pitchFamily="18" charset="0"/>
              </a:rPr>
              <a:t>Z</a:t>
            </a:r>
            <a:r>
              <a:rPr lang="ru-RU" sz="2400" dirty="0">
                <a:solidFill>
                  <a:srgbClr val="000000"/>
                </a:solidFill>
                <a:latin typeface="Montserrat Medium" pitchFamily="2" charset="0"/>
                <a:ea typeface="Times New Roman" panose="02020603050405020304" pitchFamily="18" charset="0"/>
              </a:rPr>
              <a:t> каждый собственник факторов производства свободно распоряжается ими. </a:t>
            </a:r>
            <a:endParaRPr lang="ru-RU" sz="2400" dirty="0">
              <a:latin typeface="Times New Roman" panose="02020603050405020304" pitchFamily="18" charset="0"/>
              <a:ea typeface="Times New Roman" panose="02020603050405020304" pitchFamily="18" charset="0"/>
            </a:endParaRPr>
          </a:p>
          <a:p>
            <a:pPr marR="283210" algn="just"/>
            <a:r>
              <a:rPr lang="ru-RU" sz="2400" dirty="0">
                <a:solidFill>
                  <a:srgbClr val="000000"/>
                </a:solidFill>
                <a:latin typeface="Montserrat Medium" pitchFamily="2" charset="0"/>
                <a:ea typeface="Times New Roman" panose="02020603050405020304" pitchFamily="18" charset="0"/>
              </a:rPr>
              <a:t>4) Сельское хозяйство производит широкий ассортимент продукции на экспорт. </a:t>
            </a:r>
            <a:endParaRPr lang="ru-RU" sz="2400" dirty="0">
              <a:latin typeface="Times New Roman" panose="02020603050405020304" pitchFamily="18" charset="0"/>
              <a:ea typeface="Times New Roman" panose="02020603050405020304" pitchFamily="18" charset="0"/>
            </a:endParaRPr>
          </a:p>
          <a:p>
            <a:pPr marR="283210" algn="just"/>
            <a:r>
              <a:rPr lang="ru-RU" sz="2400" dirty="0">
                <a:solidFill>
                  <a:srgbClr val="000000"/>
                </a:solidFill>
                <a:latin typeface="Montserrat Medium" pitchFamily="2" charset="0"/>
                <a:ea typeface="Times New Roman" panose="02020603050405020304" pitchFamily="18" charset="0"/>
              </a:rPr>
              <a:t>5) Валюта страны </a:t>
            </a:r>
            <a:r>
              <a:rPr lang="ru-RU" sz="2400" dirty="0" err="1">
                <a:solidFill>
                  <a:srgbClr val="000000"/>
                </a:solidFill>
                <a:latin typeface="Montserrat Medium" pitchFamily="2" charset="0"/>
                <a:ea typeface="Times New Roman" panose="02020603050405020304" pitchFamily="18" charset="0"/>
              </a:rPr>
              <a:t>Z</a:t>
            </a:r>
            <a:r>
              <a:rPr lang="ru-RU" sz="2400" dirty="0">
                <a:solidFill>
                  <a:srgbClr val="000000"/>
                </a:solidFill>
                <a:latin typeface="Montserrat Medium" pitchFamily="2" charset="0"/>
                <a:ea typeface="Times New Roman" panose="02020603050405020304" pitchFamily="18" charset="0"/>
              </a:rPr>
              <a:t> высоко ценится на международном валютном рынке. </a:t>
            </a:r>
            <a:endParaRPr lang="ru-RU" sz="2400" dirty="0">
              <a:latin typeface="Times New Roman" panose="02020603050405020304" pitchFamily="18" charset="0"/>
              <a:ea typeface="Times New Roman" panose="02020603050405020304" pitchFamily="18" charset="0"/>
            </a:endParaRPr>
          </a:p>
          <a:p>
            <a:pPr marR="283210" algn="just"/>
            <a:r>
              <a:rPr lang="ru-RU" sz="2400" dirty="0">
                <a:solidFill>
                  <a:srgbClr val="000000"/>
                </a:solidFill>
                <a:latin typeface="Montserrat Medium" pitchFamily="2" charset="0"/>
                <a:ea typeface="Times New Roman" panose="02020603050405020304" pitchFamily="18" charset="0"/>
              </a:rPr>
              <a:t>6) стране </a:t>
            </a:r>
            <a:r>
              <a:rPr lang="ru-RU" sz="2400" dirty="0" err="1">
                <a:solidFill>
                  <a:srgbClr val="000000"/>
                </a:solidFill>
                <a:latin typeface="Montserrat Medium" pitchFamily="2" charset="0"/>
                <a:ea typeface="Times New Roman" panose="02020603050405020304" pitchFamily="18" charset="0"/>
              </a:rPr>
              <a:t>Z</a:t>
            </a:r>
            <a:r>
              <a:rPr lang="ru-RU" sz="2400" dirty="0">
                <a:solidFill>
                  <a:srgbClr val="000000"/>
                </a:solidFill>
                <a:latin typeface="Montserrat Medium" pitchFamily="2" charset="0"/>
                <a:ea typeface="Times New Roman" panose="02020603050405020304" pitchFamily="18" charset="0"/>
              </a:rPr>
              <a:t> существует конкуренция производителей. </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965379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a:extLst>
              <a:ext uri="{FF2B5EF4-FFF2-40B4-BE49-F238E27FC236}">
                <a16:creationId xmlns:a16="http://schemas.microsoft.com/office/drawing/2014/main" id="{5D19EF12-7444-F645-A823-B44849F30D16}"/>
              </a:ext>
            </a:extLst>
          </p:cNvPr>
          <p:cNvGraphicFramePr>
            <a:graphicFrameLocks noGrp="1"/>
          </p:cNvGraphicFramePr>
          <p:nvPr>
            <p:extLst>
              <p:ext uri="{D42A27DB-BD31-4B8C-83A1-F6EECF244321}">
                <p14:modId xmlns:p14="http://schemas.microsoft.com/office/powerpoint/2010/main" val="2342307440"/>
              </p:ext>
            </p:extLst>
          </p:nvPr>
        </p:nvGraphicFramePr>
        <p:xfrm>
          <a:off x="765810" y="700500"/>
          <a:ext cx="10881359" cy="5457000"/>
        </p:xfrm>
        <a:graphic>
          <a:graphicData uri="http://schemas.openxmlformats.org/drawingml/2006/table">
            <a:tbl>
              <a:tblPr firstRow="1" firstCol="1" bandRow="1"/>
              <a:tblGrid>
                <a:gridCol w="5440110">
                  <a:extLst>
                    <a:ext uri="{9D8B030D-6E8A-4147-A177-3AD203B41FA5}">
                      <a16:colId xmlns:a16="http://schemas.microsoft.com/office/drawing/2014/main" val="3715953508"/>
                    </a:ext>
                  </a:extLst>
                </a:gridCol>
                <a:gridCol w="5441249">
                  <a:extLst>
                    <a:ext uri="{9D8B030D-6E8A-4147-A177-3AD203B41FA5}">
                      <a16:colId xmlns:a16="http://schemas.microsoft.com/office/drawing/2014/main" val="1834426805"/>
                    </a:ext>
                  </a:extLst>
                </a:gridCol>
              </a:tblGrid>
              <a:tr h="0">
                <a:tc>
                  <a:txBody>
                    <a:bodyPr/>
                    <a:lstStyle/>
                    <a:p>
                      <a:pPr>
                        <a:lnSpc>
                          <a:spcPct val="107000"/>
                        </a:lnSpc>
                        <a:spcAft>
                          <a:spcPts val="800"/>
                        </a:spcAft>
                      </a:pPr>
                      <a:r>
                        <a:rPr lang="ru-RU" sz="2400">
                          <a:solidFill>
                            <a:schemeClr val="tx1"/>
                          </a:solidFill>
                          <a:effectLst/>
                          <a:latin typeface="Montserrat Medium" pitchFamily="2" charset="0"/>
                          <a:ea typeface="Times New Roman" panose="02020603050405020304" pitchFamily="18" charset="0"/>
                          <a:cs typeface="Times New Roman" panose="02020603050405020304" pitchFamily="18" charset="0"/>
                        </a:rPr>
                        <a:t>ХАРАКТЕРИСТИКИ ЭКОНОМИЧЕСКИХ СИСТЕМ</a:t>
                      </a:r>
                      <a:endParaRPr lang="ru-RU" sz="24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ru-RU" sz="2400">
                          <a:solidFill>
                            <a:schemeClr val="tx1"/>
                          </a:solidFill>
                          <a:effectLst/>
                          <a:latin typeface="Montserrat Medium" pitchFamily="2" charset="0"/>
                          <a:ea typeface="Times New Roman" panose="02020603050405020304" pitchFamily="18" charset="0"/>
                          <a:cs typeface="Times New Roman" panose="02020603050405020304" pitchFamily="18" charset="0"/>
                        </a:rPr>
                        <a:t>ТИПЫ ЭКОНОМИЧЕСКИХ СИСТЕМ</a:t>
                      </a:r>
                      <a:endParaRPr lang="ru-RU" sz="24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05203442"/>
                  </a:ext>
                </a:extLst>
              </a:tr>
              <a:tr h="0">
                <a:tc>
                  <a:txBody>
                    <a:bodyPr/>
                    <a:lstStyle/>
                    <a:p>
                      <a:pPr>
                        <a:lnSpc>
                          <a:spcPct val="107000"/>
                        </a:lnSpc>
                        <a:spcAft>
                          <a:spcPts val="800"/>
                        </a:spcAft>
                      </a:pPr>
                      <a:r>
                        <a:rPr lang="ru-RU" sz="2400" dirty="0">
                          <a:solidFill>
                            <a:schemeClr val="tx1"/>
                          </a:solidFill>
                          <a:effectLst/>
                          <a:latin typeface="Montserrat Medium" pitchFamily="2" charset="0"/>
                          <a:ea typeface="Times New Roman" panose="02020603050405020304" pitchFamily="18" charset="0"/>
                          <a:cs typeface="Times New Roman" panose="02020603050405020304" pitchFamily="18" charset="0"/>
                        </a:rPr>
                        <a:t>А) личный интерес как главный мотив экономического поведения</a:t>
                      </a:r>
                      <a:endParaRPr lang="ru-RU"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400" dirty="0">
                          <a:solidFill>
                            <a:schemeClr val="tx1"/>
                          </a:solidFill>
                          <a:effectLst/>
                          <a:latin typeface="Montserrat Medium" pitchFamily="2" charset="0"/>
                          <a:ea typeface="Times New Roman" panose="02020603050405020304" pitchFamily="18" charset="0"/>
                          <a:cs typeface="Times New Roman" panose="02020603050405020304" pitchFamily="18" charset="0"/>
                        </a:rPr>
                        <a:t>Б) централизованное планирование</a:t>
                      </a:r>
                      <a:endParaRPr lang="ru-RU"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400" dirty="0">
                          <a:solidFill>
                            <a:schemeClr val="tx1"/>
                          </a:solidFill>
                          <a:effectLst/>
                          <a:latin typeface="Montserrat Medium" pitchFamily="2" charset="0"/>
                          <a:ea typeface="Times New Roman" panose="02020603050405020304" pitchFamily="18" charset="0"/>
                          <a:cs typeface="Times New Roman" panose="02020603050405020304" pitchFamily="18" charset="0"/>
                        </a:rPr>
                        <a:t>В) принцип уравнительного распределения</a:t>
                      </a:r>
                      <a:endParaRPr lang="ru-RU"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400" dirty="0">
                          <a:solidFill>
                            <a:schemeClr val="tx1"/>
                          </a:solidFill>
                          <a:effectLst/>
                          <a:latin typeface="Montserrat Medium" pitchFamily="2" charset="0"/>
                          <a:ea typeface="Times New Roman" panose="02020603050405020304" pitchFamily="18" charset="0"/>
                          <a:cs typeface="Times New Roman" panose="02020603050405020304" pitchFamily="18" charset="0"/>
                        </a:rPr>
                        <a:t>Г) свобода предпринимательства</a:t>
                      </a:r>
                      <a:endParaRPr lang="ru-RU"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400" dirty="0">
                          <a:solidFill>
                            <a:schemeClr val="tx1"/>
                          </a:solidFill>
                          <a:effectLst/>
                          <a:latin typeface="Montserrat Medium" pitchFamily="2" charset="0"/>
                          <a:ea typeface="Times New Roman" panose="02020603050405020304" pitchFamily="18" charset="0"/>
                          <a:cs typeface="Times New Roman" panose="02020603050405020304" pitchFamily="18" charset="0"/>
                        </a:rPr>
                        <a:t>Д) административные методы управления</a:t>
                      </a:r>
                      <a:endParaRPr lang="ru-RU"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ru-RU" sz="2400" dirty="0">
                          <a:solidFill>
                            <a:schemeClr val="tx1"/>
                          </a:solidFill>
                          <a:effectLst/>
                          <a:latin typeface="Montserrat Medium" pitchFamily="2" charset="0"/>
                          <a:ea typeface="Times New Roman" panose="02020603050405020304" pitchFamily="18" charset="0"/>
                          <a:cs typeface="Times New Roman" panose="02020603050405020304" pitchFamily="18" charset="0"/>
                        </a:rPr>
                        <a:t>1) рыночная</a:t>
                      </a:r>
                      <a:endParaRPr lang="ru-RU"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400" dirty="0">
                          <a:solidFill>
                            <a:schemeClr val="tx1"/>
                          </a:solidFill>
                          <a:effectLst/>
                          <a:latin typeface="Montserrat Medium" pitchFamily="2" charset="0"/>
                          <a:ea typeface="Times New Roman" panose="02020603050405020304" pitchFamily="18" charset="0"/>
                          <a:cs typeface="Times New Roman" panose="02020603050405020304" pitchFamily="18" charset="0"/>
                        </a:rPr>
                        <a:t>2) командная</a:t>
                      </a:r>
                      <a:endParaRPr lang="ru-RU"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19258721"/>
                  </a:ext>
                </a:extLst>
              </a:tr>
            </a:tbl>
          </a:graphicData>
        </a:graphic>
      </p:graphicFrame>
      <p:sp>
        <p:nvSpPr>
          <p:cNvPr id="4" name="TextBox 3">
            <a:extLst>
              <a:ext uri="{FF2B5EF4-FFF2-40B4-BE49-F238E27FC236}">
                <a16:creationId xmlns:a16="http://schemas.microsoft.com/office/drawing/2014/main" id="{0D9C272E-8AE0-E943-8276-033F34A80804}"/>
              </a:ext>
            </a:extLst>
          </p:cNvPr>
          <p:cNvSpPr txBox="1"/>
          <p:nvPr/>
        </p:nvSpPr>
        <p:spPr>
          <a:xfrm>
            <a:off x="4233128" y="177280"/>
            <a:ext cx="3946721" cy="523220"/>
          </a:xfrm>
          <a:prstGeom prst="rect">
            <a:avLst/>
          </a:prstGeom>
          <a:noFill/>
        </p:spPr>
        <p:txBody>
          <a:bodyPr wrap="none" rtlCol="0">
            <a:spAutoFit/>
          </a:bodyPr>
          <a:lstStyle/>
          <a:p>
            <a:r>
              <a:rPr lang="ru-RU" sz="2800" dirty="0">
                <a:solidFill>
                  <a:srgbClr val="FF0000"/>
                </a:solidFill>
              </a:rPr>
              <a:t>Установите соответствие</a:t>
            </a:r>
          </a:p>
        </p:txBody>
      </p:sp>
      <p:pic>
        <p:nvPicPr>
          <p:cNvPr id="5" name="Picture 5">
            <a:extLst>
              <a:ext uri="{FF2B5EF4-FFF2-40B4-BE49-F238E27FC236}">
                <a16:creationId xmlns:a16="http://schemas.microsoft.com/office/drawing/2014/main" id="{BE9A203F-F723-8245-B6C0-DC6914C86568}"/>
              </a:ext>
            </a:extLst>
          </p:cNvPr>
          <p:cNvPicPr>
            <a:picLocks noChangeAspect="1"/>
          </p:cNvPicPr>
          <p:nvPr/>
        </p:nvPicPr>
        <p:blipFill>
          <a:blip r:embed="rId2"/>
          <a:srcRect/>
          <a:stretch>
            <a:fillRect/>
          </a:stretch>
        </p:blipFill>
        <p:spPr>
          <a:xfrm>
            <a:off x="8537821" y="2849645"/>
            <a:ext cx="2734893" cy="3307855"/>
          </a:xfrm>
          <a:prstGeom prst="rect">
            <a:avLst/>
          </a:prstGeom>
        </p:spPr>
      </p:pic>
    </p:spTree>
    <p:extLst>
      <p:ext uri="{BB962C8B-B14F-4D97-AF65-F5344CB8AC3E}">
        <p14:creationId xmlns:p14="http://schemas.microsoft.com/office/powerpoint/2010/main" val="24727055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F707FA9A-9E6D-BC4B-B1D4-51568F30C60F}"/>
              </a:ext>
            </a:extLst>
          </p:cNvPr>
          <p:cNvSpPr/>
          <p:nvPr/>
        </p:nvSpPr>
        <p:spPr>
          <a:xfrm>
            <a:off x="510540" y="946415"/>
            <a:ext cx="6096000" cy="4720395"/>
          </a:xfrm>
          <a:prstGeom prst="rect">
            <a:avLst/>
          </a:prstGeom>
        </p:spPr>
        <p:txBody>
          <a:bodyPr>
            <a:spAutoFit/>
          </a:bodyPr>
          <a:lstStyle/>
          <a:p>
            <a:pPr>
              <a:lnSpc>
                <a:spcPct val="107000"/>
              </a:lnSpc>
              <a:spcAft>
                <a:spcPts val="800"/>
              </a:spcAft>
            </a:pPr>
            <a:r>
              <a:rPr lang="ru-RU" sz="2400" dirty="0">
                <a:latin typeface="Montserrat Medium" pitchFamily="2" charset="0"/>
                <a:ea typeface="Calibri" panose="020F0502020204030204" pitchFamily="34" charset="0"/>
                <a:cs typeface="Times New Roman" panose="02020603050405020304" pitchFamily="18" charset="0"/>
              </a:rPr>
              <a:t>ХАРАКТЕРИСТИКИ</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lphaUcParenR"/>
            </a:pPr>
            <a:r>
              <a:rPr lang="ru-RU" sz="2400" dirty="0">
                <a:latin typeface="Montserrat Medium" pitchFamily="2" charset="0"/>
                <a:ea typeface="Calibri" panose="020F0502020204030204" pitchFamily="34" charset="0"/>
                <a:cs typeface="Times New Roman" panose="02020603050405020304" pitchFamily="18" charset="0"/>
              </a:rPr>
              <a:t>принцип уравнительного распределения</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lphaUcParenR"/>
            </a:pPr>
            <a:r>
              <a:rPr lang="ru-RU" sz="2400" dirty="0">
                <a:latin typeface="Montserrat Medium" pitchFamily="2" charset="0"/>
                <a:ea typeface="Calibri" panose="020F0502020204030204" pitchFamily="34" charset="0"/>
                <a:cs typeface="Times New Roman" panose="02020603050405020304" pitchFamily="18" charset="0"/>
              </a:rPr>
              <a:t>централизованное планирование</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lphaUcParenR"/>
            </a:pPr>
            <a:r>
              <a:rPr lang="ru-RU" sz="2400" dirty="0">
                <a:latin typeface="Montserrat Medium" pitchFamily="2" charset="0"/>
                <a:ea typeface="Calibri" panose="020F0502020204030204" pitchFamily="34" charset="0"/>
                <a:cs typeface="Times New Roman" panose="02020603050405020304" pitchFamily="18" charset="0"/>
              </a:rPr>
              <a:t>конкуренция товаропроизводителей</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marR="421640"/>
            <a:r>
              <a:rPr lang="ru-RU" sz="2400" dirty="0">
                <a:latin typeface="Montserrat Medium" pitchFamily="2" charset="0"/>
                <a:ea typeface="Times New Roman" panose="02020603050405020304" pitchFamily="18" charset="0"/>
              </a:rPr>
              <a:t>Г) государственная собственность на средства производства </a:t>
            </a:r>
            <a:endParaRPr lang="ru-RU" sz="2400" dirty="0">
              <a:latin typeface="Times New Roman" panose="02020603050405020304" pitchFamily="18" charset="0"/>
              <a:ea typeface="Times New Roman" panose="02020603050405020304" pitchFamily="18" charset="0"/>
            </a:endParaRPr>
          </a:p>
          <a:p>
            <a:pPr marR="421640"/>
            <a:r>
              <a:rPr lang="ru-RU" sz="2400" dirty="0">
                <a:latin typeface="Montserrat Medium" pitchFamily="2" charset="0"/>
                <a:ea typeface="Times New Roman" panose="02020603050405020304" pitchFamily="18" charset="0"/>
              </a:rPr>
              <a:t>Д) свобода предпринимательства</a:t>
            </a:r>
            <a:endParaRPr lang="ru-RU" sz="2400" dirty="0">
              <a:effectLst/>
              <a:latin typeface="Times New Roman" panose="02020603050405020304" pitchFamily="18" charset="0"/>
              <a:ea typeface="Times New Roman" panose="02020603050405020304" pitchFamily="18" charset="0"/>
            </a:endParaRPr>
          </a:p>
        </p:txBody>
      </p:sp>
      <p:sp>
        <p:nvSpPr>
          <p:cNvPr id="3" name="Прямоугольник 2">
            <a:extLst>
              <a:ext uri="{FF2B5EF4-FFF2-40B4-BE49-F238E27FC236}">
                <a16:creationId xmlns:a16="http://schemas.microsoft.com/office/drawing/2014/main" id="{8E6E75A5-F766-5F49-B2CF-D4A1F1AF6820}"/>
              </a:ext>
            </a:extLst>
          </p:cNvPr>
          <p:cNvSpPr/>
          <p:nvPr/>
        </p:nvSpPr>
        <p:spPr>
          <a:xfrm>
            <a:off x="7299960" y="1036221"/>
            <a:ext cx="3912870" cy="2718693"/>
          </a:xfrm>
          <a:prstGeom prst="rect">
            <a:avLst/>
          </a:prstGeom>
        </p:spPr>
        <p:txBody>
          <a:bodyPr wrap="square">
            <a:spAutoFit/>
          </a:bodyPr>
          <a:lstStyle/>
          <a:p>
            <a:pPr marR="335915">
              <a:spcBef>
                <a:spcPts val="1630"/>
              </a:spcBef>
            </a:pPr>
            <a:r>
              <a:rPr lang="ru-RU" sz="2400" dirty="0">
                <a:latin typeface="Montserrat Medium" pitchFamily="2" charset="0"/>
                <a:ea typeface="Times New Roman" panose="02020603050405020304" pitchFamily="18" charset="0"/>
              </a:rPr>
              <a:t>ТИПЫ ЭКОНОМИЧЕСКИХ СИСТЕМ </a:t>
            </a:r>
            <a:endParaRPr lang="ru-RU" sz="2400" dirty="0">
              <a:latin typeface="Times New Roman" panose="02020603050405020304" pitchFamily="18" charset="0"/>
              <a:ea typeface="Times New Roman" panose="02020603050405020304" pitchFamily="18" charset="0"/>
            </a:endParaRPr>
          </a:p>
          <a:p>
            <a:pPr marR="335915" lvl="0">
              <a:spcBef>
                <a:spcPts val="1630"/>
              </a:spcBef>
              <a:buSzPts val="1150"/>
            </a:pPr>
            <a:r>
              <a:rPr lang="ru-RU" sz="2400" dirty="0">
                <a:latin typeface="Montserrat Medium" pitchFamily="2" charset="0"/>
                <a:ea typeface="Times New Roman" panose="02020603050405020304" pitchFamily="18" charset="0"/>
              </a:rPr>
              <a:t>1)Рыночная</a:t>
            </a:r>
            <a:endParaRPr lang="ru-RU" sz="2400" dirty="0">
              <a:latin typeface="Times New Roman" panose="02020603050405020304" pitchFamily="18" charset="0"/>
              <a:ea typeface="Times New Roman" panose="02020603050405020304" pitchFamily="18" charset="0"/>
            </a:endParaRPr>
          </a:p>
          <a:p>
            <a:pPr marR="335915" lvl="0">
              <a:spcBef>
                <a:spcPts val="1630"/>
              </a:spcBef>
              <a:buSzPts val="1150"/>
            </a:pPr>
            <a:r>
              <a:rPr lang="ru-RU" sz="2400" dirty="0">
                <a:latin typeface="Montserrat Medium" pitchFamily="2" charset="0"/>
                <a:ea typeface="Times New Roman" panose="02020603050405020304" pitchFamily="18" charset="0"/>
              </a:rPr>
              <a:t>2)Командная (плановая)</a:t>
            </a:r>
            <a:endParaRPr lang="ru-RU" sz="2400" dirty="0">
              <a:effectLst/>
              <a:latin typeface="Times New Roman" panose="02020603050405020304" pitchFamily="18" charset="0"/>
              <a:ea typeface="Times New Roman" panose="02020603050405020304" pitchFamily="18" charset="0"/>
            </a:endParaRPr>
          </a:p>
        </p:txBody>
      </p:sp>
      <p:sp>
        <p:nvSpPr>
          <p:cNvPr id="4" name="TextBox 3">
            <a:extLst>
              <a:ext uri="{FF2B5EF4-FFF2-40B4-BE49-F238E27FC236}">
                <a16:creationId xmlns:a16="http://schemas.microsoft.com/office/drawing/2014/main" id="{640AA70A-7FA7-A64A-8F6A-6D6ABCCC76C7}"/>
              </a:ext>
            </a:extLst>
          </p:cNvPr>
          <p:cNvSpPr txBox="1"/>
          <p:nvPr/>
        </p:nvSpPr>
        <p:spPr>
          <a:xfrm>
            <a:off x="4122639" y="423195"/>
            <a:ext cx="3946721" cy="523220"/>
          </a:xfrm>
          <a:prstGeom prst="rect">
            <a:avLst/>
          </a:prstGeom>
          <a:noFill/>
        </p:spPr>
        <p:txBody>
          <a:bodyPr wrap="none" rtlCol="0">
            <a:spAutoFit/>
          </a:bodyPr>
          <a:lstStyle/>
          <a:p>
            <a:r>
              <a:rPr lang="ru-RU" sz="2800" dirty="0">
                <a:solidFill>
                  <a:srgbClr val="FF0000"/>
                </a:solidFill>
              </a:rPr>
              <a:t>Установите соответствие</a:t>
            </a:r>
          </a:p>
        </p:txBody>
      </p:sp>
      <p:pic>
        <p:nvPicPr>
          <p:cNvPr id="5" name="Picture 2">
            <a:extLst>
              <a:ext uri="{FF2B5EF4-FFF2-40B4-BE49-F238E27FC236}">
                <a16:creationId xmlns:a16="http://schemas.microsoft.com/office/drawing/2014/main" id="{486A780A-31D7-644B-B541-F30B7F81A3E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8974868">
            <a:off x="9469383" y="2935494"/>
            <a:ext cx="6058947" cy="6058947"/>
          </a:xfrm>
          <a:prstGeom prst="rect">
            <a:avLst/>
          </a:prstGeom>
        </p:spPr>
      </p:pic>
      <p:pic>
        <p:nvPicPr>
          <p:cNvPr id="6" name="Picture 5">
            <a:extLst>
              <a:ext uri="{FF2B5EF4-FFF2-40B4-BE49-F238E27FC236}">
                <a16:creationId xmlns:a16="http://schemas.microsoft.com/office/drawing/2014/main" id="{137D3D80-911E-A547-841A-7F4D3083E45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557025" y="4049959"/>
            <a:ext cx="2634975" cy="2122241"/>
          </a:xfrm>
          <a:prstGeom prst="rect">
            <a:avLst/>
          </a:prstGeom>
        </p:spPr>
      </p:pic>
    </p:spTree>
    <p:extLst>
      <p:ext uri="{BB962C8B-B14F-4D97-AF65-F5344CB8AC3E}">
        <p14:creationId xmlns:p14="http://schemas.microsoft.com/office/powerpoint/2010/main" val="31855764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2E2887AE-2EE5-6B4A-966F-FEF69C5AA6DC}"/>
              </a:ext>
            </a:extLst>
          </p:cNvPr>
          <p:cNvSpPr/>
          <p:nvPr/>
        </p:nvSpPr>
        <p:spPr>
          <a:xfrm>
            <a:off x="230272" y="0"/>
            <a:ext cx="11407140" cy="4614084"/>
          </a:xfrm>
          <a:prstGeom prst="rect">
            <a:avLst/>
          </a:prstGeom>
        </p:spPr>
        <p:txBody>
          <a:bodyPr wrap="square">
            <a:spAutoFit/>
          </a:bodyPr>
          <a:lstStyle/>
          <a:p>
            <a:pPr marR="60325" algn="just">
              <a:spcBef>
                <a:spcPts val="1760"/>
              </a:spcBef>
            </a:pPr>
            <a:r>
              <a:rPr lang="ru-RU" sz="2400" dirty="0">
                <a:solidFill>
                  <a:srgbClr val="FF0000"/>
                </a:solidFill>
                <a:latin typeface="Times New Roman" panose="02020603050405020304" pitchFamily="18" charset="0"/>
                <a:ea typeface="Times New Roman" panose="02020603050405020304" pitchFamily="18" charset="0"/>
              </a:rPr>
              <a:t>Представьте, что Вы помогаете учителю оформить презентацию уроку обществознания по теме «Факторы производства». Один из слайдов называется «Земля как фактор производства». Что из перечисленного следует включить, этот слайд? Запишите </a:t>
            </a:r>
            <a:r>
              <a:rPr lang="ru-RU" sz="2400" b="1" dirty="0">
                <a:solidFill>
                  <a:srgbClr val="FF0000"/>
                </a:solidFill>
                <a:latin typeface="Times New Roman" panose="02020603050405020304" pitchFamily="18" charset="0"/>
                <a:ea typeface="Times New Roman" panose="02020603050405020304" pitchFamily="18" charset="0"/>
              </a:rPr>
              <a:t>цифры, </a:t>
            </a:r>
            <a:r>
              <a:rPr lang="ru-RU" sz="2400" dirty="0">
                <a:solidFill>
                  <a:srgbClr val="FF0000"/>
                </a:solidFill>
                <a:latin typeface="Times New Roman" panose="02020603050405020304" pitchFamily="18" charset="0"/>
                <a:ea typeface="Times New Roman" panose="02020603050405020304" pitchFamily="18" charset="0"/>
              </a:rPr>
              <a:t>под которыми указаны эти признаки.</a:t>
            </a:r>
          </a:p>
          <a:p>
            <a:pPr>
              <a:spcBef>
                <a:spcPts val="615"/>
              </a:spcBef>
            </a:pPr>
            <a:r>
              <a:rPr lang="ru-RU" sz="2400" dirty="0">
                <a:solidFill>
                  <a:srgbClr val="000000"/>
                </a:solidFill>
                <a:latin typeface="Times New Roman" panose="02020603050405020304" pitchFamily="18" charset="0"/>
                <a:ea typeface="Times New Roman" panose="02020603050405020304" pitchFamily="18" charset="0"/>
              </a:rPr>
              <a:t>1) деятельность людей по производству товаров услуг </a:t>
            </a:r>
            <a:endParaRPr lang="ru-RU" sz="2400" dirty="0">
              <a:latin typeface="Times New Roman" panose="02020603050405020304" pitchFamily="18" charset="0"/>
              <a:ea typeface="Times New Roman" panose="02020603050405020304" pitchFamily="18" charset="0"/>
            </a:endParaRPr>
          </a:p>
          <a:p>
            <a:pPr marR="60960"/>
            <a:r>
              <a:rPr lang="ru-RU" sz="2400" dirty="0">
                <a:solidFill>
                  <a:srgbClr val="000000"/>
                </a:solidFill>
                <a:latin typeface="Times New Roman" panose="02020603050405020304" pitchFamily="18" charset="0"/>
                <a:ea typeface="Times New Roman" panose="02020603050405020304" pitchFamily="18" charset="0"/>
              </a:rPr>
              <a:t>2) все виды природных ресурсов, имеющихся на планете пригодных для производства жизненных благ </a:t>
            </a:r>
            <a:endParaRPr lang="ru-RU" sz="2400" dirty="0">
              <a:latin typeface="Times New Roman" panose="02020603050405020304" pitchFamily="18" charset="0"/>
              <a:ea typeface="Times New Roman" panose="02020603050405020304" pitchFamily="18" charset="0"/>
            </a:endParaRPr>
          </a:p>
          <a:p>
            <a:r>
              <a:rPr lang="ru-RU" sz="2400" dirty="0">
                <a:solidFill>
                  <a:srgbClr val="000000"/>
                </a:solidFill>
                <a:latin typeface="Times New Roman" panose="02020603050405020304" pitchFamily="18" charset="0"/>
                <a:ea typeface="Times New Roman" panose="02020603050405020304" pitchFamily="18" charset="0"/>
              </a:rPr>
              <a:t>3) факторный доход-рента </a:t>
            </a:r>
            <a:endParaRPr lang="ru-RU" sz="2400" dirty="0">
              <a:latin typeface="Times New Roman" panose="02020603050405020304" pitchFamily="18" charset="0"/>
              <a:ea typeface="Times New Roman" panose="02020603050405020304" pitchFamily="18" charset="0"/>
            </a:endParaRPr>
          </a:p>
          <a:p>
            <a:pPr marR="230505"/>
            <a:r>
              <a:rPr lang="ru-RU" sz="2400" dirty="0">
                <a:solidFill>
                  <a:srgbClr val="000000"/>
                </a:solidFill>
                <a:latin typeface="Times New Roman" panose="02020603050405020304" pitchFamily="18" charset="0"/>
                <a:ea typeface="Times New Roman" panose="02020603050405020304" pitchFamily="18" charset="0"/>
              </a:rPr>
              <a:t>4) ограниченность ресурса обусловлена численностью трудоспособного населения </a:t>
            </a:r>
            <a:endParaRPr lang="ru-RU" sz="2400" dirty="0">
              <a:latin typeface="Times New Roman" panose="02020603050405020304" pitchFamily="18" charset="0"/>
              <a:ea typeface="Times New Roman" panose="02020603050405020304" pitchFamily="18" charset="0"/>
            </a:endParaRPr>
          </a:p>
          <a:p>
            <a:pPr marR="230505"/>
            <a:r>
              <a:rPr lang="ru-RU" sz="2400" dirty="0">
                <a:solidFill>
                  <a:srgbClr val="000000"/>
                </a:solidFill>
                <a:latin typeface="Times New Roman" panose="02020603050405020304" pitchFamily="18" charset="0"/>
                <a:ea typeface="Times New Roman" panose="02020603050405020304" pitchFamily="18" charset="0"/>
              </a:rPr>
              <a:t>5) факторный доход — прибыль </a:t>
            </a:r>
            <a:endParaRPr lang="ru-RU" sz="2400" dirty="0">
              <a:latin typeface="Times New Roman" panose="02020603050405020304" pitchFamily="18" charset="0"/>
              <a:ea typeface="Times New Roman" panose="02020603050405020304" pitchFamily="18" charset="0"/>
            </a:endParaRPr>
          </a:p>
          <a:p>
            <a:pPr marR="74295">
              <a:spcBef>
                <a:spcPts val="95"/>
              </a:spcBef>
            </a:pPr>
            <a:r>
              <a:rPr lang="ru-RU" sz="2400" dirty="0">
                <a:solidFill>
                  <a:srgbClr val="000000"/>
                </a:solidFill>
                <a:latin typeface="Times New Roman" panose="02020603050405020304" pitchFamily="18" charset="0"/>
                <a:ea typeface="Times New Roman" panose="02020603050405020304" pitchFamily="18" charset="0"/>
              </a:rPr>
              <a:t>6) ограниченность ресурса обусловлена разведанным объёмом полезных ископаемых, водных других ресурсов </a:t>
            </a:r>
            <a:endParaRPr lang="ru-RU" sz="2400" dirty="0">
              <a:latin typeface="Times New Roman" panose="02020603050405020304" pitchFamily="18" charset="0"/>
              <a:ea typeface="Times New Roman" panose="02020603050405020304" pitchFamily="18" charset="0"/>
            </a:endParaRPr>
          </a:p>
        </p:txBody>
      </p:sp>
      <p:pic>
        <p:nvPicPr>
          <p:cNvPr id="3" name="Picture 7">
            <a:extLst>
              <a:ext uri="{FF2B5EF4-FFF2-40B4-BE49-F238E27FC236}">
                <a16:creationId xmlns:a16="http://schemas.microsoft.com/office/drawing/2014/main" id="{058E50DD-52EB-E14F-BFE9-0A57B32B24C3}"/>
              </a:ext>
            </a:extLst>
          </p:cNvPr>
          <p:cNvPicPr>
            <a:picLocks noChangeAspect="1"/>
          </p:cNvPicPr>
          <p:nvPr/>
        </p:nvPicPr>
        <p:blipFill>
          <a:blip r:embed="rId2"/>
          <a:srcRect/>
          <a:stretch>
            <a:fillRect/>
          </a:stretch>
        </p:blipFill>
        <p:spPr>
          <a:xfrm>
            <a:off x="9199757" y="3066826"/>
            <a:ext cx="2992244" cy="3783297"/>
          </a:xfrm>
          <a:prstGeom prst="rect">
            <a:avLst/>
          </a:prstGeom>
        </p:spPr>
      </p:pic>
    </p:spTree>
    <p:extLst>
      <p:ext uri="{BB962C8B-B14F-4D97-AF65-F5344CB8AC3E}">
        <p14:creationId xmlns:p14="http://schemas.microsoft.com/office/powerpoint/2010/main" val="40048996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21E207AC-46EB-3346-A8A6-EC454EEAA0D5}"/>
              </a:ext>
            </a:extLst>
          </p:cNvPr>
          <p:cNvSpPr/>
          <p:nvPr/>
        </p:nvSpPr>
        <p:spPr>
          <a:xfrm>
            <a:off x="235476" y="0"/>
            <a:ext cx="11475720" cy="4524315"/>
          </a:xfrm>
          <a:prstGeom prst="rect">
            <a:avLst/>
          </a:prstGeom>
        </p:spPr>
        <p:txBody>
          <a:bodyPr wrap="square">
            <a:spAutoFit/>
          </a:bodyPr>
          <a:lstStyle/>
          <a:p>
            <a:r>
              <a:rPr lang="ru-RU" sz="2400" dirty="0">
                <a:solidFill>
                  <a:srgbClr val="FF0000"/>
                </a:solidFill>
                <a:latin typeface="Montserrat Medium" pitchFamily="2" charset="0"/>
                <a:ea typeface="Times New Roman" panose="02020603050405020304" pitchFamily="18" charset="0"/>
              </a:rPr>
              <a:t>Экономика страны </a:t>
            </a:r>
            <a:r>
              <a:rPr lang="ru-RU" sz="2400" dirty="0" err="1">
                <a:solidFill>
                  <a:srgbClr val="FF0000"/>
                </a:solidFill>
                <a:latin typeface="Montserrat Medium" pitchFamily="2" charset="0"/>
                <a:ea typeface="Times New Roman" panose="02020603050405020304" pitchFamily="18" charset="0"/>
              </a:rPr>
              <a:t>Z</a:t>
            </a:r>
            <a:r>
              <a:rPr lang="ru-RU" sz="2400" dirty="0">
                <a:solidFill>
                  <a:srgbClr val="FF0000"/>
                </a:solidFill>
                <a:latin typeface="Montserrat Medium" pitchFamily="2" charset="0"/>
                <a:ea typeface="Times New Roman" panose="02020603050405020304" pitchFamily="18" charset="0"/>
              </a:rPr>
              <a:t> основана на крупном машинном производстве; в ней доминирует тяжёлая промышленность. Какие признаки позволяют сделать вывод о том, что в стране </a:t>
            </a:r>
            <a:r>
              <a:rPr lang="ru-RU" sz="2400" dirty="0" err="1">
                <a:solidFill>
                  <a:srgbClr val="FF0000"/>
                </a:solidFill>
                <a:latin typeface="Montserrat Medium" pitchFamily="2" charset="0"/>
                <a:ea typeface="Times New Roman" panose="02020603050405020304" pitchFamily="18" charset="0"/>
              </a:rPr>
              <a:t>Z</a:t>
            </a:r>
            <a:r>
              <a:rPr lang="ru-RU" sz="2400" dirty="0">
                <a:solidFill>
                  <a:srgbClr val="FF0000"/>
                </a:solidFill>
                <a:latin typeface="Montserrat Medium" pitchFamily="2" charset="0"/>
                <a:ea typeface="Times New Roman" panose="02020603050405020304" pitchFamily="18" charset="0"/>
              </a:rPr>
              <a:t> командная (плановая) экономика? Запишите цифры, под которыми они указаны.</a:t>
            </a:r>
          </a:p>
          <a:p>
            <a:endParaRPr lang="ru-RU" sz="2400" dirty="0">
              <a:solidFill>
                <a:srgbClr val="FF0000"/>
              </a:solidFill>
              <a:latin typeface="Times New Roman" panose="02020603050405020304" pitchFamily="18" charset="0"/>
              <a:ea typeface="Times New Roman" panose="02020603050405020304" pitchFamily="18" charset="0"/>
            </a:endParaRPr>
          </a:p>
          <a:p>
            <a:r>
              <a:rPr lang="ru-RU" sz="2400" dirty="0">
                <a:latin typeface="Montserrat Medium" pitchFamily="2" charset="0"/>
                <a:ea typeface="Times New Roman" panose="02020603050405020304" pitchFamily="18" charset="0"/>
              </a:rPr>
              <a:t>1) господство государственной собственности на средства производства</a:t>
            </a:r>
            <a:endParaRPr lang="ru-RU" sz="2400" dirty="0">
              <a:latin typeface="Times New Roman" panose="02020603050405020304" pitchFamily="18" charset="0"/>
              <a:ea typeface="Times New Roman" panose="02020603050405020304" pitchFamily="18" charset="0"/>
            </a:endParaRPr>
          </a:p>
          <a:p>
            <a:r>
              <a:rPr lang="ru-RU" sz="2400" dirty="0">
                <a:latin typeface="Montserrat Medium" pitchFamily="2" charset="0"/>
                <a:ea typeface="Times New Roman" panose="02020603050405020304" pitchFamily="18" charset="0"/>
              </a:rPr>
              <a:t>2) зависимость продовольственного рынка от импортных товаров</a:t>
            </a:r>
            <a:endParaRPr lang="ru-RU" sz="2400" dirty="0">
              <a:latin typeface="Times New Roman" panose="02020603050405020304" pitchFamily="18" charset="0"/>
              <a:ea typeface="Times New Roman" panose="02020603050405020304" pitchFamily="18" charset="0"/>
            </a:endParaRPr>
          </a:p>
          <a:p>
            <a:r>
              <a:rPr lang="ru-RU" sz="2400" dirty="0">
                <a:latin typeface="Montserrat Medium" pitchFamily="2" charset="0"/>
                <a:ea typeface="Times New Roman" panose="02020603050405020304" pitchFamily="18" charset="0"/>
              </a:rPr>
              <a:t>3) необходимость решения проблемы ограниченности ресурсов</a:t>
            </a:r>
            <a:endParaRPr lang="ru-RU" sz="2400" dirty="0">
              <a:latin typeface="Times New Roman" panose="02020603050405020304" pitchFamily="18" charset="0"/>
              <a:ea typeface="Times New Roman" panose="02020603050405020304" pitchFamily="18" charset="0"/>
            </a:endParaRPr>
          </a:p>
          <a:p>
            <a:r>
              <a:rPr lang="ru-RU" sz="2400" dirty="0">
                <a:latin typeface="Montserrat Medium" pitchFamily="2" charset="0"/>
                <a:ea typeface="Times New Roman" panose="02020603050405020304" pitchFamily="18" charset="0"/>
              </a:rPr>
              <a:t>4) отсутствие конкуренции производителей</a:t>
            </a:r>
            <a:endParaRPr lang="ru-RU" sz="2400" dirty="0">
              <a:latin typeface="Times New Roman" panose="02020603050405020304" pitchFamily="18" charset="0"/>
              <a:ea typeface="Times New Roman" panose="02020603050405020304" pitchFamily="18" charset="0"/>
            </a:endParaRPr>
          </a:p>
          <a:p>
            <a:r>
              <a:rPr lang="ru-RU" sz="2400" dirty="0">
                <a:latin typeface="Montserrat Medium" pitchFamily="2" charset="0"/>
                <a:ea typeface="Times New Roman" panose="02020603050405020304" pitchFamily="18" charset="0"/>
              </a:rPr>
              <a:t>5) директивное ценообразование</a:t>
            </a:r>
            <a:endParaRPr lang="ru-RU" sz="2400" dirty="0">
              <a:latin typeface="Times New Roman" panose="02020603050405020304" pitchFamily="18" charset="0"/>
              <a:ea typeface="Times New Roman" panose="02020603050405020304" pitchFamily="18" charset="0"/>
            </a:endParaRPr>
          </a:p>
          <a:p>
            <a:r>
              <a:rPr lang="ru-RU" sz="2400" dirty="0">
                <a:latin typeface="Montserrat Medium" pitchFamily="2" charset="0"/>
                <a:ea typeface="Times New Roman" panose="02020603050405020304" pitchFamily="18" charset="0"/>
              </a:rPr>
              <a:t>6) наличие трудового законодательства</a:t>
            </a:r>
            <a:endParaRPr lang="ru-RU" sz="2400" dirty="0">
              <a:effectLst/>
              <a:latin typeface="Times New Roman" panose="02020603050405020304" pitchFamily="18" charset="0"/>
              <a:ea typeface="Times New Roman" panose="02020603050405020304" pitchFamily="18" charset="0"/>
            </a:endParaRPr>
          </a:p>
        </p:txBody>
      </p:sp>
      <p:pic>
        <p:nvPicPr>
          <p:cNvPr id="3" name="Picture 8">
            <a:extLst>
              <a:ext uri="{FF2B5EF4-FFF2-40B4-BE49-F238E27FC236}">
                <a16:creationId xmlns:a16="http://schemas.microsoft.com/office/drawing/2014/main" id="{3C318794-C1A9-FB4B-82D9-88A83AE610A3}"/>
              </a:ext>
            </a:extLst>
          </p:cNvPr>
          <p:cNvPicPr>
            <a:picLocks noChangeAspect="1"/>
          </p:cNvPicPr>
          <p:nvPr/>
        </p:nvPicPr>
        <p:blipFill>
          <a:blip r:embed="rId2"/>
          <a:srcRect/>
          <a:stretch>
            <a:fillRect/>
          </a:stretch>
        </p:blipFill>
        <p:spPr>
          <a:xfrm>
            <a:off x="7260165" y="4067115"/>
            <a:ext cx="4696359" cy="2743200"/>
          </a:xfrm>
          <a:prstGeom prst="rect">
            <a:avLst/>
          </a:prstGeom>
        </p:spPr>
      </p:pic>
    </p:spTree>
    <p:extLst>
      <p:ext uri="{BB962C8B-B14F-4D97-AF65-F5344CB8AC3E}">
        <p14:creationId xmlns:p14="http://schemas.microsoft.com/office/powerpoint/2010/main" val="36279105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73D5C580-D6B6-7344-BE34-EB3E9401C2FD}"/>
              </a:ext>
            </a:extLst>
          </p:cNvPr>
          <p:cNvSpPr/>
          <p:nvPr/>
        </p:nvSpPr>
        <p:spPr>
          <a:xfrm>
            <a:off x="651510" y="474345"/>
            <a:ext cx="10984230" cy="6370975"/>
          </a:xfrm>
          <a:prstGeom prst="rect">
            <a:avLst/>
          </a:prstGeom>
        </p:spPr>
        <p:txBody>
          <a:bodyPr wrap="square">
            <a:spAutoFit/>
          </a:bodyPr>
          <a:lstStyle/>
          <a:p>
            <a:r>
              <a:rPr lang="ru-RU" sz="2400" dirty="0">
                <a:solidFill>
                  <a:srgbClr val="FF0000"/>
                </a:solidFill>
                <a:latin typeface="Montserrat Medium" pitchFamily="2" charset="0"/>
                <a:ea typeface="Times New Roman" panose="02020603050405020304" pitchFamily="18" charset="0"/>
              </a:rPr>
              <a:t>Представьте, что Вы помогаете учителю оформить презентацию к уроку обществознания по теме «Факторы производства». Один из слайдов называется «Капитал как фактор производства». Что из перечисленного необходимо включить в этот слайд? Запишите цифры, под которыми указаны эти позиции.</a:t>
            </a:r>
          </a:p>
          <a:p>
            <a:endParaRPr lang="ru-RU" sz="2400" dirty="0">
              <a:solidFill>
                <a:srgbClr val="FF0000"/>
              </a:solidFill>
              <a:latin typeface="Times New Roman" panose="02020603050405020304" pitchFamily="18" charset="0"/>
              <a:ea typeface="Times New Roman" panose="02020603050405020304" pitchFamily="18" charset="0"/>
            </a:endParaRPr>
          </a:p>
          <a:p>
            <a:r>
              <a:rPr lang="ru-RU" sz="2400" dirty="0">
                <a:solidFill>
                  <a:srgbClr val="000000"/>
                </a:solidFill>
                <a:latin typeface="Montserrat Medium" pitchFamily="2" charset="0"/>
                <a:ea typeface="Times New Roman" panose="02020603050405020304" pitchFamily="18" charset="0"/>
              </a:rPr>
              <a:t>1) деятельность людей по производству товаров и услуг</a:t>
            </a:r>
            <a:endParaRPr lang="ru-RU" sz="2400" dirty="0">
              <a:latin typeface="Times New Roman" panose="02020603050405020304" pitchFamily="18" charset="0"/>
              <a:ea typeface="Times New Roman" panose="02020603050405020304" pitchFamily="18" charset="0"/>
            </a:endParaRPr>
          </a:p>
          <a:p>
            <a:r>
              <a:rPr lang="ru-RU" sz="2400" dirty="0">
                <a:solidFill>
                  <a:srgbClr val="000000"/>
                </a:solidFill>
                <a:latin typeface="Montserrat Medium" pitchFamily="2" charset="0"/>
                <a:ea typeface="Times New Roman" panose="02020603050405020304" pitchFamily="18" charset="0"/>
              </a:rPr>
              <a:t>2) ресурсы, которые могут быть использованы в производстве товаров или оказании услуг</a:t>
            </a:r>
            <a:endParaRPr lang="ru-RU" sz="2400" dirty="0">
              <a:latin typeface="Times New Roman" panose="02020603050405020304" pitchFamily="18" charset="0"/>
              <a:ea typeface="Times New Roman" panose="02020603050405020304" pitchFamily="18" charset="0"/>
            </a:endParaRPr>
          </a:p>
          <a:p>
            <a:r>
              <a:rPr lang="ru-RU" sz="2400" dirty="0">
                <a:solidFill>
                  <a:srgbClr val="000000"/>
                </a:solidFill>
                <a:latin typeface="Montserrat Medium" pitchFamily="2" charset="0"/>
                <a:ea typeface="Times New Roman" panose="02020603050405020304" pitchFamily="18" charset="0"/>
              </a:rPr>
              <a:t>3) факторный доход — процент</a:t>
            </a:r>
            <a:endParaRPr lang="ru-RU" sz="2400" dirty="0">
              <a:latin typeface="Times New Roman" panose="02020603050405020304" pitchFamily="18" charset="0"/>
              <a:ea typeface="Times New Roman" panose="02020603050405020304" pitchFamily="18" charset="0"/>
            </a:endParaRPr>
          </a:p>
          <a:p>
            <a:r>
              <a:rPr lang="ru-RU" sz="2400" dirty="0">
                <a:solidFill>
                  <a:srgbClr val="000000"/>
                </a:solidFill>
                <a:latin typeface="Montserrat Medium" pitchFamily="2" charset="0"/>
                <a:ea typeface="Times New Roman" panose="02020603050405020304" pitchFamily="18" charset="0"/>
              </a:rPr>
              <a:t>4) факторный доход — заработная плата</a:t>
            </a:r>
            <a:endParaRPr lang="ru-RU" sz="2400" dirty="0">
              <a:latin typeface="Times New Roman" panose="02020603050405020304" pitchFamily="18" charset="0"/>
              <a:ea typeface="Times New Roman" panose="02020603050405020304" pitchFamily="18" charset="0"/>
            </a:endParaRPr>
          </a:p>
          <a:p>
            <a:r>
              <a:rPr lang="ru-RU" sz="2400" dirty="0">
                <a:solidFill>
                  <a:srgbClr val="000000"/>
                </a:solidFill>
                <a:latin typeface="Montserrat Medium" pitchFamily="2" charset="0"/>
                <a:ea typeface="Times New Roman" panose="02020603050405020304" pitchFamily="18" charset="0"/>
              </a:rPr>
              <a:t>5) ограниченность фактора производства обусловлена физическим и моральным износом зданий, коммуникаций, оборудования и т. п.</a:t>
            </a:r>
            <a:endParaRPr lang="ru-RU" sz="2400" dirty="0">
              <a:latin typeface="Times New Roman" panose="02020603050405020304" pitchFamily="18" charset="0"/>
              <a:ea typeface="Times New Roman" panose="02020603050405020304" pitchFamily="18" charset="0"/>
            </a:endParaRPr>
          </a:p>
          <a:p>
            <a:r>
              <a:rPr lang="ru-RU" sz="2400" dirty="0">
                <a:solidFill>
                  <a:srgbClr val="000000"/>
                </a:solidFill>
                <a:latin typeface="Montserrat Medium" pitchFamily="2" charset="0"/>
                <a:ea typeface="Times New Roman" panose="02020603050405020304" pitchFamily="18" charset="0"/>
              </a:rPr>
              <a:t>6) ограниченность фактора производства обусловлена разведанным объёмом полезных ископаемых, водных и других ресурсов</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383654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1D81FC9-C031-F54C-8EFD-8C58B79609FC}"/>
              </a:ext>
            </a:extLst>
          </p:cNvPr>
          <p:cNvSpPr/>
          <p:nvPr/>
        </p:nvSpPr>
        <p:spPr>
          <a:xfrm>
            <a:off x="712470" y="979230"/>
            <a:ext cx="10767060" cy="2677656"/>
          </a:xfrm>
          <a:prstGeom prst="rect">
            <a:avLst/>
          </a:prstGeom>
        </p:spPr>
        <p:txBody>
          <a:bodyPr wrap="square">
            <a:spAutoFit/>
          </a:bodyPr>
          <a:lstStyle/>
          <a:p>
            <a:pPr algn="just"/>
            <a:r>
              <a:rPr lang="ru-RU" sz="2400" dirty="0">
                <a:solidFill>
                  <a:srgbClr val="FF0000"/>
                </a:solidFill>
                <a:latin typeface="Montserrat Medium" pitchFamily="2" charset="0"/>
                <a:ea typeface="Times New Roman" panose="02020603050405020304" pitchFamily="18" charset="0"/>
              </a:rPr>
              <a:t>Ниже приведён ряд терминов. Все они, за исключением двух, относятся к понятию «рыночная экономика».</a:t>
            </a:r>
            <a:endParaRPr lang="ru-RU" sz="2400" dirty="0">
              <a:solidFill>
                <a:srgbClr val="FF0000"/>
              </a:solidFill>
              <a:latin typeface="Times New Roman" panose="02020603050405020304" pitchFamily="18" charset="0"/>
              <a:ea typeface="Times New Roman" panose="02020603050405020304" pitchFamily="18" charset="0"/>
            </a:endParaRPr>
          </a:p>
          <a:p>
            <a:pPr algn="just"/>
            <a:r>
              <a:rPr lang="ru-RU" sz="2400" dirty="0">
                <a:latin typeface="Montserrat Medium" pitchFamily="2" charset="0"/>
                <a:ea typeface="Times New Roman" panose="02020603050405020304" pitchFamily="18" charset="0"/>
              </a:rPr>
              <a:t>1) конкуренция производителей; 2) многообразие форм собственности; 3) централизованное распределение; 4) спрос; 5) предложение; 6) государственное ценообразование.</a:t>
            </a:r>
            <a:endParaRPr lang="ru-RU" sz="2400" dirty="0">
              <a:latin typeface="Times New Roman" panose="02020603050405020304" pitchFamily="18" charset="0"/>
              <a:ea typeface="Times New Roman" panose="02020603050405020304" pitchFamily="18" charset="0"/>
            </a:endParaRPr>
          </a:p>
          <a:p>
            <a:pPr algn="just"/>
            <a:r>
              <a:rPr lang="ru-RU" sz="2400" dirty="0">
                <a:latin typeface="Montserrat Medium" pitchFamily="2" charset="0"/>
                <a:ea typeface="Times New Roman" panose="02020603050405020304" pitchFamily="18" charset="0"/>
              </a:rPr>
              <a:t>Найдите два термина, «выпадающих» из общего ряда, и запишите в таблицу цифры, под которыми они указаны.</a:t>
            </a:r>
            <a:endParaRPr lang="ru-RU" sz="2400" dirty="0">
              <a:effectLst/>
              <a:latin typeface="Times New Roman" panose="02020603050405020304" pitchFamily="18" charset="0"/>
              <a:ea typeface="Times New Roman" panose="02020603050405020304" pitchFamily="18" charset="0"/>
            </a:endParaRPr>
          </a:p>
        </p:txBody>
      </p:sp>
      <p:grpSp>
        <p:nvGrpSpPr>
          <p:cNvPr id="3" name="Group 2">
            <a:extLst>
              <a:ext uri="{FF2B5EF4-FFF2-40B4-BE49-F238E27FC236}">
                <a16:creationId xmlns:a16="http://schemas.microsoft.com/office/drawing/2014/main" id="{F137927E-4595-054D-B481-EB0981F97AB4}"/>
              </a:ext>
            </a:extLst>
          </p:cNvPr>
          <p:cNvGrpSpPr/>
          <p:nvPr/>
        </p:nvGrpSpPr>
        <p:grpSpPr>
          <a:xfrm>
            <a:off x="-998935" y="5443357"/>
            <a:ext cx="13557692" cy="4075297"/>
            <a:chOff x="0" y="0"/>
            <a:chExt cx="6350000" cy="1908742"/>
          </a:xfrm>
        </p:grpSpPr>
        <p:sp>
          <p:nvSpPr>
            <p:cNvPr id="4" name="Freeform 3">
              <a:extLst>
                <a:ext uri="{FF2B5EF4-FFF2-40B4-BE49-F238E27FC236}">
                  <a16:creationId xmlns:a16="http://schemas.microsoft.com/office/drawing/2014/main" id="{5A1DEB17-3149-474D-9368-D7597525A954}"/>
                </a:ext>
              </a:extLst>
            </p:cNvPr>
            <p:cNvSpPr/>
            <p:nvPr/>
          </p:nvSpPr>
          <p:spPr>
            <a:xfrm>
              <a:off x="0" y="-55880"/>
              <a:ext cx="6350000" cy="1964622"/>
            </a:xfrm>
            <a:custGeom>
              <a:avLst/>
              <a:gdLst/>
              <a:ahLst/>
              <a:cxnLst/>
              <a:rect l="l" t="t" r="r" b="b"/>
              <a:pathLst>
                <a:path w="6350000" h="1964622">
                  <a:moveTo>
                    <a:pt x="5628640" y="177800"/>
                  </a:moveTo>
                  <a:cubicBezTo>
                    <a:pt x="5184140" y="96520"/>
                    <a:pt x="4733290" y="29210"/>
                    <a:pt x="4279900" y="67310"/>
                  </a:cubicBezTo>
                  <a:cubicBezTo>
                    <a:pt x="3841750" y="104140"/>
                    <a:pt x="3437890" y="316230"/>
                    <a:pt x="2997200" y="331470"/>
                  </a:cubicBezTo>
                  <a:cubicBezTo>
                    <a:pt x="2550160" y="346710"/>
                    <a:pt x="2101850" y="267970"/>
                    <a:pt x="1668780" y="167640"/>
                  </a:cubicBezTo>
                  <a:cubicBezTo>
                    <a:pt x="941070" y="0"/>
                    <a:pt x="364490" y="205740"/>
                    <a:pt x="0" y="417830"/>
                  </a:cubicBezTo>
                  <a:lnTo>
                    <a:pt x="0" y="1964622"/>
                  </a:lnTo>
                  <a:lnTo>
                    <a:pt x="6350000" y="1964622"/>
                  </a:lnTo>
                  <a:lnTo>
                    <a:pt x="6350000" y="327660"/>
                  </a:lnTo>
                  <a:cubicBezTo>
                    <a:pt x="6112510" y="265430"/>
                    <a:pt x="5867400" y="220980"/>
                    <a:pt x="5628640" y="177800"/>
                  </a:cubicBezTo>
                  <a:close/>
                </a:path>
              </a:pathLst>
            </a:custGeom>
            <a:solidFill>
              <a:srgbClr val="EC7A50"/>
            </a:solidFill>
          </p:spPr>
        </p:sp>
      </p:grpSp>
    </p:spTree>
    <p:extLst>
      <p:ext uri="{BB962C8B-B14F-4D97-AF65-F5344CB8AC3E}">
        <p14:creationId xmlns:p14="http://schemas.microsoft.com/office/powerpoint/2010/main" val="7327790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B48B9197-937B-A344-915D-C347BF4784B6}"/>
              </a:ext>
            </a:extLst>
          </p:cNvPr>
          <p:cNvSpPr/>
          <p:nvPr/>
        </p:nvSpPr>
        <p:spPr>
          <a:xfrm>
            <a:off x="152400" y="377190"/>
            <a:ext cx="11681460" cy="5016758"/>
          </a:xfrm>
          <a:prstGeom prst="rect">
            <a:avLst/>
          </a:prstGeom>
        </p:spPr>
        <p:txBody>
          <a:bodyPr wrap="square">
            <a:spAutoFit/>
          </a:bodyPr>
          <a:lstStyle/>
          <a:p>
            <a:pPr algn="just"/>
            <a:r>
              <a:rPr lang="ru-RU" sz="2000" dirty="0">
                <a:solidFill>
                  <a:srgbClr val="000000"/>
                </a:solidFill>
                <a:latin typeface="Montserrat Medium" pitchFamily="2" charset="0"/>
                <a:ea typeface="Calibri" panose="020F0502020204030204" pitchFamily="34" charset="0"/>
                <a:cs typeface="Times New Roman" panose="02020603050405020304" pitchFamily="18" charset="0"/>
              </a:rPr>
              <a:t>Ответы на триаду вопросов: что, как и для кого, которые даёт нам ничем не ограничиваемая рыночная экономика, не могут удовлетворить демократические государства. Ведь сама по себе эта система может обречь людей на голод со ссылкой на падение доходов и в то же время дать другим возможность извлекать огромные доходы. Вот почему, чтобы компенсировать реальные и денежные доходы определённых групп населения, государство выходит на арену с готовностью понести расходы в этих целях: предоставить больничные койки заболевшим, выплачивать ежемесячное пособие наиболее нуждающимся по старости или безработице. Современное государство сегодня ставит перед собой задачу обеспечения минимального жизненного уровня своих сограждан. Сверх того, из-за невозможности со стороны частного предпринимательства предоставлять гражданам необходимые и жизненно важные для общества общественные услуги государство также берёт это на себя. Государство появилось по мере осознания людьми, что “дело каждого — ничьё дело”. Наглядно иллюстрируют подобную мысль такие функции государства, как организация правосудия, национальной обороны и охрана общественного порядка...</a:t>
            </a:r>
            <a:r>
              <a:rPr lang="ru-RU" sz="2000" dirty="0"/>
              <a:t> </a:t>
            </a:r>
          </a:p>
        </p:txBody>
      </p:sp>
    </p:spTree>
    <p:extLst>
      <p:ext uri="{BB962C8B-B14F-4D97-AF65-F5344CB8AC3E}">
        <p14:creationId xmlns:p14="http://schemas.microsoft.com/office/powerpoint/2010/main" val="23693855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A3615906-8A3D-A249-859E-7F0D87AC0104}"/>
              </a:ext>
            </a:extLst>
          </p:cNvPr>
          <p:cNvSpPr/>
          <p:nvPr/>
        </p:nvSpPr>
        <p:spPr>
          <a:xfrm>
            <a:off x="180975" y="179308"/>
            <a:ext cx="11830050" cy="6186309"/>
          </a:xfrm>
          <a:prstGeom prst="rect">
            <a:avLst/>
          </a:prstGeom>
        </p:spPr>
        <p:txBody>
          <a:bodyPr wrap="square">
            <a:spAutoFit/>
          </a:bodyPr>
          <a:lstStyle/>
          <a:p>
            <a:pPr algn="just"/>
            <a:r>
              <a:rPr lang="ru-RU" dirty="0">
                <a:solidFill>
                  <a:srgbClr val="000000"/>
                </a:solidFill>
                <a:latin typeface="Montserrat Medium" pitchFamily="2" charset="0"/>
                <a:ea typeface="Calibri" panose="020F0502020204030204" pitchFamily="34" charset="0"/>
                <a:cs typeface="Times New Roman" panose="02020603050405020304" pitchFamily="18" charset="0"/>
              </a:rPr>
              <a:t>Сказанное вполне было бы исчерпывающим, если бы все расходы государства оплачивались печатаемыми им бумажными деньгами или посредством бесконечных выпусков займов. В действительности в большей части расходов государства присутствуют деньги налогоплательщиков. В значительной мере именно с этим и связан механизм принуждения. Понятно, что общество добровольно несёт налоговое бремя и каждый его член получает свою долю от государства. Но связь между такой выгодой и выплатой налогов не идентична получению жвачки из автомата за пять опущенных в него центов либо акту обычной покупки... Вторая важная форма принуждения связана также с обычаем принимать государственные законы... Набор подобных законов и образует рамки действий частного предпринимательства, вменяя в то же время направления его функционирования. В определении экономической судьбы общества система цен выступает в дополнении с государственными расходами и налогообложением... Для современного экономического общества также характерны три другие не менее важные особенности: 1. Современная передовая промышленная технология основана на привлечении значительных масс капитала: сложное машинное оборудование, крупные фабрики и заводы, большие запасы готовой продукции, полуфабриката и сырья. Поскольку этот капитал находится в условиях наших стран в руках частного владельца, то он как собственник капитала получил имя капиталиста, а сама экономика — капитализма. 2. Для современной экономической системы характерны усложнённые до чрезвычайной степени специализация и разделение труда. 3. И наконец, деньги, нашедшие широчайшее применение в нашей системе, жизненная сила которой зависит от денежного потока. Деньги выполняют также и функцию меры стоимости. (П. </a:t>
            </a:r>
            <a:r>
              <a:rPr lang="ru-RU" dirty="0" err="1">
                <a:solidFill>
                  <a:srgbClr val="000000"/>
                </a:solidFill>
                <a:latin typeface="Montserrat Medium" pitchFamily="2" charset="0"/>
                <a:ea typeface="Calibri" panose="020F0502020204030204" pitchFamily="34" charset="0"/>
                <a:cs typeface="Times New Roman" panose="02020603050405020304" pitchFamily="18" charset="0"/>
              </a:rPr>
              <a:t>Самуэльсон</a:t>
            </a:r>
            <a:r>
              <a:rPr lang="ru-RU" dirty="0">
                <a:solidFill>
                  <a:srgbClr val="000000"/>
                </a:solidFill>
                <a:latin typeface="Montserrat Medium" pitchFamily="2" charset="0"/>
                <a:ea typeface="Calibri" panose="020F0502020204030204" pitchFamily="34" charset="0"/>
                <a:cs typeface="Times New Roman" panose="02020603050405020304" pitchFamily="18" charset="0"/>
              </a:rPr>
              <a:t>)</a:t>
            </a:r>
            <a:br>
              <a:rPr lang="ru-RU" dirty="0">
                <a:solidFill>
                  <a:srgbClr val="000000"/>
                </a:solidFill>
                <a:latin typeface="Montserrat Medium" pitchFamily="2" charset="0"/>
                <a:ea typeface="Calibri" panose="020F0502020204030204" pitchFamily="34" charset="0"/>
                <a:cs typeface="Times New Roman" panose="02020603050405020304" pitchFamily="18" charset="0"/>
              </a:rPr>
            </a:br>
            <a:endParaRPr lang="ru-RU" dirty="0"/>
          </a:p>
        </p:txBody>
      </p:sp>
    </p:spTree>
    <p:extLst>
      <p:ext uri="{BB962C8B-B14F-4D97-AF65-F5344CB8AC3E}">
        <p14:creationId xmlns:p14="http://schemas.microsoft.com/office/powerpoint/2010/main" val="10381621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29A7DCE8-1DC1-414D-87ED-5644AC755A4E}"/>
              </a:ext>
            </a:extLst>
          </p:cNvPr>
          <p:cNvSpPr/>
          <p:nvPr/>
        </p:nvSpPr>
        <p:spPr>
          <a:xfrm>
            <a:off x="342900" y="136089"/>
            <a:ext cx="11532870" cy="1200329"/>
          </a:xfrm>
          <a:prstGeom prst="rect">
            <a:avLst/>
          </a:prstGeom>
        </p:spPr>
        <p:txBody>
          <a:bodyPr wrap="square">
            <a:spAutoFit/>
          </a:bodyPr>
          <a:lstStyle/>
          <a:p>
            <a:pPr marR="139700" algn="just"/>
            <a:r>
              <a:rPr lang="ru-RU" dirty="0">
                <a:solidFill>
                  <a:srgbClr val="000000"/>
                </a:solidFill>
                <a:latin typeface="Montserrat Medium" pitchFamily="2" charset="0"/>
                <a:ea typeface="Times New Roman" panose="02020603050405020304" pitchFamily="18" charset="0"/>
              </a:rPr>
              <a:t>17. Почему, по мнению автора, решение основных вопросов экономики свободным рынком не может удовлетворить демократическое государство? (Дайте два объяснения.) Какую задачу современного государства называет автор? Какие составляющие капитала как фактора производства перечислены тексте? (Назовите любые три составляющие.)</a:t>
            </a:r>
            <a:endParaRPr lang="ru-RU" sz="1600" dirty="0">
              <a:effectLst/>
              <a:latin typeface="Times New Roman" panose="02020603050405020304" pitchFamily="18" charset="0"/>
              <a:ea typeface="Times New Roman" panose="02020603050405020304" pitchFamily="18" charset="0"/>
            </a:endParaRPr>
          </a:p>
        </p:txBody>
      </p:sp>
      <p:sp>
        <p:nvSpPr>
          <p:cNvPr id="3" name="Прямоугольник 2">
            <a:extLst>
              <a:ext uri="{FF2B5EF4-FFF2-40B4-BE49-F238E27FC236}">
                <a16:creationId xmlns:a16="http://schemas.microsoft.com/office/drawing/2014/main" id="{DE85C38C-7AE6-DC49-BC2F-512A7B8E09FA}"/>
              </a:ext>
            </a:extLst>
          </p:cNvPr>
          <p:cNvSpPr/>
          <p:nvPr/>
        </p:nvSpPr>
        <p:spPr>
          <a:xfrm>
            <a:off x="342900" y="1613417"/>
            <a:ext cx="11532870" cy="1297791"/>
          </a:xfrm>
          <a:prstGeom prst="rect">
            <a:avLst/>
          </a:prstGeom>
        </p:spPr>
        <p:txBody>
          <a:bodyPr wrap="square">
            <a:spAutoFit/>
          </a:bodyPr>
          <a:lstStyle/>
          <a:p>
            <a:pPr marR="140970" algn="just">
              <a:spcBef>
                <a:spcPts val="1130"/>
              </a:spcBef>
            </a:pPr>
            <a:r>
              <a:rPr lang="ru-RU" sz="2000" dirty="0">
                <a:solidFill>
                  <a:srgbClr val="000000"/>
                </a:solidFill>
                <a:latin typeface="Montserrat Medium" pitchFamily="2" charset="0"/>
                <a:ea typeface="Times New Roman" panose="02020603050405020304" pitchFamily="18" charset="0"/>
              </a:rPr>
              <a:t>18. Опираясь на знания обществоведческого курса, </a:t>
            </a:r>
          </a:p>
          <a:p>
            <a:pPr marR="140970" algn="just">
              <a:spcBef>
                <a:spcPts val="1130"/>
              </a:spcBef>
            </a:pPr>
            <a:r>
              <a:rPr lang="ru-RU" sz="2000" dirty="0"/>
              <a:t>– укажите не менее трёх основных признаков денег как особого товара;</a:t>
            </a:r>
          </a:p>
          <a:p>
            <a:pPr marR="140970" algn="just">
              <a:spcBef>
                <a:spcPts val="1130"/>
              </a:spcBef>
            </a:pPr>
            <a:r>
              <a:rPr lang="ru-RU" sz="2000" dirty="0"/>
              <a:t> – объясните связь экономики с любой другой общественной наукой.</a:t>
            </a:r>
            <a:endParaRPr lang="ru-RU" sz="2000" dirty="0">
              <a:effectLst/>
              <a:latin typeface="Times New Roman" panose="02020603050405020304" pitchFamily="18" charset="0"/>
              <a:ea typeface="Times New Roman" panose="02020603050405020304" pitchFamily="18" charset="0"/>
            </a:endParaRPr>
          </a:p>
        </p:txBody>
      </p:sp>
      <p:sp>
        <p:nvSpPr>
          <p:cNvPr id="4" name="Прямоугольник 3">
            <a:extLst>
              <a:ext uri="{FF2B5EF4-FFF2-40B4-BE49-F238E27FC236}">
                <a16:creationId xmlns:a16="http://schemas.microsoft.com/office/drawing/2014/main" id="{29AB4414-D154-8D49-9B47-D068D4C22188}"/>
              </a:ext>
            </a:extLst>
          </p:cNvPr>
          <p:cNvSpPr/>
          <p:nvPr/>
        </p:nvSpPr>
        <p:spPr>
          <a:xfrm>
            <a:off x="342900" y="3034319"/>
            <a:ext cx="11338560" cy="646331"/>
          </a:xfrm>
          <a:prstGeom prst="rect">
            <a:avLst/>
          </a:prstGeom>
        </p:spPr>
        <p:txBody>
          <a:bodyPr wrap="square">
            <a:spAutoFit/>
          </a:bodyPr>
          <a:lstStyle/>
          <a:p>
            <a:pPr algn="just"/>
            <a:r>
              <a:rPr lang="ru-RU" dirty="0">
                <a:solidFill>
                  <a:srgbClr val="000000"/>
                </a:solidFill>
                <a:latin typeface="Montserrat Medium" pitchFamily="2" charset="0"/>
                <a:ea typeface="Calibri" panose="020F0502020204030204" pitchFamily="34" charset="0"/>
                <a:cs typeface="Times New Roman" panose="02020603050405020304" pitchFamily="18" charset="0"/>
              </a:rPr>
              <a:t>19. Используя текст и обществоведческие знания, дайте три объяснения мысли автора о том, что от денежного потока зависит жизненная сила рыночной экономики</a:t>
            </a:r>
            <a:r>
              <a:rPr lang="ru-RU" dirty="0"/>
              <a:t> </a:t>
            </a:r>
          </a:p>
        </p:txBody>
      </p:sp>
      <p:sp>
        <p:nvSpPr>
          <p:cNvPr id="5" name="Прямоугольник 4">
            <a:extLst>
              <a:ext uri="{FF2B5EF4-FFF2-40B4-BE49-F238E27FC236}">
                <a16:creationId xmlns:a16="http://schemas.microsoft.com/office/drawing/2014/main" id="{4A112BC7-8CF8-1345-97DC-FBE1CB53A196}"/>
              </a:ext>
            </a:extLst>
          </p:cNvPr>
          <p:cNvSpPr/>
          <p:nvPr/>
        </p:nvSpPr>
        <p:spPr>
          <a:xfrm>
            <a:off x="342900" y="3969079"/>
            <a:ext cx="11033760" cy="646331"/>
          </a:xfrm>
          <a:prstGeom prst="rect">
            <a:avLst/>
          </a:prstGeom>
        </p:spPr>
        <p:txBody>
          <a:bodyPr wrap="square">
            <a:spAutoFit/>
          </a:bodyPr>
          <a:lstStyle/>
          <a:p>
            <a:pPr algn="just"/>
            <a:r>
              <a:rPr lang="ru-RU" dirty="0">
                <a:solidFill>
                  <a:srgbClr val="000000"/>
                </a:solidFill>
                <a:latin typeface="Montserrat Medium" pitchFamily="2" charset="0"/>
                <a:ea typeface="Calibri" panose="020F0502020204030204" pitchFamily="34" charset="0"/>
                <a:cs typeface="Times New Roman" panose="02020603050405020304" pitchFamily="18" charset="0"/>
              </a:rPr>
              <a:t>20. Назовите любые три фактора производства (кроме капитала) и в каждом случае поясните, как значение каждого из них в современном обществе растёт.</a:t>
            </a:r>
            <a:r>
              <a:rPr lang="ru-RU" dirty="0"/>
              <a:t> </a:t>
            </a:r>
          </a:p>
        </p:txBody>
      </p:sp>
    </p:spTree>
    <p:extLst>
      <p:ext uri="{BB962C8B-B14F-4D97-AF65-F5344CB8AC3E}">
        <p14:creationId xmlns:p14="http://schemas.microsoft.com/office/powerpoint/2010/main" val="3216080732"/>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191</TotalTime>
  <Words>2501</Words>
  <Application>Microsoft Macintosh PowerPoint</Application>
  <PresentationFormat>Широкоэкранный</PresentationFormat>
  <Paragraphs>211</Paragraphs>
  <Slides>30</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30</vt:i4>
      </vt:variant>
    </vt:vector>
  </HeadingPairs>
  <TitlesOfParts>
    <vt:vector size="37" baseType="lpstr">
      <vt:lpstr>Arial</vt:lpstr>
      <vt:lpstr>Calibri</vt:lpstr>
      <vt:lpstr>Calibri Light</vt:lpstr>
      <vt:lpstr>Montserrat Medium</vt:lpstr>
      <vt:lpstr>Times New Roman</vt:lpstr>
      <vt:lpstr>Verdana</vt:lpstr>
      <vt:lpstr>Тема Office</vt:lpstr>
      <vt:lpstr>Экономические системы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Экономика как наука и хозяйство. Факторы производства. </dc:title>
  <dc:creator>Microsoft Office User</dc:creator>
  <cp:lastModifiedBy>Microsoft Office User</cp:lastModifiedBy>
  <cp:revision>13</cp:revision>
  <dcterms:created xsi:type="dcterms:W3CDTF">2021-09-16T10:48:07Z</dcterms:created>
  <dcterms:modified xsi:type="dcterms:W3CDTF">2023-08-06T21:41:02Z</dcterms:modified>
</cp:coreProperties>
</file>