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0" r:id="rId3"/>
    <p:sldId id="279" r:id="rId4"/>
    <p:sldId id="275" r:id="rId5"/>
    <p:sldId id="266" r:id="rId6"/>
    <p:sldId id="304" r:id="rId7"/>
    <p:sldId id="296" r:id="rId8"/>
    <p:sldId id="330" r:id="rId9"/>
    <p:sldId id="295" r:id="rId10"/>
    <p:sldId id="257" r:id="rId11"/>
    <p:sldId id="294" r:id="rId12"/>
    <p:sldId id="293" r:id="rId13"/>
    <p:sldId id="267" r:id="rId14"/>
    <p:sldId id="315" r:id="rId15"/>
    <p:sldId id="316" r:id="rId16"/>
    <p:sldId id="317" r:id="rId17"/>
    <p:sldId id="272" r:id="rId18"/>
    <p:sldId id="309" r:id="rId19"/>
    <p:sldId id="311" r:id="rId20"/>
    <p:sldId id="282" r:id="rId21"/>
    <p:sldId id="291" r:id="rId22"/>
    <p:sldId id="288" r:id="rId23"/>
    <p:sldId id="262" r:id="rId24"/>
    <p:sldId id="281" r:id="rId25"/>
    <p:sldId id="261" r:id="rId26"/>
    <p:sldId id="265" r:id="rId27"/>
    <p:sldId id="299" r:id="rId28"/>
    <p:sldId id="302" r:id="rId29"/>
    <p:sldId id="259" r:id="rId30"/>
    <p:sldId id="274" r:id="rId31"/>
    <p:sldId id="313" r:id="rId32"/>
    <p:sldId id="314" r:id="rId33"/>
    <p:sldId id="331" r:id="rId34"/>
    <p:sldId id="332" r:id="rId35"/>
    <p:sldId id="333" r:id="rId36"/>
    <p:sldId id="318" r:id="rId37"/>
    <p:sldId id="319" r:id="rId38"/>
    <p:sldId id="326" r:id="rId39"/>
    <p:sldId id="327" r:id="rId40"/>
    <p:sldId id="328" r:id="rId41"/>
    <p:sldId id="322" r:id="rId42"/>
    <p:sldId id="324" r:id="rId43"/>
    <p:sldId id="325" r:id="rId44"/>
    <p:sldId id="329" r:id="rId45"/>
    <p:sldId id="321" r:id="rId46"/>
    <p:sldId id="323" r:id="rId4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705"/>
  </p:normalViewPr>
  <p:slideViewPr>
    <p:cSldViewPr snapToGrid="0" snapToObjects="1">
      <p:cViewPr varScale="1">
        <p:scale>
          <a:sx n="117" d="100"/>
          <a:sy n="117" d="100"/>
        </p:scale>
        <p:origin x="4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8265D5-1924-5748-BCB9-15C1FDBB742C}"/>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6A217D9-F6C9-2843-A3FC-0A61445433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542D0-1E1C-3A47-AF2D-8232C32CBE19}"/>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5" name="Нижний колонтитул 4">
            <a:extLst>
              <a:ext uri="{FF2B5EF4-FFF2-40B4-BE49-F238E27FC236}">
                <a16:creationId xmlns:a16="http://schemas.microsoft.com/office/drawing/2014/main" id="{5F75AC95-3C60-7F42-8381-E1BC1E2255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D25C167-8442-F845-BD6F-5F3BE1069ED5}"/>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66498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C0A2E8-DDD0-3049-A48B-259836219E8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491503A-A88A-DE43-AEF6-1C8E4B2CB79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D254776-F840-B047-B5A0-510FD9F8AE82}"/>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5" name="Нижний колонтитул 4">
            <a:extLst>
              <a:ext uri="{FF2B5EF4-FFF2-40B4-BE49-F238E27FC236}">
                <a16:creationId xmlns:a16="http://schemas.microsoft.com/office/drawing/2014/main" id="{8DBB8EE0-082F-264A-88BC-AD3E75B7664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700D2CE-F7E5-B74E-8580-971AC80F4D5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76971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1DB131-A7CC-BB4C-8D77-3B75B697E4F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F89BCA6-1599-3742-AC06-8EAB504D75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981047D-48A2-1443-8E46-CC24D9E3832F}"/>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5" name="Нижний колонтитул 4">
            <a:extLst>
              <a:ext uri="{FF2B5EF4-FFF2-40B4-BE49-F238E27FC236}">
                <a16:creationId xmlns:a16="http://schemas.microsoft.com/office/drawing/2014/main" id="{ED4A3151-AE6D-9143-B20E-7FEBA25168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B8C5137-B7D6-6647-B68E-3D2E958DA8FB}"/>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49697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8591B5-0167-4F42-B2B0-406D131F62F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F6C8154-56FF-8741-B851-83F97012CD47}"/>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8CAA5F8-4606-B348-9FCF-7F92F4969C8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92C8514-6D44-E141-8608-947F68AC7A49}"/>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6" name="Нижний колонтитул 5">
            <a:extLst>
              <a:ext uri="{FF2B5EF4-FFF2-40B4-BE49-F238E27FC236}">
                <a16:creationId xmlns:a16="http://schemas.microsoft.com/office/drawing/2014/main" id="{5172CAD1-4BC1-574A-874B-EE2E92932A4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FCFBF97-E8F8-CF4F-AD86-D06BF41D4EBF}"/>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94502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180105-A22A-8743-B8A2-EEE3F1FC972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4470419-B318-EE4D-8CEA-DA19745CE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E890337-50B2-F347-B6E9-12A6AB7980B0}"/>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B634A1-09A4-B947-A445-B65060E1D9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CA0BF87-6D5A-9D40-9E27-7EB1A860470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0362427-9B2B-A54F-BAB8-1AC1973C3804}"/>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8" name="Нижний колонтитул 7">
            <a:extLst>
              <a:ext uri="{FF2B5EF4-FFF2-40B4-BE49-F238E27FC236}">
                <a16:creationId xmlns:a16="http://schemas.microsoft.com/office/drawing/2014/main" id="{8DCE2886-C1FA-B842-919D-B50C582BCB2B}"/>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3905142D-554E-1B4C-9182-BD4A844CA5D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090407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6194BB-A6A8-C646-BBB4-F2197F88AA6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792BEA1-3E88-0841-A612-49CE4DBC52D5}"/>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4" name="Нижний колонтитул 3">
            <a:extLst>
              <a:ext uri="{FF2B5EF4-FFF2-40B4-BE49-F238E27FC236}">
                <a16:creationId xmlns:a16="http://schemas.microsoft.com/office/drawing/2014/main" id="{E00D5323-26BC-A942-B16E-5E8BDECA953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B67BFF6-9A6D-1742-A67D-E0F7B0935B1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02165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B9036E8-87C7-9C44-88D3-B811103E64F4}"/>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3" name="Нижний колонтитул 2">
            <a:extLst>
              <a:ext uri="{FF2B5EF4-FFF2-40B4-BE49-F238E27FC236}">
                <a16:creationId xmlns:a16="http://schemas.microsoft.com/office/drawing/2014/main" id="{148F02CC-1A92-CA40-8898-D3239A119FE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BCCE068-9958-7948-B884-B998D9EB47F3}"/>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3752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7B35FE-4B84-5240-931F-76CE18BEE2E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353AE67-888D-2F47-AE7C-6CFF84DDD5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A73B245-D99F-D14F-9C5F-750832263C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35B52AC-5851-384D-BAC3-A612B63FFE91}"/>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6" name="Нижний колонтитул 5">
            <a:extLst>
              <a:ext uri="{FF2B5EF4-FFF2-40B4-BE49-F238E27FC236}">
                <a16:creationId xmlns:a16="http://schemas.microsoft.com/office/drawing/2014/main" id="{7C96D1AD-83F0-5446-B0EA-A331C1DB2A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BF5E650-7E5F-6F49-8055-29FC9AC5D174}"/>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119902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DB4E81-BD73-E449-8CD9-A8EF471C265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3607515-462F-3B47-B08E-1A4190A9F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125EA3F-EE69-3D4D-9134-566A02C3A9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E89FEAF-561A-274A-A935-1EE0AA8A7227}"/>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6" name="Нижний колонтитул 5">
            <a:extLst>
              <a:ext uri="{FF2B5EF4-FFF2-40B4-BE49-F238E27FC236}">
                <a16:creationId xmlns:a16="http://schemas.microsoft.com/office/drawing/2014/main" id="{E3B5A53E-5B6C-3147-A6FC-9259F7D34B9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2F6E8C9-5BDC-D048-B742-7E039D60ABA7}"/>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0862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2C9725-5286-4642-ACBB-6BA14A47A5B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B055B54E-CDF4-C54E-BB50-37FF86435E0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F47DC1B-7D05-FE46-95B3-CD65DCD89A1D}"/>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5" name="Нижний колонтитул 4">
            <a:extLst>
              <a:ext uri="{FF2B5EF4-FFF2-40B4-BE49-F238E27FC236}">
                <a16:creationId xmlns:a16="http://schemas.microsoft.com/office/drawing/2014/main" id="{9DDDE5F6-D1AB-D14A-AEE1-C8C536CE52E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835521-3AE3-2245-89B4-3B79E86A1969}"/>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74808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7F6606A-2887-5C43-BCD6-4B0A05BD92B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3448F61-3692-F54F-974C-52E562C295F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35ED0E1-058F-B244-9B36-8DE062828A8C}"/>
              </a:ext>
            </a:extLst>
          </p:cNvPr>
          <p:cNvSpPr>
            <a:spLocks noGrp="1"/>
          </p:cNvSpPr>
          <p:nvPr>
            <p:ph type="dt" sz="half" idx="10"/>
          </p:nvPr>
        </p:nvSpPr>
        <p:spPr/>
        <p:txBody>
          <a:bodyPr/>
          <a:lstStyle/>
          <a:p>
            <a:fld id="{1D6937AB-E668-C845-8877-8A1216685445}" type="datetimeFigureOut">
              <a:rPr lang="ru-RU" smtClean="0"/>
              <a:t>08.05.2023</a:t>
            </a:fld>
            <a:endParaRPr lang="ru-RU"/>
          </a:p>
        </p:txBody>
      </p:sp>
      <p:sp>
        <p:nvSpPr>
          <p:cNvPr id="5" name="Нижний колонтитул 4">
            <a:extLst>
              <a:ext uri="{FF2B5EF4-FFF2-40B4-BE49-F238E27FC236}">
                <a16:creationId xmlns:a16="http://schemas.microsoft.com/office/drawing/2014/main" id="{D4E993C9-3363-894E-95F8-BA7F3F6A1B4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EA0D0A8-695C-6540-847A-73F1CA7FDA0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1266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BDFCEC-195D-2D4D-B4D4-18D5F2033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3BF6620-E689-304A-94B5-2DCB766917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EF24C3-E8B5-E647-A46C-AA27F5342A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937AB-E668-C845-8877-8A1216685445}" type="datetimeFigureOut">
              <a:rPr lang="ru-RU" smtClean="0"/>
              <a:t>08.05.2023</a:t>
            </a:fld>
            <a:endParaRPr lang="ru-RU"/>
          </a:p>
        </p:txBody>
      </p:sp>
      <p:sp>
        <p:nvSpPr>
          <p:cNvPr id="5" name="Нижний колонтитул 4">
            <a:extLst>
              <a:ext uri="{FF2B5EF4-FFF2-40B4-BE49-F238E27FC236}">
                <a16:creationId xmlns:a16="http://schemas.microsoft.com/office/drawing/2014/main" id="{B6B5BE54-9206-9748-81CC-807F481A13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B6B5D31-7377-3C41-803B-56531F20B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6199C7-C66D-1C4C-88AD-E07818925495}" type="slidenum">
              <a:rPr lang="ru-RU" smtClean="0"/>
              <a:t>‹#›</a:t>
            </a:fld>
            <a:endParaRPr lang="ru-RU"/>
          </a:p>
        </p:txBody>
      </p:sp>
    </p:spTree>
    <p:extLst>
      <p:ext uri="{BB962C8B-B14F-4D97-AF65-F5344CB8AC3E}">
        <p14:creationId xmlns:p14="http://schemas.microsoft.com/office/powerpoint/2010/main" val="259514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sv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4.tif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68660" y="356839"/>
            <a:ext cx="7672039" cy="3661510"/>
          </a:xfrm>
        </p:spPr>
        <p:txBody>
          <a:bodyPr>
            <a:normAutofit/>
          </a:bodyPr>
          <a:lstStyle/>
          <a:p>
            <a:r>
              <a:rPr lang="ru-RU" dirty="0"/>
              <a:t>Экономический рост и макроэкономические показатели</a:t>
            </a:r>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02759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10" name="Прямоугольник 9">
            <a:extLst>
              <a:ext uri="{FF2B5EF4-FFF2-40B4-BE49-F238E27FC236}">
                <a16:creationId xmlns:a16="http://schemas.microsoft.com/office/drawing/2014/main" id="{EA08EE8A-5C9F-BB45-9203-D9F2FF3EFD6E}"/>
              </a:ext>
            </a:extLst>
          </p:cNvPr>
          <p:cNvSpPr/>
          <p:nvPr/>
        </p:nvSpPr>
        <p:spPr>
          <a:xfrm>
            <a:off x="1512711" y="576452"/>
            <a:ext cx="10532533" cy="5861285"/>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измерителях экономического роста?</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К измерителям экономического роста относят ВВП, ВНП, национальный доход.</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Правительство может планировать рост ВВП и проводить экономическую политику, обеспечивающую этот рост.</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pic>
        <p:nvPicPr>
          <p:cNvPr id="1029" name="Рисунок 1">
            <a:extLst>
              <a:ext uri="{FF2B5EF4-FFF2-40B4-BE49-F238E27FC236}">
                <a16:creationId xmlns:a16="http://schemas.microsoft.com/office/drawing/2014/main" id="{0C1DC93B-1C9D-8743-9BFB-83D505A7916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Рисунок 2">
            <a:extLst>
              <a:ext uri="{FF2B5EF4-FFF2-40B4-BE49-F238E27FC236}">
                <a16:creationId xmlns:a16="http://schemas.microsoft.com/office/drawing/2014/main" id="{E346B574-C8E2-524D-B4B1-DFAF89136D71}"/>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Рисунок 3">
            <a:extLst>
              <a:ext uri="{FF2B5EF4-FFF2-40B4-BE49-F238E27FC236}">
                <a16:creationId xmlns:a16="http://schemas.microsoft.com/office/drawing/2014/main" id="{8FEE26B7-F505-8643-A5E3-0036A11CC62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Рисунок 4">
            <a:extLst>
              <a:ext uri="{FF2B5EF4-FFF2-40B4-BE49-F238E27FC236}">
                <a16:creationId xmlns:a16="http://schemas.microsoft.com/office/drawing/2014/main" id="{32CD35C7-9C19-A14D-B441-F1BDEB2BA4B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25" name="Рисунок 5">
            <a:extLst>
              <a:ext uri="{FF2B5EF4-FFF2-40B4-BE49-F238E27FC236}">
                <a16:creationId xmlns:a16="http://schemas.microsoft.com/office/drawing/2014/main" id="{C982DD61-8B22-1843-B317-2F028C0183B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C6C45849-3237-1E41-8CD4-C8D8B30B4AA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a:extLst>
              <a:ext uri="{FF2B5EF4-FFF2-40B4-BE49-F238E27FC236}">
                <a16:creationId xmlns:a16="http://schemas.microsoft.com/office/drawing/2014/main" id="{1D8E5AF6-AC63-AD4B-B796-EB0C85A875D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349D293A-8A97-FB46-AD56-BE09B1E9FEC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a:extLst>
              <a:ext uri="{FF2B5EF4-FFF2-40B4-BE49-F238E27FC236}">
                <a16:creationId xmlns:a16="http://schemas.microsoft.com/office/drawing/2014/main" id="{2B963D98-9962-EC4B-8513-4872704D0BC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6010131-F4E9-374E-8DD9-A830DFE336C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5914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9" name="Прямоугольник 8">
            <a:extLst>
              <a:ext uri="{FF2B5EF4-FFF2-40B4-BE49-F238E27FC236}">
                <a16:creationId xmlns:a16="http://schemas.microsoft.com/office/drawing/2014/main" id="{7ABFC30D-455B-D54F-AD13-0419B6653261}"/>
              </a:ext>
            </a:extLst>
          </p:cNvPr>
          <p:cNvSpPr/>
          <p:nvPr/>
        </p:nvSpPr>
        <p:spPr>
          <a:xfrm>
            <a:off x="903111" y="529077"/>
            <a:ext cx="10622845" cy="523220"/>
          </a:xfrm>
          <a:prstGeom prst="rect">
            <a:avLst/>
          </a:prstGeom>
        </p:spPr>
        <p:txBody>
          <a:bodyPr wrap="squar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экономическом развитии?</a:t>
            </a:r>
            <a:r>
              <a:rPr lang="ru-RU" sz="2800" dirty="0">
                <a:solidFill>
                  <a:srgbClr val="FF0000"/>
                </a:solidFill>
              </a:rPr>
              <a:t> </a:t>
            </a:r>
          </a:p>
        </p:txBody>
      </p:sp>
      <p:sp>
        <p:nvSpPr>
          <p:cNvPr id="10" name="Прямоугольник 9">
            <a:extLst>
              <a:ext uri="{FF2B5EF4-FFF2-40B4-BE49-F238E27FC236}">
                <a16:creationId xmlns:a16="http://schemas.microsoft.com/office/drawing/2014/main" id="{A369A908-3E1C-E04F-B221-D830B83DC752}"/>
              </a:ext>
            </a:extLst>
          </p:cNvPr>
          <p:cNvSpPr/>
          <p:nvPr/>
        </p:nvSpPr>
        <p:spPr>
          <a:xfrm>
            <a:off x="903111" y="1130111"/>
            <a:ext cx="10769600" cy="954107"/>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А. Экономическое развитие характеризуется сочетанием экономического роста и модернизации экономических институтов.</a:t>
            </a:r>
            <a:r>
              <a:rPr lang="ru-RU" sz="2800" dirty="0"/>
              <a:t> </a:t>
            </a:r>
          </a:p>
        </p:txBody>
      </p:sp>
      <p:sp>
        <p:nvSpPr>
          <p:cNvPr id="11" name="Прямоугольник 10">
            <a:extLst>
              <a:ext uri="{FF2B5EF4-FFF2-40B4-BE49-F238E27FC236}">
                <a16:creationId xmlns:a16="http://schemas.microsoft.com/office/drawing/2014/main" id="{AB8BFBA8-2A17-6B49-9E13-49A1BE006B0B}"/>
              </a:ext>
            </a:extLst>
          </p:cNvPr>
          <p:cNvSpPr/>
          <p:nvPr/>
        </p:nvSpPr>
        <p:spPr>
          <a:xfrm>
            <a:off x="982133" y="2197459"/>
            <a:ext cx="10611555" cy="954107"/>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Б. Одним из показателей экономического развития является уровень и качество жизни населения</a:t>
            </a:r>
            <a:r>
              <a:rPr lang="ru-RU" sz="2800" dirty="0"/>
              <a:t> </a:t>
            </a:r>
          </a:p>
        </p:txBody>
      </p:sp>
      <p:sp>
        <p:nvSpPr>
          <p:cNvPr id="12" name="Прямоугольник 11">
            <a:extLst>
              <a:ext uri="{FF2B5EF4-FFF2-40B4-BE49-F238E27FC236}">
                <a16:creationId xmlns:a16="http://schemas.microsoft.com/office/drawing/2014/main" id="{976039F3-E3F9-BF44-A466-4E39D0F47CF8}"/>
              </a:ext>
            </a:extLst>
          </p:cNvPr>
          <p:cNvSpPr/>
          <p:nvPr/>
        </p:nvSpPr>
        <p:spPr>
          <a:xfrm>
            <a:off x="4295309" y="3718915"/>
            <a:ext cx="6096000" cy="2223750"/>
          </a:xfrm>
          <a:prstGeom prst="rect">
            <a:avLst/>
          </a:prstGeom>
        </p:spPr>
        <p:txBody>
          <a:bodyPr>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675654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5271964" y="3958242"/>
            <a:ext cx="9967994" cy="6596999"/>
          </a:xfrm>
          <a:prstGeom prst="rect">
            <a:avLst/>
          </a:prstGeom>
        </p:spPr>
      </p:pic>
      <p:graphicFrame>
        <p:nvGraphicFramePr>
          <p:cNvPr id="5" name="Таблица 4">
            <a:extLst>
              <a:ext uri="{FF2B5EF4-FFF2-40B4-BE49-F238E27FC236}">
                <a16:creationId xmlns:a16="http://schemas.microsoft.com/office/drawing/2014/main" id="{381CF063-3294-424D-8BBA-C6DB37A66F3E}"/>
              </a:ext>
            </a:extLst>
          </p:cNvPr>
          <p:cNvGraphicFramePr>
            <a:graphicFrameLocks noGrp="1"/>
          </p:cNvGraphicFramePr>
          <p:nvPr>
            <p:extLst>
              <p:ext uri="{D42A27DB-BD31-4B8C-83A1-F6EECF244321}">
                <p14:modId xmlns:p14="http://schemas.microsoft.com/office/powerpoint/2010/main" val="2032226270"/>
              </p:ext>
            </p:extLst>
          </p:nvPr>
        </p:nvGraphicFramePr>
        <p:xfrm>
          <a:off x="646289" y="16126"/>
          <a:ext cx="10515600" cy="6841874"/>
        </p:xfrm>
        <a:graphic>
          <a:graphicData uri="http://schemas.openxmlformats.org/drawingml/2006/table">
            <a:tbl>
              <a:tblPr firstRow="1" firstCol="1" bandRow="1"/>
              <a:tblGrid>
                <a:gridCol w="821267">
                  <a:extLst>
                    <a:ext uri="{9D8B030D-6E8A-4147-A177-3AD203B41FA5}">
                      <a16:colId xmlns:a16="http://schemas.microsoft.com/office/drawing/2014/main" val="1565653251"/>
                    </a:ext>
                  </a:extLst>
                </a:gridCol>
                <a:gridCol w="4436533">
                  <a:extLst>
                    <a:ext uri="{9D8B030D-6E8A-4147-A177-3AD203B41FA5}">
                      <a16:colId xmlns:a16="http://schemas.microsoft.com/office/drawing/2014/main" val="4232647976"/>
                    </a:ext>
                  </a:extLst>
                </a:gridCol>
                <a:gridCol w="598311">
                  <a:extLst>
                    <a:ext uri="{9D8B030D-6E8A-4147-A177-3AD203B41FA5}">
                      <a16:colId xmlns:a16="http://schemas.microsoft.com/office/drawing/2014/main" val="1930055917"/>
                    </a:ext>
                  </a:extLst>
                </a:gridCol>
                <a:gridCol w="4659489">
                  <a:extLst>
                    <a:ext uri="{9D8B030D-6E8A-4147-A177-3AD203B41FA5}">
                      <a16:colId xmlns:a16="http://schemas.microsoft.com/office/drawing/2014/main" val="662627861"/>
                    </a:ext>
                  </a:extLst>
                </a:gridCol>
              </a:tblGrid>
              <a:tr h="944512">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ФАКТОРЫ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ТИПЫ ЭКОНОМИЧЕСКОГО РОСТА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77857463"/>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увеличение площади предприятий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интенсивный</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1549653322"/>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переподготовка работников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экстенсивный</a:t>
                      </a:r>
                    </a:p>
                  </a:txBody>
                  <a:tcPr marL="47625" marR="47625" marT="47625" marB="47625" anchor="ctr">
                    <a:lnL>
                      <a:noFill/>
                    </a:lnL>
                    <a:lnR>
                      <a:noFill/>
                    </a:lnR>
                    <a:lnT>
                      <a:noFill/>
                    </a:lnT>
                    <a:lnB>
                      <a:noFill/>
                    </a:lnB>
                  </a:tcPr>
                </a:tc>
                <a:extLst>
                  <a:ext uri="{0D108BD9-81ED-4DB2-BD59-A6C34878D82A}">
                    <a16:rowId xmlns:a16="http://schemas.microsoft.com/office/drawing/2014/main" val="1180945714"/>
                  </a:ext>
                </a:extLst>
              </a:tr>
              <a:tr h="1380926">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увеличение численности обслуживающего персонала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120687271"/>
                  </a:ext>
                </a:extLst>
              </a:tr>
              <a:tr h="944512">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внедрение новых технологий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126817705"/>
                  </a:ext>
                </a:extLst>
              </a:tr>
              <a:tr h="1380926">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дополнительное капиталовложение </a:t>
                      </a:r>
                      <a:br>
                        <a:rPr lang="ru-RU" sz="2800" b="1" dirty="0">
                          <a:effectLst/>
                          <a:latin typeface="Calibri" panose="020F0502020204030204" pitchFamily="34" charset="0"/>
                          <a:ea typeface="Calibri" panose="020F0502020204030204" pitchFamily="34" charset="0"/>
                          <a:cs typeface="Times New Roman" panose="02020603050405020304" pitchFamily="18" charset="0"/>
                        </a:rPr>
                      </a:br>
                      <a:r>
                        <a:rPr lang="ru-RU" sz="2800" b="1" dirty="0">
                          <a:effectLst/>
                          <a:latin typeface="Calibri" panose="020F0502020204030204" pitchFamily="34" charset="0"/>
                          <a:ea typeface="Calibri" panose="020F0502020204030204" pitchFamily="34" charset="0"/>
                          <a:cs typeface="Times New Roman" panose="02020603050405020304" pitchFamily="18" charset="0"/>
                        </a:rPr>
                        <a:t>в приобретение сырья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105994864"/>
                  </a:ext>
                </a:extLst>
              </a:tr>
            </a:tbl>
          </a:graphicData>
        </a:graphic>
      </p:graphicFrame>
    </p:spTree>
    <p:extLst>
      <p:ext uri="{BB962C8B-B14F-4D97-AF65-F5344CB8AC3E}">
        <p14:creationId xmlns:p14="http://schemas.microsoft.com/office/powerpoint/2010/main" val="1386165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3" name="Прямоугольник 2">
            <a:extLst>
              <a:ext uri="{FF2B5EF4-FFF2-40B4-BE49-F238E27FC236}">
                <a16:creationId xmlns:a16="http://schemas.microsoft.com/office/drawing/2014/main" id="{C27E8F22-B05E-2349-9A57-E8FD7F2B3718}"/>
              </a:ext>
            </a:extLst>
          </p:cNvPr>
          <p:cNvSpPr/>
          <p:nvPr/>
        </p:nvSpPr>
        <p:spPr>
          <a:xfrm>
            <a:off x="237068" y="88630"/>
            <a:ext cx="11838076" cy="6117124"/>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об экономическом росте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Одним из интенсивных факторов экономического роста является повышение квалификации работников.</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Стабильный экономический рост возможен за счёт роста производительности труда, включая инновации.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Экстенсивный тип экономического роста обеспечивается за счёт более рационального использования прежнего объёма ресурсов.</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Экономический рост – это долгосрочная тенденция увеличения реального ВВП.</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 интенсивным факторам экономического роста относят увеличение производственных площадей.</a:t>
            </a:r>
          </a:p>
        </p:txBody>
      </p:sp>
    </p:spTree>
    <p:extLst>
      <p:ext uri="{BB962C8B-B14F-4D97-AF65-F5344CB8AC3E}">
        <p14:creationId xmlns:p14="http://schemas.microsoft.com/office/powerpoint/2010/main" val="89544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9" name="Таблица 8">
            <a:extLst>
              <a:ext uri="{FF2B5EF4-FFF2-40B4-BE49-F238E27FC236}">
                <a16:creationId xmlns:a16="http://schemas.microsoft.com/office/drawing/2014/main" id="{30130F69-51DB-7943-985A-33162C072E45}"/>
              </a:ext>
            </a:extLst>
          </p:cNvPr>
          <p:cNvGraphicFramePr>
            <a:graphicFrameLocks noGrp="1"/>
          </p:cNvGraphicFramePr>
          <p:nvPr>
            <p:extLst>
              <p:ext uri="{D42A27DB-BD31-4B8C-83A1-F6EECF244321}">
                <p14:modId xmlns:p14="http://schemas.microsoft.com/office/powerpoint/2010/main" val="2941158773"/>
              </p:ext>
            </p:extLst>
          </p:nvPr>
        </p:nvGraphicFramePr>
        <p:xfrm>
          <a:off x="406401" y="31349"/>
          <a:ext cx="11164711" cy="6826651"/>
        </p:xfrm>
        <a:graphic>
          <a:graphicData uri="http://schemas.openxmlformats.org/drawingml/2006/table">
            <a:tbl>
              <a:tblPr firstRow="1" firstCol="1" bandRow="1"/>
              <a:tblGrid>
                <a:gridCol w="666044">
                  <a:extLst>
                    <a:ext uri="{9D8B030D-6E8A-4147-A177-3AD203B41FA5}">
                      <a16:colId xmlns:a16="http://schemas.microsoft.com/office/drawing/2014/main" val="1641418277"/>
                    </a:ext>
                  </a:extLst>
                </a:gridCol>
                <a:gridCol w="3260780">
                  <a:extLst>
                    <a:ext uri="{9D8B030D-6E8A-4147-A177-3AD203B41FA5}">
                      <a16:colId xmlns:a16="http://schemas.microsoft.com/office/drawing/2014/main" val="4072297239"/>
                    </a:ext>
                  </a:extLst>
                </a:gridCol>
                <a:gridCol w="532287">
                  <a:extLst>
                    <a:ext uri="{9D8B030D-6E8A-4147-A177-3AD203B41FA5}">
                      <a16:colId xmlns:a16="http://schemas.microsoft.com/office/drawing/2014/main" val="1126835660"/>
                    </a:ext>
                  </a:extLst>
                </a:gridCol>
                <a:gridCol w="6705600">
                  <a:extLst>
                    <a:ext uri="{9D8B030D-6E8A-4147-A177-3AD203B41FA5}">
                      <a16:colId xmlns:a16="http://schemas.microsoft.com/office/drawing/2014/main" val="3076022336"/>
                    </a:ext>
                  </a:extLst>
                </a:gridCol>
              </a:tblGrid>
              <a:tr h="216735">
                <a:tc>
                  <a:txBody>
                    <a:bodyPr/>
                    <a:lstStyle/>
                    <a:p>
                      <a:endParaRPr lang="ru-RU" sz="2400">
                        <a:effectLst/>
                        <a:latin typeface="Calibri" panose="020F0502020204030204" pitchFamily="34" charset="0"/>
                        <a:cs typeface="Times New Roman" panose="02020603050405020304" pitchFamily="18" charset="0"/>
                      </a:endParaRPr>
                    </a:p>
                  </a:txBody>
                  <a:tcPr marL="23142" marR="23142" marT="23142" marB="23142"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ПРИМЕРЫ</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23142" marT="23142" marB="23142"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400">
                        <a:effectLst/>
                        <a:latin typeface="Calibri" panose="020F0502020204030204" pitchFamily="34" charset="0"/>
                        <a:cs typeface="Times New Roman" panose="02020603050405020304" pitchFamily="18" charset="0"/>
                      </a:endParaRPr>
                    </a:p>
                  </a:txBody>
                  <a:tcPr marL="23142" marR="23142" marT="23142" marB="23142"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ФАКТОРЫ ЭКОНОМИЧЕСКОГО РОСТА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23142" marT="23142" marB="23142"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753687812"/>
                  </a:ext>
                </a:extLst>
              </a:tr>
              <a:tr h="565412">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0" marT="23142" marB="23142">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расширение посевных площадей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23142" marR="23142" marT="23142" marB="23142"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0" marT="23142" marB="23142">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экстенсивные</a:t>
                      </a:r>
                    </a:p>
                  </a:txBody>
                  <a:tcPr marL="23142" marR="23142" marT="23142" marB="23142"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2528682442"/>
                  </a:ext>
                </a:extLst>
              </a:tr>
              <a:tr h="1088428">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Б)</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0" marT="23142" marB="23142">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замена сельскохозяйственной техники более современной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23142" marR="23142" marT="23142" marB="23142"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0" marT="23142" marB="23142">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интенсивные</a:t>
                      </a:r>
                    </a:p>
                  </a:txBody>
                  <a:tcPr marL="23142" marR="23142" marT="23142" marB="23142" anchor="ctr">
                    <a:lnL>
                      <a:noFill/>
                    </a:lnL>
                    <a:lnR>
                      <a:noFill/>
                    </a:lnR>
                    <a:lnT>
                      <a:noFill/>
                    </a:lnT>
                    <a:lnB>
                      <a:noFill/>
                    </a:lnB>
                  </a:tcPr>
                </a:tc>
                <a:extLst>
                  <a:ext uri="{0D108BD9-81ED-4DB2-BD59-A6C34878D82A}">
                    <a16:rowId xmlns:a16="http://schemas.microsoft.com/office/drawing/2014/main" val="4050938769"/>
                  </a:ext>
                </a:extLst>
              </a:tr>
              <a:tr h="826921">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В)</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0" marT="23142" marB="23142">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переобучение работников фермерского хозяйства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23142" marR="23142" marT="23142" marB="23142"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23142" marR="0" marT="23142" marB="23142">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23142" marR="23142" marT="23142" marB="23142" anchor="ctr">
                    <a:lnL>
                      <a:noFill/>
                    </a:lnL>
                    <a:lnR>
                      <a:noFill/>
                    </a:lnR>
                    <a:lnT>
                      <a:noFill/>
                    </a:lnT>
                    <a:lnB>
                      <a:noFill/>
                    </a:lnB>
                  </a:tcPr>
                </a:tc>
                <a:extLst>
                  <a:ext uri="{0D108BD9-81ED-4DB2-BD59-A6C34878D82A}">
                    <a16:rowId xmlns:a16="http://schemas.microsoft.com/office/drawing/2014/main" val="93604736"/>
                  </a:ext>
                </a:extLst>
              </a:tr>
              <a:tr h="826921">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0" marT="23142" marB="23142">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строительство дополнительных предприятий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23142" marR="23142" marT="23142" marB="23142"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23142" marR="0" marT="23142" marB="23142">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23142" marR="23142" marT="23142" marB="23142" anchor="ctr">
                    <a:lnL>
                      <a:noFill/>
                    </a:lnL>
                    <a:lnR>
                      <a:noFill/>
                    </a:lnR>
                    <a:lnT>
                      <a:noFill/>
                    </a:lnT>
                    <a:lnB>
                      <a:noFill/>
                    </a:lnB>
                  </a:tcPr>
                </a:tc>
                <a:extLst>
                  <a:ext uri="{0D108BD9-81ED-4DB2-BD59-A6C34878D82A}">
                    <a16:rowId xmlns:a16="http://schemas.microsoft.com/office/drawing/2014/main" val="3991417449"/>
                  </a:ext>
                </a:extLst>
              </a:tr>
              <a:tr h="826921">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23142" marR="0" marT="23142" marB="23142">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увеличение численности обслуживающего персонала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23142" marR="23142" marT="23142" marB="23142"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400">
                        <a:effectLst/>
                        <a:latin typeface="Calibri" panose="020F0502020204030204" pitchFamily="34" charset="0"/>
                        <a:cs typeface="Times New Roman" panose="02020603050405020304" pitchFamily="18" charset="0"/>
                      </a:endParaRPr>
                    </a:p>
                  </a:txBody>
                  <a:tcPr marL="23142" marR="0" marT="23142" marB="23142">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400" dirty="0">
                        <a:effectLst/>
                        <a:latin typeface="Calibri" panose="020F0502020204030204" pitchFamily="34" charset="0"/>
                        <a:cs typeface="Times New Roman" panose="02020603050405020304" pitchFamily="18" charset="0"/>
                      </a:endParaRPr>
                    </a:p>
                  </a:txBody>
                  <a:tcPr marL="23142" marR="23142" marT="23142" marB="23142" anchor="ctr">
                    <a:lnL>
                      <a:noFill/>
                    </a:lnL>
                    <a:lnR>
                      <a:noFill/>
                    </a:lnR>
                    <a:lnT>
                      <a:noFill/>
                    </a:lnT>
                    <a:lnB>
                      <a:noFill/>
                    </a:lnB>
                  </a:tcPr>
                </a:tc>
                <a:extLst>
                  <a:ext uri="{0D108BD9-81ED-4DB2-BD59-A6C34878D82A}">
                    <a16:rowId xmlns:a16="http://schemas.microsoft.com/office/drawing/2014/main" val="1375330326"/>
                  </a:ext>
                </a:extLst>
              </a:tr>
            </a:tbl>
          </a:graphicData>
        </a:graphic>
      </p:graphicFrame>
      <p:pic>
        <p:nvPicPr>
          <p:cNvPr id="2053" name="Рисунок 1">
            <a:extLst>
              <a:ext uri="{FF2B5EF4-FFF2-40B4-BE49-F238E27FC236}">
                <a16:creationId xmlns:a16="http://schemas.microsoft.com/office/drawing/2014/main" id="{D6126D38-BABB-EC4C-BC20-A819F51167B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Рисунок 2">
            <a:extLst>
              <a:ext uri="{FF2B5EF4-FFF2-40B4-BE49-F238E27FC236}">
                <a16:creationId xmlns:a16="http://schemas.microsoft.com/office/drawing/2014/main" id="{523EBE12-5DC0-334D-93D3-C062453AEAD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Рисунок 3">
            <a:extLst>
              <a:ext uri="{FF2B5EF4-FFF2-40B4-BE49-F238E27FC236}">
                <a16:creationId xmlns:a16="http://schemas.microsoft.com/office/drawing/2014/main" id="{7AC88053-6188-1940-B379-F2489FBE43B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Рисунок 4">
            <a:extLst>
              <a:ext uri="{FF2B5EF4-FFF2-40B4-BE49-F238E27FC236}">
                <a16:creationId xmlns:a16="http://schemas.microsoft.com/office/drawing/2014/main" id="{051BB7B6-45A8-DC44-AB47-B35FE6D40BF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2049" name="Рисунок 5">
            <a:extLst>
              <a:ext uri="{FF2B5EF4-FFF2-40B4-BE49-F238E27FC236}">
                <a16:creationId xmlns:a16="http://schemas.microsoft.com/office/drawing/2014/main" id="{DB01FD12-D06C-5943-B9B5-85FB43B5B72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22300" cy="22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239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8C3C7353-6B0D-C341-BCCB-4FD3C35DD93B}"/>
              </a:ext>
            </a:extLst>
          </p:cNvPr>
          <p:cNvSpPr/>
          <p:nvPr/>
        </p:nvSpPr>
        <p:spPr>
          <a:xfrm>
            <a:off x="541867" y="355219"/>
            <a:ext cx="9910516" cy="417043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Какой смысл обществоведы вкладывают в понятие «валовой внутренний продукт»?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Привлекая знания обществоведческого курса, составьте два предложения: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одно предложение, содержащее информацию о реальном ВВП,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и одно предложение, раскрывающее сущность интенсивного экономического роста.</a:t>
            </a:r>
          </a:p>
        </p:txBody>
      </p:sp>
    </p:spTree>
    <p:extLst>
      <p:ext uri="{BB962C8B-B14F-4D97-AF65-F5344CB8AC3E}">
        <p14:creationId xmlns:p14="http://schemas.microsoft.com/office/powerpoint/2010/main" val="1308210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39CE1D-0DDD-B64D-460C-DE12CAC2D1A0}"/>
              </a:ext>
            </a:extLst>
          </p:cNvPr>
          <p:cNvSpPr txBox="1"/>
          <p:nvPr/>
        </p:nvSpPr>
        <p:spPr>
          <a:xfrm>
            <a:off x="751114" y="642257"/>
            <a:ext cx="798617" cy="523220"/>
          </a:xfrm>
          <a:prstGeom prst="rect">
            <a:avLst/>
          </a:prstGeom>
          <a:noFill/>
        </p:spPr>
        <p:txBody>
          <a:bodyPr wrap="none" rtlCol="0">
            <a:spAutoFit/>
          </a:bodyPr>
          <a:lstStyle/>
          <a:p>
            <a:r>
              <a:rPr lang="ru-RU" sz="2800" dirty="0">
                <a:solidFill>
                  <a:srgbClr val="FF0000"/>
                </a:solidFill>
              </a:rPr>
              <a:t>ВВП</a:t>
            </a:r>
          </a:p>
        </p:txBody>
      </p:sp>
      <p:sp>
        <p:nvSpPr>
          <p:cNvPr id="3" name="TextBox 2">
            <a:extLst>
              <a:ext uri="{FF2B5EF4-FFF2-40B4-BE49-F238E27FC236}">
                <a16:creationId xmlns:a16="http://schemas.microsoft.com/office/drawing/2014/main" id="{1B0CBCD2-6713-BB7D-EB07-483BC144A57A}"/>
              </a:ext>
            </a:extLst>
          </p:cNvPr>
          <p:cNvSpPr txBox="1"/>
          <p:nvPr/>
        </p:nvSpPr>
        <p:spPr>
          <a:xfrm>
            <a:off x="881743" y="2209800"/>
            <a:ext cx="10109031" cy="2677656"/>
          </a:xfrm>
          <a:prstGeom prst="rect">
            <a:avLst/>
          </a:prstGeom>
          <a:noFill/>
        </p:spPr>
        <p:txBody>
          <a:bodyPr wrap="square" rtlCol="0">
            <a:spAutoFit/>
          </a:bodyPr>
          <a:lstStyle/>
          <a:p>
            <a:pPr>
              <a:buFont typeface="Arial" panose="020B0604020202020204" pitchFamily="34" charset="0"/>
              <a:buChar char="•"/>
            </a:pPr>
            <a:r>
              <a:rPr lang="ru-RU" sz="2400" dirty="0">
                <a:effectLst/>
                <a:latin typeface="Times New Roman" panose="02020603050405020304" pitchFamily="18" charset="0"/>
              </a:rPr>
              <a:t>включается стоимость только тех товаров и услуг, которые предназначены для продажи (учитывается только рыночная стоимость этих продуктов) </a:t>
            </a:r>
            <a:endParaRPr lang="ru-RU" sz="2400" dirty="0">
              <a:effectLst/>
            </a:endParaRPr>
          </a:p>
          <a:p>
            <a:pPr>
              <a:buFont typeface="Arial" panose="020B0604020202020204" pitchFamily="34" charset="0"/>
              <a:buChar char="•"/>
            </a:pPr>
            <a:r>
              <a:rPr lang="ru-RU" sz="2400" dirty="0">
                <a:effectLst/>
                <a:latin typeface="Segoe UI Symbol" panose="020B0502040204020203" pitchFamily="34" charset="0"/>
              </a:rPr>
              <a:t> </a:t>
            </a:r>
            <a:r>
              <a:rPr lang="ru-RU" sz="2400" dirty="0">
                <a:effectLst/>
                <a:latin typeface="Times New Roman" panose="02020603050405020304" pitchFamily="18" charset="0"/>
              </a:rPr>
              <a:t>учитывает только конечные товары и услуги, а не промежуточные </a:t>
            </a:r>
            <a:endParaRPr lang="ru-RU" sz="2400" dirty="0">
              <a:effectLst/>
            </a:endParaRPr>
          </a:p>
          <a:p>
            <a:pPr>
              <a:buFont typeface="Arial" panose="020B0604020202020204" pitchFamily="34" charset="0"/>
              <a:buChar char="•"/>
            </a:pPr>
            <a:r>
              <a:rPr lang="ru-RU" sz="2400" dirty="0">
                <a:effectLst/>
                <a:latin typeface="Segoe UI Symbol" panose="020B0502040204020203" pitchFamily="34" charset="0"/>
              </a:rPr>
              <a:t> </a:t>
            </a:r>
            <a:r>
              <a:rPr lang="ru-RU" sz="2400" dirty="0">
                <a:effectLst/>
                <a:latin typeface="Times New Roman" panose="02020603050405020304" pitchFamily="18" charset="0"/>
              </a:rPr>
              <a:t>измеряется только в денежном выражении </a:t>
            </a:r>
            <a:endParaRPr lang="ru-RU" sz="2400" dirty="0">
              <a:effectLst/>
            </a:endParaRPr>
          </a:p>
          <a:p>
            <a:pPr>
              <a:buFont typeface="Arial" panose="020B0604020202020204" pitchFamily="34" charset="0"/>
              <a:buChar char="•"/>
            </a:pPr>
            <a:r>
              <a:rPr lang="ru-RU" sz="2400" dirty="0">
                <a:effectLst/>
                <a:latin typeface="Segoe UI Symbol" panose="020B0502040204020203" pitchFamily="34" charset="0"/>
              </a:rPr>
              <a:t>  </a:t>
            </a:r>
            <a:r>
              <a:rPr lang="ru-RU" sz="2400" dirty="0">
                <a:effectLst/>
                <a:latin typeface="Times New Roman" panose="02020603050405020304" pitchFamily="18" charset="0"/>
              </a:rPr>
              <a:t>учитывается продукт, </a:t>
            </a:r>
            <a:r>
              <a:rPr lang="ru-RU" sz="2400" dirty="0" err="1">
                <a:effectLst/>
                <a:latin typeface="Times New Roman" panose="02020603050405020304" pitchFamily="18" charset="0"/>
              </a:rPr>
              <a:t>созданныи</a:t>
            </a:r>
            <a:r>
              <a:rPr lang="ru-RU" sz="2400" dirty="0">
                <a:effectLst/>
                <a:latin typeface="Times New Roman" panose="02020603050405020304" pitchFamily="18" charset="0"/>
              </a:rPr>
              <a:t>̆ на территории страны, </a:t>
            </a:r>
            <a:endParaRPr lang="ru-RU" sz="2400" dirty="0">
              <a:effectLst/>
            </a:endParaRPr>
          </a:p>
          <a:p>
            <a:pPr>
              <a:buFont typeface="Arial" panose="020B0604020202020204" pitchFamily="34" charset="0"/>
              <a:buChar char="•"/>
            </a:pPr>
            <a:r>
              <a:rPr lang="ru-RU" sz="2400" dirty="0">
                <a:effectLst/>
                <a:latin typeface="Times New Roman" panose="02020603050405020304" pitchFamily="18" charset="0"/>
              </a:rPr>
              <a:t>независимо от </a:t>
            </a:r>
            <a:r>
              <a:rPr lang="ru-RU" sz="2400" dirty="0" err="1">
                <a:effectLst/>
                <a:latin typeface="Times New Roman" panose="02020603050405020304" pitchFamily="18" charset="0"/>
              </a:rPr>
              <a:t>государственнои</a:t>
            </a:r>
            <a:r>
              <a:rPr lang="ru-RU" sz="2400" dirty="0">
                <a:effectLst/>
                <a:latin typeface="Times New Roman" panose="02020603050405020304" pitchFamily="18" charset="0"/>
              </a:rPr>
              <a:t>̆ принадлежности производителя </a:t>
            </a:r>
            <a:endParaRPr lang="ru-RU" sz="2400" dirty="0">
              <a:effectLst/>
            </a:endParaRPr>
          </a:p>
          <a:p>
            <a:endParaRPr lang="ru-RU" sz="2400" dirty="0"/>
          </a:p>
        </p:txBody>
      </p:sp>
    </p:spTree>
    <p:extLst>
      <p:ext uri="{BB962C8B-B14F-4D97-AF65-F5344CB8AC3E}">
        <p14:creationId xmlns:p14="http://schemas.microsoft.com/office/powerpoint/2010/main" val="3159117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8769207" y="3449644"/>
            <a:ext cx="3653667" cy="3408272"/>
          </a:xfrm>
          <a:prstGeom prst="rect">
            <a:avLst/>
          </a:prstGeom>
        </p:spPr>
      </p:pic>
      <p:sp>
        <p:nvSpPr>
          <p:cNvPr id="6" name="Прямоугольник 5">
            <a:extLst>
              <a:ext uri="{FF2B5EF4-FFF2-40B4-BE49-F238E27FC236}">
                <a16:creationId xmlns:a16="http://schemas.microsoft.com/office/drawing/2014/main" id="{0C31616F-C4E0-DF4C-8B3F-8C03CA95DFF7}"/>
              </a:ext>
            </a:extLst>
          </p:cNvPr>
          <p:cNvSpPr/>
          <p:nvPr/>
        </p:nvSpPr>
        <p:spPr>
          <a:xfrm>
            <a:off x="230874" y="186646"/>
            <a:ext cx="11153422" cy="4160754"/>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валовом внутреннем продукте (ВВП) и запишите цифры, под которыми они указаны</a:t>
            </a:r>
            <a:r>
              <a:rPr lang="ru-RU" sz="2800" dirty="0">
                <a:latin typeface="Calibri" panose="020F0502020204030204" pitchFamily="34" charset="0"/>
                <a:ea typeface="Calibri" panose="020F0502020204030204" pitchFamily="34" charset="0"/>
                <a:cs typeface="Times New Roman" panose="02020603050405020304" pitchFamily="18" charset="0"/>
              </a:rPr>
              <a:t>.</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Стабильный рост ВВП свидетельствует о развитии экономики и улучшении благосостояния её граждан.</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ВВП это рыночная стоимость всех конечных товаров и услуг, произведённых в стране на её территории за год.</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ВВП рассчитывается только на душу населения.</a:t>
            </a:r>
          </a:p>
          <a:p>
            <a:pPr marL="514350" indent="-514350">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Экономисты различают реальный ВВП и номинальный ВВП</a:t>
            </a:r>
            <a:r>
              <a:rPr lang="ru-RU" sz="2800" dirty="0"/>
              <a:t> </a:t>
            </a:r>
          </a:p>
        </p:txBody>
      </p:sp>
    </p:spTree>
    <p:extLst>
      <p:ext uri="{BB962C8B-B14F-4D97-AF65-F5344CB8AC3E}">
        <p14:creationId xmlns:p14="http://schemas.microsoft.com/office/powerpoint/2010/main" val="3535068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057501" y="2607553"/>
            <a:ext cx="7882581" cy="5216836"/>
          </a:xfrm>
          <a:prstGeom prst="rect">
            <a:avLst/>
          </a:prstGeom>
        </p:spPr>
      </p:pic>
      <p:pic>
        <p:nvPicPr>
          <p:cNvPr id="5" name="Picture 5"/>
          <p:cNvPicPr>
            <a:picLocks noChangeAspect="1"/>
          </p:cNvPicPr>
          <p:nvPr/>
        </p:nvPicPr>
        <p:blipFill>
          <a:blip r:embed="rId3"/>
          <a:srcRect/>
          <a:stretch>
            <a:fillRect/>
          </a:stretch>
        </p:blipFill>
        <p:spPr>
          <a:xfrm>
            <a:off x="86989" y="2993503"/>
            <a:ext cx="3800211" cy="3675841"/>
          </a:xfrm>
          <a:prstGeom prst="rect">
            <a:avLst/>
          </a:prstGeom>
        </p:spPr>
      </p:pic>
      <p:sp>
        <p:nvSpPr>
          <p:cNvPr id="2" name="Прямоугольник 1">
            <a:extLst>
              <a:ext uri="{FF2B5EF4-FFF2-40B4-BE49-F238E27FC236}">
                <a16:creationId xmlns:a16="http://schemas.microsoft.com/office/drawing/2014/main" id="{CA7C1C6E-B5CD-5F48-A4E7-3C9477ED144E}"/>
              </a:ext>
            </a:extLst>
          </p:cNvPr>
          <p:cNvSpPr/>
          <p:nvPr/>
        </p:nvSpPr>
        <p:spPr>
          <a:xfrm>
            <a:off x="3025422" y="198404"/>
            <a:ext cx="9079589" cy="3760068"/>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выступлении главы современного индустриального государства с рыночной экономикой перед правительством и парламентом прозвучало требование создать условия для ускорения экономического роста в стране. Используя обществоведческие знания, укажите любые три меры, которые может предпринять государство в этом направлении, и кратко поясните влияние каждой из них на рост экономики страны.</a:t>
            </a:r>
          </a:p>
        </p:txBody>
      </p:sp>
    </p:spTree>
    <p:extLst>
      <p:ext uri="{BB962C8B-B14F-4D97-AF65-F5344CB8AC3E}">
        <p14:creationId xmlns:p14="http://schemas.microsoft.com/office/powerpoint/2010/main" val="4115909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238930" y="-4206725"/>
            <a:ext cx="9967994" cy="6596999"/>
          </a:xfrm>
          <a:prstGeom prst="rect">
            <a:avLst/>
          </a:prstGeom>
        </p:spPr>
      </p:pic>
      <p:pic>
        <p:nvPicPr>
          <p:cNvPr id="5" name="Picture 5"/>
          <p:cNvPicPr>
            <a:picLocks noChangeAspect="1"/>
          </p:cNvPicPr>
          <p:nvPr/>
        </p:nvPicPr>
        <p:blipFill>
          <a:blip r:embed="rId3"/>
          <a:srcRect/>
          <a:stretch>
            <a:fillRect/>
          </a:stretch>
        </p:blipFill>
        <p:spPr>
          <a:xfrm>
            <a:off x="8349627" y="2747621"/>
            <a:ext cx="4712537" cy="4110379"/>
          </a:xfrm>
          <a:prstGeom prst="rect">
            <a:avLst/>
          </a:prstGeom>
        </p:spPr>
      </p:pic>
      <p:sp>
        <p:nvSpPr>
          <p:cNvPr id="3" name="Прямоугольник 2">
            <a:extLst>
              <a:ext uri="{FF2B5EF4-FFF2-40B4-BE49-F238E27FC236}">
                <a16:creationId xmlns:a16="http://schemas.microsoft.com/office/drawing/2014/main" id="{3FC9D1E7-5D78-3346-8531-48FD02C4A355}"/>
              </a:ext>
            </a:extLst>
          </p:cNvPr>
          <p:cNvSpPr/>
          <p:nvPr/>
        </p:nvSpPr>
        <p:spPr>
          <a:xfrm>
            <a:off x="745068" y="1538871"/>
            <a:ext cx="8703733" cy="2677656"/>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По данным Государственной службы статистики, в стране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последние три года стремительно падает ВВП. На какой стадии экономического цикла находится экономика государства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Назовите также другие признаки этой стадии экономического цикла (три признака).</a:t>
            </a:r>
            <a:r>
              <a:rPr lang="ru-RU" sz="2800" dirty="0"/>
              <a:t> </a:t>
            </a:r>
          </a:p>
        </p:txBody>
      </p:sp>
    </p:spTree>
    <p:extLst>
      <p:ext uri="{BB962C8B-B14F-4D97-AF65-F5344CB8AC3E}">
        <p14:creationId xmlns:p14="http://schemas.microsoft.com/office/powerpoint/2010/main" val="2851946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10203605" y="1904550"/>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730757" y="-4224011"/>
            <a:ext cx="9967994" cy="6596999"/>
          </a:xfrm>
          <a:prstGeom prst="rect">
            <a:avLst/>
          </a:prstGeom>
        </p:spPr>
      </p:pic>
      <p:sp>
        <p:nvSpPr>
          <p:cNvPr id="6" name="Прямоугольник 5">
            <a:extLst>
              <a:ext uri="{FF2B5EF4-FFF2-40B4-BE49-F238E27FC236}">
                <a16:creationId xmlns:a16="http://schemas.microsoft.com/office/drawing/2014/main" id="{CD4CFF62-015A-9140-A1FE-0B91BCF6C278}"/>
              </a:ext>
            </a:extLst>
          </p:cNvPr>
          <p:cNvSpPr/>
          <p:nvPr/>
        </p:nvSpPr>
        <p:spPr>
          <a:xfrm>
            <a:off x="677333" y="2113244"/>
            <a:ext cx="9582716" cy="3539430"/>
          </a:xfrm>
          <a:prstGeom prst="rect">
            <a:avLst/>
          </a:prstGeom>
        </p:spPr>
        <p:txBody>
          <a:bodyPr wrap="square">
            <a:spAutoFit/>
          </a:bodyPr>
          <a:lstStyle/>
          <a:p>
            <a:pPr algn="just"/>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Приведите примеры изменений макроэкономических показателей в стране, которые происходят на разных фазах экономического цикла. Назовите три фазы цикла и три примера соответствующих изменений макроэкономических показателей. (Каждый пример должен быть сформулирован развёрнуто).</a:t>
            </a:r>
            <a:r>
              <a:rPr lang="ru-RU" sz="2800" dirty="0"/>
              <a:t> </a:t>
            </a:r>
          </a:p>
        </p:txBody>
      </p:sp>
    </p:spTree>
    <p:extLst>
      <p:ext uri="{BB962C8B-B14F-4D97-AF65-F5344CB8AC3E}">
        <p14:creationId xmlns:p14="http://schemas.microsoft.com/office/powerpoint/2010/main" val="1316834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4" name="Прямоугольник 3">
            <a:extLst>
              <a:ext uri="{FF2B5EF4-FFF2-40B4-BE49-F238E27FC236}">
                <a16:creationId xmlns:a16="http://schemas.microsoft.com/office/drawing/2014/main" id="{E975F63C-8745-3144-9F66-061344BFFFFE}"/>
              </a:ext>
            </a:extLst>
          </p:cNvPr>
          <p:cNvSpPr/>
          <p:nvPr/>
        </p:nvSpPr>
        <p:spPr>
          <a:xfrm>
            <a:off x="353924" y="90859"/>
            <a:ext cx="11838076" cy="1569660"/>
          </a:xfrm>
          <a:prstGeom prst="rect">
            <a:avLst/>
          </a:prstGeom>
        </p:spPr>
        <p:txBody>
          <a:bodyPr wrap="square">
            <a:spAutoFit/>
          </a:bodyPr>
          <a:lstStyle/>
          <a:p>
            <a:pPr algn="just"/>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 составьте сложный план, позволяющий раскрыть по существу тему «</a:t>
            </a:r>
            <a:r>
              <a:rPr lang="ru-RU" sz="24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Измерители экономической деятельности</a:t>
            </a:r>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План должен содержать не менее трёх пунктов, из которых два или более детализированы в подпунктах.</a:t>
            </a:r>
            <a:r>
              <a:rPr lang="ru-RU" sz="2400" dirty="0"/>
              <a:t> </a:t>
            </a:r>
          </a:p>
        </p:txBody>
      </p:sp>
      <p:sp>
        <p:nvSpPr>
          <p:cNvPr id="5" name="Прямоугольник 4">
            <a:extLst>
              <a:ext uri="{FF2B5EF4-FFF2-40B4-BE49-F238E27FC236}">
                <a16:creationId xmlns:a16="http://schemas.microsoft.com/office/drawing/2014/main" id="{E4BB8C75-2A34-3F41-BB6F-EF611B4BE527}"/>
              </a:ext>
            </a:extLst>
          </p:cNvPr>
          <p:cNvSpPr/>
          <p:nvPr/>
        </p:nvSpPr>
        <p:spPr>
          <a:xfrm>
            <a:off x="682983" y="1873494"/>
            <a:ext cx="6096000" cy="4893647"/>
          </a:xfrm>
          <a:prstGeom prst="rect">
            <a:avLst/>
          </a:prstGeom>
        </p:spPr>
        <p:txBody>
          <a:bodyPr>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1. Понятие об экономической деятельности. </a:t>
            </a:r>
          </a:p>
          <a:p>
            <a:r>
              <a:rPr lang="ru-RU" sz="2400" dirty="0">
                <a:latin typeface="Calibri" panose="020F0502020204030204" pitchFamily="34" charset="0"/>
                <a:ea typeface="Calibri" panose="020F0502020204030204" pitchFamily="34" charset="0"/>
                <a:cs typeface="Times New Roman" panose="02020603050405020304" pitchFamily="18" charset="0"/>
              </a:rPr>
              <a:t>2. Основные макроэкономические показатели:</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…………на душу населения;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в) …………;</a:t>
            </a:r>
          </a:p>
          <a:p>
            <a:r>
              <a:rPr lang="ru-RU" sz="2400" dirty="0">
                <a:latin typeface="Calibri" panose="020F0502020204030204" pitchFamily="34" charset="0"/>
                <a:ea typeface="Calibri" panose="020F0502020204030204" pitchFamily="34" charset="0"/>
                <a:cs typeface="Times New Roman" panose="02020603050405020304" pitchFamily="18" charset="0"/>
              </a:rPr>
              <a:t>г) ………… рост. </a:t>
            </a:r>
          </a:p>
          <a:p>
            <a:r>
              <a:rPr lang="ru-RU" sz="2400" dirty="0">
                <a:latin typeface="Calibri" panose="020F0502020204030204" pitchFamily="34" charset="0"/>
                <a:ea typeface="Calibri" panose="020F0502020204030204" pitchFamily="34" charset="0"/>
                <a:cs typeface="Times New Roman" panose="02020603050405020304" pitchFamily="18" charset="0"/>
              </a:rPr>
              <a:t>3. Виды ВВП:</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4. Пути экономического роста:</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p:txBody>
      </p:sp>
    </p:spTree>
    <p:extLst>
      <p:ext uri="{BB962C8B-B14F-4D97-AF65-F5344CB8AC3E}">
        <p14:creationId xmlns:p14="http://schemas.microsoft.com/office/powerpoint/2010/main" val="1662634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2" name="Прямоугольник 1">
            <a:extLst>
              <a:ext uri="{FF2B5EF4-FFF2-40B4-BE49-F238E27FC236}">
                <a16:creationId xmlns:a16="http://schemas.microsoft.com/office/drawing/2014/main" id="{7846EE98-D04B-2842-B0AF-6F2C926ECF24}"/>
              </a:ext>
            </a:extLst>
          </p:cNvPr>
          <p:cNvSpPr/>
          <p:nvPr/>
        </p:nvSpPr>
        <p:spPr>
          <a:xfrm>
            <a:off x="694266" y="243512"/>
            <a:ext cx="10803467" cy="6370975"/>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5. Функции макроэкономических показателей:</a:t>
            </a:r>
          </a:p>
          <a:p>
            <a:r>
              <a:rPr lang="ru-RU" sz="2400" dirty="0">
                <a:latin typeface="Calibri" panose="020F0502020204030204" pitchFamily="34" charset="0"/>
                <a:ea typeface="Calibri" panose="020F0502020204030204" pitchFamily="34" charset="0"/>
                <a:cs typeface="Times New Roman" panose="02020603050405020304" pitchFamily="18" charset="0"/>
              </a:rPr>
              <a:t>а) помощь в …………;</a:t>
            </a:r>
          </a:p>
          <a:p>
            <a:r>
              <a:rPr lang="ru-RU" sz="2400" dirty="0">
                <a:latin typeface="Calibri" panose="020F0502020204030204" pitchFamily="34" charset="0"/>
                <a:ea typeface="Calibri" panose="020F0502020204030204" pitchFamily="34" charset="0"/>
                <a:cs typeface="Times New Roman" panose="02020603050405020304" pitchFamily="18" charset="0"/>
              </a:rPr>
              <a:t>б) измерение объема ………… товаров и услуг в настоящий момент;</a:t>
            </a:r>
          </a:p>
          <a:p>
            <a:r>
              <a:rPr lang="ru-RU" sz="2400" dirty="0">
                <a:latin typeface="Calibri" panose="020F0502020204030204" pitchFamily="34" charset="0"/>
                <a:ea typeface="Calibri" panose="020F0502020204030204" pitchFamily="34" charset="0"/>
                <a:cs typeface="Times New Roman" panose="02020603050405020304" pitchFamily="18" charset="0"/>
              </a:rPr>
              <a:t>в) составление прогнозов дальнейшего ………… развития и т.д. </a:t>
            </a:r>
          </a:p>
          <a:p>
            <a:r>
              <a:rPr lang="ru-RU" sz="2400" dirty="0">
                <a:latin typeface="Calibri" panose="020F0502020204030204" pitchFamily="34" charset="0"/>
                <a:ea typeface="Calibri" panose="020F0502020204030204" pitchFamily="34" charset="0"/>
                <a:cs typeface="Times New Roman" panose="02020603050405020304" pitchFamily="18" charset="0"/>
              </a:rPr>
              <a:t>6. Стадии экономического цикла:</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a:t>
            </a:r>
          </a:p>
          <a:p>
            <a:r>
              <a:rPr lang="ru-RU" sz="2400" dirty="0">
                <a:latin typeface="Calibri" panose="020F0502020204030204" pitchFamily="34" charset="0"/>
                <a:ea typeface="Calibri" panose="020F0502020204030204" pitchFamily="34" charset="0"/>
                <a:cs typeface="Times New Roman" panose="02020603050405020304" pitchFamily="18" charset="0"/>
              </a:rPr>
              <a:t>г) …………. </a:t>
            </a:r>
          </a:p>
          <a:p>
            <a:r>
              <a:rPr lang="ru-RU" sz="2400" dirty="0">
                <a:latin typeface="Calibri" panose="020F0502020204030204" pitchFamily="34" charset="0"/>
                <a:ea typeface="Calibri" panose="020F0502020204030204" pitchFamily="34" charset="0"/>
                <a:cs typeface="Times New Roman" panose="02020603050405020304" pitchFamily="18" charset="0"/>
              </a:rPr>
              <a:t>7. Признаки спада:</a:t>
            </a:r>
          </a:p>
          <a:p>
            <a:r>
              <a:rPr lang="ru-RU" sz="2400" dirty="0">
                <a:latin typeface="Calibri" panose="020F0502020204030204" pitchFamily="34" charset="0"/>
                <a:ea typeface="Calibri" panose="020F0502020204030204" pitchFamily="34" charset="0"/>
                <a:cs typeface="Times New Roman" panose="02020603050405020304" pitchFamily="18" charset="0"/>
              </a:rPr>
              <a:t>а) падение темпов ………… роста;</a:t>
            </a:r>
          </a:p>
          <a:p>
            <a:r>
              <a:rPr lang="ru-RU" sz="2400" dirty="0">
                <a:latin typeface="Calibri" panose="020F0502020204030204" pitchFamily="34" charset="0"/>
                <a:ea typeface="Calibri" panose="020F0502020204030204" pitchFamily="34" charset="0"/>
                <a:cs typeface="Times New Roman" panose="02020603050405020304" pitchFamily="18" charset="0"/>
              </a:rPr>
              <a:t>б) сокращение ………… выпуска продукции;</a:t>
            </a:r>
          </a:p>
          <a:p>
            <a:r>
              <a:rPr lang="ru-RU" sz="2400" dirty="0">
                <a:latin typeface="Calibri" panose="020F0502020204030204" pitchFamily="34" charset="0"/>
                <a:ea typeface="Calibri" panose="020F0502020204030204" pitchFamily="34" charset="0"/>
                <a:cs typeface="Times New Roman" panose="02020603050405020304" pitchFamily="18" charset="0"/>
              </a:rPr>
              <a:t>в) рост ………… и банковского процента. </a:t>
            </a:r>
          </a:p>
          <a:p>
            <a:r>
              <a:rPr lang="ru-RU" sz="2400" dirty="0">
                <a:latin typeface="Calibri" panose="020F0502020204030204" pitchFamily="34" charset="0"/>
                <a:ea typeface="Calibri" panose="020F0502020204030204" pitchFamily="34" charset="0"/>
                <a:cs typeface="Times New Roman" panose="02020603050405020304" pitchFamily="18" charset="0"/>
              </a:rPr>
              <a:t>8. Признаки подъема (оживления):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а) расширение …………;</a:t>
            </a:r>
          </a:p>
          <a:p>
            <a:r>
              <a:rPr lang="ru-RU" sz="2400" dirty="0">
                <a:latin typeface="Calibri" panose="020F0502020204030204" pitchFamily="34" charset="0"/>
                <a:ea typeface="Calibri" panose="020F0502020204030204" pitchFamily="34" charset="0"/>
                <a:cs typeface="Times New Roman" panose="02020603050405020304" pitchFamily="18" charset="0"/>
              </a:rPr>
              <a:t>б) оживление ………… спроса;</a:t>
            </a:r>
          </a:p>
          <a:p>
            <a:r>
              <a:rPr lang="ru-RU" sz="2400" dirty="0">
                <a:latin typeface="Calibri" panose="020F0502020204030204" pitchFamily="34" charset="0"/>
                <a:ea typeface="Calibri" panose="020F0502020204030204" pitchFamily="34" charset="0"/>
                <a:cs typeface="Times New Roman" panose="02020603050405020304" pitchFamily="18" charset="0"/>
              </a:rPr>
              <a:t>в) сокращение ………… и т.д. </a:t>
            </a:r>
          </a:p>
        </p:txBody>
      </p:sp>
    </p:spTree>
    <p:extLst>
      <p:ext uri="{BB962C8B-B14F-4D97-AF65-F5344CB8AC3E}">
        <p14:creationId xmlns:p14="http://schemas.microsoft.com/office/powerpoint/2010/main" val="3257928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6" name="Прямоугольник 5">
            <a:extLst>
              <a:ext uri="{FF2B5EF4-FFF2-40B4-BE49-F238E27FC236}">
                <a16:creationId xmlns:a16="http://schemas.microsoft.com/office/drawing/2014/main" id="{A92FDB80-1DE2-C140-BB09-4AB1D24629EE}"/>
              </a:ext>
            </a:extLst>
          </p:cNvPr>
          <p:cNvSpPr/>
          <p:nvPr/>
        </p:nvSpPr>
        <p:spPr>
          <a:xfrm>
            <a:off x="1038576" y="609306"/>
            <a:ext cx="8240889" cy="4401205"/>
          </a:xfrm>
          <a:prstGeom prst="rect">
            <a:avLst/>
          </a:prstGeom>
        </p:spPr>
        <p:txBody>
          <a:bodyPr wrap="square">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9. Признаки пика (бум):</a:t>
            </a:r>
          </a:p>
          <a:p>
            <a:r>
              <a:rPr lang="ru-RU" sz="2800" dirty="0">
                <a:latin typeface="Calibri" panose="020F0502020204030204" pitchFamily="34" charset="0"/>
                <a:ea typeface="Calibri" panose="020F0502020204030204" pitchFamily="34" charset="0"/>
                <a:cs typeface="Times New Roman" panose="02020603050405020304" pitchFamily="18" charset="0"/>
              </a:rPr>
              <a:t>а) нормальная …………;</a:t>
            </a:r>
          </a:p>
          <a:p>
            <a:r>
              <a:rPr lang="ru-RU" sz="2800" dirty="0">
                <a:latin typeface="Calibri" panose="020F0502020204030204" pitchFamily="34" charset="0"/>
                <a:ea typeface="Calibri" panose="020F0502020204030204" pitchFamily="34" charset="0"/>
                <a:cs typeface="Times New Roman" panose="02020603050405020304" pitchFamily="18" charset="0"/>
              </a:rPr>
              <a:t>б) рост …………, …………, ………… домохозяйств и фирм;</a:t>
            </a:r>
          </a:p>
          <a:p>
            <a:r>
              <a:rPr lang="ru-RU" sz="2800" dirty="0">
                <a:latin typeface="Calibri" panose="020F0502020204030204" pitchFamily="34" charset="0"/>
                <a:ea typeface="Calibri" panose="020F0502020204030204" pitchFamily="34" charset="0"/>
                <a:cs typeface="Times New Roman" panose="02020603050405020304" pitchFamily="18" charset="0"/>
              </a:rPr>
              <a:t>в) производство превышает ………… уровень. </a:t>
            </a:r>
          </a:p>
          <a:p>
            <a:r>
              <a:rPr lang="ru-RU" sz="2800" dirty="0">
                <a:latin typeface="Calibri" panose="020F0502020204030204" pitchFamily="34" charset="0"/>
                <a:ea typeface="Calibri" panose="020F0502020204030204" pitchFamily="34" charset="0"/>
                <a:cs typeface="Times New Roman" panose="02020603050405020304" pitchFamily="18" charset="0"/>
              </a:rPr>
              <a:t>10. Признаки дна (депрессия):</a:t>
            </a:r>
          </a:p>
          <a:p>
            <a:r>
              <a:rPr lang="ru-RU" sz="2800" dirty="0">
                <a:latin typeface="Calibri" panose="020F0502020204030204" pitchFamily="34" charset="0"/>
                <a:ea typeface="Calibri" panose="020F0502020204030204" pitchFamily="34" charset="0"/>
                <a:cs typeface="Times New Roman" panose="02020603050405020304" pitchFamily="18" charset="0"/>
              </a:rPr>
              <a:t>а) прекращение ………… производства;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б) стабилизация …………;</a:t>
            </a:r>
          </a:p>
          <a:p>
            <a:r>
              <a:rPr lang="ru-RU" sz="2800" dirty="0">
                <a:latin typeface="Calibri" panose="020F0502020204030204" pitchFamily="34" charset="0"/>
                <a:ea typeface="Calibri" panose="020F0502020204030204" pitchFamily="34" charset="0"/>
                <a:cs typeface="Times New Roman" panose="02020603050405020304" pitchFamily="18" charset="0"/>
              </a:rPr>
              <a:t>в) снижение темпов ………… и т.д. </a:t>
            </a:r>
          </a:p>
          <a:p>
            <a:r>
              <a:rPr lang="ru-RU" sz="2800" dirty="0">
                <a:latin typeface="Calibri" panose="020F0502020204030204" pitchFamily="34" charset="0"/>
                <a:ea typeface="Calibri" panose="020F0502020204030204" pitchFamily="34" charset="0"/>
                <a:cs typeface="Times New Roman" panose="02020603050405020304" pitchFamily="18" charset="0"/>
              </a:rPr>
              <a:t>11. Государственные меры по улучшению показателей экономической деятельности.</a:t>
            </a:r>
          </a:p>
        </p:txBody>
      </p:sp>
    </p:spTree>
    <p:extLst>
      <p:ext uri="{BB962C8B-B14F-4D97-AF65-F5344CB8AC3E}">
        <p14:creationId xmlns:p14="http://schemas.microsoft.com/office/powerpoint/2010/main" val="4260148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877210" y="-1302265"/>
            <a:ext cx="3754419" cy="3071798"/>
          </a:xfrm>
          <a:prstGeom prst="rect">
            <a:avLst/>
          </a:prstGeom>
        </p:spPr>
      </p:pic>
      <p:sp>
        <p:nvSpPr>
          <p:cNvPr id="2" name="Прямоугольник 1">
            <a:extLst>
              <a:ext uri="{FF2B5EF4-FFF2-40B4-BE49-F238E27FC236}">
                <a16:creationId xmlns:a16="http://schemas.microsoft.com/office/drawing/2014/main" id="{D9BEF00C-40AC-0341-9D6C-80B2962AC008}"/>
              </a:ext>
            </a:extLst>
          </p:cNvPr>
          <p:cNvSpPr/>
          <p:nvPr/>
        </p:nvSpPr>
        <p:spPr>
          <a:xfrm>
            <a:off x="792899" y="0"/>
            <a:ext cx="11241057" cy="6740307"/>
          </a:xfrm>
          <a:prstGeom prst="rect">
            <a:avLst/>
          </a:prstGeom>
        </p:spPr>
        <p:txBody>
          <a:bodyPr wrap="square">
            <a:spAutoFit/>
          </a:bodyPr>
          <a:lstStyle/>
          <a:p>
            <a:pPr indent="190500" algn="just"/>
            <a:r>
              <a:rPr lang="ru-RU" sz="2400" dirty="0">
                <a:solidFill>
                  <a:srgbClr val="000000"/>
                </a:solidFill>
                <a:latin typeface="Segoe UI" panose="020B0502040204020203" pitchFamily="34" charset="0"/>
                <a:ea typeface="Times New Roman" panose="02020603050405020304" pitchFamily="18" charset="0"/>
              </a:rPr>
              <a:t>В разное время экономисты предлагали различные теории, объясняющие колебания деловой активности. Авторы некоторых концепций концентрируют свое внимание на нововведениях. Они утверждают, что главные технические новшества, такие, как железные дороги, автомобили или синтетические волокна, оказывают большое влияние на инвестиции и потребительские расходы, а следовательно, на производство, занятость и уровень цен. Но такие крупные нововведения появляются нерегулярно и тем самым способствуют нестабильности экономической активности.</a:t>
            </a:r>
            <a:endParaRPr lang="ru-RU" sz="2400" dirty="0">
              <a:latin typeface="Times New Roman" panose="02020603050405020304" pitchFamily="18" charset="0"/>
              <a:ea typeface="Times New Roman" panose="02020603050405020304" pitchFamily="18" charset="0"/>
            </a:endParaRPr>
          </a:p>
          <a:p>
            <a:pPr indent="190500" algn="just"/>
            <a:r>
              <a:rPr lang="ru-RU" sz="2400" dirty="0">
                <a:solidFill>
                  <a:srgbClr val="000000"/>
                </a:solidFill>
                <a:latin typeface="Segoe UI" panose="020B0502040204020203" pitchFamily="34" charset="0"/>
                <a:ea typeface="Times New Roman" panose="02020603050405020304" pitchFamily="18" charset="0"/>
              </a:rPr>
              <a:t>Другие ученые объясняют экономические циклы политическими и случайными событиями. Войны, например, могут быть разрушительными с чисто экономической точки зрения. Поистине неуемный спрос на военную продукцию во время военных действий может привести к сверхзанятости и острой инфляции, за которыми, после наступления мира и сокращения военных расходов, обычно следует экономический спад.</a:t>
            </a:r>
            <a:endParaRPr lang="ru-RU" sz="2400" dirty="0">
              <a:latin typeface="Times New Roman" panose="02020603050405020304" pitchFamily="18" charset="0"/>
              <a:ea typeface="Times New Roman" panose="02020603050405020304" pitchFamily="18" charset="0"/>
            </a:endParaRPr>
          </a:p>
          <a:p>
            <a:pPr indent="190500" algn="just"/>
            <a:r>
              <a:rPr lang="ru-RU" sz="2400" dirty="0">
                <a:solidFill>
                  <a:srgbClr val="000000"/>
                </a:solidFill>
                <a:latin typeface="Segoe UI" panose="020B0502040204020203" pitchFamily="34" charset="0"/>
                <a:ea typeface="Times New Roman" panose="02020603050405020304" pitchFamily="18" charset="0"/>
              </a:rPr>
              <a:t>Есть и такие экономисты, которые считают цикл чисто монетарным явлением. Когда правительство выпускает слишком много денег, возникает инфляционный бум; сравнительно небольшое количество денег ускоряет падение производства и рост безработицы.</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24125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9645488" y="-3407968"/>
            <a:ext cx="12873449" cy="8519883"/>
          </a:xfrm>
          <a:prstGeom prst="rect">
            <a:avLst/>
          </a:prstGeom>
        </p:spPr>
      </p:pic>
      <p:pic>
        <p:nvPicPr>
          <p:cNvPr id="5" name="Picture 3">
            <a:extLst>
              <a:ext uri="{FF2B5EF4-FFF2-40B4-BE49-F238E27FC236}">
                <a16:creationId xmlns:a16="http://schemas.microsoft.com/office/drawing/2014/main" id="{866C55E2-3B3A-2941-8B72-0F9642B04F22}"/>
              </a:ext>
            </a:extLst>
          </p:cNvPr>
          <p:cNvPicPr>
            <a:picLocks noChangeAspect="1"/>
          </p:cNvPicPr>
          <p:nvPr/>
        </p:nvPicPr>
        <p:blipFill>
          <a:blip r:embed="rId2"/>
          <a:srcRect/>
          <a:stretch>
            <a:fillRect/>
          </a:stretch>
        </p:blipFill>
        <p:spPr>
          <a:xfrm rot="-909727">
            <a:off x="6441906" y="2005053"/>
            <a:ext cx="12873449" cy="8519883"/>
          </a:xfrm>
          <a:prstGeom prst="rect">
            <a:avLst/>
          </a:prstGeom>
        </p:spPr>
      </p:pic>
      <p:sp>
        <p:nvSpPr>
          <p:cNvPr id="2" name="Прямоугольник 1">
            <a:extLst>
              <a:ext uri="{FF2B5EF4-FFF2-40B4-BE49-F238E27FC236}">
                <a16:creationId xmlns:a16="http://schemas.microsoft.com/office/drawing/2014/main" id="{4AD9B594-0F21-BD4B-BBFE-4DD39EB94772}"/>
              </a:ext>
            </a:extLst>
          </p:cNvPr>
          <p:cNvSpPr/>
          <p:nvPr/>
        </p:nvSpPr>
        <p:spPr>
          <a:xfrm>
            <a:off x="587021" y="210842"/>
            <a:ext cx="11322755" cy="6555641"/>
          </a:xfrm>
          <a:prstGeom prst="rect">
            <a:avLst/>
          </a:prstGeom>
        </p:spPr>
        <p:txBody>
          <a:bodyPr wrap="square">
            <a:spAutoFit/>
          </a:bodyPr>
          <a:lstStyle/>
          <a:p>
            <a:pPr indent="191135" algn="just"/>
            <a:r>
              <a:rPr lang="ru-RU" sz="2000" dirty="0">
                <a:solidFill>
                  <a:srgbClr val="000000"/>
                </a:solidFill>
                <a:latin typeface="Segoe UI" panose="020B0502040204020203" pitchFamily="34" charset="0"/>
                <a:ea typeface="Times New Roman" panose="02020603050405020304" pitchFamily="18" charset="0"/>
              </a:rPr>
              <a:t>Несмотря на такой разброс мнений, фактором, непосредственно определяющим уровни внутреннего производства и занятости, большинство экономистов единодушно считают уровень общих, или совокупных, расходов. В рыночной экономике предпринимательский сектор производит товары и услуги только в том случае, если их можно продать с прибылью. При низком уровне общих расходов большинству фирм окажется невыгодно производить товары и услуги в больших объемах. Отсюда низкий уровень производства, занятости и доходов. Более высокий уровень общих расходов означает, что рост производства приносит прибыль, поэтому производство, занятость и доходы тоже будут возрастать. Когда экономика достигает полной занятости ресурсов, это затрудняет дальнейший рост реального производства и дополнительные расходы просто повышают уровень цен.</a:t>
            </a:r>
            <a:endParaRPr lang="ru-RU" sz="2000" dirty="0">
              <a:latin typeface="Times New Roman" panose="02020603050405020304" pitchFamily="18" charset="0"/>
              <a:ea typeface="Times New Roman" panose="02020603050405020304" pitchFamily="18" charset="0"/>
            </a:endParaRPr>
          </a:p>
          <a:p>
            <a:pPr indent="191135" algn="just"/>
            <a:r>
              <a:rPr lang="ru-RU" sz="2000" dirty="0">
                <a:solidFill>
                  <a:srgbClr val="000000"/>
                </a:solidFill>
                <a:latin typeface="Segoe UI" panose="020B0502040204020203" pitchFamily="34" charset="0"/>
                <a:ea typeface="Times New Roman" panose="02020603050405020304" pitchFamily="18" charset="0"/>
              </a:rPr>
              <a:t>Не все колебания деловой активности объясняются экономическими циклами. Существуют сезонные колебания деловой активности. Например, значительное повышение покупательского спроса перед Рождеством или Пасхой ежегодно вызывает резкие перепады уровня деловой активности, в особенности в розничной торговле. Сельское хозяйство, автомобильная промышленность, строительство также в той или иной степени подвержены сезонным колебаниям.</a:t>
            </a:r>
            <a:endParaRPr lang="ru-RU" sz="2000" dirty="0">
              <a:latin typeface="Times New Roman" panose="02020603050405020304" pitchFamily="18" charset="0"/>
              <a:ea typeface="Times New Roman" panose="02020603050405020304" pitchFamily="18" charset="0"/>
            </a:endParaRPr>
          </a:p>
          <a:p>
            <a:pPr indent="191135" algn="just"/>
            <a:r>
              <a:rPr lang="ru-RU" sz="2000" dirty="0">
                <a:solidFill>
                  <a:srgbClr val="000000"/>
                </a:solidFill>
                <a:latin typeface="Segoe UI" panose="020B0502040204020203" pitchFamily="34" charset="0"/>
                <a:ea typeface="Times New Roman" panose="02020603050405020304" pitchFamily="18" charset="0"/>
              </a:rPr>
              <a:t>Деловой активности присуща и долговременная тенденция развития, то есть длительные подъемы и спады в течение, например, 25, 50 или 100 лет… Сейчас важно подчеркнуть, что для экономического цикла характерны колебания деловой активности при наличии долговременной тенденции к экономическому росту.</a:t>
            </a:r>
            <a:endParaRPr lang="ru-RU" sz="2000" dirty="0">
              <a:latin typeface="Times New Roman" panose="02020603050405020304" pitchFamily="18" charset="0"/>
              <a:ea typeface="Times New Roman" panose="02020603050405020304" pitchFamily="18" charset="0"/>
            </a:endParaRPr>
          </a:p>
          <a:p>
            <a:pPr indent="191135" algn="just"/>
            <a:r>
              <a:rPr lang="ru-RU" sz="2000" dirty="0">
                <a:solidFill>
                  <a:srgbClr val="000000"/>
                </a:solidFill>
                <a:latin typeface="Segoe UI" panose="020B0502040204020203" pitchFamily="34" charset="0"/>
                <a:ea typeface="Times New Roman" panose="02020603050405020304" pitchFamily="18" charset="0"/>
              </a:rPr>
              <a:t>( К.Р. </a:t>
            </a:r>
            <a:r>
              <a:rPr lang="ru-RU" sz="2000" dirty="0" err="1">
                <a:solidFill>
                  <a:srgbClr val="000000"/>
                </a:solidFill>
                <a:latin typeface="Segoe UI" panose="020B0502040204020203" pitchFamily="34" charset="0"/>
                <a:ea typeface="Times New Roman" panose="02020603050405020304" pitchFamily="18" charset="0"/>
              </a:rPr>
              <a:t>Макконнелл</a:t>
            </a:r>
            <a:r>
              <a:rPr lang="ru-RU" sz="2000" dirty="0">
                <a:solidFill>
                  <a:srgbClr val="000000"/>
                </a:solidFill>
                <a:latin typeface="Segoe UI" panose="020B0502040204020203" pitchFamily="34" charset="0"/>
                <a:ea typeface="Times New Roman" panose="02020603050405020304" pitchFamily="18" charset="0"/>
              </a:rPr>
              <a:t>, С.Л. </a:t>
            </a:r>
            <a:r>
              <a:rPr lang="ru-RU" sz="2000" dirty="0" err="1">
                <a:solidFill>
                  <a:srgbClr val="000000"/>
                </a:solidFill>
                <a:latin typeface="Segoe UI" panose="020B0502040204020203" pitchFamily="34" charset="0"/>
                <a:ea typeface="Times New Roman" panose="02020603050405020304" pitchFamily="18" charset="0"/>
              </a:rPr>
              <a:t>Брю</a:t>
            </a:r>
            <a:r>
              <a:rPr lang="ru-RU" sz="2000" dirty="0">
                <a:solidFill>
                  <a:srgbClr val="000000"/>
                </a:solidFill>
                <a:latin typeface="Segoe UI" panose="020B0502040204020203" pitchFamily="34" charset="0"/>
                <a:ea typeface="Times New Roman" panose="02020603050405020304" pitchFamily="18" charset="0"/>
              </a:rPr>
              <a:t>)</a:t>
            </a:r>
            <a:endParaRPr lang="ru-RU"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0667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337C57E-05E1-EA4D-9A15-E08390E0B428}"/>
              </a:ext>
            </a:extLst>
          </p:cNvPr>
          <p:cNvSpPr/>
          <p:nvPr/>
        </p:nvSpPr>
        <p:spPr>
          <a:xfrm>
            <a:off x="-19756" y="57074"/>
            <a:ext cx="12152489" cy="1569660"/>
          </a:xfrm>
          <a:prstGeom prst="rect">
            <a:avLst/>
          </a:prstGeom>
        </p:spPr>
        <p:txBody>
          <a:bodyPr wrap="square">
            <a:spAutoFit/>
          </a:bodyPr>
          <a:lstStyle/>
          <a:p>
            <a:pPr algn="just"/>
            <a:r>
              <a:rPr lang="ru-RU" sz="2400" dirty="0">
                <a:solidFill>
                  <a:srgbClr val="000000"/>
                </a:solidFill>
                <a:ea typeface="Times New Roman" panose="02020603050405020304" pitchFamily="18" charset="0"/>
              </a:rPr>
              <a:t>17. Как в  тексте охарактеризована связь между техническими новшествами колебаниями деловой активности? Как авторы поясняют позицию экономистов, которые считают цикл чисто монетарным явлением? Какой фактор большинство экономистов единодушно считают непосредственно определяющим уровни внутреннего производства занятости? </a:t>
            </a:r>
            <a:endParaRPr lang="ru-RU" sz="2400" dirty="0">
              <a:effectLst/>
              <a:ea typeface="Times New Roman" panose="02020603050405020304" pitchFamily="18" charset="0"/>
            </a:endParaRPr>
          </a:p>
        </p:txBody>
      </p:sp>
      <p:sp>
        <p:nvSpPr>
          <p:cNvPr id="4" name="Прямоугольник 3">
            <a:extLst>
              <a:ext uri="{FF2B5EF4-FFF2-40B4-BE49-F238E27FC236}">
                <a16:creationId xmlns:a16="http://schemas.microsoft.com/office/drawing/2014/main" id="{224AE0D2-2532-484A-B23E-7107A9568E7C}"/>
              </a:ext>
            </a:extLst>
          </p:cNvPr>
          <p:cNvSpPr/>
          <p:nvPr/>
        </p:nvSpPr>
        <p:spPr>
          <a:xfrm>
            <a:off x="-39511" y="1939917"/>
            <a:ext cx="12152489" cy="830997"/>
          </a:xfrm>
          <a:prstGeom prst="rect">
            <a:avLst/>
          </a:prstGeom>
        </p:spPr>
        <p:txBody>
          <a:bodyPr wrap="square">
            <a:spAutoFit/>
          </a:bodyPr>
          <a:lstStyle/>
          <a:p>
            <a:pPr marR="66675" algn="just">
              <a:spcBef>
                <a:spcPts val="1835"/>
              </a:spcBef>
            </a:pPr>
            <a:r>
              <a:rPr lang="ru-RU" sz="2400" dirty="0">
                <a:solidFill>
                  <a:srgbClr val="000000"/>
                </a:solidFill>
                <a:ea typeface="Times New Roman" panose="02020603050405020304" pitchFamily="18" charset="0"/>
              </a:rPr>
              <a:t>18.Опираясь на знания обществоведческого курса, объясните смысл понятия «производство». </a:t>
            </a:r>
            <a:endParaRPr lang="ru-RU" sz="2400" dirty="0">
              <a:effectLst/>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244B030D-5392-994D-8D48-8447F1A6466B}"/>
              </a:ext>
            </a:extLst>
          </p:cNvPr>
          <p:cNvSpPr/>
          <p:nvPr/>
        </p:nvSpPr>
        <p:spPr>
          <a:xfrm>
            <a:off x="-19756" y="2884877"/>
            <a:ext cx="12132732" cy="1938992"/>
          </a:xfrm>
          <a:prstGeom prst="rect">
            <a:avLst/>
          </a:prstGeom>
        </p:spPr>
        <p:txBody>
          <a:bodyPr wrap="square">
            <a:spAutoFit/>
          </a:bodyPr>
          <a:lstStyle/>
          <a:p>
            <a:pPr algn="just"/>
            <a:r>
              <a:rPr lang="ru-RU" sz="2400" dirty="0">
                <a:solidFill>
                  <a:srgbClr val="000000"/>
                </a:solidFill>
                <a:ea typeface="Calibri" panose="020F0502020204030204" pitchFamily="34" charset="0"/>
                <a:cs typeface="Times New Roman" panose="02020603050405020304" pitchFamily="18" charset="0"/>
              </a:rPr>
              <a:t>19. Используя обществоведческие знания факты общественной жизни, назовите и проиллюстрируйте примерами любые три меры государственной политики, направленные на повышение занятости в условиях экономического спада. (Сначала назовите меру, затем приведите соответствующий пример. Каждый пример должен быть сформулирован развёрнуто.)</a:t>
            </a:r>
            <a:r>
              <a:rPr lang="ru-RU" sz="2400" dirty="0"/>
              <a:t> </a:t>
            </a:r>
          </a:p>
        </p:txBody>
      </p:sp>
      <p:sp>
        <p:nvSpPr>
          <p:cNvPr id="6" name="Прямоугольник 5">
            <a:extLst>
              <a:ext uri="{FF2B5EF4-FFF2-40B4-BE49-F238E27FC236}">
                <a16:creationId xmlns:a16="http://schemas.microsoft.com/office/drawing/2014/main" id="{87B6C444-B0D2-D943-95C4-D7EB571527F4}"/>
              </a:ext>
            </a:extLst>
          </p:cNvPr>
          <p:cNvSpPr/>
          <p:nvPr/>
        </p:nvSpPr>
        <p:spPr>
          <a:xfrm>
            <a:off x="-39511" y="4910794"/>
            <a:ext cx="12192000" cy="1938992"/>
          </a:xfrm>
          <a:prstGeom prst="rect">
            <a:avLst/>
          </a:prstGeom>
        </p:spPr>
        <p:txBody>
          <a:bodyPr wrap="square">
            <a:spAutoFit/>
          </a:bodyPr>
          <a:lstStyle/>
          <a:p>
            <a:pPr marL="219075" marR="119380" indent="-396240" algn="just">
              <a:spcBef>
                <a:spcPts val="2425"/>
              </a:spcBef>
            </a:pPr>
            <a:r>
              <a:rPr lang="ru-RU" sz="2400" dirty="0">
                <a:ea typeface="Times New Roman" panose="02020603050405020304" pitchFamily="18" charset="0"/>
              </a:rPr>
              <a:t>20. </a:t>
            </a:r>
            <a:r>
              <a:rPr lang="ru-RU" sz="2400" dirty="0">
                <a:solidFill>
                  <a:srgbClr val="000000"/>
                </a:solidFill>
                <a:ea typeface="Times New Roman" panose="02020603050405020304" pitchFamily="18" charset="0"/>
              </a:rPr>
              <a:t>Используя текст обществоведческие знания, предположите, почему сфера услуг, производство товаров кратковременного использования мало страдают от острых проявлений экономического спада, а производство товаров длительного пользования чувствительно к таким проявлениям. Как </a:t>
            </a:r>
            <a:r>
              <a:rPr lang="ru-RU" sz="2400" dirty="0">
                <a:ea typeface="Times New Roman" panose="02020603050405020304" pitchFamily="18" charset="0"/>
              </a:rPr>
              <a:t> в </a:t>
            </a:r>
            <a:r>
              <a:rPr lang="ru-RU" sz="2400" dirty="0">
                <a:solidFill>
                  <a:srgbClr val="000000"/>
                </a:solidFill>
                <a:ea typeface="Times New Roman" panose="02020603050405020304" pitchFamily="18" charset="0"/>
              </a:rPr>
              <a:t>условиях экономического спада меняется спрос на товары кратковременного использования? Объясните свой ответ.</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582405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E5C707F7-4D93-D94D-96A1-CD679487EA9C}"/>
              </a:ext>
            </a:extLst>
          </p:cNvPr>
          <p:cNvSpPr/>
          <p:nvPr/>
        </p:nvSpPr>
        <p:spPr>
          <a:xfrm>
            <a:off x="3048000" y="2500316"/>
            <a:ext cx="8692444" cy="2838021"/>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Зачем каждому из участников экономической жизни (правительству, производителям, потребителям) нужна информация об экономическом состоянии государства? Используя знания курса и факты общественной жизни, дайте ответ по каждому названному участнику экономической жизни. </a:t>
            </a:r>
          </a:p>
        </p:txBody>
      </p:sp>
    </p:spTree>
    <p:extLst>
      <p:ext uri="{BB962C8B-B14F-4D97-AF65-F5344CB8AC3E}">
        <p14:creationId xmlns:p14="http://schemas.microsoft.com/office/powerpoint/2010/main" val="2677753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34EB0687-4284-F144-BDBD-70D6BAF83C8C}"/>
              </a:ext>
            </a:extLst>
          </p:cNvPr>
          <p:cNvSpPr/>
          <p:nvPr/>
        </p:nvSpPr>
        <p:spPr>
          <a:xfrm>
            <a:off x="316088" y="1142797"/>
            <a:ext cx="11277600" cy="3299045"/>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Известный политик высказал мнение, что уровень и качество жизни населения не отражают уровень экономического развития страны. Согласны ли вы с этой точкой зрения? Приведите два аргумента в защиту своей позиции. Объясните, как могут быть связаны разорение значительного количества мелких и средних фирм, сокращение производства многих крупных предприятий с резким ростом дефицита государственного бюджета.</a:t>
            </a:r>
          </a:p>
        </p:txBody>
      </p:sp>
    </p:spTree>
    <p:extLst>
      <p:ext uri="{BB962C8B-B14F-4D97-AF65-F5344CB8AC3E}">
        <p14:creationId xmlns:p14="http://schemas.microsoft.com/office/powerpoint/2010/main" val="585011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37A7085C-413F-9C44-9B23-FF97869AE98F}"/>
              </a:ext>
            </a:extLst>
          </p:cNvPr>
          <p:cNvSpPr/>
          <p:nvPr/>
        </p:nvSpPr>
        <p:spPr>
          <a:xfrm>
            <a:off x="327377" y="530970"/>
            <a:ext cx="11593689" cy="5262979"/>
          </a:xfrm>
          <a:prstGeom prst="rect">
            <a:avLst/>
          </a:prstGeom>
        </p:spPr>
        <p:txBody>
          <a:bodyPr wrap="square">
            <a:spAutoFit/>
          </a:bodyPr>
          <a:lstStyle/>
          <a:p>
            <a:pPr algn="just"/>
            <a:r>
              <a:rPr lang="ru-RU" sz="2800" dirty="0">
                <a:solidFill>
                  <a:srgbClr val="FF0000"/>
                </a:solidFill>
              </a:rPr>
              <a:t>Выберите верные суждения об экономическом росте и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Рост ВВП всегда свидетельствует об экономическом росте в стране.</a:t>
            </a:r>
          </a:p>
          <a:p>
            <a:pPr algn="just"/>
            <a:r>
              <a:rPr lang="ru-RU" sz="2800" dirty="0">
                <a:solidFill>
                  <a:srgbClr val="000000"/>
                </a:solidFill>
              </a:rPr>
              <a:t>2) Доступность природных ресурсов более высокого качества является и условием, и показателем экстенсивного экономического роста.</a:t>
            </a:r>
          </a:p>
          <a:p>
            <a:pPr algn="just"/>
            <a:r>
              <a:rPr lang="ru-RU" sz="2800" dirty="0">
                <a:solidFill>
                  <a:srgbClr val="000000"/>
                </a:solidFill>
              </a:rPr>
              <a:t>3)Необходимость привлечения дополнительных работников свидетельствует об экстенсивном экономическом росте.</a:t>
            </a:r>
          </a:p>
          <a:p>
            <a:pPr algn="just"/>
            <a:r>
              <a:rPr lang="ru-RU" sz="2800" dirty="0">
                <a:solidFill>
                  <a:srgbClr val="000000"/>
                </a:solidFill>
              </a:rPr>
              <a:t>4) Научная организация труда — показатель интенсивного экономического роста.</a:t>
            </a:r>
          </a:p>
          <a:p>
            <a:pPr algn="just"/>
            <a:r>
              <a:rPr lang="ru-RU" sz="2800" dirty="0">
                <a:solidFill>
                  <a:srgbClr val="000000"/>
                </a:solidFill>
              </a:rPr>
              <a:t>5)Об интенсивном экономическом росте можно судить по совершенствованию профессионального мастерства работников.</a:t>
            </a:r>
            <a:endParaRPr lang="ru-RU" sz="2800" b="0" i="0" dirty="0">
              <a:solidFill>
                <a:srgbClr val="000000"/>
              </a:solidFill>
              <a:effectLst/>
            </a:endParaRPr>
          </a:p>
        </p:txBody>
      </p:sp>
    </p:spTree>
    <p:extLst>
      <p:ext uri="{BB962C8B-B14F-4D97-AF65-F5344CB8AC3E}">
        <p14:creationId xmlns:p14="http://schemas.microsoft.com/office/powerpoint/2010/main" val="2018378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3342928" y="3975686"/>
            <a:ext cx="5830790" cy="5830790"/>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10167739" y="-1712187"/>
            <a:ext cx="3787163" cy="3787163"/>
          </a:xfrm>
          <a:prstGeom prst="rect">
            <a:avLst/>
          </a:prstGeom>
        </p:spPr>
      </p:pic>
      <p:sp>
        <p:nvSpPr>
          <p:cNvPr id="5" name="Прямоугольник 4">
            <a:extLst>
              <a:ext uri="{FF2B5EF4-FFF2-40B4-BE49-F238E27FC236}">
                <a16:creationId xmlns:a16="http://schemas.microsoft.com/office/drawing/2014/main" id="{A6AEAC43-68B5-7D4D-A31B-D960565A5CFC}"/>
              </a:ext>
            </a:extLst>
          </p:cNvPr>
          <p:cNvSpPr/>
          <p:nvPr/>
        </p:nvSpPr>
        <p:spPr>
          <a:xfrm>
            <a:off x="508000" y="530970"/>
            <a:ext cx="10758311" cy="5262979"/>
          </a:xfrm>
          <a:prstGeom prst="rect">
            <a:avLst/>
          </a:prstGeom>
        </p:spPr>
        <p:txBody>
          <a:bodyPr wrap="square">
            <a:spAutoFit/>
          </a:bodyPr>
          <a:lstStyle/>
          <a:p>
            <a:pPr algn="just"/>
            <a:r>
              <a:rPr lang="ru-RU" sz="2800" dirty="0">
                <a:solidFill>
                  <a:srgbClr val="FF0000"/>
                </a:solidFill>
              </a:rPr>
              <a:t>В стране </a:t>
            </a:r>
            <a:r>
              <a:rPr lang="en" sz="2800" dirty="0">
                <a:solidFill>
                  <a:srgbClr val="FF0000"/>
                </a:solidFill>
              </a:rPr>
              <a:t>N </a:t>
            </a:r>
            <a:r>
              <a:rPr lang="ru-RU" sz="2800" dirty="0">
                <a:solidFill>
                  <a:srgbClr val="FF0000"/>
                </a:solidFill>
              </a:rPr>
              <a:t>наблюдается экономический спад. Какие факты из приведённого списка свидетельствуют об этом?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В стране наблюдается рост доходов населения.</a:t>
            </a:r>
          </a:p>
          <a:p>
            <a:pPr algn="just"/>
            <a:r>
              <a:rPr lang="ru-RU" sz="2800" dirty="0">
                <a:solidFill>
                  <a:srgbClr val="000000"/>
                </a:solidFill>
              </a:rPr>
              <a:t>2) Производители предпочитают не делать инвестиции в долгосрочные проекты.</a:t>
            </a:r>
          </a:p>
          <a:p>
            <a:pPr algn="just"/>
            <a:r>
              <a:rPr lang="ru-RU" sz="2800" dirty="0">
                <a:solidFill>
                  <a:srgbClr val="000000"/>
                </a:solidFill>
              </a:rPr>
              <a:t>3) Статистические службы констатируют рост безработицы, особенно среди молодёжи.</a:t>
            </a:r>
          </a:p>
          <a:p>
            <a:pPr algn="just"/>
            <a:r>
              <a:rPr lang="ru-RU" sz="2800" dirty="0">
                <a:solidFill>
                  <a:srgbClr val="000000"/>
                </a:solidFill>
              </a:rPr>
              <a:t>4) В стране растёт количество коммерческих банков.</a:t>
            </a:r>
          </a:p>
          <a:p>
            <a:pPr algn="just"/>
            <a:r>
              <a:rPr lang="ru-RU" sz="2800" dirty="0">
                <a:solidFill>
                  <a:srgbClr val="000000"/>
                </a:solidFill>
              </a:rPr>
              <a:t>5) ВВП на душу населения за последние три года вырос на 4%.</a:t>
            </a:r>
          </a:p>
          <a:p>
            <a:pPr algn="just"/>
            <a:r>
              <a:rPr lang="ru-RU" sz="2800" dirty="0">
                <a:solidFill>
                  <a:srgbClr val="000000"/>
                </a:solidFill>
              </a:rPr>
              <a:t>6) Банки испытывают недостаток денежных средств.</a:t>
            </a:r>
            <a:endParaRPr lang="ru-RU" sz="2800" b="0" i="0" dirty="0">
              <a:solidFill>
                <a:srgbClr val="000000"/>
              </a:solidFill>
              <a:effectLst/>
            </a:endParaRPr>
          </a:p>
        </p:txBody>
      </p:sp>
    </p:spTree>
    <p:extLst>
      <p:ext uri="{BB962C8B-B14F-4D97-AF65-F5344CB8AC3E}">
        <p14:creationId xmlns:p14="http://schemas.microsoft.com/office/powerpoint/2010/main" val="1630805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961245" y="-4065968"/>
            <a:ext cx="9967994" cy="6596999"/>
          </a:xfrm>
          <a:prstGeom prst="rect">
            <a:avLst/>
          </a:prstGeom>
        </p:spPr>
      </p:pic>
      <p:sp>
        <p:nvSpPr>
          <p:cNvPr id="4" name="Прямоугольник 3">
            <a:extLst>
              <a:ext uri="{FF2B5EF4-FFF2-40B4-BE49-F238E27FC236}">
                <a16:creationId xmlns:a16="http://schemas.microsoft.com/office/drawing/2014/main" id="{65B1DE96-316A-6445-8596-E52EA0E2204F}"/>
              </a:ext>
            </a:extLst>
          </p:cNvPr>
          <p:cNvSpPr/>
          <p:nvPr/>
        </p:nvSpPr>
        <p:spPr>
          <a:xfrm>
            <a:off x="282222" y="825143"/>
            <a:ext cx="11627556" cy="5693866"/>
          </a:xfrm>
          <a:prstGeom prst="rect">
            <a:avLst/>
          </a:prstGeom>
        </p:spPr>
        <p:txBody>
          <a:bodyPr wrap="square">
            <a:spAutoFit/>
          </a:bodyPr>
          <a:lstStyle/>
          <a:p>
            <a:pPr algn="just"/>
            <a:r>
              <a:rPr lang="ru-RU" sz="2800" dirty="0">
                <a:solidFill>
                  <a:srgbClr val="FF0000"/>
                </a:solidFill>
              </a:rPr>
              <a:t>Выберите верные суждения об экономическом развитии и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На экономическое развитие страны оказывают влияние исторические и географические условия её существования.</a:t>
            </a:r>
          </a:p>
          <a:p>
            <a:pPr algn="just"/>
            <a:r>
              <a:rPr lang="ru-RU" sz="2800" dirty="0">
                <a:solidFill>
                  <a:srgbClr val="000000"/>
                </a:solidFill>
              </a:rPr>
              <a:t>2) Для экономического развития разных стран не существует единых закономерностей.</a:t>
            </a:r>
          </a:p>
          <a:p>
            <a:pPr algn="just"/>
            <a:r>
              <a:rPr lang="ru-RU" sz="2800" dirty="0">
                <a:solidFill>
                  <a:srgbClr val="000000"/>
                </a:solidFill>
              </a:rPr>
              <a:t>3) Одним из показателей экономического развития общества является отраслевая структура экономики.</a:t>
            </a:r>
          </a:p>
          <a:p>
            <a:pPr algn="just"/>
            <a:r>
              <a:rPr lang="ru-RU" sz="2800" dirty="0">
                <a:solidFill>
                  <a:srgbClr val="000000"/>
                </a:solidFill>
              </a:rPr>
              <a:t>4) Для экономического развития характерны как положительная динамика экономики, так и отрицательная.</a:t>
            </a:r>
          </a:p>
          <a:p>
            <a:pPr algn="just"/>
            <a:r>
              <a:rPr lang="ru-RU" sz="2800" dirty="0">
                <a:solidFill>
                  <a:srgbClr val="000000"/>
                </a:solidFill>
              </a:rPr>
              <a:t>5) Объём ВВП на душу населения характеризует экономический потенциал страны.</a:t>
            </a:r>
            <a:endParaRPr lang="ru-RU" sz="2800" b="0" i="0" dirty="0">
              <a:solidFill>
                <a:srgbClr val="000000"/>
              </a:solidFill>
              <a:effectLst/>
            </a:endParaRPr>
          </a:p>
        </p:txBody>
      </p:sp>
    </p:spTree>
    <p:extLst>
      <p:ext uri="{BB962C8B-B14F-4D97-AF65-F5344CB8AC3E}">
        <p14:creationId xmlns:p14="http://schemas.microsoft.com/office/powerpoint/2010/main" val="2948196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DF1CC21D-B1B7-F04C-A9CA-AC557ABE1AE6}"/>
              </a:ext>
            </a:extLst>
          </p:cNvPr>
          <p:cNvSpPr/>
          <p:nvPr/>
        </p:nvSpPr>
        <p:spPr>
          <a:xfrm>
            <a:off x="3330222" y="243512"/>
            <a:ext cx="8737600" cy="6001643"/>
          </a:xfrm>
          <a:prstGeom prst="rect">
            <a:avLst/>
          </a:prstGeom>
        </p:spPr>
        <p:txBody>
          <a:bodyPr wrap="square">
            <a:spAutoFit/>
          </a:bodyPr>
          <a:lstStyle/>
          <a:p>
            <a:pPr algn="just"/>
            <a:r>
              <a:rPr lang="ru-RU" sz="2400" dirty="0">
                <a:solidFill>
                  <a:srgbClr val="FF0000"/>
                </a:solidFill>
                <a:latin typeface="Verdana" panose="020B0604030504040204" pitchFamily="34" charset="0"/>
              </a:rPr>
              <a:t>Выберите верные суждения об экономическом росте. Запишите цифры, под которыми они указаны.</a:t>
            </a:r>
          </a:p>
          <a:p>
            <a:pPr algn="just"/>
            <a:r>
              <a:rPr lang="ru-RU" sz="2400" dirty="0">
                <a:solidFill>
                  <a:srgbClr val="000000"/>
                </a:solidFill>
                <a:latin typeface="Verdana" panose="020B0604030504040204" pitchFamily="34" charset="0"/>
              </a:rPr>
              <a:t> </a:t>
            </a:r>
          </a:p>
          <a:p>
            <a:pPr algn="just"/>
            <a:r>
              <a:rPr lang="ru-RU" sz="2400" dirty="0">
                <a:solidFill>
                  <a:srgbClr val="000000"/>
                </a:solidFill>
                <a:latin typeface="Verdana" panose="020B0604030504040204" pitchFamily="34" charset="0"/>
              </a:rPr>
              <a:t>1) Экономический рост является более широким понятием по отношению к понятию «экономическое развитие».</a:t>
            </a:r>
          </a:p>
          <a:p>
            <a:pPr algn="just"/>
            <a:r>
              <a:rPr lang="ru-RU" sz="2400" dirty="0">
                <a:solidFill>
                  <a:srgbClr val="000000"/>
                </a:solidFill>
                <a:latin typeface="Verdana" panose="020B0604030504040204" pitchFamily="34" charset="0"/>
              </a:rPr>
              <a:t>2) Экономический рост предполагает долговременное увеличение реального валового внутреннего продукта.</a:t>
            </a:r>
          </a:p>
          <a:p>
            <a:pPr algn="just"/>
            <a:r>
              <a:rPr lang="ru-RU" sz="2400" dirty="0">
                <a:solidFill>
                  <a:srgbClr val="000000"/>
                </a:solidFill>
                <a:latin typeface="Verdana" panose="020B0604030504040204" pitchFamily="34" charset="0"/>
              </a:rPr>
              <a:t>3) Экономический рост всегда сопровождается снижением инфляции.</a:t>
            </a:r>
          </a:p>
          <a:p>
            <a:pPr algn="just"/>
            <a:r>
              <a:rPr lang="ru-RU" sz="2400" dirty="0">
                <a:solidFill>
                  <a:srgbClr val="000000"/>
                </a:solidFill>
                <a:latin typeface="Verdana" panose="020B0604030504040204" pitchFamily="34" charset="0"/>
              </a:rPr>
              <a:t>4) Экономический рост является неотъемлемой частью экономического цикла.</a:t>
            </a:r>
          </a:p>
          <a:p>
            <a:pPr algn="just"/>
            <a:r>
              <a:rPr lang="ru-RU" sz="2400" dirty="0">
                <a:solidFill>
                  <a:srgbClr val="000000"/>
                </a:solidFill>
                <a:latin typeface="Verdana" panose="020B0604030504040204" pitchFamily="34" charset="0"/>
              </a:rPr>
              <a:t>5) Экономический рост может обеспечиваться как за счёт интенсивных, так и за счёт экстенсивных факторов</a:t>
            </a:r>
            <a:endParaRPr lang="ru-RU" sz="24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29109365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602662" y="903963"/>
            <a:ext cx="4551715" cy="5505303"/>
          </a:xfrm>
          <a:prstGeom prst="rect">
            <a:avLst/>
          </a:prstGeom>
        </p:spPr>
      </p:pic>
      <p:sp>
        <p:nvSpPr>
          <p:cNvPr id="3" name="Прямоугольник 2">
            <a:extLst>
              <a:ext uri="{FF2B5EF4-FFF2-40B4-BE49-F238E27FC236}">
                <a16:creationId xmlns:a16="http://schemas.microsoft.com/office/drawing/2014/main" id="{896E3638-90EE-4A4E-A839-16C126363B34}"/>
              </a:ext>
            </a:extLst>
          </p:cNvPr>
          <p:cNvSpPr/>
          <p:nvPr/>
        </p:nvSpPr>
        <p:spPr>
          <a:xfrm>
            <a:off x="282222" y="448734"/>
            <a:ext cx="8410222" cy="5693866"/>
          </a:xfrm>
          <a:prstGeom prst="rect">
            <a:avLst/>
          </a:prstGeom>
        </p:spPr>
        <p:txBody>
          <a:bodyPr wrap="square">
            <a:spAutoFit/>
          </a:bodyPr>
          <a:lstStyle/>
          <a:p>
            <a:pPr algn="just"/>
            <a:r>
              <a:rPr lang="ru-RU" sz="2800" dirty="0">
                <a:solidFill>
                  <a:srgbClr val="FF0000"/>
                </a:solidFill>
              </a:rPr>
              <a:t>Премьер-министр страны Т. выступил перед парламентом с докладом, в котором сообщалось о преодолении кризисных тенденций в экономике страны. Выберите из приведенного ниже списка факторы, свидетельствующие об этом. Запишите цифры, под которыми они указаны. </a:t>
            </a:r>
          </a:p>
          <a:p>
            <a:pPr algn="just"/>
            <a:r>
              <a:rPr lang="ru-RU" sz="2800" dirty="0">
                <a:solidFill>
                  <a:srgbClr val="000000"/>
                </a:solidFill>
              </a:rPr>
              <a:t> </a:t>
            </a:r>
          </a:p>
          <a:p>
            <a:pPr algn="just"/>
            <a:r>
              <a:rPr lang="ru-RU" sz="2800" dirty="0">
                <a:solidFill>
                  <a:srgbClr val="000000"/>
                </a:solidFill>
              </a:rPr>
              <a:t>1) долгосрочный рост ВВП</a:t>
            </a:r>
          </a:p>
          <a:p>
            <a:pPr algn="just"/>
            <a:r>
              <a:rPr lang="ru-RU" sz="2800" dirty="0">
                <a:solidFill>
                  <a:srgbClr val="000000"/>
                </a:solidFill>
              </a:rPr>
              <a:t>2) сокращение численности безработных</a:t>
            </a:r>
          </a:p>
          <a:p>
            <a:pPr algn="just"/>
            <a:r>
              <a:rPr lang="ru-RU" sz="2800" dirty="0">
                <a:solidFill>
                  <a:srgbClr val="000000"/>
                </a:solidFill>
              </a:rPr>
              <a:t>3) спад производства</a:t>
            </a:r>
          </a:p>
          <a:p>
            <a:pPr algn="just"/>
            <a:r>
              <a:rPr lang="ru-RU" sz="2800" dirty="0">
                <a:solidFill>
                  <a:srgbClr val="000000"/>
                </a:solidFill>
              </a:rPr>
              <a:t>4) падение курса национальной валюты</a:t>
            </a:r>
          </a:p>
          <a:p>
            <a:pPr algn="just"/>
            <a:r>
              <a:rPr lang="ru-RU" sz="2800" dirty="0">
                <a:solidFill>
                  <a:srgbClr val="000000"/>
                </a:solidFill>
              </a:rPr>
              <a:t>5) сокращение дефицита бюджета</a:t>
            </a:r>
          </a:p>
          <a:p>
            <a:pPr algn="just"/>
            <a:r>
              <a:rPr lang="ru-RU" sz="2800" dirty="0">
                <a:solidFill>
                  <a:srgbClr val="000000"/>
                </a:solidFill>
              </a:rPr>
              <a:t>6) рост государственного долга</a:t>
            </a:r>
            <a:endParaRPr lang="ru-RU" sz="2800" b="0" i="0" dirty="0">
              <a:solidFill>
                <a:srgbClr val="000000"/>
              </a:solidFill>
              <a:effectLst/>
            </a:endParaRPr>
          </a:p>
        </p:txBody>
      </p:sp>
    </p:spTree>
    <p:extLst>
      <p:ext uri="{BB962C8B-B14F-4D97-AF65-F5344CB8AC3E}">
        <p14:creationId xmlns:p14="http://schemas.microsoft.com/office/powerpoint/2010/main" val="2066975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4" name="Прямоугольник 3">
            <a:extLst>
              <a:ext uri="{FF2B5EF4-FFF2-40B4-BE49-F238E27FC236}">
                <a16:creationId xmlns:a16="http://schemas.microsoft.com/office/drawing/2014/main" id="{4F500A5F-55A8-344E-A63E-BCD29333D5F5}"/>
              </a:ext>
            </a:extLst>
          </p:cNvPr>
          <p:cNvSpPr/>
          <p:nvPr/>
        </p:nvSpPr>
        <p:spPr>
          <a:xfrm>
            <a:off x="531880" y="110857"/>
            <a:ext cx="11480800" cy="923330"/>
          </a:xfrm>
          <a:prstGeom prst="rect">
            <a:avLst/>
          </a:prstGeom>
        </p:spPr>
        <p:txBody>
          <a:bodyPr wrap="square">
            <a:spAutoFit/>
          </a:bodyPr>
          <a:lstStyle/>
          <a:p>
            <a:r>
              <a:rPr lang="ru-RU" dirty="0">
                <a:solidFill>
                  <a:srgbClr val="FF0000"/>
                </a:solidFill>
                <a:latin typeface="Montserrat Medium" pitchFamily="2" charset="0"/>
                <a:ea typeface="Times New Roman" panose="02020603050405020304" pitchFamily="18" charset="0"/>
                <a:cs typeface="Times New Roman" panose="02020603050405020304" pitchFamily="18" charset="0"/>
              </a:rPr>
              <a:t>Установите соответствие между примерами и факторами экономического роста, которые они иллюстрируют: каждой позиции, данной первом столбце, подберите соответствующую позицию из второго столбца</a:t>
            </a:r>
            <a:r>
              <a:rPr lang="ru-RU" dirty="0">
                <a:solidFill>
                  <a:srgbClr val="FF0000"/>
                </a:solidFill>
              </a:rPr>
              <a:t> </a:t>
            </a:r>
          </a:p>
        </p:txBody>
      </p:sp>
      <p:sp>
        <p:nvSpPr>
          <p:cNvPr id="6" name="Прямоугольник 5">
            <a:extLst>
              <a:ext uri="{FF2B5EF4-FFF2-40B4-BE49-F238E27FC236}">
                <a16:creationId xmlns:a16="http://schemas.microsoft.com/office/drawing/2014/main" id="{0B5D536B-C9BD-B84D-9262-0A31DDF1450D}"/>
              </a:ext>
            </a:extLst>
          </p:cNvPr>
          <p:cNvSpPr/>
          <p:nvPr/>
        </p:nvSpPr>
        <p:spPr>
          <a:xfrm>
            <a:off x="176280" y="1375854"/>
            <a:ext cx="6096000" cy="4933530"/>
          </a:xfrm>
          <a:prstGeom prst="rect">
            <a:avLst/>
          </a:prstGeom>
        </p:spPr>
        <p:txBody>
          <a:bodyPr>
            <a:spAutoFit/>
          </a:bodyPr>
          <a:lstStyle/>
          <a:p>
            <a:pPr>
              <a:lnSpc>
                <a:spcPct val="107000"/>
              </a:lnSpc>
              <a:spcBef>
                <a:spcPts val="310"/>
              </a:spcBef>
              <a:spcAft>
                <a:spcPts val="800"/>
              </a:spcAft>
            </a:pPr>
            <a:r>
              <a:rPr lang="ru-RU" sz="2400" dirty="0">
                <a:latin typeface="Montserrat Medium" pitchFamily="2" charset="0"/>
                <a:ea typeface="Times New Roman" panose="02020603050405020304" pitchFamily="18" charset="0"/>
                <a:cs typeface="Times New Roman" panose="02020603050405020304" pitchFamily="18" charset="0"/>
              </a:rPr>
              <a:t>ПРИМЕРЫ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err="1">
                <a:latin typeface="Montserrat Medium" pitchFamily="2" charset="0"/>
                <a:ea typeface="Times New Roman" panose="02020603050405020304" pitchFamily="18" charset="0"/>
                <a:cs typeface="Times New Roman" panose="02020603050405020304" pitchFamily="18" charset="0"/>
              </a:rPr>
              <a:t>A</a:t>
            </a:r>
            <a:r>
              <a:rPr lang="ru-RU" sz="2400" dirty="0">
                <a:latin typeface="Montserrat Medium" pitchFamily="2" charset="0"/>
                <a:ea typeface="Times New Roman" panose="02020603050405020304" pitchFamily="18" charset="0"/>
                <a:cs typeface="Times New Roman" panose="02020603050405020304" pitchFamily="18" charset="0"/>
              </a:rPr>
              <a:t>) замена морально устаревшего производственного оборудования более современным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45"/>
              </a:spcBef>
              <a:spcAft>
                <a:spcPts val="800"/>
              </a:spcAft>
            </a:pPr>
            <a:r>
              <a:rPr lang="ru-RU" sz="2400" dirty="0">
                <a:latin typeface="Montserrat Medium" pitchFamily="2" charset="0"/>
                <a:ea typeface="Times New Roman" panose="02020603050405020304" pitchFamily="18" charset="0"/>
                <a:cs typeface="Times New Roman" panose="02020603050405020304" pitchFamily="18" charset="0"/>
              </a:rPr>
              <a:t>Б) повышение производительности труда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45"/>
              </a:spcBef>
              <a:spcAft>
                <a:spcPts val="800"/>
              </a:spcAft>
            </a:pPr>
            <a:r>
              <a:rPr lang="ru-RU" sz="2400" dirty="0" err="1">
                <a:latin typeface="Montserrat Medium" pitchFamily="2" charset="0"/>
                <a:ea typeface="Times New Roman" panose="02020603050405020304" pitchFamily="18" charset="0"/>
                <a:cs typeface="Times New Roman" panose="02020603050405020304" pitchFamily="18" charset="0"/>
              </a:rPr>
              <a:t>B</a:t>
            </a:r>
            <a:r>
              <a:rPr lang="ru-RU" sz="2400" dirty="0">
                <a:latin typeface="Montserrat Medium" pitchFamily="2" charset="0"/>
                <a:ea typeface="Times New Roman" panose="02020603050405020304" pitchFamily="18" charset="0"/>
                <a:cs typeface="Times New Roman" panose="02020603050405020304" pitchFamily="18" charset="0"/>
              </a:rPr>
              <a:t>) расширение цехов, строительство новых предприятий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20"/>
              </a:spcBef>
              <a:spcAft>
                <a:spcPts val="800"/>
              </a:spcAft>
            </a:pPr>
            <a:r>
              <a:rPr lang="ru-RU" sz="2400" dirty="0">
                <a:latin typeface="Montserrat Medium" pitchFamily="2" charset="0"/>
                <a:ea typeface="Times New Roman" panose="02020603050405020304" pitchFamily="18" charset="0"/>
                <a:cs typeface="Times New Roman" panose="02020603050405020304" pitchFamily="18" charset="0"/>
              </a:rPr>
              <a:t>Г) увеличение числа работников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latin typeface="Montserrat Medium" pitchFamily="2" charset="0"/>
                <a:ea typeface="Times New Roman" panose="02020603050405020304" pitchFamily="18" charset="0"/>
                <a:cs typeface="Times New Roman" panose="02020603050405020304" pitchFamily="18" charset="0"/>
              </a:rPr>
              <a:t>Д) привлечение дополнительных ресурсов</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5E4A998C-36C1-FA4E-9DF7-097AC622300D}"/>
              </a:ext>
            </a:extLst>
          </p:cNvPr>
          <p:cNvSpPr/>
          <p:nvPr/>
        </p:nvSpPr>
        <p:spPr>
          <a:xfrm>
            <a:off x="6545765" y="1405965"/>
            <a:ext cx="5287542" cy="1859548"/>
          </a:xfrm>
          <a:prstGeom prst="rect">
            <a:avLst/>
          </a:prstGeom>
        </p:spPr>
        <p:txBody>
          <a:bodyPr wrap="square">
            <a:spAutoFit/>
          </a:bodyPr>
          <a:lstStyle/>
          <a:p>
            <a:pPr indent="-1905">
              <a:lnSpc>
                <a:spcPct val="107000"/>
              </a:lnSpc>
              <a:spcAft>
                <a:spcPts val="800"/>
              </a:spcAft>
            </a:pPr>
            <a:r>
              <a:rPr lang="ru-RU" sz="2400" dirty="0">
                <a:solidFill>
                  <a:srgbClr val="434343"/>
                </a:solidFill>
                <a:latin typeface="Montserrat Medium" pitchFamily="2" charset="0"/>
                <a:ea typeface="Times New Roman" panose="02020603050405020304" pitchFamily="18" charset="0"/>
                <a:cs typeface="Times New Roman" panose="02020603050405020304" pitchFamily="18" charset="0"/>
              </a:rPr>
              <a:t>ФАКТОРЫ ЭКОНОМИЧЕСКОГО РОСТА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5"/>
              </a:spcBef>
              <a:spcAft>
                <a:spcPts val="800"/>
              </a:spcAft>
            </a:pPr>
            <a:r>
              <a:rPr lang="ru-RU" sz="2400" dirty="0">
                <a:solidFill>
                  <a:srgbClr val="434343"/>
                </a:solidFill>
                <a:latin typeface="Montserrat Medium" pitchFamily="2" charset="0"/>
                <a:ea typeface="Times New Roman" panose="02020603050405020304" pitchFamily="18" charset="0"/>
                <a:cs typeface="Times New Roman" panose="02020603050405020304" pitchFamily="18" charset="0"/>
              </a:rPr>
              <a:t>1) интенсивные</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5"/>
              </a:spcBef>
              <a:spcAft>
                <a:spcPts val="800"/>
              </a:spcAft>
            </a:pPr>
            <a:r>
              <a:rPr lang="ru-RU" sz="2400" dirty="0">
                <a:solidFill>
                  <a:srgbClr val="434343"/>
                </a:solidFill>
                <a:latin typeface="Montserrat Medium" pitchFamily="2" charset="0"/>
                <a:ea typeface="Times New Roman" panose="02020603050405020304" pitchFamily="18" charset="0"/>
                <a:cs typeface="Times New Roman" panose="02020603050405020304" pitchFamily="18" charset="0"/>
              </a:rPr>
              <a:t>2)экстенсивные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6934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5" name="Прямоугольник 4">
            <a:extLst>
              <a:ext uri="{FF2B5EF4-FFF2-40B4-BE49-F238E27FC236}">
                <a16:creationId xmlns:a16="http://schemas.microsoft.com/office/drawing/2014/main" id="{ED803BAC-79A6-BA4D-93BE-065D86818A67}"/>
              </a:ext>
            </a:extLst>
          </p:cNvPr>
          <p:cNvSpPr/>
          <p:nvPr/>
        </p:nvSpPr>
        <p:spPr>
          <a:xfrm>
            <a:off x="672233" y="132803"/>
            <a:ext cx="9211734" cy="1200329"/>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 компании </a:t>
            </a:r>
            <a:r>
              <a:rPr lang="ru-RU" dirty="0" err="1">
                <a:solidFill>
                  <a:srgbClr val="FF0000"/>
                </a:solidFill>
                <a:latin typeface="Montserrat Medium" pitchFamily="2" charset="0"/>
                <a:ea typeface="Calibri" panose="020F0502020204030204" pitchFamily="34" charset="0"/>
                <a:cs typeface="Times New Roman" panose="02020603050405020304" pitchFamily="18" charset="0"/>
              </a:rPr>
              <a:t>Z</a:t>
            </a:r>
            <a:r>
              <a:rPr lang="ru-RU" dirty="0">
                <a:solidFill>
                  <a:srgbClr val="FF0000"/>
                </a:solidFill>
                <a:latin typeface="Montserrat Medium" pitchFamily="2" charset="0"/>
                <a:ea typeface="Calibri" panose="020F0502020204030204" pitchFamily="34" charset="0"/>
                <a:cs typeface="Times New Roman" panose="02020603050405020304" pitchFamily="18" charset="0"/>
              </a:rPr>
              <a:t> принято стратегическое решение об открытии нового направления по производству бытовой техники. Найдите в приведённом ниже списке подтверждения того, что речь идёт об интенсивном экономическом росте данного предприятия. </a:t>
            </a:r>
            <a:endParaRPr lang="ru-RU" dirty="0">
              <a:solidFill>
                <a:srgbClr val="FF0000"/>
              </a:solidFill>
            </a:endParaRPr>
          </a:p>
        </p:txBody>
      </p:sp>
      <p:sp>
        <p:nvSpPr>
          <p:cNvPr id="6" name="Прямоугольник 5">
            <a:extLst>
              <a:ext uri="{FF2B5EF4-FFF2-40B4-BE49-F238E27FC236}">
                <a16:creationId xmlns:a16="http://schemas.microsoft.com/office/drawing/2014/main" id="{8869483D-80DF-F84B-A305-B8ECDBD3AE5A}"/>
              </a:ext>
            </a:extLst>
          </p:cNvPr>
          <p:cNvSpPr/>
          <p:nvPr/>
        </p:nvSpPr>
        <p:spPr>
          <a:xfrm>
            <a:off x="493889" y="1469963"/>
            <a:ext cx="7600244" cy="4154984"/>
          </a:xfrm>
          <a:prstGeom prst="rect">
            <a:avLst/>
          </a:prstGeom>
        </p:spPr>
        <p:txBody>
          <a:bodyPr wrap="square">
            <a:spAutoFit/>
          </a:bodyPr>
          <a:lstStyle/>
          <a:p>
            <a:pPr>
              <a:spcBef>
                <a:spcPts val="585"/>
              </a:spcBef>
            </a:pPr>
            <a:r>
              <a:rPr lang="ru-RU" sz="2400" dirty="0">
                <a:solidFill>
                  <a:srgbClr val="404040"/>
                </a:solidFill>
                <a:latin typeface="Montserrat Medium" pitchFamily="2" charset="0"/>
                <a:ea typeface="Times New Roman" panose="02020603050405020304" pitchFamily="18" charset="0"/>
              </a:rPr>
              <a:t>1) использование современных компьютерных технологий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2) приобретение партии оборудования прошлого поколения </a:t>
            </a:r>
            <a:endParaRPr lang="ru-RU" sz="2400" dirty="0">
              <a:latin typeface="Times New Roman" panose="02020603050405020304" pitchFamily="18" charset="0"/>
              <a:ea typeface="Times New Roman" panose="02020603050405020304" pitchFamily="18" charset="0"/>
            </a:endParaRPr>
          </a:p>
          <a:p>
            <a:pPr marR="1036955"/>
            <a:r>
              <a:rPr lang="ru-RU" sz="2400" dirty="0">
                <a:solidFill>
                  <a:srgbClr val="404040"/>
                </a:solidFill>
                <a:latin typeface="Montserrat Medium" pitchFamily="2" charset="0"/>
                <a:ea typeface="Times New Roman" panose="02020603050405020304" pitchFamily="18" charset="0"/>
              </a:rPr>
              <a:t>3) увеличение масштабов производства за счёт открытия новых цехов </a:t>
            </a:r>
            <a:endParaRPr lang="ru-RU" sz="2400" dirty="0">
              <a:latin typeface="Times New Roman" panose="02020603050405020304" pitchFamily="18" charset="0"/>
              <a:ea typeface="Times New Roman" panose="02020603050405020304" pitchFamily="18" charset="0"/>
            </a:endParaRPr>
          </a:p>
          <a:p>
            <a:pPr marR="1036955"/>
            <a:r>
              <a:rPr lang="ru-RU" sz="2400" dirty="0">
                <a:solidFill>
                  <a:srgbClr val="404040"/>
                </a:solidFill>
                <a:latin typeface="Montserrat Medium" pitchFamily="2" charset="0"/>
                <a:ea typeface="Times New Roman" panose="02020603050405020304" pitchFamily="18" charset="0"/>
              </a:rPr>
              <a:t>4) инвестиции, инновационные разработки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5) повышение квалификации работников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6) повышение производительности труда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080506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16790" y="1441447"/>
            <a:ext cx="4481868" cy="4156518"/>
          </a:xfrm>
          <a:prstGeom prst="rect">
            <a:avLst/>
          </a:prstGeom>
        </p:spPr>
      </p:pic>
      <p:sp>
        <p:nvSpPr>
          <p:cNvPr id="4" name="Прямоугольник 3">
            <a:extLst>
              <a:ext uri="{FF2B5EF4-FFF2-40B4-BE49-F238E27FC236}">
                <a16:creationId xmlns:a16="http://schemas.microsoft.com/office/drawing/2014/main" id="{D7FC3902-9696-0840-A123-14A13E3169EF}"/>
              </a:ext>
            </a:extLst>
          </p:cNvPr>
          <p:cNvSpPr/>
          <p:nvPr/>
        </p:nvSpPr>
        <p:spPr>
          <a:xfrm>
            <a:off x="403970" y="179868"/>
            <a:ext cx="9902786" cy="1569660"/>
          </a:xfrm>
          <a:prstGeom prst="rect">
            <a:avLst/>
          </a:prstGeom>
        </p:spPr>
        <p:txBody>
          <a:bodyPr wrap="square">
            <a:spAutoFit/>
          </a:bodyPr>
          <a:lstStyle/>
          <a:p>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Ниже приведён перечень факторов. Все они, за исключением двух, относятся к факторам интенсивного роста.</a:t>
            </a:r>
            <a:r>
              <a:rPr lang="ru-RU" sz="2400" dirty="0">
                <a:solidFill>
                  <a:srgbClr val="FF0000"/>
                </a:solidFill>
              </a:rPr>
              <a:t> Найдите два фактора, «выпадающие» из общего ряда, запишите таблицу цифры, под которыми они указаны. </a:t>
            </a:r>
          </a:p>
        </p:txBody>
      </p:sp>
      <p:sp>
        <p:nvSpPr>
          <p:cNvPr id="9" name="Прямоугольник 8">
            <a:extLst>
              <a:ext uri="{FF2B5EF4-FFF2-40B4-BE49-F238E27FC236}">
                <a16:creationId xmlns:a16="http://schemas.microsoft.com/office/drawing/2014/main" id="{9B198D43-4575-A142-A9AB-EE5107470AFD}"/>
              </a:ext>
            </a:extLst>
          </p:cNvPr>
          <p:cNvSpPr/>
          <p:nvPr/>
        </p:nvSpPr>
        <p:spPr>
          <a:xfrm>
            <a:off x="484784" y="1989787"/>
            <a:ext cx="7232398" cy="3416320"/>
          </a:xfrm>
          <a:prstGeom prst="rect">
            <a:avLst/>
          </a:prstGeom>
        </p:spPr>
        <p:txBody>
          <a:bodyPr wrap="square">
            <a:spAutoFit/>
          </a:bodyPr>
          <a:lstStyle/>
          <a:p>
            <a:r>
              <a:rPr lang="ru-RU" sz="2400" dirty="0">
                <a:latin typeface="Montserrat Medium" pitchFamily="2" charset="0"/>
                <a:ea typeface="Times New Roman" panose="02020603050405020304" pitchFamily="18" charset="0"/>
                <a:cs typeface="Times New Roman" panose="02020603050405020304" pitchFamily="18" charset="0"/>
              </a:rPr>
              <a:t>1) повышение квалификации работников; 2) увеличение капиталовложений, направляемых на развитие традиционных производств; 3) увеличение объёмов потребляемых материальных ресурсов; 4) использование инновационных технологий; 5) совершенствование организации производства; 6) увеличение производительности труда.</a:t>
            </a:r>
            <a:r>
              <a:rPr lang="ru-RU" sz="2400" dirty="0"/>
              <a:t> </a:t>
            </a:r>
          </a:p>
        </p:txBody>
      </p:sp>
    </p:spTree>
    <p:extLst>
      <p:ext uri="{BB962C8B-B14F-4D97-AF65-F5344CB8AC3E}">
        <p14:creationId xmlns:p14="http://schemas.microsoft.com/office/powerpoint/2010/main" val="362847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6778113" y="4490135"/>
            <a:ext cx="3754419" cy="3071798"/>
          </a:xfrm>
          <a:prstGeom prst="rect">
            <a:avLst/>
          </a:prstGeom>
        </p:spPr>
      </p:pic>
      <p:sp>
        <p:nvSpPr>
          <p:cNvPr id="3" name="Прямоугольник 2">
            <a:extLst>
              <a:ext uri="{FF2B5EF4-FFF2-40B4-BE49-F238E27FC236}">
                <a16:creationId xmlns:a16="http://schemas.microsoft.com/office/drawing/2014/main" id="{A43D543A-F4A2-BD4B-AE4E-DBE181EF71E4}"/>
              </a:ext>
            </a:extLst>
          </p:cNvPr>
          <p:cNvSpPr/>
          <p:nvPr/>
        </p:nvSpPr>
        <p:spPr>
          <a:xfrm>
            <a:off x="276834" y="208129"/>
            <a:ext cx="10842721" cy="4282006"/>
          </a:xfrm>
          <a:prstGeom prst="rect">
            <a:avLst/>
          </a:prstGeom>
        </p:spPr>
        <p:txBody>
          <a:bodyPr wrap="square">
            <a:spAutoFit/>
          </a:bodyPr>
          <a:lstStyle/>
          <a:p>
            <a:r>
              <a:rPr lang="ru-RU" sz="2400" dirty="0">
                <a:solidFill>
                  <a:srgbClr val="FF0000"/>
                </a:solidFill>
                <a:latin typeface="Open Sans" panose="020B0606030504020204" pitchFamily="34" charset="0"/>
                <a:ea typeface="Calibri" panose="020F0502020204030204" pitchFamily="34" charset="0"/>
                <a:cs typeface="Times New Roman" panose="02020603050405020304" pitchFamily="18" charset="0"/>
              </a:rPr>
              <a:t>Ниже приведён перечень примеров. Все они, за исключением двух, относятся к внутреннему валовому продукту (ВВП). Найдите два примера, «выпадающих» из общего ряда, и запишите цифры, под которыми они указаны.</a:t>
            </a:r>
            <a:r>
              <a:rPr lang="ru-RU" sz="2400" dirty="0">
                <a:solidFill>
                  <a:srgbClr val="FF0000"/>
                </a:solidFill>
              </a:rPr>
              <a:t> </a:t>
            </a:r>
            <a:endParaRPr lang="ru-RU" sz="2400" dirty="0">
              <a:solidFill>
                <a:srgbClr val="FF0000"/>
              </a:solidFill>
              <a:latin typeface="Open Sans" panose="020B0606030504020204" pitchFamily="34" charset="0"/>
              <a:ea typeface="Calibri" panose="020F0502020204030204" pitchFamily="34" charset="0"/>
              <a:cs typeface="Times New Roman" panose="02020603050405020304" pitchFamily="18" charset="0"/>
            </a:endParaRPr>
          </a:p>
          <a:p>
            <a:pPr>
              <a:lnSpc>
                <a:spcPct val="150000"/>
              </a:lnSpc>
            </a:pPr>
            <a:r>
              <a:rPr lang="ru-RU" sz="2400" dirty="0">
                <a:solidFill>
                  <a:srgbClr val="FF0000"/>
                </a:solidFill>
                <a:latin typeface="Open Sans" panose="020B0606030504020204" pitchFamily="34" charset="0"/>
                <a:ea typeface="Calibri" panose="020F0502020204030204" pitchFamily="34" charset="0"/>
                <a:cs typeface="Times New Roman" panose="02020603050405020304" pitchFamily="18" charset="0"/>
              </a:rPr>
              <a:t> </a:t>
            </a:r>
            <a:r>
              <a:rPr lang="ru-RU" sz="2400" dirty="0">
                <a:solidFill>
                  <a:srgbClr val="000000"/>
                </a:solidFill>
                <a:latin typeface="Open Sans" panose="020B0606030504020204" pitchFamily="34" charset="0"/>
                <a:ea typeface="Calibri" panose="020F0502020204030204" pitchFamily="34" charset="0"/>
                <a:cs typeface="Times New Roman" panose="02020603050405020304" pitchFamily="18" charset="0"/>
              </a:rPr>
              <a:t>1) макроэкономический показатель; 2) отражение рыночной стоимости всех конечных товаров и услуг; 3) критерий экономической стратификации; 4) блага, произведённые за год во всех отраслях экономики на территории государства; 5) общая сумма денежных поступлений в бюджет государства; 6) расчёт на душу населения. </a:t>
            </a:r>
            <a:endParaRPr lang="ru-RU" sz="2400" dirty="0">
              <a:solidFill>
                <a:srgbClr val="FF0000"/>
              </a:solidFill>
            </a:endParaRPr>
          </a:p>
        </p:txBody>
      </p:sp>
    </p:spTree>
    <p:extLst>
      <p:ext uri="{BB962C8B-B14F-4D97-AF65-F5344CB8AC3E}">
        <p14:creationId xmlns:p14="http://schemas.microsoft.com/office/powerpoint/2010/main" val="3181007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3795408"/>
            <a:ext cx="4696359" cy="2743200"/>
          </a:xfrm>
          <a:prstGeom prst="rect">
            <a:avLst/>
          </a:prstGeom>
        </p:spPr>
      </p:pic>
      <p:sp>
        <p:nvSpPr>
          <p:cNvPr id="7" name="Прямоугольник 6">
            <a:extLst>
              <a:ext uri="{FF2B5EF4-FFF2-40B4-BE49-F238E27FC236}">
                <a16:creationId xmlns:a16="http://schemas.microsoft.com/office/drawing/2014/main" id="{2E813CA1-4197-8C4D-B404-B00D953BA52D}"/>
              </a:ext>
            </a:extLst>
          </p:cNvPr>
          <p:cNvSpPr/>
          <p:nvPr/>
        </p:nvSpPr>
        <p:spPr>
          <a:xfrm>
            <a:off x="107244" y="119503"/>
            <a:ext cx="11977511" cy="646331"/>
          </a:xfrm>
          <a:prstGeom prst="rect">
            <a:avLst/>
          </a:prstGeom>
        </p:spPr>
        <p:txBody>
          <a:bodyPr wrap="square">
            <a:spAutoFit/>
          </a:bodyPr>
          <a:lstStyle/>
          <a:p>
            <a:r>
              <a:rPr lang="ru-RU" dirty="0">
                <a:solidFill>
                  <a:srgbClr val="FF0000"/>
                </a:solidFill>
                <a:latin typeface="Calibri" panose="020F0502020204030204" pitchFamily="34" charset="0"/>
                <a:ea typeface="Calibri" panose="020F0502020204030204" pitchFamily="34" charset="0"/>
                <a:cs typeface="Times New Roman" panose="02020603050405020304" pitchFamily="18" charset="0"/>
              </a:rPr>
              <a:t>Установите соответствие между примерами и факторами экономического роста, которые они иллюстрируют: к каждой позиции, данной в первом столбце, подберите соответствующую позицию из второго столбца</a:t>
            </a:r>
            <a:r>
              <a:rPr lang="ru-RU" dirty="0">
                <a:solidFill>
                  <a:srgbClr val="FF0000"/>
                </a:solidFill>
              </a:rPr>
              <a:t> </a:t>
            </a:r>
          </a:p>
        </p:txBody>
      </p:sp>
      <p:graphicFrame>
        <p:nvGraphicFramePr>
          <p:cNvPr id="10" name="Таблица 9">
            <a:extLst>
              <a:ext uri="{FF2B5EF4-FFF2-40B4-BE49-F238E27FC236}">
                <a16:creationId xmlns:a16="http://schemas.microsoft.com/office/drawing/2014/main" id="{4C2E750E-825A-BC40-80CE-7812E540E079}"/>
              </a:ext>
            </a:extLst>
          </p:cNvPr>
          <p:cNvGraphicFramePr>
            <a:graphicFrameLocks noGrp="1"/>
          </p:cNvGraphicFramePr>
          <p:nvPr>
            <p:extLst>
              <p:ext uri="{D42A27DB-BD31-4B8C-83A1-F6EECF244321}">
                <p14:modId xmlns:p14="http://schemas.microsoft.com/office/powerpoint/2010/main" val="451486859"/>
              </p:ext>
            </p:extLst>
          </p:nvPr>
        </p:nvGraphicFramePr>
        <p:xfrm>
          <a:off x="270934" y="1229844"/>
          <a:ext cx="11469510" cy="3498723"/>
        </p:xfrm>
        <a:graphic>
          <a:graphicData uri="http://schemas.openxmlformats.org/drawingml/2006/table">
            <a:tbl>
              <a:tblPr firstRow="1" firstCol="1" bandRow="1"/>
              <a:tblGrid>
                <a:gridCol w="5734156">
                  <a:extLst>
                    <a:ext uri="{9D8B030D-6E8A-4147-A177-3AD203B41FA5}">
                      <a16:colId xmlns:a16="http://schemas.microsoft.com/office/drawing/2014/main" val="569596188"/>
                    </a:ext>
                  </a:extLst>
                </a:gridCol>
                <a:gridCol w="5735354">
                  <a:extLst>
                    <a:ext uri="{9D8B030D-6E8A-4147-A177-3AD203B41FA5}">
                      <a16:colId xmlns:a16="http://schemas.microsoft.com/office/drawing/2014/main" val="1261830556"/>
                    </a:ext>
                  </a:extLst>
                </a:gridCol>
              </a:tblGrid>
              <a:tr h="0">
                <a:tc>
                  <a:txBody>
                    <a:bodyPr/>
                    <a:lstStyle/>
                    <a:p>
                      <a:pPr>
                        <a:lnSpc>
                          <a:spcPct val="107000"/>
                        </a:lnSpc>
                        <a:spcAft>
                          <a:spcPts val="80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ПРИМЕРЫ</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ФАКТОРЫ ЭКОНОМИЧЕСКОГО РОСТА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0848259"/>
                  </a:ext>
                </a:extLst>
              </a:tr>
              <a:tr h="0">
                <a:tc>
                  <a:txBody>
                    <a:bodyPr/>
                    <a:lstStyle/>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А) строительство новых предприятий</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Б) замена устаревшей техники более современной</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В) увеличение численности обслуживающего персонала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Г) переобучение работников</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Д) расширение посевных площадей</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 интенсивные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 экстенсивные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820490"/>
                  </a:ext>
                </a:extLst>
              </a:tr>
            </a:tbl>
          </a:graphicData>
        </a:graphic>
      </p:graphicFrame>
    </p:spTree>
    <p:extLst>
      <p:ext uri="{BB962C8B-B14F-4D97-AF65-F5344CB8AC3E}">
        <p14:creationId xmlns:p14="http://schemas.microsoft.com/office/powerpoint/2010/main" val="42891683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sp>
        <p:nvSpPr>
          <p:cNvPr id="2" name="Прямоугольник 1">
            <a:extLst>
              <a:ext uri="{FF2B5EF4-FFF2-40B4-BE49-F238E27FC236}">
                <a16:creationId xmlns:a16="http://schemas.microsoft.com/office/drawing/2014/main" id="{8F329D96-0DF5-2043-9387-39E5D8B17A2C}"/>
              </a:ext>
            </a:extLst>
          </p:cNvPr>
          <p:cNvSpPr/>
          <p:nvPr/>
        </p:nvSpPr>
        <p:spPr>
          <a:xfrm>
            <a:off x="699911" y="2047657"/>
            <a:ext cx="11176000" cy="1815882"/>
          </a:xfrm>
          <a:prstGeom prst="rect">
            <a:avLst/>
          </a:prstGeom>
        </p:spPr>
        <p:txBody>
          <a:bodyPr wrap="square">
            <a:spAutoFit/>
          </a:bodyPr>
          <a:lstStyle/>
          <a:p>
            <a:pPr indent="190500">
              <a:spcBef>
                <a:spcPts val="1200"/>
              </a:spcBef>
              <a:spcAft>
                <a:spcPts val="1200"/>
              </a:spcAft>
            </a:pPr>
            <a:r>
              <a:rPr lang="ru-RU" sz="2800" dirty="0"/>
              <a:t>Проиллюстрируйте тремя примерами влияние финансовой стабильности в стране на успешность экономической деятельности индивидов и фирм (предприятий). (Каждый пример должен быть сформулирован развёрнуто.)</a:t>
            </a:r>
            <a:endParaRPr lang="ru-RU"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928501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FBFEE8D-B6AD-EB4A-84DA-42539B69F401}"/>
              </a:ext>
            </a:extLst>
          </p:cNvPr>
          <p:cNvSpPr/>
          <p:nvPr/>
        </p:nvSpPr>
        <p:spPr>
          <a:xfrm>
            <a:off x="349956" y="111246"/>
            <a:ext cx="11616266" cy="830997"/>
          </a:xfrm>
          <a:prstGeom prst="rect">
            <a:avLst/>
          </a:prstGeom>
        </p:spPr>
        <p:txBody>
          <a:bodyPr wrap="square">
            <a:spAutoFit/>
          </a:bodyPr>
          <a:lstStyle/>
          <a:p>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об экономическом росте и запишите цифры, под которыми они указаны.</a:t>
            </a:r>
            <a:r>
              <a:rPr lang="ru-RU" sz="2400" dirty="0">
                <a:solidFill>
                  <a:srgbClr val="FF0000"/>
                </a:solidFill>
              </a:rPr>
              <a:t> </a:t>
            </a:r>
          </a:p>
        </p:txBody>
      </p:sp>
      <p:sp>
        <p:nvSpPr>
          <p:cNvPr id="3" name="Прямоугольник 2">
            <a:extLst>
              <a:ext uri="{FF2B5EF4-FFF2-40B4-BE49-F238E27FC236}">
                <a16:creationId xmlns:a16="http://schemas.microsoft.com/office/drawing/2014/main" id="{08BFC884-2A1E-B347-B438-B9CE03F45738}"/>
              </a:ext>
            </a:extLst>
          </p:cNvPr>
          <p:cNvSpPr/>
          <p:nvPr/>
        </p:nvSpPr>
        <p:spPr>
          <a:xfrm>
            <a:off x="197557" y="734977"/>
            <a:ext cx="11616265" cy="6123023"/>
          </a:xfrm>
          <a:prstGeom prst="rect">
            <a:avLst/>
          </a:prstGeom>
        </p:spPr>
        <p:txBody>
          <a:bodyPr wrap="square">
            <a:spAutoFit/>
          </a:bodyPr>
          <a:lstStyle/>
          <a:p>
            <a:pPr>
              <a:lnSpc>
                <a:spcPct val="150000"/>
              </a:lnSpc>
            </a:pPr>
            <a:r>
              <a:rPr lang="ru-RU" sz="2400" dirty="0">
                <a:latin typeface="Montserrat Medium" pitchFamily="2" charset="0"/>
                <a:ea typeface="Times New Roman" panose="02020603050405020304" pitchFamily="18" charset="0"/>
              </a:rPr>
              <a:t>1) Экстенсивный экономический рост обеспечивается за счёт более рационального использования прежнего объёма ресурсов.</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2) Экономическому росту способствует увеличение до определённого предела масштабов производства, позволяющее экономить ресурсы и наращивать объёмы выпуска продукции.</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3) К интенсивным факторам экономического роста относят увеличение физического капитала фирм.</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4) Интенсивным фактором роста и развития современной экономики является высококачественный человеческий капитал.</a:t>
            </a:r>
            <a:endParaRPr lang="ru-RU" sz="2400" dirty="0">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5) Стабильный экономический рост возможен за счёт повсеместного внедрения инноваций.</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1709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22FF36-988C-53D7-8B5B-D4276CE297E6}"/>
              </a:ext>
            </a:extLst>
          </p:cNvPr>
          <p:cNvSpPr txBox="1"/>
          <p:nvPr/>
        </p:nvSpPr>
        <p:spPr>
          <a:xfrm>
            <a:off x="864588" y="1230086"/>
            <a:ext cx="5723719" cy="954107"/>
          </a:xfrm>
          <a:prstGeom prst="rect">
            <a:avLst/>
          </a:prstGeom>
          <a:noFill/>
        </p:spPr>
        <p:txBody>
          <a:bodyPr wrap="square" rtlCol="0">
            <a:spAutoFit/>
          </a:bodyPr>
          <a:lstStyle/>
          <a:p>
            <a:r>
              <a:rPr lang="ru-RU" sz="2800" dirty="0">
                <a:solidFill>
                  <a:srgbClr val="FF0000"/>
                </a:solidFill>
              </a:rPr>
              <a:t>Приведите три признака понятия «экономический рост»;</a:t>
            </a:r>
          </a:p>
        </p:txBody>
      </p:sp>
      <p:pic>
        <p:nvPicPr>
          <p:cNvPr id="3" name="Picture 8">
            <a:extLst>
              <a:ext uri="{FF2B5EF4-FFF2-40B4-BE49-F238E27FC236}">
                <a16:creationId xmlns:a16="http://schemas.microsoft.com/office/drawing/2014/main" id="{34157EA6-74F3-F7F5-7C4B-01E1AAF2A8A5}"/>
              </a:ext>
            </a:extLst>
          </p:cNvPr>
          <p:cNvPicPr>
            <a:picLocks noChangeAspect="1"/>
          </p:cNvPicPr>
          <p:nvPr/>
        </p:nvPicPr>
        <p:blipFill>
          <a:blip r:embed="rId2"/>
          <a:srcRect/>
          <a:stretch>
            <a:fillRect/>
          </a:stretch>
        </p:blipFill>
        <p:spPr>
          <a:xfrm>
            <a:off x="6572805" y="3806294"/>
            <a:ext cx="4696359" cy="2743200"/>
          </a:xfrm>
          <a:prstGeom prst="rect">
            <a:avLst/>
          </a:prstGeom>
        </p:spPr>
      </p:pic>
      <p:sp>
        <p:nvSpPr>
          <p:cNvPr id="4" name="TextBox 3">
            <a:extLst>
              <a:ext uri="{FF2B5EF4-FFF2-40B4-BE49-F238E27FC236}">
                <a16:creationId xmlns:a16="http://schemas.microsoft.com/office/drawing/2014/main" id="{6A94F7EF-C304-2D97-CBED-11D150F8B9CE}"/>
              </a:ext>
            </a:extLst>
          </p:cNvPr>
          <p:cNvSpPr txBox="1"/>
          <p:nvPr/>
        </p:nvSpPr>
        <p:spPr>
          <a:xfrm>
            <a:off x="1524000" y="2786743"/>
            <a:ext cx="4339137" cy="523220"/>
          </a:xfrm>
          <a:prstGeom prst="rect">
            <a:avLst/>
          </a:prstGeom>
          <a:noFill/>
        </p:spPr>
        <p:txBody>
          <a:bodyPr wrap="none" rtlCol="0">
            <a:spAutoFit/>
          </a:bodyPr>
          <a:lstStyle/>
          <a:p>
            <a:r>
              <a:rPr lang="ru-RU" sz="2800" dirty="0">
                <a:solidFill>
                  <a:srgbClr val="FF0000"/>
                </a:solidFill>
              </a:rPr>
              <a:t>«экономическое развитие»</a:t>
            </a:r>
          </a:p>
        </p:txBody>
      </p:sp>
    </p:spTree>
    <p:extLst>
      <p:ext uri="{BB962C8B-B14F-4D97-AF65-F5344CB8AC3E}">
        <p14:creationId xmlns:p14="http://schemas.microsoft.com/office/powerpoint/2010/main" val="28580010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584E7C-12A6-6C88-513D-0BD6AA89ACD5}"/>
              </a:ext>
            </a:extLst>
          </p:cNvPr>
          <p:cNvSpPr txBox="1"/>
          <p:nvPr/>
        </p:nvSpPr>
        <p:spPr>
          <a:xfrm>
            <a:off x="1328057" y="2100943"/>
            <a:ext cx="10057561" cy="1569660"/>
          </a:xfrm>
          <a:prstGeom prst="rect">
            <a:avLst/>
          </a:prstGeom>
          <a:noFill/>
        </p:spPr>
        <p:txBody>
          <a:bodyPr wrap="none" rtlCol="0">
            <a:spAutoFit/>
          </a:bodyPr>
          <a:lstStyle/>
          <a:p>
            <a:pPr>
              <a:buFont typeface="Arial" panose="020B0604020202020204" pitchFamily="34" charset="0"/>
              <a:buChar char="•"/>
            </a:pPr>
            <a:r>
              <a:rPr lang="ru-RU" sz="2400" dirty="0">
                <a:effectLst/>
                <a:latin typeface="Times New Roman" panose="02020603050405020304" pitchFamily="18" charset="0"/>
              </a:rPr>
              <a:t>выражается в увеличении объемов производства товаров и услуг </a:t>
            </a:r>
            <a:endParaRPr lang="ru-RU" sz="2400" dirty="0">
              <a:effectLst/>
            </a:endParaRPr>
          </a:p>
          <a:p>
            <a:pPr>
              <a:buFont typeface="Arial" panose="020B0604020202020204" pitchFamily="34" charset="0"/>
              <a:buChar char="•"/>
            </a:pPr>
            <a:r>
              <a:rPr lang="ru-RU" sz="2400" dirty="0">
                <a:effectLst/>
                <a:latin typeface="Segoe UI Symbol" panose="020B0502040204020203" pitchFamily="34" charset="0"/>
              </a:rPr>
              <a:t> </a:t>
            </a:r>
            <a:r>
              <a:rPr lang="ru-RU" sz="2400" dirty="0">
                <a:effectLst/>
                <a:latin typeface="Times New Roman" panose="02020603050405020304" pitchFamily="18" charset="0"/>
              </a:rPr>
              <a:t>носит </a:t>
            </a:r>
            <a:r>
              <a:rPr lang="ru-RU" sz="2400" dirty="0" err="1">
                <a:effectLst/>
                <a:latin typeface="Times New Roman" panose="02020603050405020304" pitchFamily="18" charset="0"/>
              </a:rPr>
              <a:t>долгосрочныи</a:t>
            </a:r>
            <a:r>
              <a:rPr lang="ru-RU" sz="2400" dirty="0">
                <a:effectLst/>
                <a:latin typeface="Times New Roman" panose="02020603050405020304" pitchFamily="18" charset="0"/>
              </a:rPr>
              <a:t>̆ характер (подсчитывается за </a:t>
            </a:r>
            <a:r>
              <a:rPr lang="ru-RU" sz="2400" dirty="0" err="1">
                <a:effectLst/>
                <a:latin typeface="Times New Roman" panose="02020603050405020304" pitchFamily="18" charset="0"/>
              </a:rPr>
              <a:t>определённыи</a:t>
            </a:r>
            <a:r>
              <a:rPr lang="ru-RU" sz="2400" dirty="0">
                <a:effectLst/>
                <a:latin typeface="Times New Roman" panose="02020603050405020304" pitchFamily="18" charset="0"/>
              </a:rPr>
              <a:t>̆ период) </a:t>
            </a:r>
            <a:endParaRPr lang="ru-RU" sz="2400" dirty="0">
              <a:effectLst/>
            </a:endParaRPr>
          </a:p>
          <a:p>
            <a:pPr>
              <a:buFont typeface="Arial" panose="020B0604020202020204" pitchFamily="34" charset="0"/>
              <a:buChar char="•"/>
            </a:pPr>
            <a:r>
              <a:rPr lang="ru-RU" sz="2400" dirty="0">
                <a:effectLst/>
                <a:latin typeface="Segoe UI Symbol" panose="020B0502040204020203" pitchFamily="34" charset="0"/>
              </a:rPr>
              <a:t> </a:t>
            </a:r>
            <a:r>
              <a:rPr lang="ru-RU" sz="2400" dirty="0">
                <a:effectLst/>
                <a:latin typeface="Times New Roman" panose="02020603050405020304" pitchFamily="18" charset="0"/>
              </a:rPr>
              <a:t>предполагает увеличение реального ВВП </a:t>
            </a:r>
            <a:endParaRPr lang="ru-RU" sz="2400" dirty="0">
              <a:effectLst/>
            </a:endParaRPr>
          </a:p>
          <a:p>
            <a:endParaRPr lang="ru-RU" sz="2400" dirty="0"/>
          </a:p>
        </p:txBody>
      </p:sp>
      <p:sp>
        <p:nvSpPr>
          <p:cNvPr id="3" name="TextBox 2">
            <a:extLst>
              <a:ext uri="{FF2B5EF4-FFF2-40B4-BE49-F238E27FC236}">
                <a16:creationId xmlns:a16="http://schemas.microsoft.com/office/drawing/2014/main" id="{BCD95369-BC8A-A720-43F1-621307F0C635}"/>
              </a:ext>
            </a:extLst>
          </p:cNvPr>
          <p:cNvSpPr txBox="1"/>
          <p:nvPr/>
        </p:nvSpPr>
        <p:spPr>
          <a:xfrm>
            <a:off x="859971" y="859971"/>
            <a:ext cx="3355406" cy="523220"/>
          </a:xfrm>
          <a:prstGeom prst="rect">
            <a:avLst/>
          </a:prstGeom>
          <a:noFill/>
        </p:spPr>
        <p:txBody>
          <a:bodyPr wrap="none" rtlCol="0">
            <a:spAutoFit/>
          </a:bodyPr>
          <a:lstStyle/>
          <a:p>
            <a:r>
              <a:rPr lang="ru-RU" sz="2800" dirty="0">
                <a:solidFill>
                  <a:srgbClr val="FF0000"/>
                </a:solidFill>
              </a:rPr>
              <a:t>Экономический рост</a:t>
            </a:r>
          </a:p>
        </p:txBody>
      </p:sp>
    </p:spTree>
    <p:extLst>
      <p:ext uri="{BB962C8B-B14F-4D97-AF65-F5344CB8AC3E}">
        <p14:creationId xmlns:p14="http://schemas.microsoft.com/office/powerpoint/2010/main" val="387513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CE5D3B-E4EC-B2F1-FB14-E2EDD5E1F276}"/>
              </a:ext>
            </a:extLst>
          </p:cNvPr>
          <p:cNvSpPr txBox="1"/>
          <p:nvPr/>
        </p:nvSpPr>
        <p:spPr>
          <a:xfrm>
            <a:off x="1219200" y="664029"/>
            <a:ext cx="4010521" cy="523220"/>
          </a:xfrm>
          <a:prstGeom prst="rect">
            <a:avLst/>
          </a:prstGeom>
          <a:noFill/>
        </p:spPr>
        <p:txBody>
          <a:bodyPr wrap="none" rtlCol="0">
            <a:spAutoFit/>
          </a:bodyPr>
          <a:lstStyle/>
          <a:p>
            <a:r>
              <a:rPr lang="ru-RU" sz="2800" dirty="0">
                <a:solidFill>
                  <a:srgbClr val="FF0000"/>
                </a:solidFill>
              </a:rPr>
              <a:t>Экономическое развитие</a:t>
            </a:r>
            <a:endParaRPr lang="ru-RU" sz="2800" dirty="0"/>
          </a:p>
        </p:txBody>
      </p:sp>
      <p:sp>
        <p:nvSpPr>
          <p:cNvPr id="4" name="TextBox 3">
            <a:extLst>
              <a:ext uri="{FF2B5EF4-FFF2-40B4-BE49-F238E27FC236}">
                <a16:creationId xmlns:a16="http://schemas.microsoft.com/office/drawing/2014/main" id="{28FB3ADC-18E1-14A6-E961-B63D06A3F4B4}"/>
              </a:ext>
            </a:extLst>
          </p:cNvPr>
          <p:cNvSpPr txBox="1"/>
          <p:nvPr/>
        </p:nvSpPr>
        <p:spPr>
          <a:xfrm>
            <a:off x="2421206" y="2427514"/>
            <a:ext cx="8062065" cy="1569660"/>
          </a:xfrm>
          <a:prstGeom prst="rect">
            <a:avLst/>
          </a:prstGeom>
          <a:noFill/>
        </p:spPr>
        <p:txBody>
          <a:bodyPr wrap="square" rtlCol="0">
            <a:spAutoFit/>
          </a:bodyPr>
          <a:lstStyle/>
          <a:p>
            <a:pPr marL="285750" indent="-285750">
              <a:buFont typeface="Arial" panose="020B0604020202020204" pitchFamily="34" charset="0"/>
              <a:buChar char="•"/>
            </a:pPr>
            <a:r>
              <a:rPr lang="ru-RU" sz="2400" dirty="0">
                <a:effectLst/>
                <a:latin typeface="Times New Roman" panose="02020603050405020304" pitchFamily="18" charset="0"/>
              </a:rPr>
              <a:t>включает </a:t>
            </a:r>
            <a:r>
              <a:rPr lang="ru-RU" sz="2400" dirty="0" err="1">
                <a:effectLst/>
                <a:latin typeface="Times New Roman" panose="02020603050405020304" pitchFamily="18" charset="0"/>
              </a:rPr>
              <a:t>экономическии</a:t>
            </a:r>
            <a:r>
              <a:rPr lang="ru-RU" sz="2400" dirty="0">
                <a:effectLst/>
                <a:latin typeface="Times New Roman" panose="02020603050405020304" pitchFamily="18" charset="0"/>
              </a:rPr>
              <a:t>̆ рост</a:t>
            </a:r>
          </a:p>
          <a:p>
            <a:pPr marL="285750" indent="-285750">
              <a:buFont typeface="Arial" panose="020B0604020202020204" pitchFamily="34" charset="0"/>
              <a:buChar char="•"/>
            </a:pPr>
            <a:r>
              <a:rPr lang="ru-RU" sz="2400" dirty="0">
                <a:effectLst/>
                <a:latin typeface="Times New Roman" panose="02020603050405020304" pitchFamily="18" charset="0"/>
              </a:rPr>
              <a:t>количественные и качественные изменения в экономике</a:t>
            </a:r>
          </a:p>
          <a:p>
            <a:pPr marL="285750" indent="-285750">
              <a:buFont typeface="Arial" panose="020B0604020202020204" pitchFamily="34" charset="0"/>
              <a:buChar char="•"/>
            </a:pPr>
            <a:r>
              <a:rPr lang="ru-RU" sz="2400" dirty="0">
                <a:effectLst/>
                <a:latin typeface="Times New Roman" panose="02020603050405020304" pitchFamily="18" charset="0"/>
              </a:rPr>
              <a:t>выражается в повышении качества и уровня жизни </a:t>
            </a:r>
            <a:endParaRPr lang="ru-RU" sz="2400" dirty="0">
              <a:effectLst/>
            </a:endParaRPr>
          </a:p>
          <a:p>
            <a:pPr marL="285750" indent="-285750">
              <a:buFont typeface="Arial" panose="020B0604020202020204" pitchFamily="34" charset="0"/>
              <a:buChar char="•"/>
            </a:pPr>
            <a:endParaRPr lang="ru-RU" sz="2400" dirty="0"/>
          </a:p>
        </p:txBody>
      </p:sp>
    </p:spTree>
    <p:extLst>
      <p:ext uri="{BB962C8B-B14F-4D97-AF65-F5344CB8AC3E}">
        <p14:creationId xmlns:p14="http://schemas.microsoft.com/office/powerpoint/2010/main" val="8596887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96C2D07-8692-994D-B990-7CEC2A175093}"/>
              </a:ext>
            </a:extLst>
          </p:cNvPr>
          <p:cNvSpPr/>
          <p:nvPr/>
        </p:nvSpPr>
        <p:spPr>
          <a:xfrm>
            <a:off x="372533" y="430743"/>
            <a:ext cx="11672711" cy="5996513"/>
          </a:xfrm>
          <a:prstGeom prst="rect">
            <a:avLst/>
          </a:prstGeom>
        </p:spPr>
        <p:txBody>
          <a:bodyPr wrap="square">
            <a:spAutoFit/>
          </a:bodyPr>
          <a:lstStyle/>
          <a:p>
            <a:pPr>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Сегодняшние тенденции в мире свидетельствуют, что роль страны её суверенитет и место в современной системе координат определяются несколькими ключевыми факторами. Остановлюсь на них несколько подробнее. Первый фактор </a:t>
            </a:r>
            <a:r>
              <a:rPr lang="ru-RU" sz="1600" dirty="0">
                <a:latin typeface="STIXGeneral-Regular" pitchFamily="2" charset="2"/>
                <a:ea typeface="Times New Roman" panose="02020603050405020304" pitchFamily="18" charset="0"/>
                <a:cs typeface="Times New Roman" panose="02020603050405020304" pitchFamily="18" charset="0"/>
              </a:rPr>
              <a:t>–</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это благополучие и достаток человека, возможности для раскрытия его талантов. Второй фактор </a:t>
            </a:r>
            <a:r>
              <a:rPr lang="ru-RU" sz="1600" dirty="0">
                <a:latin typeface="STIXGeneral-Regular" pitchFamily="2" charset="2"/>
                <a:ea typeface="Times New Roman" panose="02020603050405020304" pitchFamily="18" charset="0"/>
                <a:cs typeface="Times New Roman" panose="02020603050405020304" pitchFamily="18" charset="0"/>
              </a:rPr>
              <a:t>–</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это восприимчивость общества и государства к бурным технологическим изменениям. И наконец, третий фактор </a:t>
            </a:r>
            <a:r>
              <a:rPr lang="ru-RU" sz="1600" dirty="0">
                <a:latin typeface="STIXGeneral-Regular" pitchFamily="2" charset="2"/>
                <a:ea typeface="Times New Roman" panose="02020603050405020304" pitchFamily="18" charset="0"/>
                <a:cs typeface="Times New Roman" panose="02020603050405020304" pitchFamily="18" charset="0"/>
              </a:rPr>
              <a:t>–</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это свобода для предпринимательской инициативы.</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spcBef>
                <a:spcPts val="300"/>
              </a:spcBef>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Начну с первого направления. Сегодня объём ВВП по паритету покупательной способности на душу населения в России составляет около 30 тысяч долларов. На этом же уровне находятся сегодня и показатели стран Южной и Восточной Европы. Наша задача в ближайшие годы не только войти в «пятёрку» крупнейших экономик мира, в конечном счёте это не самоцель, а только средство, нам нужно выйти и закрепиться на среднеевропейском уровне по всем основным параметрам, отражающим качество жизни и благополучие людей. Исходя из этого, мы сформировали и национальные цели по росту экономики и доходов граждан, сокращению бедности, увеличению продолжительности жизни, по развитию образования и здравоохранения, сбережению окружающей среды. На решение этих задач направлены национальные проекты, которые мы реализуем.</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Второе направление </a:t>
            </a:r>
            <a:r>
              <a:rPr lang="ru-RU" sz="1600" dirty="0">
                <a:latin typeface="STIXGeneral-Regular" pitchFamily="2" charset="2"/>
                <a:ea typeface="Times New Roman" panose="02020603050405020304" pitchFamily="18" charset="0"/>
                <a:cs typeface="Times New Roman" panose="02020603050405020304" pitchFamily="18" charset="0"/>
              </a:rPr>
              <a:t>–</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это форсированное технологическое развитие. Возможности здесь поистине колоссальные. Наша задача </a:t>
            </a:r>
            <a:r>
              <a:rPr lang="ru-RU" sz="1600" dirty="0">
                <a:latin typeface="STIXGeneral-Regular" pitchFamily="2" charset="2"/>
                <a:ea typeface="Times New Roman" panose="02020603050405020304" pitchFamily="18" charset="0"/>
                <a:cs typeface="Times New Roman" panose="02020603050405020304" pitchFamily="18" charset="0"/>
              </a:rPr>
              <a:t>–</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быть среди первых, кто использует эти технологии, конвертирует их в настоящий прорыв. Так, по оценкам экспертов, в ближайшее десятилетие дополнительный рост мирового ВВП за счёт внедрения искусственного интеллекта составит 1,2 процента ежегодно. Это вдвое превышает то воздействие, которое оказал глобальный рост информационных технологий в начале XXI столетия. Как и другие ведущие страны мира, Россия подготовила национальную стратегию развития технологий в области искусственного интеллекта. А детальный, пошаговый план действий интегрирован в национальную программу «Цифровая экономика»…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Третий фактор конкурентоспособности страны, который был обозначен выше, </a:t>
            </a:r>
            <a:r>
              <a:rPr lang="ru-RU" sz="1600" dirty="0">
                <a:latin typeface="STIXGeneral-Regular" pitchFamily="2" charset="2"/>
                <a:ea typeface="Times New Roman" panose="02020603050405020304" pitchFamily="18" charset="0"/>
                <a:cs typeface="Times New Roman" panose="02020603050405020304" pitchFamily="18" charset="0"/>
              </a:rPr>
              <a:t>–</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это благоприятная деловая среда. Последовательно ведём и будем продолжать эту работу. Сегодня по целому ряду сервисов для бизнеса, по качеству наиболее востребованных административных процедур мы сравнялись или даже в некоторых случаях опережаем страны с сильными и давними предпринимательскими традициями.</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spcBef>
                <a:spcPts val="300"/>
              </a:spcBef>
              <a:spcAft>
                <a:spcPts val="800"/>
              </a:spcAft>
            </a:pPr>
            <a:r>
              <a:rPr lang="ru-RU" sz="1600" i="1" dirty="0">
                <a:latin typeface="Times New Roman" panose="02020603050405020304" pitchFamily="18" charset="0"/>
                <a:ea typeface="Times New Roman" panose="02020603050405020304" pitchFamily="18" charset="0"/>
                <a:cs typeface="Times New Roman" panose="02020603050405020304" pitchFamily="18" charset="0"/>
              </a:rPr>
              <a:t>(По В.В. Путину)</a:t>
            </a:r>
            <a:endParaRPr lang="ru-RU"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474085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FA3C4CD-A125-0241-A756-123733AB5C04}"/>
              </a:ext>
            </a:extLst>
          </p:cNvPr>
          <p:cNvSpPr/>
          <p:nvPr/>
        </p:nvSpPr>
        <p:spPr>
          <a:xfrm>
            <a:off x="0" y="0"/>
            <a:ext cx="12192000" cy="6740307"/>
          </a:xfrm>
          <a:prstGeom prst="rect">
            <a:avLst/>
          </a:prstGeom>
        </p:spPr>
        <p:txBody>
          <a:bodyPr wrap="square">
            <a:spAutoFit/>
          </a:bodyPr>
          <a:lstStyle/>
          <a:p>
            <a:r>
              <a:rPr lang="ru-RU" sz="2400" dirty="0">
                <a:latin typeface="Times New Roman" panose="02020603050405020304" pitchFamily="18" charset="0"/>
                <a:ea typeface="Times New Roman" panose="02020603050405020304" pitchFamily="18" charset="0"/>
              </a:rPr>
              <a:t>17. Какую национальную программу по форсированному технологическому развитию упоминает автор? Какие ключевые факторы конкурентоспособности страны в мировой экономике указаны в тексте? (Назовите любые два фактора.) Каких результатов по </a:t>
            </a:r>
            <a:r>
              <a:rPr lang="ru-RU" sz="2400" dirty="0"/>
              <a:t>повышению благополучия и достатка человека необходимо, по мнению автора, достигнуть России? </a:t>
            </a:r>
          </a:p>
          <a:p>
            <a:endParaRPr lang="ru-RU" sz="2400" dirty="0"/>
          </a:p>
          <a:p>
            <a:r>
              <a:rPr lang="ru-RU" sz="2400" dirty="0"/>
              <a:t>18. Используя обществоведческие знания, объясните смысл понятия «экономическое развитие». </a:t>
            </a:r>
          </a:p>
          <a:p>
            <a:endParaRPr lang="ru-RU" sz="2400" dirty="0"/>
          </a:p>
          <a:p>
            <a:r>
              <a:rPr lang="ru-RU" sz="2400" dirty="0"/>
              <a:t>19. Используя обществоведческие знания, назовите любые три функции предпринимательства. Приведите пример, иллюстрирующий каждую из этих функций. (В каждом случае сначала укажите функцию, затем приведите соответствующий пример. Каждый пример должен быть сформулирован развёрнуто.) </a:t>
            </a:r>
          </a:p>
          <a:p>
            <a:endParaRPr lang="ru-RU" sz="2400" dirty="0"/>
          </a:p>
          <a:p>
            <a:r>
              <a:rPr lang="ru-RU" sz="2400" dirty="0"/>
              <a:t>20. Используя обществоведческие знания, объясните, как государство может повысить уровень свободы предпринимательства и почему это приведёт к росту экономики. (Приведите три объяснения. Каждое объяснение должно быть сформулировано как распространённое предложение.) </a:t>
            </a:r>
          </a:p>
        </p:txBody>
      </p:sp>
    </p:spTree>
    <p:extLst>
      <p:ext uri="{BB962C8B-B14F-4D97-AF65-F5344CB8AC3E}">
        <p14:creationId xmlns:p14="http://schemas.microsoft.com/office/powerpoint/2010/main" val="2726435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5259F6-C7DA-7D4D-9256-32227E5B41F3}"/>
              </a:ext>
            </a:extLst>
          </p:cNvPr>
          <p:cNvSpPr txBox="1"/>
          <p:nvPr/>
        </p:nvSpPr>
        <p:spPr>
          <a:xfrm>
            <a:off x="152400" y="711200"/>
            <a:ext cx="11887200" cy="5262979"/>
          </a:xfrm>
          <a:prstGeom prst="rect">
            <a:avLst/>
          </a:prstGeom>
          <a:noFill/>
        </p:spPr>
        <p:txBody>
          <a:bodyPr wrap="square" rtlCol="0">
            <a:spAutoFit/>
          </a:bodyPr>
          <a:lstStyle/>
          <a:p>
            <a:pPr algn="just"/>
            <a:r>
              <a:rPr lang="ru-RU" sz="2400" dirty="0"/>
              <a:t>В экономике государства </a:t>
            </a:r>
            <a:r>
              <a:rPr lang="en" sz="2400" dirty="0"/>
              <a:t>Z </a:t>
            </a:r>
            <a:r>
              <a:rPr lang="ru-RU" sz="2400" dirty="0"/>
              <a:t>весной-летом 2020 г. наблюдалась рецессия, связанная с особенностями развития экономики. Во многих отраслях отмечено падение потребительского спроса. На рынке труда произошли изменения в структуре спроса. Так, сокращение спроса на менеджеров и специалистов в сфере фитнеса, индустрии красоты и развлечений составило более 70% от уровня прошлого года. В течение этого года наблюдалось снижение заработных плат. Предлагаемые заработные платы</a:t>
            </a:r>
          </a:p>
          <a:p>
            <a:pPr algn="just"/>
            <a:r>
              <a:rPr lang="ru-RU" sz="2400" dirty="0"/>
              <a:t>ДЛЯ некоторых специальностей сократились на 25-30%.</a:t>
            </a:r>
          </a:p>
          <a:p>
            <a:pPr algn="just"/>
            <a:r>
              <a:rPr lang="ru-RU" sz="2400" dirty="0"/>
              <a:t>Уровень безработицы вырос до 7%.</a:t>
            </a:r>
          </a:p>
          <a:p>
            <a:pPr algn="just"/>
            <a:r>
              <a:rPr lang="ru-RU" sz="2400" dirty="0"/>
              <a:t>Какой вид безработицы (кроме структурной безработицы) иллюстрирует ситуация в государстве </a:t>
            </a:r>
            <a:r>
              <a:rPr lang="en" sz="2400" dirty="0"/>
              <a:t>Z? </a:t>
            </a:r>
            <a:r>
              <a:rPr lang="ru-RU" sz="2400" dirty="0"/>
              <a:t>Какие факторы привели к изменению спроса на труд в данной ситуации? (Укажите любые два фактора.) В чём заключается экономический смысл понятия «безработица»? Как Вы думаете, каковы внеэкономические последствия безработицы?</a:t>
            </a:r>
          </a:p>
          <a:p>
            <a:pPr algn="just"/>
            <a:r>
              <a:rPr lang="ru-RU" sz="2400" dirty="0"/>
              <a:t>(Укажите " любые два последствия).</a:t>
            </a:r>
          </a:p>
          <a:p>
            <a:pPr algn="just"/>
            <a:endParaRPr lang="ru-RU" sz="2400" dirty="0"/>
          </a:p>
        </p:txBody>
      </p:sp>
      <p:sp>
        <p:nvSpPr>
          <p:cNvPr id="3" name="TextBox 2">
            <a:extLst>
              <a:ext uri="{FF2B5EF4-FFF2-40B4-BE49-F238E27FC236}">
                <a16:creationId xmlns:a16="http://schemas.microsoft.com/office/drawing/2014/main" id="{39C3DAB2-4979-2845-8A5C-254E01E11891}"/>
              </a:ext>
            </a:extLst>
          </p:cNvPr>
          <p:cNvSpPr txBox="1"/>
          <p:nvPr/>
        </p:nvSpPr>
        <p:spPr>
          <a:xfrm>
            <a:off x="152400" y="187980"/>
            <a:ext cx="550151" cy="523220"/>
          </a:xfrm>
          <a:prstGeom prst="rect">
            <a:avLst/>
          </a:prstGeom>
          <a:noFill/>
        </p:spPr>
        <p:txBody>
          <a:bodyPr wrap="none" rtlCol="0">
            <a:spAutoFit/>
          </a:bodyPr>
          <a:lstStyle/>
          <a:p>
            <a:r>
              <a:rPr lang="ru-RU" sz="2800" dirty="0"/>
              <a:t>22</a:t>
            </a:r>
          </a:p>
        </p:txBody>
      </p:sp>
      <p:pic>
        <p:nvPicPr>
          <p:cNvPr id="4" name="Picture 2">
            <a:extLst>
              <a:ext uri="{FF2B5EF4-FFF2-40B4-BE49-F238E27FC236}">
                <a16:creationId xmlns:a16="http://schemas.microsoft.com/office/drawing/2014/main" id="{55DA6971-7A15-F641-91DD-40149DC0F913}"/>
              </a:ext>
            </a:extLst>
          </p:cNvPr>
          <p:cNvPicPr>
            <a:picLocks noChangeAspect="1"/>
          </p:cNvPicPr>
          <p:nvPr/>
        </p:nvPicPr>
        <p:blipFill>
          <a:blip r:embed="rId2"/>
          <a:srcRect/>
          <a:stretch>
            <a:fillRect/>
          </a:stretch>
        </p:blipFill>
        <p:spPr>
          <a:xfrm rot="6036826">
            <a:off x="8408803" y="4698961"/>
            <a:ext cx="5830790" cy="5830790"/>
          </a:xfrm>
          <a:prstGeom prst="rect">
            <a:avLst/>
          </a:prstGeom>
        </p:spPr>
      </p:pic>
    </p:spTree>
    <p:extLst>
      <p:ext uri="{BB962C8B-B14F-4D97-AF65-F5344CB8AC3E}">
        <p14:creationId xmlns:p14="http://schemas.microsoft.com/office/powerpoint/2010/main" val="34321597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CA2DDB-D57E-3A4D-9630-7D318DDD3D0B}"/>
              </a:ext>
            </a:extLst>
          </p:cNvPr>
          <p:cNvSpPr txBox="1"/>
          <p:nvPr/>
        </p:nvSpPr>
        <p:spPr>
          <a:xfrm>
            <a:off x="0" y="86916"/>
            <a:ext cx="11932356" cy="6494085"/>
          </a:xfrm>
          <a:prstGeom prst="rect">
            <a:avLst/>
          </a:prstGeom>
          <a:noFill/>
        </p:spPr>
        <p:txBody>
          <a:bodyPr wrap="square" rtlCol="0">
            <a:spAutoFit/>
          </a:bodyPr>
          <a:lstStyle/>
          <a:p>
            <a:pPr algn="just"/>
            <a:r>
              <a:rPr lang="ru-RU" sz="1600" dirty="0"/>
              <a:t>Поскольку экономика - это наука о богатстве, то с самого возникновения в центре её внимания оказалась и проблема экономического роста. Разрешение этой проблемы означало поиск таких факторов развития экономики, которые обеспечили бы повышение уровня жизни при постоянном росте населения. &lt;...&gt;</a:t>
            </a:r>
          </a:p>
          <a:p>
            <a:pPr algn="just"/>
            <a:r>
              <a:rPr lang="ru-RU" sz="1600" dirty="0"/>
              <a:t>Процесс экономического роста сопровождается целым рядом количественных и качественных изменений в обществе, среди которых в первую очередь необходимо выделить структурную трансформацию экономики. Для стран, вставших на путь экономического роста, характерно прежде всего снижение доли сельскохозяйственного сектора в общем объёме выпуска национального продукта и занятости.</a:t>
            </a:r>
          </a:p>
          <a:p>
            <a:pPr algn="just"/>
            <a:r>
              <a:rPr lang="ru-RU" sz="1600" dirty="0"/>
              <a:t>Причины такого явления кроются в том, что в аграрном секторе экономики скрыты огромные резервы для роста производительности труда, что при соответствующих условиях позволяет обеспечить производство</a:t>
            </a:r>
          </a:p>
          <a:p>
            <a:pPr algn="just"/>
            <a:r>
              <a:rPr lang="ru-RU" sz="1600" dirty="0" err="1"/>
              <a:t>ОДНОгО</a:t>
            </a:r>
            <a:r>
              <a:rPr lang="ru-RU" sz="1600" dirty="0"/>
              <a:t> и того же количества сельскохозяйственной продукции с использованием меньшего количества рабочей силы. С другой стороны, потребление продуктов питания и сельскохозяйственных товаров имеет пределы насыщения, а это означает, что по мере роста дохода на душу населения доля расходов на питание в структуре потребительского спроса резко сокращается. &lt;...&gt;</a:t>
            </a:r>
          </a:p>
          <a:p>
            <a:pPr algn="just"/>
            <a:r>
              <a:rPr lang="ru-RU" sz="1600" dirty="0"/>
              <a:t>По способу воздействия на экономический рост различают прямые и косвенные факторы. Прямыми считаются факторы, которые делают рост физически возможным: количество и качество трудовых ресурсов, природных ресурсов и т.п. Косвенные факторы - это условия, позволяющие реализовать имеющиеся у общества возможности к экономическому росту: снижение степени монополизации рынка, налоговый климат в экономике; эффективность кредитно-банковской системы. &lt;...&gt;</a:t>
            </a:r>
          </a:p>
          <a:p>
            <a:pPr algn="just"/>
            <a:r>
              <a:rPr lang="ru-RU" sz="1600" dirty="0"/>
              <a:t>Степень воздействия этих факторов на экономику обусловливает тип экономического роста, под которым подразумевается степень воздействия на экономический рост количественных и качественных переменных.</a:t>
            </a:r>
          </a:p>
          <a:p>
            <a:pPr algn="just"/>
            <a:r>
              <a:rPr lang="ru-RU" sz="1600" dirty="0"/>
              <a:t>Первый характеризуется количественным увеличением экономических ресурсов (факторов производства).</a:t>
            </a:r>
          </a:p>
          <a:p>
            <a:pPr algn="just"/>
            <a:r>
              <a:rPr lang="ru-RU" sz="1600" dirty="0"/>
              <a:t>Этот тип  получил название экстенсивного экономического роста. При данном типе рост ВВП достигается путём расширения применения живого и общественного труда при условии, что средняя производительность труда не меняется.</a:t>
            </a:r>
          </a:p>
          <a:p>
            <a:pPr algn="just"/>
            <a:r>
              <a:rPr lang="ru-RU" sz="1600" dirty="0"/>
              <a:t>Второй тип называется интенсивным экономическим ростом. Он имеет место, когда рост ВВП опережает рост количества занятых экономических ресурсов. Понятно, что интенсивный рост экономики является основой роста благосостояния общества.</a:t>
            </a:r>
          </a:p>
          <a:p>
            <a:pPr algn="just"/>
            <a:r>
              <a:rPr lang="ru-RU" sz="1600" dirty="0"/>
              <a:t>Однако экстенсивный рост - более простой тип экономического роста.</a:t>
            </a:r>
          </a:p>
          <a:p>
            <a:pPr algn="just"/>
            <a:r>
              <a:rPr lang="ru-RU" sz="1600" dirty="0"/>
              <a:t>Его главное достоинство заключается в том, что он обеспечивает наиболее лёгкий путь повышения темпов хозяйственного развития, позволяет сравнительно быстро и относительно дёшево наращивать экономический потенциал.</a:t>
            </a:r>
          </a:p>
        </p:txBody>
      </p:sp>
    </p:spTree>
    <p:extLst>
      <p:ext uri="{BB962C8B-B14F-4D97-AF65-F5344CB8AC3E}">
        <p14:creationId xmlns:p14="http://schemas.microsoft.com/office/powerpoint/2010/main" val="7262226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9541F5-716B-9E4D-99FE-93209D1FF2B2}"/>
              </a:ext>
            </a:extLst>
          </p:cNvPr>
          <p:cNvSpPr txBox="1"/>
          <p:nvPr/>
        </p:nvSpPr>
        <p:spPr>
          <a:xfrm>
            <a:off x="287866" y="428978"/>
            <a:ext cx="11616267" cy="5355312"/>
          </a:xfrm>
          <a:prstGeom prst="rect">
            <a:avLst/>
          </a:prstGeom>
          <a:noFill/>
        </p:spPr>
        <p:txBody>
          <a:bodyPr wrap="square" rtlCol="0">
            <a:spAutoFit/>
          </a:bodyPr>
          <a:lstStyle/>
          <a:p>
            <a:pPr algn="just"/>
            <a:r>
              <a:rPr lang="ru-RU" dirty="0"/>
              <a:t>17. </a:t>
            </a:r>
            <a:r>
              <a:rPr lang="en" dirty="0"/>
              <a:t>B </a:t>
            </a:r>
            <a:r>
              <a:rPr lang="ru-RU" dirty="0"/>
              <a:t>чём, по мнению автора, заключается разрешение проблемы экономического роста? Что автор понимает под понятием «тип экономического роста»? Какое главное достоинство экстенсивного экономического роста упомянуто в тексте?</a:t>
            </a:r>
          </a:p>
          <a:p>
            <a:pPr algn="just"/>
            <a:endParaRPr lang="ru-RU" dirty="0"/>
          </a:p>
          <a:p>
            <a:pPr algn="just"/>
            <a:r>
              <a:rPr lang="ru-RU" dirty="0"/>
              <a:t>18. Используя обществоведческие знания, приведите три признака понятия «валовой внутренний продукт». Какая структурная трансформация происходит в экономиках стран, вставших на путь экономического роста?</a:t>
            </a:r>
          </a:p>
          <a:p>
            <a:pPr algn="just"/>
            <a:br>
              <a:rPr lang="ru-RU" dirty="0"/>
            </a:br>
            <a:endParaRPr lang="ru-RU" dirty="0"/>
          </a:p>
          <a:p>
            <a:pPr algn="just"/>
            <a:r>
              <a:rPr lang="ru-RU" dirty="0"/>
              <a:t>19. Используя обществоведческие знания и факты общественной жизни, приведите по два примера, иллюстрирующих прямые и косвенные факторы, влияющие на экономический рост. (Всего должно быть приведено четыре примера. В каждом случае сначала назовите группу факторов (прямые или косвенные), затем приведите два соответствующих примера. Каждый пример должен быть сформулирован развёрнуто.)</a:t>
            </a:r>
          </a:p>
          <a:p>
            <a:pPr algn="just"/>
            <a:br>
              <a:rPr lang="ru-RU" dirty="0"/>
            </a:br>
            <a:endParaRPr lang="ru-RU" dirty="0"/>
          </a:p>
          <a:p>
            <a:pPr algn="just"/>
            <a:r>
              <a:rPr lang="ru-RU" dirty="0"/>
              <a:t>20. Автор называет интенсивный рост экономики «основой роста</a:t>
            </a:r>
          </a:p>
          <a:p>
            <a:pPr algn="just"/>
            <a:r>
              <a:rPr lang="ru-RU" dirty="0"/>
              <a:t>благосостояния общества». Используя обществоведческие знания и факты общественной жизни, приведите три собственных (не из текста) аргумента, подтверждающих точку зрения автора. (Каждый аргумент должен быть сформулирован как распространённое предложение.)</a:t>
            </a:r>
          </a:p>
          <a:p>
            <a:pPr algn="just"/>
            <a:endParaRPr lang="ru-RU" dirty="0"/>
          </a:p>
        </p:txBody>
      </p:sp>
    </p:spTree>
    <p:extLst>
      <p:ext uri="{BB962C8B-B14F-4D97-AF65-F5344CB8AC3E}">
        <p14:creationId xmlns:p14="http://schemas.microsoft.com/office/powerpoint/2010/main" val="6235955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BD059B-C662-D948-AD87-9463090B39A0}"/>
              </a:ext>
            </a:extLst>
          </p:cNvPr>
          <p:cNvSpPr txBox="1"/>
          <p:nvPr/>
        </p:nvSpPr>
        <p:spPr>
          <a:xfrm>
            <a:off x="349954" y="115290"/>
            <a:ext cx="11233421" cy="6001643"/>
          </a:xfrm>
          <a:prstGeom prst="rect">
            <a:avLst/>
          </a:prstGeom>
          <a:noFill/>
        </p:spPr>
        <p:txBody>
          <a:bodyPr wrap="square" rtlCol="0">
            <a:spAutoFit/>
          </a:bodyPr>
          <a:lstStyle/>
          <a:p>
            <a:pPr algn="just"/>
            <a:r>
              <a:rPr lang="ru-RU" sz="1600" dirty="0"/>
              <a:t>В экономике началась новая фаза </a:t>
            </a:r>
            <a:r>
              <a:rPr lang="ru-RU" sz="1600" dirty="0" err="1"/>
              <a:t>подьёма</a:t>
            </a:r>
            <a:r>
              <a:rPr lang="ru-RU" sz="1600" dirty="0"/>
              <a:t>. ВВП России растёт третий квартал подряд (2017 г.). По предварительным оценкам, в апреле прирост составил уже 1,4 процента, увеличиваются продажи автомобилей, объёмы выдачи ипотечных кредитов... Достигли целевых ориентиров по инфляции, ожидаем, что по итогам года она будет ниже целевой, то есть ниже 4 процентов...</a:t>
            </a:r>
          </a:p>
          <a:p>
            <a:pPr algn="just"/>
            <a:r>
              <a:rPr lang="ru-RU" sz="1600" dirty="0"/>
              <a:t>Представители бизнеса отмечают высокое качество</a:t>
            </a:r>
          </a:p>
          <a:p>
            <a:pPr algn="just"/>
            <a:r>
              <a:rPr lang="ru-RU" sz="1600" dirty="0"/>
              <a:t>российской макроэкономической политики. .. В целом инвестиции в первом квартале выросли на 2, 3 процента.</a:t>
            </a:r>
          </a:p>
          <a:p>
            <a:pPr algn="just"/>
            <a:r>
              <a:rPr lang="ru-RU" sz="1600" dirty="0"/>
              <a:t>Сегодня складывается ситуация, когда рост инвестиций превышает рост ВВП, - это ещё одно свидетельство того, что экономика вступает в новую фазу роста, формируется основа для её будущего развития. Нужно поддержать, ускорить все эти позитивные тенденции... Ключевым фактором здесь является повышение инвестиционной активности, прежде всего со стороны частного бизнеса. Мы уже многое сделали для обновления федерального законодательства, для снятия административных барьеров, для оптимизации контрольно-надзорных процедур и функций. По оценке международных экспертов, за пять лет Россия продемонстрировала лучшую, по сравнению с другими странами, динамику</a:t>
            </a:r>
          </a:p>
          <a:p>
            <a:pPr algn="just"/>
            <a:r>
              <a:rPr lang="en" sz="1600" dirty="0"/>
              <a:t>B</a:t>
            </a:r>
            <a:r>
              <a:rPr lang="ru-RU" sz="1600" dirty="0"/>
              <a:t> совершенствовании предпринимательского климата. &lt;..&gt;</a:t>
            </a:r>
          </a:p>
          <a:p>
            <a:pPr algn="just"/>
            <a:r>
              <a:rPr lang="ru-RU" sz="1600" dirty="0"/>
              <a:t>Мы уже сформировали целый набор инструментов поддержки инвестиционных проектов. Будем их развивать, делать более гибкими и адресными. Что конкретно в этой связи предлагается сделать?</a:t>
            </a:r>
          </a:p>
          <a:p>
            <a:pPr algn="just"/>
            <a:r>
              <a:rPr lang="ru-RU" sz="1600" dirty="0"/>
              <a:t>Первое. Нужно поставить на прочную системную основу механизм проектного финансирования, минимизировать риски для инвесторов на всех стадиях - от подготовки проектов до их реализации, в том числе за счёт частичного предоставления государственных гарантий, а чтобы в проекты можно было привлекать средства разных типов инвесторов: банков, </a:t>
            </a:r>
            <a:r>
              <a:rPr lang="ru-RU" sz="1600" dirty="0" err="1"/>
              <a:t>инвесткомпаний</a:t>
            </a:r>
            <a:r>
              <a:rPr lang="ru-RU" sz="1600" dirty="0"/>
              <a:t>, пенсионных фондов...</a:t>
            </a:r>
          </a:p>
          <a:p>
            <a:pPr algn="just"/>
            <a:r>
              <a:rPr lang="ru-RU" sz="1600" dirty="0"/>
              <a:t>Второе. Чтобы обеспечить опережающие темпы роста экономики, нам нужно значительно увеличить вложения в транспорт, энергетику, связь, другую инфраструктуру. Источником дополнительных инвестиций должен стать именно частный капитал...</a:t>
            </a:r>
          </a:p>
          <a:p>
            <a:pPr algn="just"/>
            <a:r>
              <a:rPr lang="ru-RU" sz="1600" dirty="0"/>
              <a:t>Для запуска такой модели просил бы Правительство разработать комплексный подход к развитию инфраструктуры с привлечением частного капитала. Он должен охватывать все этапы: подготовку, финансирование и реализацию этих проектов..</a:t>
            </a:r>
          </a:p>
          <a:p>
            <a:pPr algn="just"/>
            <a:r>
              <a:rPr lang="ru-RU" sz="1600" dirty="0"/>
              <a:t>										(В.В. Путин)</a:t>
            </a:r>
          </a:p>
        </p:txBody>
      </p:sp>
    </p:spTree>
    <p:extLst>
      <p:ext uri="{BB962C8B-B14F-4D97-AF65-F5344CB8AC3E}">
        <p14:creationId xmlns:p14="http://schemas.microsoft.com/office/powerpoint/2010/main" val="25745702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7D2D88-5470-1C4D-A3F5-AAD83221459D}"/>
              </a:ext>
            </a:extLst>
          </p:cNvPr>
          <p:cNvSpPr txBox="1"/>
          <p:nvPr/>
        </p:nvSpPr>
        <p:spPr>
          <a:xfrm>
            <a:off x="338666" y="316089"/>
            <a:ext cx="11334045" cy="4247317"/>
          </a:xfrm>
          <a:prstGeom prst="rect">
            <a:avLst/>
          </a:prstGeom>
          <a:noFill/>
        </p:spPr>
        <p:txBody>
          <a:bodyPr wrap="square" rtlCol="0">
            <a:spAutoFit/>
          </a:bodyPr>
          <a:lstStyle/>
          <a:p>
            <a:r>
              <a:rPr lang="ru-RU" dirty="0"/>
              <a:t>17. Что, по мнению автора, является ключевым фактором новой фазы роста?</a:t>
            </a:r>
          </a:p>
          <a:p>
            <a:r>
              <a:rPr lang="ru-RU" dirty="0"/>
              <a:t>Какие задачи по этому направлению уже реализованы? (Назовите любые две задачи, упомянутые в тексте.) Как в тексте оцениваются результаты их реализации?</a:t>
            </a:r>
          </a:p>
          <a:p>
            <a:endParaRPr lang="ru-RU" dirty="0"/>
          </a:p>
          <a:p>
            <a:r>
              <a:rPr lang="ru-RU" dirty="0"/>
              <a:t>18. Опираясь на знания обществоведческого курса, раскройте смысл понятия «экономический рост». Как взаимосвязаны такие понятия как инвестиции и экономический рост?</a:t>
            </a:r>
          </a:p>
          <a:p>
            <a:br>
              <a:rPr lang="ru-RU" dirty="0"/>
            </a:br>
            <a:endParaRPr lang="ru-RU" dirty="0"/>
          </a:p>
          <a:p>
            <a:r>
              <a:rPr lang="ru-RU" dirty="0"/>
              <a:t>19. Какова позиция автора по дальнейшей поддержке инвестиций со стороны государства? (Назовите два направления её реализации по тексту.) Используя факты общественной жизни и личный социальный опыт, приведите по одной мере реализации каждого направления.</a:t>
            </a:r>
          </a:p>
          <a:p>
            <a:br>
              <a:rPr lang="ru-RU" dirty="0"/>
            </a:br>
            <a:r>
              <a:rPr lang="ru-RU" dirty="0"/>
              <a:t>20. Используя обществоведческие знания, приведите объяснения роли инвестиций в деятельности таких субъектов экономики, как 1) государство; 2) домохозяйства; 3) фирмы (предприятия).</a:t>
            </a:r>
          </a:p>
          <a:p>
            <a:endParaRPr lang="ru-RU" dirty="0"/>
          </a:p>
        </p:txBody>
      </p:sp>
      <p:pic>
        <p:nvPicPr>
          <p:cNvPr id="3" name="Picture 2">
            <a:extLst>
              <a:ext uri="{FF2B5EF4-FFF2-40B4-BE49-F238E27FC236}">
                <a16:creationId xmlns:a16="http://schemas.microsoft.com/office/drawing/2014/main" id="{79164418-FF21-3749-98A0-78BE099D9F6F}"/>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spTree>
    <p:extLst>
      <p:ext uri="{BB962C8B-B14F-4D97-AF65-F5344CB8AC3E}">
        <p14:creationId xmlns:p14="http://schemas.microsoft.com/office/powerpoint/2010/main" val="30220396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38BFF0-3F25-6742-A9FF-E6201609A6BD}"/>
              </a:ext>
            </a:extLst>
          </p:cNvPr>
          <p:cNvSpPr txBox="1"/>
          <p:nvPr/>
        </p:nvSpPr>
        <p:spPr>
          <a:xfrm>
            <a:off x="169333" y="11289"/>
            <a:ext cx="11853333" cy="6740307"/>
          </a:xfrm>
          <a:prstGeom prst="rect">
            <a:avLst/>
          </a:prstGeom>
          <a:noFill/>
        </p:spPr>
        <p:txBody>
          <a:bodyPr wrap="square" rtlCol="0">
            <a:spAutoFit/>
          </a:bodyPr>
          <a:lstStyle/>
          <a:p>
            <a:pPr algn="just"/>
            <a:r>
              <a:rPr lang="ru-RU" dirty="0"/>
              <a:t>Занятость бывает полной и неполной. Полная занятость означает полное обеспечение трудоспособного населения рабочими местами.</a:t>
            </a:r>
          </a:p>
          <a:p>
            <a:pPr algn="just"/>
            <a:r>
              <a:rPr lang="ru-RU" dirty="0"/>
              <a:t>Неполная занятость подразумевает возможность устроиться на работу на неполный рабочий день, на сезонный период. Неполная занятость служит источником безработицы.</a:t>
            </a:r>
          </a:p>
          <a:p>
            <a:pPr algn="just"/>
            <a:r>
              <a:rPr lang="ru-RU" dirty="0"/>
              <a:t>Безработица может быть добровольной и существовать при наличии свободных рабочих мест, когда работника не устраивает уровень заработной платы либо сам характер труда. Безработица может быть и вынужденной.</a:t>
            </a:r>
          </a:p>
          <a:p>
            <a:pPr algn="just"/>
            <a:r>
              <a:rPr lang="ru-RU" dirty="0"/>
              <a:t>Фрикционная безработица связана с различными перемещениями работников (переезд на новое место жительства, получение новой квалификации, учеба, уход за детьми и т.д.). По своему содержанию фрикционная безработица может быть отнесена к добровольной. В принципе она неустранима в демократическом государстве, где нет принудительного труда и режима прописки. Структурная безработица тесно связана с особенностями развития регионов и отраслей. При этом избыток труда в одних секторах экономики или регионах может сопровождаться его нехваткой в других. Циклическая безработица определяется изменением экономической </a:t>
            </a:r>
            <a:r>
              <a:rPr lang="ru-RU" dirty="0" err="1"/>
              <a:t>коньюнктуры</a:t>
            </a:r>
            <a:r>
              <a:rPr lang="ru-RU" dirty="0"/>
              <a:t>. Она снижается во время циклических </a:t>
            </a:r>
            <a:r>
              <a:rPr lang="ru-RU" dirty="0" err="1"/>
              <a:t>подьёмов</a:t>
            </a:r>
            <a:r>
              <a:rPr lang="ru-RU" dirty="0"/>
              <a:t> и увеличивается в периоды кризисов. &lt;..&gt; В результате безработицы общество несёт колоссальные социально-экономические потери. Когда люди остаются без работы, это означает, что производство сокращается по сравнению с имеющимися реальными возможностями. Вследствие этого усложняется решение проблемы повышения благосостояния населения.</a:t>
            </a:r>
          </a:p>
          <a:p>
            <a:pPr algn="just"/>
            <a:r>
              <a:rPr lang="ru-RU" dirty="0"/>
              <a:t>Социальные издержки безработицы связаны с утратой профессионального и человеческого общения, причастности к общему делу. Социально ориентированная рыночная экономика, при которой государство активно поддерживает развитие конкуренции, способствует ослаблению конфликтов между наёмными работниками и работодателями, реализует</a:t>
            </a:r>
          </a:p>
          <a:p>
            <a:pPr algn="just"/>
            <a:r>
              <a:rPr lang="ru-RU" dirty="0"/>
              <a:t>обширные программы поддержки социально незащищённых слоёв населения, позволяет избежать социально-политических катаклизмов.</a:t>
            </a:r>
          </a:p>
          <a:p>
            <a:pPr algn="just"/>
            <a:r>
              <a:rPr lang="ru-RU" dirty="0"/>
              <a:t>(По Н.И. Саталкиной, Г.И. Тереховой, Ю.О. Тереховой)</a:t>
            </a:r>
          </a:p>
          <a:p>
            <a:pPr algn="just"/>
            <a:endParaRPr lang="ru-RU" dirty="0"/>
          </a:p>
        </p:txBody>
      </p:sp>
    </p:spTree>
    <p:extLst>
      <p:ext uri="{BB962C8B-B14F-4D97-AF65-F5344CB8AC3E}">
        <p14:creationId xmlns:p14="http://schemas.microsoft.com/office/powerpoint/2010/main" val="1371896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11A404E-1171-4747-824F-3A0DEC1974ED}"/>
              </a:ext>
            </a:extLst>
          </p:cNvPr>
          <p:cNvSpPr/>
          <p:nvPr/>
        </p:nvSpPr>
        <p:spPr>
          <a:xfrm>
            <a:off x="406400" y="179149"/>
            <a:ext cx="11379200" cy="5078313"/>
          </a:xfrm>
          <a:prstGeom prst="rect">
            <a:avLst/>
          </a:prstGeom>
        </p:spPr>
        <p:txBody>
          <a:bodyPr wrap="square">
            <a:spAutoFit/>
          </a:bodyPr>
          <a:lstStyle/>
          <a:p>
            <a:pPr algn="just"/>
            <a:r>
              <a:rPr lang="ru-RU" dirty="0">
                <a:latin typeface="Times New Roman" panose="02020603050405020304" pitchFamily="18" charset="0"/>
                <a:cs typeface="Times New Roman" panose="02020603050405020304" pitchFamily="18" charset="0"/>
              </a:rPr>
              <a:t>17. Какая характеристика полной занятости приведена в тексте? Какие конкретные жизненные обстоятельства, по мнению авторов, могут привести к фрикционной безработице? (Укажите любые три таких обстоятельства из текста.) С чем авторы связывают проявление социальных издержек безработицы?</a:t>
            </a:r>
          </a:p>
          <a:p>
            <a:pPr algn="just"/>
            <a:endParaRPr lang="ru-RU"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18. Используя обществоведческие знания, объясните экономический смысл понятия «конкуренция».</a:t>
            </a:r>
          </a:p>
          <a:p>
            <a:pPr algn="just"/>
            <a:r>
              <a:rPr lang="ru-RU" dirty="0">
                <a:latin typeface="Times New Roman" panose="02020603050405020304" pitchFamily="18" charset="0"/>
                <a:cs typeface="Times New Roman" panose="02020603050405020304" pitchFamily="18" charset="0"/>
              </a:rPr>
              <a:t>(Объяснение смысла / определение понятия может быть дано в одном или нескольких распространённых предложениях.)</a:t>
            </a:r>
          </a:p>
          <a:p>
            <a:pPr algn="just"/>
            <a:endParaRPr lang="ru-RU"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19. Используя обществоведческие знания и факты общественной жизни, приведите три примера, иллюстрирующих неполную занятость работников, вызванную разными причинами. (Каждый пример должен быть сформулирован развёрнуто. Примеры не должны дублировать друг друга по содержанию.)</a:t>
            </a:r>
          </a:p>
          <a:p>
            <a:pPr algn="just"/>
            <a:endParaRPr lang="ru-RU"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20. Одним из проявлений роли государства в социально ориентированной рыночной экономике авторы называют реализацию обширных программ поддержки социально незащищённых слоёв населения. Используя обществоведческие знания, приведите три аргумента, подтверждающих необходимость принятия подобных мер со стороны государства. (Каждый аргумент должен быть сформулирован</a:t>
            </a:r>
          </a:p>
          <a:p>
            <a:pPr algn="just"/>
            <a:r>
              <a:rPr lang="ru-RU" dirty="0">
                <a:latin typeface="Times New Roman" panose="02020603050405020304" pitchFamily="18" charset="0"/>
                <a:cs typeface="Times New Roman" panose="02020603050405020304" pitchFamily="18" charset="0"/>
              </a:rPr>
              <a:t>как распространённое</a:t>
            </a:r>
          </a:p>
          <a:p>
            <a:pPr algn="just"/>
            <a:r>
              <a:rPr lang="ru-RU" dirty="0">
                <a:latin typeface="Times New Roman" panose="02020603050405020304" pitchFamily="18" charset="0"/>
                <a:cs typeface="Times New Roman" panose="02020603050405020304" pitchFamily="18" charset="0"/>
              </a:rPr>
              <a:t>предложение.)</a:t>
            </a:r>
            <a:endParaRPr lang="ru-RU" dirty="0">
              <a:effectLst/>
              <a:latin typeface="Times New Roman" panose="02020603050405020304" pitchFamily="18" charset="0"/>
              <a:cs typeface="Times New Roman" panose="02020603050405020304" pitchFamily="18" charset="0"/>
            </a:endParaRPr>
          </a:p>
        </p:txBody>
      </p:sp>
      <p:sp>
        <p:nvSpPr>
          <p:cNvPr id="3" name="AutoShape 2">
            <a:extLst>
              <a:ext uri="{FF2B5EF4-FFF2-40B4-BE49-F238E27FC236}">
                <a16:creationId xmlns:a16="http://schemas.microsoft.com/office/drawing/2014/main" id="{A8374370-48E1-CC46-8B5A-4638237C436F}"/>
              </a:ext>
            </a:extLst>
          </p:cNvPr>
          <p:cNvSpPr/>
          <p:nvPr/>
        </p:nvSpPr>
        <p:spPr>
          <a:xfrm>
            <a:off x="0" y="6252124"/>
            <a:ext cx="12192000" cy="605876"/>
          </a:xfrm>
          <a:prstGeom prst="rect">
            <a:avLst/>
          </a:prstGeom>
          <a:solidFill>
            <a:srgbClr val="FDCF60"/>
          </a:solidFill>
        </p:spPr>
      </p:sp>
    </p:spTree>
    <p:extLst>
      <p:ext uri="{BB962C8B-B14F-4D97-AF65-F5344CB8AC3E}">
        <p14:creationId xmlns:p14="http://schemas.microsoft.com/office/powerpoint/2010/main" val="17360888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17F88BE-8BF1-0C46-859E-8D8E248239A9}"/>
              </a:ext>
            </a:extLst>
          </p:cNvPr>
          <p:cNvSpPr/>
          <p:nvPr/>
        </p:nvSpPr>
        <p:spPr>
          <a:xfrm>
            <a:off x="327378" y="210656"/>
            <a:ext cx="11414653" cy="1569660"/>
          </a:xfrm>
          <a:prstGeom prst="rect">
            <a:avLst/>
          </a:prstGeom>
        </p:spPr>
        <p:txBody>
          <a:bodyPr wrap="square">
            <a:spAutoFit/>
          </a:bodyPr>
          <a:lstStyle/>
          <a:p>
            <a:pPr marL="632460" marR="146685" algn="just">
              <a:spcBef>
                <a:spcPts val="1120"/>
              </a:spcBef>
              <a:spcAft>
                <a:spcPts val="0"/>
              </a:spcAft>
            </a:pPr>
            <a:r>
              <a:rPr lang="ru-RU" sz="2400" dirty="0">
                <a:solidFill>
                  <a:srgbClr val="FF0000"/>
                </a:solidFill>
                <a:latin typeface="Times New Roman" panose="02020603050405020304" pitchFamily="18" charset="0"/>
                <a:ea typeface="Times New Roman" panose="02020603050405020304" pitchFamily="18" charset="0"/>
              </a:rPr>
              <a:t>На</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графике</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изображено</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изменение</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ситуации</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на</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потребительском</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рынке</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дезинфицирующих</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моющих</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средств</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в</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стране</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err="1">
                <a:solidFill>
                  <a:srgbClr val="FF0000"/>
                </a:solidFill>
                <a:latin typeface="Times New Roman" panose="02020603050405020304" pitchFamily="18" charset="0"/>
                <a:ea typeface="Times New Roman" panose="02020603050405020304" pitchFamily="18" charset="0"/>
              </a:rPr>
              <a:t>Z</a:t>
            </a:r>
            <a:r>
              <a:rPr lang="ru-RU" sz="2400" dirty="0">
                <a:solidFill>
                  <a:srgbClr val="FF0000"/>
                </a:solidFill>
                <a:latin typeface="Times New Roman" panose="02020603050405020304" pitchFamily="18" charset="0"/>
                <a:ea typeface="Times New Roman" panose="02020603050405020304" pitchFamily="18" charset="0"/>
              </a:rPr>
              <a:t>.</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Кривая</a:t>
            </a:r>
            <a:r>
              <a:rPr lang="ru-RU" sz="2400" spc="35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спроса</a:t>
            </a:r>
            <a:r>
              <a:rPr lang="ru-RU" sz="2400" spc="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переместилась из положения </a:t>
            </a:r>
            <a:r>
              <a:rPr lang="ru-RU" sz="2400" i="1" dirty="0" err="1">
                <a:solidFill>
                  <a:srgbClr val="FF0000"/>
                </a:solidFill>
                <a:latin typeface="Times New Roman" panose="02020603050405020304" pitchFamily="18" charset="0"/>
                <a:ea typeface="Times New Roman" panose="02020603050405020304" pitchFamily="18" charset="0"/>
              </a:rPr>
              <a:t>D</a:t>
            </a:r>
            <a:r>
              <a:rPr lang="ru-RU" sz="2400" i="1"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в положение </a:t>
            </a:r>
            <a:r>
              <a:rPr lang="ru-RU" sz="2400" i="1" dirty="0">
                <a:solidFill>
                  <a:srgbClr val="FF0000"/>
                </a:solidFill>
                <a:latin typeface="Times New Roman" panose="02020603050405020304" pitchFamily="18" charset="0"/>
                <a:ea typeface="Times New Roman" panose="02020603050405020304" pitchFamily="18" charset="0"/>
              </a:rPr>
              <a:t>D</a:t>
            </a:r>
            <a:r>
              <a:rPr lang="ru-RU" sz="2400" dirty="0">
                <a:solidFill>
                  <a:srgbClr val="FF0000"/>
                </a:solidFill>
                <a:latin typeface="Times New Roman" panose="02020603050405020304" pitchFamily="18" charset="0"/>
                <a:ea typeface="Times New Roman" panose="02020603050405020304" pitchFamily="18" charset="0"/>
              </a:rPr>
              <a:t>1. (На графике </a:t>
            </a:r>
            <a:r>
              <a:rPr lang="ru-RU" sz="2400" i="1" dirty="0" err="1">
                <a:solidFill>
                  <a:srgbClr val="FF0000"/>
                </a:solidFill>
                <a:latin typeface="Times New Roman" panose="02020603050405020304" pitchFamily="18" charset="0"/>
                <a:ea typeface="Times New Roman" panose="02020603050405020304" pitchFamily="18" charset="0"/>
              </a:rPr>
              <a:t>P</a:t>
            </a:r>
            <a:r>
              <a:rPr lang="ru-RU" sz="2400" i="1"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 цена товара;</a:t>
            </a:r>
            <a:r>
              <a:rPr lang="ru-RU" sz="2400" spc="-335" dirty="0">
                <a:solidFill>
                  <a:srgbClr val="FF0000"/>
                </a:solidFill>
                <a:latin typeface="Times New Roman" panose="02020603050405020304" pitchFamily="18" charset="0"/>
                <a:ea typeface="Times New Roman" panose="02020603050405020304" pitchFamily="18" charset="0"/>
              </a:rPr>
              <a:t> </a:t>
            </a:r>
            <a:r>
              <a:rPr lang="ru-RU" sz="2400" i="1" dirty="0" err="1">
                <a:solidFill>
                  <a:srgbClr val="FF0000"/>
                </a:solidFill>
                <a:latin typeface="Times New Roman" panose="02020603050405020304" pitchFamily="18" charset="0"/>
                <a:ea typeface="Times New Roman" panose="02020603050405020304" pitchFamily="18" charset="0"/>
              </a:rPr>
              <a:t>Q</a:t>
            </a:r>
            <a:r>
              <a:rPr lang="ru-RU" sz="2400" i="1" spc="-15" dirty="0">
                <a:solidFill>
                  <a:srgbClr val="FF0000"/>
                </a:solidFill>
                <a:latin typeface="Times New Roman" panose="02020603050405020304" pitchFamily="18" charset="0"/>
                <a:ea typeface="Times New Roman" panose="02020603050405020304" pitchFamily="18" charset="0"/>
              </a:rPr>
              <a:t> </a:t>
            </a:r>
            <a:r>
              <a:rPr lang="ru-RU" sz="2400" dirty="0">
                <a:solidFill>
                  <a:srgbClr val="FF0000"/>
                </a:solidFill>
                <a:latin typeface="Times New Roman" panose="02020603050405020304" pitchFamily="18" charset="0"/>
                <a:ea typeface="Times New Roman" panose="02020603050405020304" pitchFamily="18" charset="0"/>
              </a:rPr>
              <a:t>– количество товара).</a:t>
            </a:r>
          </a:p>
        </p:txBody>
      </p:sp>
      <p:pic>
        <p:nvPicPr>
          <p:cNvPr id="3" name="Рисунок 2">
            <a:extLst>
              <a:ext uri="{FF2B5EF4-FFF2-40B4-BE49-F238E27FC236}">
                <a16:creationId xmlns:a16="http://schemas.microsoft.com/office/drawing/2014/main" id="{B0F98FE8-8DFE-2A40-B603-49B70D6097BE}"/>
              </a:ext>
            </a:extLst>
          </p:cNvPr>
          <p:cNvPicPr>
            <a:picLocks noChangeAspect="1"/>
          </p:cNvPicPr>
          <p:nvPr/>
        </p:nvPicPr>
        <p:blipFill>
          <a:blip r:embed="rId2"/>
          <a:stretch>
            <a:fillRect/>
          </a:stretch>
        </p:blipFill>
        <p:spPr>
          <a:xfrm>
            <a:off x="0" y="1953608"/>
            <a:ext cx="4395437" cy="2950783"/>
          </a:xfrm>
          <a:prstGeom prst="rect">
            <a:avLst/>
          </a:prstGeom>
        </p:spPr>
      </p:pic>
      <p:sp>
        <p:nvSpPr>
          <p:cNvPr id="4" name="Прямоугольник 3">
            <a:extLst>
              <a:ext uri="{FF2B5EF4-FFF2-40B4-BE49-F238E27FC236}">
                <a16:creationId xmlns:a16="http://schemas.microsoft.com/office/drawing/2014/main" id="{DA4B7CCC-26F5-1D42-8D33-21B178F310E5}"/>
              </a:ext>
            </a:extLst>
          </p:cNvPr>
          <p:cNvSpPr/>
          <p:nvPr/>
        </p:nvSpPr>
        <p:spPr>
          <a:xfrm>
            <a:off x="3668888" y="2076861"/>
            <a:ext cx="8073143" cy="3785652"/>
          </a:xfrm>
          <a:prstGeom prst="rect">
            <a:avLst/>
          </a:prstGeom>
        </p:spPr>
        <p:txBody>
          <a:bodyPr wrap="square">
            <a:spAutoFit/>
          </a:bodyPr>
          <a:lstStyle/>
          <a:p>
            <a:pPr marL="631825">
              <a:spcBef>
                <a:spcPts val="245"/>
              </a:spcBef>
              <a:spcAft>
                <a:spcPts val="0"/>
              </a:spcAft>
            </a:pPr>
            <a:r>
              <a:rPr lang="ru-RU" sz="2400" dirty="0">
                <a:latin typeface="Times New Roman" panose="02020603050405020304" pitchFamily="18" charset="0"/>
                <a:ea typeface="Times New Roman" panose="02020603050405020304" pitchFamily="18" charset="0"/>
              </a:rPr>
              <a:t>Как</a:t>
            </a:r>
            <a:r>
              <a:rPr lang="ru-RU" sz="2400" spc="-2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изменилась</a:t>
            </a:r>
            <a:r>
              <a:rPr lang="ru-RU" sz="2400" spc="-2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равновесная</a:t>
            </a:r>
            <a:r>
              <a:rPr lang="ru-RU" sz="2400" spc="-2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цена?</a:t>
            </a:r>
          </a:p>
          <a:p>
            <a:pPr marL="631825" marR="147320" algn="just">
              <a:spcAft>
                <a:spcPts val="0"/>
              </a:spcAft>
            </a:pPr>
            <a:r>
              <a:rPr lang="ru-RU" sz="2400" dirty="0">
                <a:latin typeface="Times New Roman" panose="02020603050405020304" pitchFamily="18" charset="0"/>
                <a:ea typeface="Times New Roman" panose="02020603050405020304" pitchFamily="18" charset="0"/>
              </a:rPr>
              <a:t>Что могло вызвать изменение спроса? Укажите любое одно обстоятельство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(фактор) и объясните его влияние на спрос. (</a:t>
            </a:r>
            <a:r>
              <a:rPr lang="ru-RU" sz="2400" i="1" dirty="0">
                <a:latin typeface="Times New Roman" panose="02020603050405020304" pitchFamily="18" charset="0"/>
                <a:ea typeface="Times New Roman" panose="02020603050405020304" pitchFamily="18" charset="0"/>
              </a:rPr>
              <a:t>Объяснение должно быть дано</a:t>
            </a:r>
            <a:r>
              <a:rPr lang="ru-RU" sz="2400" i="1" spc="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применительно</a:t>
            </a:r>
            <a:r>
              <a:rPr lang="ru-RU" sz="2400" i="1" spc="-1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к рынку,</a:t>
            </a:r>
            <a:r>
              <a:rPr lang="ru-RU" sz="2400" i="1" spc="-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указанному</a:t>
            </a:r>
            <a:r>
              <a:rPr lang="ru-RU" sz="2400" i="1" spc="-1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в</a:t>
            </a:r>
            <a:r>
              <a:rPr lang="ru-RU" sz="2400" i="1" spc="-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тексте</a:t>
            </a:r>
            <a:r>
              <a:rPr lang="ru-RU" sz="2400" i="1" spc="-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задания</a:t>
            </a:r>
            <a:r>
              <a:rPr lang="ru-RU" sz="2400" dirty="0">
                <a:latin typeface="Times New Roman" panose="02020603050405020304" pitchFamily="18" charset="0"/>
                <a:ea typeface="Times New Roman" panose="02020603050405020304" pitchFamily="18" charset="0"/>
              </a:rPr>
              <a:t>.)</a:t>
            </a:r>
          </a:p>
          <a:p>
            <a:pPr marL="631825" marR="146685" algn="just">
              <a:spcBef>
                <a:spcPts val="5"/>
              </a:spcBef>
              <a:spcAft>
                <a:spcPts val="0"/>
              </a:spcAft>
            </a:pPr>
            <a:r>
              <a:rPr lang="ru-RU" sz="2400" dirty="0">
                <a:latin typeface="Times New Roman" panose="02020603050405020304" pitchFamily="18" charset="0"/>
                <a:ea typeface="Times New Roman" panose="02020603050405020304" pitchFamily="18" charset="0"/>
              </a:rPr>
              <a:t>Как изменятся предложение и равновесная цена на данном рынке, если будет</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закрыта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часть</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предприятий,</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производящих</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дезинфицирующие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моющие</a:t>
            </a:r>
            <a:r>
              <a:rPr lang="ru-RU" sz="2400" spc="-33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средства,</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при прочих равных условиях?</a:t>
            </a:r>
          </a:p>
        </p:txBody>
      </p:sp>
    </p:spTree>
    <p:extLst>
      <p:ext uri="{BB962C8B-B14F-4D97-AF65-F5344CB8AC3E}">
        <p14:creationId xmlns:p14="http://schemas.microsoft.com/office/powerpoint/2010/main" val="2965965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C95C1F8C-CFDB-A440-B037-96193509A7DB}"/>
              </a:ext>
            </a:extLst>
          </p:cNvPr>
          <p:cNvPicPr>
            <a:picLocks noChangeAspect="1"/>
          </p:cNvPicPr>
          <p:nvPr/>
        </p:nvPicPr>
        <p:blipFill>
          <a:blip r:embed="rId2"/>
          <a:stretch>
            <a:fillRect/>
          </a:stretch>
        </p:blipFill>
        <p:spPr>
          <a:xfrm>
            <a:off x="0" y="1754544"/>
            <a:ext cx="12192000" cy="3348911"/>
          </a:xfrm>
          <a:prstGeom prst="rect">
            <a:avLst/>
          </a:prstGeom>
        </p:spPr>
      </p:pic>
    </p:spTree>
    <p:extLst>
      <p:ext uri="{BB962C8B-B14F-4D97-AF65-F5344CB8AC3E}">
        <p14:creationId xmlns:p14="http://schemas.microsoft.com/office/powerpoint/2010/main" val="33804083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8195</TotalTime>
  <Words>4634</Words>
  <Application>Microsoft Macintosh PowerPoint</Application>
  <PresentationFormat>Широкоэкранный</PresentationFormat>
  <Paragraphs>286</Paragraphs>
  <Slides>46</Slides>
  <Notes>0</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46</vt:i4>
      </vt:variant>
    </vt:vector>
  </HeadingPairs>
  <TitlesOfParts>
    <vt:vector size="58" baseType="lpstr">
      <vt:lpstr>Arial</vt:lpstr>
      <vt:lpstr>Calibri</vt:lpstr>
      <vt:lpstr>Calibri Light</vt:lpstr>
      <vt:lpstr>Montserrat Medium</vt:lpstr>
      <vt:lpstr>Montserrat Semi-Bold</vt:lpstr>
      <vt:lpstr>Open Sans</vt:lpstr>
      <vt:lpstr>Segoe UI</vt:lpstr>
      <vt:lpstr>Segoe UI Symbol</vt:lpstr>
      <vt:lpstr>STIXGeneral-Regular</vt:lpstr>
      <vt:lpstr>Times New Roman</vt:lpstr>
      <vt:lpstr>Verdana</vt:lpstr>
      <vt:lpstr>Тема Office</vt:lpstr>
      <vt:lpstr>Экономический рост и макроэкономические показатели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45</cp:revision>
  <dcterms:created xsi:type="dcterms:W3CDTF">2020-12-16T09:42:50Z</dcterms:created>
  <dcterms:modified xsi:type="dcterms:W3CDTF">2023-05-08T12:57:56Z</dcterms:modified>
</cp:coreProperties>
</file>