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7" r:id="rId2"/>
    <p:sldId id="280" r:id="rId3"/>
    <p:sldId id="304" r:id="rId4"/>
    <p:sldId id="296" r:id="rId5"/>
    <p:sldId id="295" r:id="rId6"/>
    <p:sldId id="320" r:id="rId7"/>
    <p:sldId id="321" r:id="rId8"/>
    <p:sldId id="324" r:id="rId9"/>
    <p:sldId id="325" r:id="rId10"/>
    <p:sldId id="326" r:id="rId11"/>
    <p:sldId id="327" r:id="rId12"/>
    <p:sldId id="331" r:id="rId13"/>
    <p:sldId id="332" r:id="rId14"/>
    <p:sldId id="294" r:id="rId15"/>
    <p:sldId id="293" r:id="rId16"/>
    <p:sldId id="292" r:id="rId17"/>
    <p:sldId id="267" r:id="rId18"/>
    <p:sldId id="315" r:id="rId19"/>
    <p:sldId id="316" r:id="rId20"/>
    <p:sldId id="317" r:id="rId21"/>
    <p:sldId id="272" r:id="rId22"/>
    <p:sldId id="311" r:id="rId23"/>
    <p:sldId id="282" r:id="rId24"/>
    <p:sldId id="291" r:id="rId25"/>
    <p:sldId id="281" r:id="rId26"/>
    <p:sldId id="335" r:id="rId27"/>
    <p:sldId id="261" r:id="rId28"/>
    <p:sldId id="265" r:id="rId29"/>
    <p:sldId id="299" r:id="rId30"/>
    <p:sldId id="302" r:id="rId31"/>
    <p:sldId id="259" r:id="rId32"/>
    <p:sldId id="274" r:id="rId33"/>
    <p:sldId id="313" r:id="rId34"/>
    <p:sldId id="336" r:id="rId3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0"/>
    <p:restoredTop sz="94648"/>
  </p:normalViewPr>
  <p:slideViewPr>
    <p:cSldViewPr snapToGrid="0" snapToObjects="1">
      <p:cViewPr varScale="1">
        <p:scale>
          <a:sx n="113" d="100"/>
          <a:sy n="113" d="100"/>
        </p:scale>
        <p:origin x="520"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3A3E284-D0F8-4D46-AFF1-DC0C3D09BE7D}"/>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47D0EA04-2B99-C243-B260-C9BB0AF4ED4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E4B4F7A5-FD1D-464E-BAD6-15ADBD3664B8}"/>
              </a:ext>
            </a:extLst>
          </p:cNvPr>
          <p:cNvSpPr>
            <a:spLocks noGrp="1"/>
          </p:cNvSpPr>
          <p:nvPr>
            <p:ph type="dt" sz="half" idx="10"/>
          </p:nvPr>
        </p:nvSpPr>
        <p:spPr/>
        <p:txBody>
          <a:bodyPr/>
          <a:lstStyle/>
          <a:p>
            <a:fld id="{D26991B5-3F07-0942-9E05-8D112190B58D}" type="datetimeFigureOut">
              <a:rPr lang="ru-RU" smtClean="0"/>
              <a:t>17.12.2021</a:t>
            </a:fld>
            <a:endParaRPr lang="ru-RU"/>
          </a:p>
        </p:txBody>
      </p:sp>
      <p:sp>
        <p:nvSpPr>
          <p:cNvPr id="5" name="Нижний колонтитул 4">
            <a:extLst>
              <a:ext uri="{FF2B5EF4-FFF2-40B4-BE49-F238E27FC236}">
                <a16:creationId xmlns:a16="http://schemas.microsoft.com/office/drawing/2014/main" id="{033B451B-772B-F64E-9DDD-E22EC7F4F8DD}"/>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1915B15E-F7F8-D84A-B588-D03A1B1FC068}"/>
              </a:ext>
            </a:extLst>
          </p:cNvPr>
          <p:cNvSpPr>
            <a:spLocks noGrp="1"/>
          </p:cNvSpPr>
          <p:nvPr>
            <p:ph type="sldNum" sz="quarter" idx="12"/>
          </p:nvPr>
        </p:nvSpPr>
        <p:spPr/>
        <p:txBody>
          <a:bodyPr/>
          <a:lstStyle/>
          <a:p>
            <a:fld id="{A86B4BFD-A48E-8C42-A8B7-B98169D92ACE}" type="slidenum">
              <a:rPr lang="ru-RU" smtClean="0"/>
              <a:t>‹#›</a:t>
            </a:fld>
            <a:endParaRPr lang="ru-RU"/>
          </a:p>
        </p:txBody>
      </p:sp>
    </p:spTree>
    <p:extLst>
      <p:ext uri="{BB962C8B-B14F-4D97-AF65-F5344CB8AC3E}">
        <p14:creationId xmlns:p14="http://schemas.microsoft.com/office/powerpoint/2010/main" val="27067844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0FDA376-C13D-E340-BBAB-519B14AAC681}"/>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C6EEDD5A-4BE3-7C4F-8D50-40B49807EE4A}"/>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E7805796-2BF8-DC43-849B-DCDDA4550691}"/>
              </a:ext>
            </a:extLst>
          </p:cNvPr>
          <p:cNvSpPr>
            <a:spLocks noGrp="1"/>
          </p:cNvSpPr>
          <p:nvPr>
            <p:ph type="dt" sz="half" idx="10"/>
          </p:nvPr>
        </p:nvSpPr>
        <p:spPr/>
        <p:txBody>
          <a:bodyPr/>
          <a:lstStyle/>
          <a:p>
            <a:fld id="{D26991B5-3F07-0942-9E05-8D112190B58D}" type="datetimeFigureOut">
              <a:rPr lang="ru-RU" smtClean="0"/>
              <a:t>17.12.2021</a:t>
            </a:fld>
            <a:endParaRPr lang="ru-RU"/>
          </a:p>
        </p:txBody>
      </p:sp>
      <p:sp>
        <p:nvSpPr>
          <p:cNvPr id="5" name="Нижний колонтитул 4">
            <a:extLst>
              <a:ext uri="{FF2B5EF4-FFF2-40B4-BE49-F238E27FC236}">
                <a16:creationId xmlns:a16="http://schemas.microsoft.com/office/drawing/2014/main" id="{B4516A4C-C854-244C-99D3-22581DBF5ECD}"/>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CF04FAFC-828C-9B47-9154-A2EA8CC1CBDB}"/>
              </a:ext>
            </a:extLst>
          </p:cNvPr>
          <p:cNvSpPr>
            <a:spLocks noGrp="1"/>
          </p:cNvSpPr>
          <p:nvPr>
            <p:ph type="sldNum" sz="quarter" idx="12"/>
          </p:nvPr>
        </p:nvSpPr>
        <p:spPr/>
        <p:txBody>
          <a:bodyPr/>
          <a:lstStyle/>
          <a:p>
            <a:fld id="{A86B4BFD-A48E-8C42-A8B7-B98169D92ACE}" type="slidenum">
              <a:rPr lang="ru-RU" smtClean="0"/>
              <a:t>‹#›</a:t>
            </a:fld>
            <a:endParaRPr lang="ru-RU"/>
          </a:p>
        </p:txBody>
      </p:sp>
    </p:spTree>
    <p:extLst>
      <p:ext uri="{BB962C8B-B14F-4D97-AF65-F5344CB8AC3E}">
        <p14:creationId xmlns:p14="http://schemas.microsoft.com/office/powerpoint/2010/main" val="14629877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2B6FA58-8FE4-3840-B5F7-C71109DBD5F0}"/>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B2397958-2D8B-3D4D-B9F6-DAB8C004BB2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56229423-6BDD-3448-A686-959450C5C601}"/>
              </a:ext>
            </a:extLst>
          </p:cNvPr>
          <p:cNvSpPr>
            <a:spLocks noGrp="1"/>
          </p:cNvSpPr>
          <p:nvPr>
            <p:ph type="dt" sz="half" idx="10"/>
          </p:nvPr>
        </p:nvSpPr>
        <p:spPr/>
        <p:txBody>
          <a:bodyPr/>
          <a:lstStyle/>
          <a:p>
            <a:fld id="{D26991B5-3F07-0942-9E05-8D112190B58D}" type="datetimeFigureOut">
              <a:rPr lang="ru-RU" smtClean="0"/>
              <a:t>17.12.2021</a:t>
            </a:fld>
            <a:endParaRPr lang="ru-RU"/>
          </a:p>
        </p:txBody>
      </p:sp>
      <p:sp>
        <p:nvSpPr>
          <p:cNvPr id="5" name="Нижний колонтитул 4">
            <a:extLst>
              <a:ext uri="{FF2B5EF4-FFF2-40B4-BE49-F238E27FC236}">
                <a16:creationId xmlns:a16="http://schemas.microsoft.com/office/drawing/2014/main" id="{F9100658-747D-D945-B150-DB9E85F29714}"/>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2ABFEB82-75B2-AE47-A1FC-6C7B3FB65C12}"/>
              </a:ext>
            </a:extLst>
          </p:cNvPr>
          <p:cNvSpPr>
            <a:spLocks noGrp="1"/>
          </p:cNvSpPr>
          <p:nvPr>
            <p:ph type="sldNum" sz="quarter" idx="12"/>
          </p:nvPr>
        </p:nvSpPr>
        <p:spPr/>
        <p:txBody>
          <a:bodyPr/>
          <a:lstStyle/>
          <a:p>
            <a:fld id="{A86B4BFD-A48E-8C42-A8B7-B98169D92ACE}" type="slidenum">
              <a:rPr lang="ru-RU" smtClean="0"/>
              <a:t>‹#›</a:t>
            </a:fld>
            <a:endParaRPr lang="ru-RU"/>
          </a:p>
        </p:txBody>
      </p:sp>
    </p:spTree>
    <p:extLst>
      <p:ext uri="{BB962C8B-B14F-4D97-AF65-F5344CB8AC3E}">
        <p14:creationId xmlns:p14="http://schemas.microsoft.com/office/powerpoint/2010/main" val="20831733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738647E-CB15-1A4E-A543-EDCA21D612C4}"/>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1D10966B-1DC6-BF4D-BF76-83C87E01F46B}"/>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F33EB0B8-CF50-4043-9D3C-0C5DE9B8430A}"/>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B4CD25EB-5773-504D-92D4-F7C133B9D3E4}"/>
              </a:ext>
            </a:extLst>
          </p:cNvPr>
          <p:cNvSpPr>
            <a:spLocks noGrp="1"/>
          </p:cNvSpPr>
          <p:nvPr>
            <p:ph type="dt" sz="half" idx="10"/>
          </p:nvPr>
        </p:nvSpPr>
        <p:spPr/>
        <p:txBody>
          <a:bodyPr/>
          <a:lstStyle/>
          <a:p>
            <a:fld id="{D26991B5-3F07-0942-9E05-8D112190B58D}" type="datetimeFigureOut">
              <a:rPr lang="ru-RU" smtClean="0"/>
              <a:t>17.12.2021</a:t>
            </a:fld>
            <a:endParaRPr lang="ru-RU"/>
          </a:p>
        </p:txBody>
      </p:sp>
      <p:sp>
        <p:nvSpPr>
          <p:cNvPr id="6" name="Нижний колонтитул 5">
            <a:extLst>
              <a:ext uri="{FF2B5EF4-FFF2-40B4-BE49-F238E27FC236}">
                <a16:creationId xmlns:a16="http://schemas.microsoft.com/office/drawing/2014/main" id="{EEC7D3A3-D90A-7146-99A5-37CF15ECDAB1}"/>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184ADD08-9344-3549-98AB-822134A84ADE}"/>
              </a:ext>
            </a:extLst>
          </p:cNvPr>
          <p:cNvSpPr>
            <a:spLocks noGrp="1"/>
          </p:cNvSpPr>
          <p:nvPr>
            <p:ph type="sldNum" sz="quarter" idx="12"/>
          </p:nvPr>
        </p:nvSpPr>
        <p:spPr/>
        <p:txBody>
          <a:bodyPr/>
          <a:lstStyle/>
          <a:p>
            <a:fld id="{A86B4BFD-A48E-8C42-A8B7-B98169D92ACE}" type="slidenum">
              <a:rPr lang="ru-RU" smtClean="0"/>
              <a:t>‹#›</a:t>
            </a:fld>
            <a:endParaRPr lang="ru-RU"/>
          </a:p>
        </p:txBody>
      </p:sp>
    </p:spTree>
    <p:extLst>
      <p:ext uri="{BB962C8B-B14F-4D97-AF65-F5344CB8AC3E}">
        <p14:creationId xmlns:p14="http://schemas.microsoft.com/office/powerpoint/2010/main" val="7482233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A663100-9806-D844-91E9-48FA25C665D9}"/>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243470EA-06CA-A445-9553-D46A7536EF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8EBEF33A-98E0-464B-86A8-8FC7CFECD586}"/>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DC304A44-BB9B-AE4D-9967-D4BABBEBA04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E5F0D9F0-DF18-8447-98B3-089B59C2E0CF}"/>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00616710-C1D6-834C-85F1-98110103B73E}"/>
              </a:ext>
            </a:extLst>
          </p:cNvPr>
          <p:cNvSpPr>
            <a:spLocks noGrp="1"/>
          </p:cNvSpPr>
          <p:nvPr>
            <p:ph type="dt" sz="half" idx="10"/>
          </p:nvPr>
        </p:nvSpPr>
        <p:spPr/>
        <p:txBody>
          <a:bodyPr/>
          <a:lstStyle/>
          <a:p>
            <a:fld id="{D26991B5-3F07-0942-9E05-8D112190B58D}" type="datetimeFigureOut">
              <a:rPr lang="ru-RU" smtClean="0"/>
              <a:t>17.12.2021</a:t>
            </a:fld>
            <a:endParaRPr lang="ru-RU"/>
          </a:p>
        </p:txBody>
      </p:sp>
      <p:sp>
        <p:nvSpPr>
          <p:cNvPr id="8" name="Нижний колонтитул 7">
            <a:extLst>
              <a:ext uri="{FF2B5EF4-FFF2-40B4-BE49-F238E27FC236}">
                <a16:creationId xmlns:a16="http://schemas.microsoft.com/office/drawing/2014/main" id="{386FACBD-3F08-0B4B-9117-285A732A5BD8}"/>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01F27671-8976-9740-B84C-019AA8BE2699}"/>
              </a:ext>
            </a:extLst>
          </p:cNvPr>
          <p:cNvSpPr>
            <a:spLocks noGrp="1"/>
          </p:cNvSpPr>
          <p:nvPr>
            <p:ph type="sldNum" sz="quarter" idx="12"/>
          </p:nvPr>
        </p:nvSpPr>
        <p:spPr/>
        <p:txBody>
          <a:bodyPr/>
          <a:lstStyle/>
          <a:p>
            <a:fld id="{A86B4BFD-A48E-8C42-A8B7-B98169D92ACE}" type="slidenum">
              <a:rPr lang="ru-RU" smtClean="0"/>
              <a:t>‹#›</a:t>
            </a:fld>
            <a:endParaRPr lang="ru-RU"/>
          </a:p>
        </p:txBody>
      </p:sp>
    </p:spTree>
    <p:extLst>
      <p:ext uri="{BB962C8B-B14F-4D97-AF65-F5344CB8AC3E}">
        <p14:creationId xmlns:p14="http://schemas.microsoft.com/office/powerpoint/2010/main" val="139424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11CC690-2B3E-DC4A-8DC7-C5BB82B79942}"/>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19165EBB-158D-D544-A3F2-AFA51EF80DA2}"/>
              </a:ext>
            </a:extLst>
          </p:cNvPr>
          <p:cNvSpPr>
            <a:spLocks noGrp="1"/>
          </p:cNvSpPr>
          <p:nvPr>
            <p:ph type="dt" sz="half" idx="10"/>
          </p:nvPr>
        </p:nvSpPr>
        <p:spPr/>
        <p:txBody>
          <a:bodyPr/>
          <a:lstStyle/>
          <a:p>
            <a:fld id="{D26991B5-3F07-0942-9E05-8D112190B58D}" type="datetimeFigureOut">
              <a:rPr lang="ru-RU" smtClean="0"/>
              <a:t>17.12.2021</a:t>
            </a:fld>
            <a:endParaRPr lang="ru-RU"/>
          </a:p>
        </p:txBody>
      </p:sp>
      <p:sp>
        <p:nvSpPr>
          <p:cNvPr id="4" name="Нижний колонтитул 3">
            <a:extLst>
              <a:ext uri="{FF2B5EF4-FFF2-40B4-BE49-F238E27FC236}">
                <a16:creationId xmlns:a16="http://schemas.microsoft.com/office/drawing/2014/main" id="{C7A84CD7-4DAC-5045-AD84-9425ACA5690A}"/>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F00B4D6F-18D9-EC4A-AF6F-EAE178A35CAC}"/>
              </a:ext>
            </a:extLst>
          </p:cNvPr>
          <p:cNvSpPr>
            <a:spLocks noGrp="1"/>
          </p:cNvSpPr>
          <p:nvPr>
            <p:ph type="sldNum" sz="quarter" idx="12"/>
          </p:nvPr>
        </p:nvSpPr>
        <p:spPr/>
        <p:txBody>
          <a:bodyPr/>
          <a:lstStyle/>
          <a:p>
            <a:fld id="{A86B4BFD-A48E-8C42-A8B7-B98169D92ACE}" type="slidenum">
              <a:rPr lang="ru-RU" smtClean="0"/>
              <a:t>‹#›</a:t>
            </a:fld>
            <a:endParaRPr lang="ru-RU"/>
          </a:p>
        </p:txBody>
      </p:sp>
    </p:spTree>
    <p:extLst>
      <p:ext uri="{BB962C8B-B14F-4D97-AF65-F5344CB8AC3E}">
        <p14:creationId xmlns:p14="http://schemas.microsoft.com/office/powerpoint/2010/main" val="27764857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B0931441-ADBC-0443-8E82-A6CBD38BD4BF}"/>
              </a:ext>
            </a:extLst>
          </p:cNvPr>
          <p:cNvSpPr>
            <a:spLocks noGrp="1"/>
          </p:cNvSpPr>
          <p:nvPr>
            <p:ph type="dt" sz="half" idx="10"/>
          </p:nvPr>
        </p:nvSpPr>
        <p:spPr/>
        <p:txBody>
          <a:bodyPr/>
          <a:lstStyle/>
          <a:p>
            <a:fld id="{D26991B5-3F07-0942-9E05-8D112190B58D}" type="datetimeFigureOut">
              <a:rPr lang="ru-RU" smtClean="0"/>
              <a:t>17.12.2021</a:t>
            </a:fld>
            <a:endParaRPr lang="ru-RU"/>
          </a:p>
        </p:txBody>
      </p:sp>
      <p:sp>
        <p:nvSpPr>
          <p:cNvPr id="3" name="Нижний колонтитул 2">
            <a:extLst>
              <a:ext uri="{FF2B5EF4-FFF2-40B4-BE49-F238E27FC236}">
                <a16:creationId xmlns:a16="http://schemas.microsoft.com/office/drawing/2014/main" id="{B10F366E-DE42-6C4A-A269-9ED9E316F474}"/>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A65CEDDC-3007-9942-8858-13769343CC9A}"/>
              </a:ext>
            </a:extLst>
          </p:cNvPr>
          <p:cNvSpPr>
            <a:spLocks noGrp="1"/>
          </p:cNvSpPr>
          <p:nvPr>
            <p:ph type="sldNum" sz="quarter" idx="12"/>
          </p:nvPr>
        </p:nvSpPr>
        <p:spPr/>
        <p:txBody>
          <a:bodyPr/>
          <a:lstStyle/>
          <a:p>
            <a:fld id="{A86B4BFD-A48E-8C42-A8B7-B98169D92ACE}" type="slidenum">
              <a:rPr lang="ru-RU" smtClean="0"/>
              <a:t>‹#›</a:t>
            </a:fld>
            <a:endParaRPr lang="ru-RU"/>
          </a:p>
        </p:txBody>
      </p:sp>
    </p:spTree>
    <p:extLst>
      <p:ext uri="{BB962C8B-B14F-4D97-AF65-F5344CB8AC3E}">
        <p14:creationId xmlns:p14="http://schemas.microsoft.com/office/powerpoint/2010/main" val="25130737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DF68776-E926-DB4A-BB8B-98269732CDA4}"/>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EE906F28-D107-B54F-BE3D-E0E14FCCA9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2552B3E9-F96A-9949-BA52-FD222EEC51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B1D6DE7E-0E29-EA4F-8205-ED12AF67E06E}"/>
              </a:ext>
            </a:extLst>
          </p:cNvPr>
          <p:cNvSpPr>
            <a:spLocks noGrp="1"/>
          </p:cNvSpPr>
          <p:nvPr>
            <p:ph type="dt" sz="half" idx="10"/>
          </p:nvPr>
        </p:nvSpPr>
        <p:spPr/>
        <p:txBody>
          <a:bodyPr/>
          <a:lstStyle/>
          <a:p>
            <a:fld id="{D26991B5-3F07-0942-9E05-8D112190B58D}" type="datetimeFigureOut">
              <a:rPr lang="ru-RU" smtClean="0"/>
              <a:t>17.12.2021</a:t>
            </a:fld>
            <a:endParaRPr lang="ru-RU"/>
          </a:p>
        </p:txBody>
      </p:sp>
      <p:sp>
        <p:nvSpPr>
          <p:cNvPr id="6" name="Нижний колонтитул 5">
            <a:extLst>
              <a:ext uri="{FF2B5EF4-FFF2-40B4-BE49-F238E27FC236}">
                <a16:creationId xmlns:a16="http://schemas.microsoft.com/office/drawing/2014/main" id="{A45021C1-DCB2-F74E-B0CE-9BC548F3300F}"/>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5DDFA5AA-9E23-8F46-B8AC-E134077BE5F3}"/>
              </a:ext>
            </a:extLst>
          </p:cNvPr>
          <p:cNvSpPr>
            <a:spLocks noGrp="1"/>
          </p:cNvSpPr>
          <p:nvPr>
            <p:ph type="sldNum" sz="quarter" idx="12"/>
          </p:nvPr>
        </p:nvSpPr>
        <p:spPr/>
        <p:txBody>
          <a:bodyPr/>
          <a:lstStyle/>
          <a:p>
            <a:fld id="{A86B4BFD-A48E-8C42-A8B7-B98169D92ACE}" type="slidenum">
              <a:rPr lang="ru-RU" smtClean="0"/>
              <a:t>‹#›</a:t>
            </a:fld>
            <a:endParaRPr lang="ru-RU"/>
          </a:p>
        </p:txBody>
      </p:sp>
    </p:spTree>
    <p:extLst>
      <p:ext uri="{BB962C8B-B14F-4D97-AF65-F5344CB8AC3E}">
        <p14:creationId xmlns:p14="http://schemas.microsoft.com/office/powerpoint/2010/main" val="31801451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B7E0DCB-D3A2-3A4F-9904-E6F77B99E1E5}"/>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F3A2FF8C-2AE6-254E-8CC1-359BE2ACB2A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8795E3E8-399A-9849-9AF8-B59082BBAB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C93704BA-EF28-CA49-8F8E-373EE8B59C7B}"/>
              </a:ext>
            </a:extLst>
          </p:cNvPr>
          <p:cNvSpPr>
            <a:spLocks noGrp="1"/>
          </p:cNvSpPr>
          <p:nvPr>
            <p:ph type="dt" sz="half" idx="10"/>
          </p:nvPr>
        </p:nvSpPr>
        <p:spPr/>
        <p:txBody>
          <a:bodyPr/>
          <a:lstStyle/>
          <a:p>
            <a:fld id="{D26991B5-3F07-0942-9E05-8D112190B58D}" type="datetimeFigureOut">
              <a:rPr lang="ru-RU" smtClean="0"/>
              <a:t>17.12.2021</a:t>
            </a:fld>
            <a:endParaRPr lang="ru-RU"/>
          </a:p>
        </p:txBody>
      </p:sp>
      <p:sp>
        <p:nvSpPr>
          <p:cNvPr id="6" name="Нижний колонтитул 5">
            <a:extLst>
              <a:ext uri="{FF2B5EF4-FFF2-40B4-BE49-F238E27FC236}">
                <a16:creationId xmlns:a16="http://schemas.microsoft.com/office/drawing/2014/main" id="{0B123071-4C29-904E-86FB-837F1ED5ED7F}"/>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FDC5A920-09CF-DD49-A14B-9D4DB9273517}"/>
              </a:ext>
            </a:extLst>
          </p:cNvPr>
          <p:cNvSpPr>
            <a:spLocks noGrp="1"/>
          </p:cNvSpPr>
          <p:nvPr>
            <p:ph type="sldNum" sz="quarter" idx="12"/>
          </p:nvPr>
        </p:nvSpPr>
        <p:spPr/>
        <p:txBody>
          <a:bodyPr/>
          <a:lstStyle/>
          <a:p>
            <a:fld id="{A86B4BFD-A48E-8C42-A8B7-B98169D92ACE}" type="slidenum">
              <a:rPr lang="ru-RU" smtClean="0"/>
              <a:t>‹#›</a:t>
            </a:fld>
            <a:endParaRPr lang="ru-RU"/>
          </a:p>
        </p:txBody>
      </p:sp>
    </p:spTree>
    <p:extLst>
      <p:ext uri="{BB962C8B-B14F-4D97-AF65-F5344CB8AC3E}">
        <p14:creationId xmlns:p14="http://schemas.microsoft.com/office/powerpoint/2010/main" val="28789346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66E65EE-5864-6640-AC96-CED0525AD616}"/>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3B7AFA19-EB3F-FA43-AA19-5BAD60DB09B9}"/>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531FFF28-2615-D94D-86B9-B22354DD8825}"/>
              </a:ext>
            </a:extLst>
          </p:cNvPr>
          <p:cNvSpPr>
            <a:spLocks noGrp="1"/>
          </p:cNvSpPr>
          <p:nvPr>
            <p:ph type="dt" sz="half" idx="10"/>
          </p:nvPr>
        </p:nvSpPr>
        <p:spPr/>
        <p:txBody>
          <a:bodyPr/>
          <a:lstStyle/>
          <a:p>
            <a:fld id="{D26991B5-3F07-0942-9E05-8D112190B58D}" type="datetimeFigureOut">
              <a:rPr lang="ru-RU" smtClean="0"/>
              <a:t>17.12.2021</a:t>
            </a:fld>
            <a:endParaRPr lang="ru-RU"/>
          </a:p>
        </p:txBody>
      </p:sp>
      <p:sp>
        <p:nvSpPr>
          <p:cNvPr id="5" name="Нижний колонтитул 4">
            <a:extLst>
              <a:ext uri="{FF2B5EF4-FFF2-40B4-BE49-F238E27FC236}">
                <a16:creationId xmlns:a16="http://schemas.microsoft.com/office/drawing/2014/main" id="{94D21392-3BA5-3A4B-BB94-A3C410B3B7F3}"/>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76D81A9C-404A-284E-8BE5-7C2C30DD1675}"/>
              </a:ext>
            </a:extLst>
          </p:cNvPr>
          <p:cNvSpPr>
            <a:spLocks noGrp="1"/>
          </p:cNvSpPr>
          <p:nvPr>
            <p:ph type="sldNum" sz="quarter" idx="12"/>
          </p:nvPr>
        </p:nvSpPr>
        <p:spPr/>
        <p:txBody>
          <a:bodyPr/>
          <a:lstStyle/>
          <a:p>
            <a:fld id="{A86B4BFD-A48E-8C42-A8B7-B98169D92ACE}" type="slidenum">
              <a:rPr lang="ru-RU" smtClean="0"/>
              <a:t>‹#›</a:t>
            </a:fld>
            <a:endParaRPr lang="ru-RU"/>
          </a:p>
        </p:txBody>
      </p:sp>
    </p:spTree>
    <p:extLst>
      <p:ext uri="{BB962C8B-B14F-4D97-AF65-F5344CB8AC3E}">
        <p14:creationId xmlns:p14="http://schemas.microsoft.com/office/powerpoint/2010/main" val="22936084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A5548077-29ED-F544-A194-B974B3C8194C}"/>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7E056E49-47B0-BE4D-B078-57E3BC1FC694}"/>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3FFAF90D-D2D4-7143-8BAC-26F05EB73C04}"/>
              </a:ext>
            </a:extLst>
          </p:cNvPr>
          <p:cNvSpPr>
            <a:spLocks noGrp="1"/>
          </p:cNvSpPr>
          <p:nvPr>
            <p:ph type="dt" sz="half" idx="10"/>
          </p:nvPr>
        </p:nvSpPr>
        <p:spPr/>
        <p:txBody>
          <a:bodyPr/>
          <a:lstStyle/>
          <a:p>
            <a:fld id="{D26991B5-3F07-0942-9E05-8D112190B58D}" type="datetimeFigureOut">
              <a:rPr lang="ru-RU" smtClean="0"/>
              <a:t>17.12.2021</a:t>
            </a:fld>
            <a:endParaRPr lang="ru-RU"/>
          </a:p>
        </p:txBody>
      </p:sp>
      <p:sp>
        <p:nvSpPr>
          <p:cNvPr id="5" name="Нижний колонтитул 4">
            <a:extLst>
              <a:ext uri="{FF2B5EF4-FFF2-40B4-BE49-F238E27FC236}">
                <a16:creationId xmlns:a16="http://schemas.microsoft.com/office/drawing/2014/main" id="{39D0BC06-9760-8F44-B125-907839975BD1}"/>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55AE31C5-E8DF-214B-833A-A7A85D87BDAC}"/>
              </a:ext>
            </a:extLst>
          </p:cNvPr>
          <p:cNvSpPr>
            <a:spLocks noGrp="1"/>
          </p:cNvSpPr>
          <p:nvPr>
            <p:ph type="sldNum" sz="quarter" idx="12"/>
          </p:nvPr>
        </p:nvSpPr>
        <p:spPr/>
        <p:txBody>
          <a:bodyPr/>
          <a:lstStyle/>
          <a:p>
            <a:fld id="{A86B4BFD-A48E-8C42-A8B7-B98169D92ACE}" type="slidenum">
              <a:rPr lang="ru-RU" smtClean="0"/>
              <a:t>‹#›</a:t>
            </a:fld>
            <a:endParaRPr lang="ru-RU"/>
          </a:p>
        </p:txBody>
      </p:sp>
    </p:spTree>
    <p:extLst>
      <p:ext uri="{BB962C8B-B14F-4D97-AF65-F5344CB8AC3E}">
        <p14:creationId xmlns:p14="http://schemas.microsoft.com/office/powerpoint/2010/main" val="14909984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543B584-8F7D-EF42-BC3F-397FE0DEA56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2CEC46F0-131F-D246-A981-02B95D85C38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BDA99A33-B752-AE49-8EDB-8E094A44AF1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6991B5-3F07-0942-9E05-8D112190B58D}" type="datetimeFigureOut">
              <a:rPr lang="ru-RU" smtClean="0"/>
              <a:t>17.12.2021</a:t>
            </a:fld>
            <a:endParaRPr lang="ru-RU"/>
          </a:p>
        </p:txBody>
      </p:sp>
      <p:sp>
        <p:nvSpPr>
          <p:cNvPr id="5" name="Нижний колонтитул 4">
            <a:extLst>
              <a:ext uri="{FF2B5EF4-FFF2-40B4-BE49-F238E27FC236}">
                <a16:creationId xmlns:a16="http://schemas.microsoft.com/office/drawing/2014/main" id="{C04BE33E-B0D0-1F44-A120-81A5FCB9AF3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B5375F6C-68F4-AB48-85BF-76C14ECABBC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6B4BFD-A48E-8C42-A8B7-B98169D92ACE}" type="slidenum">
              <a:rPr lang="ru-RU" smtClean="0"/>
              <a:t>‹#›</a:t>
            </a:fld>
            <a:endParaRPr lang="ru-RU"/>
          </a:p>
        </p:txBody>
      </p:sp>
    </p:spTree>
    <p:extLst>
      <p:ext uri="{BB962C8B-B14F-4D97-AF65-F5344CB8AC3E}">
        <p14:creationId xmlns:p14="http://schemas.microsoft.com/office/powerpoint/2010/main" val="32439237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tif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8.tif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5.svg"/><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5.svg"/><Relationship Id="rId4" Type="http://schemas.openxmlformats.org/officeDocument/2006/relationships/image" Target="../media/image14.png"/></Relationships>
</file>

<file path=ppt/slides/_rels/slide20.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23.svg"/><Relationship Id="rId4" Type="http://schemas.openxmlformats.org/officeDocument/2006/relationships/image" Target="../media/image22.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24.png"/></Relationships>
</file>

<file path=ppt/slides/_rels/slide31.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5.svg"/><Relationship Id="rId4" Type="http://schemas.openxmlformats.org/officeDocument/2006/relationships/image" Target="../media/image14.png"/></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33.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5.svg"/><Relationship Id="rId4" Type="http://schemas.openxmlformats.org/officeDocument/2006/relationships/image" Target="../media/image14.png"/></Relationships>
</file>

<file path=ppt/slides/_rels/slide3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1AE6DA4-73E3-3E40-A1B6-4E84902A5959}"/>
              </a:ext>
            </a:extLst>
          </p:cNvPr>
          <p:cNvSpPr>
            <a:spLocks noGrp="1"/>
          </p:cNvSpPr>
          <p:nvPr>
            <p:ph type="ctrTitle"/>
          </p:nvPr>
        </p:nvSpPr>
        <p:spPr>
          <a:xfrm>
            <a:off x="572051" y="1230473"/>
            <a:ext cx="7672039" cy="2324337"/>
          </a:xfrm>
        </p:spPr>
        <p:txBody>
          <a:bodyPr>
            <a:normAutofit fontScale="90000"/>
          </a:bodyPr>
          <a:lstStyle/>
          <a:p>
            <a:r>
              <a:rPr lang="ru-RU" b="1" dirty="0"/>
              <a:t>Понятие власти</a:t>
            </a:r>
            <a:br>
              <a:rPr lang="ru-RU" b="1" dirty="0"/>
            </a:br>
            <a:r>
              <a:rPr lang="ru-RU" b="1" dirty="0"/>
              <a:t>Государство и его функции</a:t>
            </a:r>
            <a:endParaRPr lang="ru-RU" dirty="0"/>
          </a:p>
        </p:txBody>
      </p:sp>
      <p:pic>
        <p:nvPicPr>
          <p:cNvPr id="4" name="Picture 7">
            <a:extLst>
              <a:ext uri="{FF2B5EF4-FFF2-40B4-BE49-F238E27FC236}">
                <a16:creationId xmlns:a16="http://schemas.microsoft.com/office/drawing/2014/main" id="{0A0AD42F-03A2-F24E-98D1-0EDCC7FB7202}"/>
              </a:ext>
            </a:extLst>
          </p:cNvPr>
          <p:cNvPicPr>
            <a:picLocks noChangeAspect="1"/>
          </p:cNvPicPr>
          <p:nvPr/>
        </p:nvPicPr>
        <p:blipFill>
          <a:blip r:embed="rId2"/>
          <a:srcRect/>
          <a:stretch>
            <a:fillRect/>
          </a:stretch>
        </p:blipFill>
        <p:spPr>
          <a:xfrm>
            <a:off x="8166410" y="1230473"/>
            <a:ext cx="3720790" cy="5270688"/>
          </a:xfrm>
          <a:prstGeom prst="rect">
            <a:avLst/>
          </a:prstGeom>
        </p:spPr>
      </p:pic>
    </p:spTree>
    <p:extLst>
      <p:ext uri="{BB962C8B-B14F-4D97-AF65-F5344CB8AC3E}">
        <p14:creationId xmlns:p14="http://schemas.microsoft.com/office/powerpoint/2010/main" val="40376861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6791740">
            <a:off x="-595349" y="-430943"/>
            <a:ext cx="2075159" cy="2014791"/>
          </a:xfrm>
          <a:prstGeom prst="rect">
            <a:avLst/>
          </a:prstGeom>
        </p:spPr>
      </p:pic>
      <p:pic>
        <p:nvPicPr>
          <p:cNvPr id="3" name="Picture 3"/>
          <p:cNvPicPr>
            <a:picLocks noChangeAspect="1"/>
          </p:cNvPicPr>
          <p:nvPr/>
        </p:nvPicPr>
        <p:blipFill>
          <a:blip r:embed="rId3">
            <a:alphaModFix amt="19999"/>
          </a:blip>
          <a:srcRect/>
          <a:stretch>
            <a:fillRect/>
          </a:stretch>
        </p:blipFill>
        <p:spPr>
          <a:xfrm rot="-9562250">
            <a:off x="-1690678" y="-1428740"/>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9562250">
            <a:off x="-1904544" y="-2169720"/>
            <a:ext cx="3381357" cy="3503996"/>
          </a:xfrm>
          <a:prstGeom prst="rect">
            <a:avLst/>
          </a:prstGeom>
        </p:spPr>
      </p:pic>
      <p:pic>
        <p:nvPicPr>
          <p:cNvPr id="6" name="Picture 6"/>
          <p:cNvPicPr>
            <a:picLocks noChangeAspect="1"/>
          </p:cNvPicPr>
          <p:nvPr/>
        </p:nvPicPr>
        <p:blipFill>
          <a:blip r:embed="rId2">
            <a:alphaModFix amt="19999"/>
          </a:blip>
          <a:srcRect/>
          <a:stretch>
            <a:fillRect/>
          </a:stretch>
        </p:blipFill>
        <p:spPr>
          <a:xfrm rot="-10800000">
            <a:off x="-1669934" y="-1206414"/>
            <a:ext cx="3339867" cy="3242707"/>
          </a:xfrm>
          <a:prstGeom prst="rect">
            <a:avLst/>
          </a:prstGeom>
        </p:spPr>
      </p:pic>
      <p:sp>
        <p:nvSpPr>
          <p:cNvPr id="7" name="Прямоугольник 6">
            <a:extLst>
              <a:ext uri="{FF2B5EF4-FFF2-40B4-BE49-F238E27FC236}">
                <a16:creationId xmlns:a16="http://schemas.microsoft.com/office/drawing/2014/main" id="{10F38D3B-66DA-B847-8CBA-C39B2EF8466E}"/>
              </a:ext>
            </a:extLst>
          </p:cNvPr>
          <p:cNvSpPr/>
          <p:nvPr/>
        </p:nvSpPr>
        <p:spPr>
          <a:xfrm>
            <a:off x="530578" y="1047761"/>
            <a:ext cx="11537244" cy="5297669"/>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Выберите верные суждения о власти и теории разделения властей? </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1. Сущность власти заключается в целенаправленном воздействии воли одного человека на волю других людей.</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2. В современном демократическом обществе политическая власть сосредоточена исключительно в руках государства.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3. К субъектам политики относятся политические партии и движения.</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4. К субъектам политики относятся избиратели.</a:t>
            </a:r>
          </a:p>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5. Принцип разделения властей в демократическом государстве предполагает систему сдержек и противовесов.</a:t>
            </a:r>
          </a:p>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6. Принцип разделения властей реализуется в государстве любого типа.</a:t>
            </a:r>
          </a:p>
        </p:txBody>
      </p:sp>
    </p:spTree>
    <p:extLst>
      <p:ext uri="{BB962C8B-B14F-4D97-AF65-F5344CB8AC3E}">
        <p14:creationId xmlns:p14="http://schemas.microsoft.com/office/powerpoint/2010/main" val="10349073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alphaModFix amt="19999"/>
          </a:blip>
          <a:srcRect/>
          <a:stretch>
            <a:fillRect/>
          </a:stretch>
        </p:blipFill>
        <p:spPr>
          <a:xfrm rot="6026777">
            <a:off x="8527266" y="4297548"/>
            <a:ext cx="2717698" cy="2638638"/>
          </a:xfrm>
          <a:prstGeom prst="rect">
            <a:avLst/>
          </a:prstGeom>
        </p:spPr>
      </p:pic>
      <p:pic>
        <p:nvPicPr>
          <p:cNvPr id="4" name="Picture 4"/>
          <p:cNvPicPr>
            <a:picLocks noChangeAspect="1"/>
          </p:cNvPicPr>
          <p:nvPr/>
        </p:nvPicPr>
        <p:blipFill>
          <a:blip r:embed="rId3">
            <a:alphaModFix amt="19999"/>
          </a:blip>
          <a:srcRect/>
          <a:stretch>
            <a:fillRect/>
          </a:stretch>
        </p:blipFill>
        <p:spPr>
          <a:xfrm rot="-2672515">
            <a:off x="8819102" y="4081330"/>
            <a:ext cx="4366699" cy="4525077"/>
          </a:xfrm>
          <a:prstGeom prst="rect">
            <a:avLst/>
          </a:prstGeom>
        </p:spPr>
      </p:pic>
      <p:pic>
        <p:nvPicPr>
          <p:cNvPr id="5" name="Picture 5"/>
          <p:cNvPicPr>
            <a:picLocks noChangeAspect="1"/>
          </p:cNvPicPr>
          <p:nvPr/>
        </p:nvPicPr>
        <p:blipFill>
          <a:blip r:embed="rId3">
            <a:alphaModFix amt="19999"/>
          </a:blip>
          <a:srcRect/>
          <a:stretch>
            <a:fillRect/>
          </a:stretch>
        </p:blipFill>
        <p:spPr>
          <a:xfrm rot="-2672515">
            <a:off x="9826600" y="4473141"/>
            <a:ext cx="4366699" cy="4525077"/>
          </a:xfrm>
          <a:prstGeom prst="rect">
            <a:avLst/>
          </a:prstGeom>
        </p:spPr>
      </p:pic>
      <p:sp>
        <p:nvSpPr>
          <p:cNvPr id="7" name="Rectangle 4">
            <a:extLst>
              <a:ext uri="{FF2B5EF4-FFF2-40B4-BE49-F238E27FC236}">
                <a16:creationId xmlns:a16="http://schemas.microsoft.com/office/drawing/2014/main" id="{D6923E1A-299B-584F-B1C9-1E6ADCA1EEDA}"/>
              </a:ext>
            </a:extLst>
          </p:cNvPr>
          <p:cNvSpPr>
            <a:spLocks noChangeArrowheads="1"/>
          </p:cNvSpPr>
          <p:nvPr/>
        </p:nvSpPr>
        <p:spPr bwMode="auto">
          <a:xfrm>
            <a:off x="-758832" y="947256"/>
            <a:ext cx="20045431"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6" name="Прямоугольник 5">
            <a:extLst>
              <a:ext uri="{FF2B5EF4-FFF2-40B4-BE49-F238E27FC236}">
                <a16:creationId xmlns:a16="http://schemas.microsoft.com/office/drawing/2014/main" id="{771264B8-74D4-A544-AD7F-5F404D5A0194}"/>
              </a:ext>
            </a:extLst>
          </p:cNvPr>
          <p:cNvSpPr/>
          <p:nvPr/>
        </p:nvSpPr>
        <p:spPr>
          <a:xfrm>
            <a:off x="445911" y="-475"/>
            <a:ext cx="11300178" cy="6578147"/>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Выберите верные суждения о власти и запишите </a:t>
            </a:r>
            <a:r>
              <a:rPr lang="ru-RU" sz="2800" b="1" u="sng" dirty="0">
                <a:solidFill>
                  <a:srgbClr val="FF0000"/>
                </a:solidFill>
                <a:latin typeface="Calibri" panose="020F0502020204030204" pitchFamily="34" charset="0"/>
                <a:ea typeface="Calibri" panose="020F0502020204030204" pitchFamily="34" charset="0"/>
                <a:cs typeface="Times New Roman" panose="02020603050405020304" pitchFamily="18" charset="0"/>
              </a:rPr>
              <a:t>цифры</a:t>
            </a: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под которыми они указаны.</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Властью называют способность одной стороны (индивида или группы) влиять на поведение другой стороны вне зависимости от того, готова эта последняя к сотрудничеству или нет.</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Власть любого типа предполагает определённое неравенство в отношениях между властвующими и подвластными.</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 степени </a:t>
            </a:r>
            <a:r>
              <a:rPr lang="ru-RU" sz="2800" dirty="0" err="1">
                <a:latin typeface="Calibri" panose="020F0502020204030204" pitchFamily="34" charset="0"/>
                <a:ea typeface="Calibri" panose="020F0502020204030204" pitchFamily="34" charset="0"/>
                <a:cs typeface="Times New Roman" panose="02020603050405020304" pitchFamily="18" charset="0"/>
              </a:rPr>
              <a:t>институциализации</a:t>
            </a:r>
            <a:r>
              <a:rPr lang="ru-RU" sz="2800" dirty="0">
                <a:latin typeface="Calibri" panose="020F0502020204030204" pitchFamily="34" charset="0"/>
                <a:ea typeface="Calibri" panose="020F0502020204030204" pitchFamily="34" charset="0"/>
                <a:cs typeface="Times New Roman" panose="02020603050405020304" pitchFamily="18" charset="0"/>
              </a:rPr>
              <a:t> власть бывает демократическая, авторитарная и др.</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 режиму правления выделяют власть правительственную, городскую, школьную и др.</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Целью политической власти является консолидация общества для решения важных социальных задач.</a:t>
            </a:r>
          </a:p>
        </p:txBody>
      </p:sp>
    </p:spTree>
    <p:extLst>
      <p:ext uri="{BB962C8B-B14F-4D97-AF65-F5344CB8AC3E}">
        <p14:creationId xmlns:p14="http://schemas.microsoft.com/office/powerpoint/2010/main" val="20430568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a:off x="8067727" y="3551293"/>
            <a:ext cx="2576567" cy="2501612"/>
          </a:xfrm>
          <a:prstGeom prst="rect">
            <a:avLst/>
          </a:prstGeom>
        </p:spPr>
      </p:pic>
      <p:pic>
        <p:nvPicPr>
          <p:cNvPr id="8" name="Picture 8"/>
          <p:cNvPicPr>
            <a:picLocks noChangeAspect="1"/>
          </p:cNvPicPr>
          <p:nvPr/>
        </p:nvPicPr>
        <p:blipFill>
          <a:blip r:embed="rId3">
            <a:alphaModFix amt="19999"/>
          </a:blip>
          <a:srcRect/>
          <a:stretch>
            <a:fillRect/>
          </a:stretch>
        </p:blipFill>
        <p:spPr>
          <a:xfrm rot="1787001">
            <a:off x="9019997" y="4226820"/>
            <a:ext cx="3754585" cy="3890761"/>
          </a:xfrm>
          <a:prstGeom prst="rect">
            <a:avLst/>
          </a:prstGeom>
        </p:spPr>
      </p:pic>
      <p:pic>
        <p:nvPicPr>
          <p:cNvPr id="9" name="Picture 9"/>
          <p:cNvPicPr>
            <a:picLocks noChangeAspect="1"/>
          </p:cNvPicPr>
          <p:nvPr/>
        </p:nvPicPr>
        <p:blipFill>
          <a:blip r:embed="rId4">
            <a:alphaModFix amt="19999"/>
          </a:blip>
          <a:srcRect/>
          <a:stretch>
            <a:fillRect/>
          </a:stretch>
        </p:blipFill>
        <p:spPr>
          <a:xfrm rot="1787001">
            <a:off x="9019997" y="5048314"/>
            <a:ext cx="3754585" cy="3890761"/>
          </a:xfrm>
          <a:prstGeom prst="rect">
            <a:avLst/>
          </a:prstGeom>
        </p:spPr>
      </p:pic>
      <p:sp>
        <p:nvSpPr>
          <p:cNvPr id="4" name="Прямоугольник 3">
            <a:extLst>
              <a:ext uri="{FF2B5EF4-FFF2-40B4-BE49-F238E27FC236}">
                <a16:creationId xmlns:a16="http://schemas.microsoft.com/office/drawing/2014/main" id="{471F8C6B-76B9-214F-98A0-2FEA624761A2}"/>
              </a:ext>
            </a:extLst>
          </p:cNvPr>
          <p:cNvSpPr/>
          <p:nvPr/>
        </p:nvSpPr>
        <p:spPr>
          <a:xfrm>
            <a:off x="225777" y="0"/>
            <a:ext cx="11548534" cy="7039171"/>
          </a:xfrm>
          <a:prstGeom prst="rect">
            <a:avLst/>
          </a:prstGeom>
        </p:spPr>
        <p:txBody>
          <a:bodyPr wrap="square">
            <a:spAutoFit/>
          </a:bodyPr>
          <a:lstStyle/>
          <a:p>
            <a:pPr algn="just">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Выберите верные суждения о власти и запишите </a:t>
            </a:r>
            <a:r>
              <a:rPr lang="ru-RU" sz="2800" b="1" u="sng" dirty="0">
                <a:solidFill>
                  <a:srgbClr val="FF0000"/>
                </a:solidFill>
                <a:latin typeface="Calibri" panose="020F0502020204030204" pitchFamily="34" charset="0"/>
                <a:ea typeface="Calibri" panose="020F0502020204030204" pitchFamily="34" charset="0"/>
                <a:cs typeface="Times New Roman" panose="02020603050405020304" pitchFamily="18" charset="0"/>
              </a:rPr>
              <a:t>цифры</a:t>
            </a: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под которыми они указаны.</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Возникновение власти обусловлено потребностью в регуляции общественных отношений и согласовании несовпадающих интересов.</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Объектами власти являются те лидеры и группы, которые её осуществляют.</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Политическая власть опирается на экономические, социальные и другие ресурсы.</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Политическая власть направлена на достижение общезначимых целей, которые не могут быть реализованы без вмешательства государства.</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Политическая власть в государстве любого типа стремится удовлетворить интересы правящей элиты в обход интересов различных больших групп населения.</a:t>
            </a:r>
          </a:p>
        </p:txBody>
      </p:sp>
    </p:spTree>
    <p:extLst>
      <p:ext uri="{BB962C8B-B14F-4D97-AF65-F5344CB8AC3E}">
        <p14:creationId xmlns:p14="http://schemas.microsoft.com/office/powerpoint/2010/main" val="14319266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8517274" y="776190"/>
            <a:ext cx="2368097" cy="2299207"/>
          </a:xfrm>
          <a:prstGeom prst="rect">
            <a:avLst/>
          </a:prstGeom>
        </p:spPr>
      </p:pic>
      <p:pic>
        <p:nvPicPr>
          <p:cNvPr id="3" name="Picture 3"/>
          <p:cNvPicPr>
            <a:picLocks noChangeAspect="1"/>
          </p:cNvPicPr>
          <p:nvPr/>
        </p:nvPicPr>
        <p:blipFill>
          <a:blip r:embed="rId3">
            <a:alphaModFix amt="19999"/>
          </a:blip>
          <a:srcRect/>
          <a:stretch>
            <a:fillRect/>
          </a:stretch>
        </p:blipFill>
        <p:spPr>
          <a:xfrm rot="-7104152">
            <a:off x="9693618" y="-733662"/>
            <a:ext cx="3381357" cy="3503996"/>
          </a:xfrm>
          <a:prstGeom prst="rect">
            <a:avLst/>
          </a:prstGeom>
        </p:spPr>
      </p:pic>
      <p:pic>
        <p:nvPicPr>
          <p:cNvPr id="4" name="Picture 4"/>
          <p:cNvPicPr>
            <a:picLocks noChangeAspect="1"/>
          </p:cNvPicPr>
          <p:nvPr/>
        </p:nvPicPr>
        <p:blipFill>
          <a:blip r:embed="rId4">
            <a:alphaModFix amt="19999"/>
          </a:blip>
          <a:srcRect/>
          <a:stretch>
            <a:fillRect/>
          </a:stretch>
        </p:blipFill>
        <p:spPr>
          <a:xfrm rot="-7104152">
            <a:off x="10201924" y="-1398734"/>
            <a:ext cx="3381357" cy="3503996"/>
          </a:xfrm>
          <a:prstGeom prst="rect">
            <a:avLst/>
          </a:prstGeom>
        </p:spPr>
      </p:pic>
      <p:sp>
        <p:nvSpPr>
          <p:cNvPr id="6" name="Прямоугольник 5">
            <a:extLst>
              <a:ext uri="{FF2B5EF4-FFF2-40B4-BE49-F238E27FC236}">
                <a16:creationId xmlns:a16="http://schemas.microsoft.com/office/drawing/2014/main" id="{D99F4578-24C0-4E40-9631-5B2E67A71D38}"/>
              </a:ext>
            </a:extLst>
          </p:cNvPr>
          <p:cNvSpPr/>
          <p:nvPr/>
        </p:nvSpPr>
        <p:spPr>
          <a:xfrm>
            <a:off x="163688" y="-75101"/>
            <a:ext cx="11864623" cy="7008201"/>
          </a:xfrm>
          <a:prstGeom prst="rect">
            <a:avLst/>
          </a:prstGeom>
        </p:spPr>
        <p:txBody>
          <a:bodyPr wrap="square">
            <a:spAutoFit/>
          </a:bodyPr>
          <a:lstStyle/>
          <a:p>
            <a:pPr>
              <a:lnSpc>
                <a:spcPct val="107000"/>
              </a:lnSpc>
              <a:spcAft>
                <a:spcPts val="800"/>
              </a:spcAft>
            </a:pPr>
            <a:r>
              <a:rPr lang="ru-RU" sz="26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Выберите верные суждения о власти и её видах и запишите </a:t>
            </a:r>
            <a:r>
              <a:rPr lang="ru-RU" sz="2600" b="1" u="sng" dirty="0">
                <a:solidFill>
                  <a:srgbClr val="FF0000"/>
                </a:solidFill>
                <a:latin typeface="Calibri" panose="020F0502020204030204" pitchFamily="34" charset="0"/>
                <a:ea typeface="Calibri" panose="020F0502020204030204" pitchFamily="34" charset="0"/>
                <a:cs typeface="Times New Roman" panose="02020603050405020304" pitchFamily="18" charset="0"/>
              </a:rPr>
              <a:t>цифры</a:t>
            </a:r>
            <a:r>
              <a:rPr lang="ru-RU" sz="26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под которыми они указаны.</a:t>
            </a:r>
          </a:p>
          <a:p>
            <a:pPr marL="514350" indent="-514350">
              <a:lnSpc>
                <a:spcPct val="107000"/>
              </a:lnSpc>
              <a:spcAft>
                <a:spcPts val="800"/>
              </a:spcAft>
              <a:buFont typeface="+mj-lt"/>
              <a:buAutoNum type="arabicPeriod"/>
            </a:pPr>
            <a:r>
              <a:rPr lang="ru-RU" sz="2600" dirty="0">
                <a:latin typeface="Calibri" panose="020F0502020204030204" pitchFamily="34" charset="0"/>
                <a:ea typeface="Calibri" panose="020F0502020204030204" pitchFamily="34" charset="0"/>
                <a:cs typeface="Times New Roman" panose="02020603050405020304" pitchFamily="18" charset="0"/>
              </a:rPr>
              <a:t>Политической властью называют способность одного человека или группы лиц контролировать поведение граждан, общества в целом, исходя из общенациональных или общегосударственных задач.</a:t>
            </a:r>
          </a:p>
          <a:p>
            <a:pPr marL="514350" indent="-514350">
              <a:lnSpc>
                <a:spcPct val="107000"/>
              </a:lnSpc>
              <a:spcAft>
                <a:spcPts val="800"/>
              </a:spcAft>
              <a:buFont typeface="+mj-lt"/>
              <a:buAutoNum type="arabicPeriod"/>
            </a:pPr>
            <a:r>
              <a:rPr lang="ru-RU" sz="2600" dirty="0">
                <a:latin typeface="Calibri" panose="020F0502020204030204" pitchFamily="34" charset="0"/>
                <a:ea typeface="Calibri" panose="020F0502020204030204" pitchFamily="34" charset="0"/>
                <a:cs typeface="Times New Roman" panose="02020603050405020304" pitchFamily="18" charset="0"/>
              </a:rPr>
              <a:t>Легальность власти проявляется в её неофициальном одобрении обществом в силу её притягательных черт.</a:t>
            </a:r>
          </a:p>
          <a:p>
            <a:pPr marL="514350" indent="-514350">
              <a:lnSpc>
                <a:spcPct val="107000"/>
              </a:lnSpc>
              <a:spcAft>
                <a:spcPts val="800"/>
              </a:spcAft>
              <a:buFont typeface="+mj-lt"/>
              <a:buAutoNum type="arabicPeriod"/>
            </a:pPr>
            <a:r>
              <a:rPr lang="ru-RU" sz="2600" dirty="0">
                <a:latin typeface="Calibri" panose="020F0502020204030204" pitchFamily="34" charset="0"/>
                <a:ea typeface="Calibri" panose="020F0502020204030204" pitchFamily="34" charset="0"/>
                <a:cs typeface="Times New Roman" panose="02020603050405020304" pitchFamily="18" charset="0"/>
              </a:rPr>
              <a:t>Возникновение политической власти обусловлено потребностью </a:t>
            </a:r>
            <a:br>
              <a:rPr lang="ru-RU" sz="2600" dirty="0">
                <a:latin typeface="Calibri" panose="020F0502020204030204" pitchFamily="34" charset="0"/>
                <a:ea typeface="Calibri" panose="020F0502020204030204" pitchFamily="34" charset="0"/>
                <a:cs typeface="Times New Roman" panose="02020603050405020304" pitchFamily="18" charset="0"/>
              </a:rPr>
            </a:br>
            <a:r>
              <a:rPr lang="ru-RU" sz="2600" dirty="0">
                <a:latin typeface="Calibri" panose="020F0502020204030204" pitchFamily="34" charset="0"/>
                <a:ea typeface="Calibri" panose="020F0502020204030204" pitchFamily="34" charset="0"/>
                <a:cs typeface="Times New Roman" panose="02020603050405020304" pitchFamily="18" charset="0"/>
              </a:rPr>
              <a:t>в регуляции общественных отношений, авторитетном разрешении социальных конфликтов.</a:t>
            </a:r>
          </a:p>
          <a:p>
            <a:pPr marL="514350" indent="-514350">
              <a:lnSpc>
                <a:spcPct val="107000"/>
              </a:lnSpc>
              <a:spcAft>
                <a:spcPts val="800"/>
              </a:spcAft>
              <a:buFont typeface="+mj-lt"/>
              <a:buAutoNum type="arabicPeriod"/>
            </a:pPr>
            <a:r>
              <a:rPr lang="ru-RU" sz="2600" dirty="0">
                <a:latin typeface="Calibri" panose="020F0502020204030204" pitchFamily="34" charset="0"/>
                <a:ea typeface="Calibri" panose="020F0502020204030204" pitchFamily="34" charset="0"/>
                <a:cs typeface="Times New Roman" panose="02020603050405020304" pitchFamily="18" charset="0"/>
              </a:rPr>
              <a:t>Государственная власть в демократическом государстве представлена законодательной, исполнительной и судебной ветвями.</a:t>
            </a:r>
          </a:p>
          <a:p>
            <a:pPr marL="514350" indent="-514350">
              <a:lnSpc>
                <a:spcPct val="107000"/>
              </a:lnSpc>
              <a:spcAft>
                <a:spcPts val="800"/>
              </a:spcAft>
              <a:buFont typeface="+mj-lt"/>
              <a:buAutoNum type="arabicPeriod"/>
            </a:pPr>
            <a:r>
              <a:rPr lang="ru-RU" sz="2600" dirty="0">
                <a:latin typeface="Calibri" panose="020F0502020204030204" pitchFamily="34" charset="0"/>
                <a:ea typeface="Calibri" panose="020F0502020204030204" pitchFamily="34" charset="0"/>
                <a:cs typeface="Times New Roman" panose="02020603050405020304" pitchFamily="18" charset="0"/>
              </a:rPr>
              <a:t>Харизматический тип легитимности власти основан на вере в святость традиций и право властвовать тех, кто получил власть в соответствии с этими традициями.</a:t>
            </a:r>
          </a:p>
        </p:txBody>
      </p:sp>
    </p:spTree>
    <p:extLst>
      <p:ext uri="{BB962C8B-B14F-4D97-AF65-F5344CB8AC3E}">
        <p14:creationId xmlns:p14="http://schemas.microsoft.com/office/powerpoint/2010/main" val="32653505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a:extLst>
              <a:ext uri="{FF2B5EF4-FFF2-40B4-BE49-F238E27FC236}">
                <a16:creationId xmlns:a16="http://schemas.microsoft.com/office/drawing/2014/main" id="{796CA1F7-6A2A-854A-B293-D02A5E5156F4}"/>
              </a:ext>
            </a:extLst>
          </p:cNvPr>
          <p:cNvSpPr/>
          <p:nvPr/>
        </p:nvSpPr>
        <p:spPr>
          <a:xfrm>
            <a:off x="409516" y="703842"/>
            <a:ext cx="11243733" cy="6370975"/>
          </a:xfrm>
          <a:prstGeom prst="rect">
            <a:avLst/>
          </a:prstGeom>
        </p:spPr>
        <p:txBody>
          <a:bodyPr wrap="square">
            <a:spAutoFit/>
          </a:bodyPr>
          <a:lstStyle/>
          <a:p>
            <a:pPr algn="just"/>
            <a:r>
              <a:rPr lang="ru-RU" sz="2400" dirty="0">
                <a:solidFill>
                  <a:srgbClr val="000000"/>
                </a:solidFill>
              </a:rPr>
              <a:t> Понятие политическая власть.</a:t>
            </a:r>
          </a:p>
          <a:p>
            <a:pPr algn="just"/>
            <a:r>
              <a:rPr lang="ru-RU" sz="2400" dirty="0">
                <a:solidFill>
                  <a:srgbClr val="000000"/>
                </a:solidFill>
              </a:rPr>
              <a:t>2. Виды власти.</a:t>
            </a:r>
          </a:p>
          <a:p>
            <a:pPr algn="just"/>
            <a:r>
              <a:rPr lang="ru-RU" sz="2400" dirty="0">
                <a:solidFill>
                  <a:srgbClr val="000000"/>
                </a:solidFill>
              </a:rPr>
              <a:t>3. Функции политической власти:</a:t>
            </a:r>
          </a:p>
          <a:p>
            <a:pPr algn="just"/>
            <a:r>
              <a:rPr lang="ru-RU" sz="2400" dirty="0">
                <a:solidFill>
                  <a:srgbClr val="000000"/>
                </a:solidFill>
              </a:rPr>
              <a:t>а) управленческая;</a:t>
            </a:r>
          </a:p>
          <a:p>
            <a:pPr algn="just"/>
            <a:r>
              <a:rPr lang="ru-RU" sz="2400" dirty="0">
                <a:solidFill>
                  <a:srgbClr val="000000"/>
                </a:solidFill>
              </a:rPr>
              <a:t>б) интегрирующая;</a:t>
            </a:r>
          </a:p>
          <a:p>
            <a:pPr algn="just"/>
            <a:r>
              <a:rPr lang="ru-RU" sz="2400" dirty="0">
                <a:solidFill>
                  <a:srgbClr val="000000"/>
                </a:solidFill>
              </a:rPr>
              <a:t>в) контролирующая и др.</a:t>
            </a:r>
          </a:p>
          <a:p>
            <a:pPr algn="just"/>
            <a:r>
              <a:rPr lang="ru-RU" sz="2400" dirty="0">
                <a:solidFill>
                  <a:srgbClr val="000000"/>
                </a:solidFill>
              </a:rPr>
              <a:t>4. Субъекты политической власти:</a:t>
            </a:r>
          </a:p>
          <a:p>
            <a:pPr algn="just"/>
            <a:r>
              <a:rPr lang="ru-RU" sz="2400" dirty="0">
                <a:solidFill>
                  <a:srgbClr val="000000"/>
                </a:solidFill>
              </a:rPr>
              <a:t>а) народ как источник власти;</a:t>
            </a:r>
          </a:p>
          <a:p>
            <a:pPr algn="just"/>
            <a:r>
              <a:rPr lang="ru-RU" sz="2400" dirty="0">
                <a:solidFill>
                  <a:srgbClr val="000000"/>
                </a:solidFill>
              </a:rPr>
              <a:t>б) политические партии;</a:t>
            </a:r>
          </a:p>
          <a:p>
            <a:pPr algn="just"/>
            <a:r>
              <a:rPr lang="ru-RU" sz="2400" dirty="0">
                <a:solidFill>
                  <a:srgbClr val="000000"/>
                </a:solidFill>
              </a:rPr>
              <a:t>в) политические элиты в современном обществе;</a:t>
            </a:r>
          </a:p>
          <a:p>
            <a:pPr algn="just"/>
            <a:r>
              <a:rPr lang="ru-RU" sz="2400" dirty="0">
                <a:solidFill>
                  <a:srgbClr val="000000"/>
                </a:solidFill>
              </a:rPr>
              <a:t>г) политические лидеры и др.</a:t>
            </a:r>
          </a:p>
          <a:p>
            <a:pPr algn="just"/>
            <a:r>
              <a:rPr lang="ru-RU" sz="2400" dirty="0">
                <a:solidFill>
                  <a:srgbClr val="000000"/>
                </a:solidFill>
              </a:rPr>
              <a:t>5. Государство как носитель политической власти.</a:t>
            </a:r>
          </a:p>
          <a:p>
            <a:pPr algn="just"/>
            <a:r>
              <a:rPr lang="ru-RU" sz="2400" dirty="0">
                <a:solidFill>
                  <a:srgbClr val="000000"/>
                </a:solidFill>
              </a:rPr>
              <a:t>6. Особенности государственной власти:</a:t>
            </a:r>
          </a:p>
          <a:p>
            <a:pPr algn="just"/>
            <a:r>
              <a:rPr lang="ru-RU" sz="2400" dirty="0">
                <a:solidFill>
                  <a:srgbClr val="000000"/>
                </a:solidFill>
              </a:rPr>
              <a:t>а) обязательность решений для всего населения;</a:t>
            </a:r>
          </a:p>
          <a:p>
            <a:pPr algn="just"/>
            <a:r>
              <a:rPr lang="ru-RU" sz="2400" dirty="0">
                <a:solidFill>
                  <a:srgbClr val="000000"/>
                </a:solidFill>
              </a:rPr>
              <a:t>б) легальность в использовании силы;</a:t>
            </a:r>
          </a:p>
          <a:p>
            <a:pPr algn="just"/>
            <a:r>
              <a:rPr lang="ru-RU" sz="2400" dirty="0">
                <a:solidFill>
                  <a:srgbClr val="000000"/>
                </a:solidFill>
              </a:rPr>
              <a:t>в) субъектом выступают органы государственной власти или должностные лица.</a:t>
            </a:r>
          </a:p>
          <a:p>
            <a:pPr algn="just"/>
            <a:endParaRPr lang="ru-RU" sz="2400" b="0" i="0" dirty="0">
              <a:solidFill>
                <a:srgbClr val="000000"/>
              </a:solidFill>
              <a:effectLst/>
            </a:endParaRPr>
          </a:p>
        </p:txBody>
      </p:sp>
      <p:sp>
        <p:nvSpPr>
          <p:cNvPr id="9" name="TextBox 8">
            <a:extLst>
              <a:ext uri="{FF2B5EF4-FFF2-40B4-BE49-F238E27FC236}">
                <a16:creationId xmlns:a16="http://schemas.microsoft.com/office/drawing/2014/main" id="{B00CFD72-10FE-4946-A27B-27A0AE1A2869}"/>
              </a:ext>
            </a:extLst>
          </p:cNvPr>
          <p:cNvSpPr txBox="1"/>
          <p:nvPr/>
        </p:nvSpPr>
        <p:spPr>
          <a:xfrm>
            <a:off x="3872089" y="180622"/>
            <a:ext cx="5489516" cy="523220"/>
          </a:xfrm>
          <a:prstGeom prst="rect">
            <a:avLst/>
          </a:prstGeom>
          <a:noFill/>
        </p:spPr>
        <p:txBody>
          <a:bodyPr wrap="none" rtlCol="0">
            <a:spAutoFit/>
          </a:bodyPr>
          <a:lstStyle/>
          <a:p>
            <a:r>
              <a:rPr lang="ru-RU" sz="2800" dirty="0">
                <a:solidFill>
                  <a:srgbClr val="FF0000"/>
                </a:solidFill>
              </a:rPr>
              <a:t>План по теме Политическая власть</a:t>
            </a:r>
          </a:p>
        </p:txBody>
      </p:sp>
    </p:spTree>
    <p:extLst>
      <p:ext uri="{BB962C8B-B14F-4D97-AF65-F5344CB8AC3E}">
        <p14:creationId xmlns:p14="http://schemas.microsoft.com/office/powerpoint/2010/main" val="31756371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1D8B2A8F-40B1-9B4F-8083-6AA75E335915}"/>
              </a:ext>
            </a:extLst>
          </p:cNvPr>
          <p:cNvSpPr/>
          <p:nvPr/>
        </p:nvSpPr>
        <p:spPr>
          <a:xfrm>
            <a:off x="1708067" y="1823437"/>
            <a:ext cx="8775865" cy="2246769"/>
          </a:xfrm>
          <a:prstGeom prst="rect">
            <a:avLst/>
          </a:prstGeom>
        </p:spPr>
        <p:txBody>
          <a:bodyPr wrap="square">
            <a:spAutoFit/>
          </a:bodyPr>
          <a:lstStyle/>
          <a:p>
            <a:r>
              <a:rPr lang="ru-RU" sz="2800" dirty="0">
                <a:effectLst/>
              </a:rPr>
              <a:t>Назовите три любых субъекта политики и приведите примеры политической деятельности каждого из них. (Сначала назовите субъект политики, затем приведите соответствующий пример. Каждый пример должен быть сформулирован развёрнуто.)</a:t>
            </a:r>
            <a:endParaRPr lang="ru-RU" sz="2800" dirty="0"/>
          </a:p>
        </p:txBody>
      </p:sp>
    </p:spTree>
    <p:extLst>
      <p:ext uri="{BB962C8B-B14F-4D97-AF65-F5344CB8AC3E}">
        <p14:creationId xmlns:p14="http://schemas.microsoft.com/office/powerpoint/2010/main" val="36136018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B219325F-E84D-344D-94BA-443D06286C11}"/>
              </a:ext>
            </a:extLst>
          </p:cNvPr>
          <p:cNvSpPr/>
          <p:nvPr/>
        </p:nvSpPr>
        <p:spPr>
          <a:xfrm>
            <a:off x="2082140" y="1918303"/>
            <a:ext cx="8027719" cy="1077218"/>
          </a:xfrm>
          <a:prstGeom prst="rect">
            <a:avLst/>
          </a:prstGeom>
        </p:spPr>
        <p:txBody>
          <a:bodyPr wrap="square">
            <a:spAutoFit/>
          </a:bodyPr>
          <a:lstStyle/>
          <a:p>
            <a:r>
              <a:rPr lang="ru-RU" sz="3200" dirty="0">
                <a:effectLst/>
              </a:rPr>
              <a:t>Какой смысл обществоведы вкладывают в понятие «государственный суверенитет»?</a:t>
            </a:r>
            <a:endParaRPr lang="ru-RU" sz="3200" dirty="0"/>
          </a:p>
        </p:txBody>
      </p:sp>
    </p:spTree>
    <p:extLst>
      <p:ext uri="{BB962C8B-B14F-4D97-AF65-F5344CB8AC3E}">
        <p14:creationId xmlns:p14="http://schemas.microsoft.com/office/powerpoint/2010/main" val="1008928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4A4BEE3C-E674-EB40-809B-9344A46433C7}"/>
              </a:ext>
            </a:extLst>
          </p:cNvPr>
          <p:cNvSpPr/>
          <p:nvPr/>
        </p:nvSpPr>
        <p:spPr>
          <a:xfrm>
            <a:off x="166255" y="103586"/>
            <a:ext cx="12025745" cy="5847755"/>
          </a:xfrm>
          <a:prstGeom prst="rect">
            <a:avLst/>
          </a:prstGeom>
        </p:spPr>
        <p:txBody>
          <a:bodyPr wrap="square">
            <a:spAutoFit/>
          </a:bodyPr>
          <a:lstStyle/>
          <a:p>
            <a:pPr algn="just"/>
            <a:r>
              <a:rPr lang="ru-RU" sz="2200" b="0" i="0" dirty="0">
                <a:solidFill>
                  <a:srgbClr val="000000"/>
                </a:solidFill>
                <a:effectLst/>
                <a:latin typeface="Arial" panose="020B0604020202020204" pitchFamily="34" charset="0"/>
              </a:rPr>
              <a:t>По форме проявления власти обычно выделяют влияние, принудительный контроль, господство.</a:t>
            </a:r>
          </a:p>
          <a:p>
            <a:pPr algn="just"/>
            <a:r>
              <a:rPr lang="ru-RU" sz="2200" b="0" i="0" dirty="0">
                <a:solidFill>
                  <a:srgbClr val="000000"/>
                </a:solidFill>
                <a:effectLst/>
                <a:latin typeface="Arial" panose="020B0604020202020204" pitchFamily="34" charset="0"/>
              </a:rPr>
              <a:t>Влияние есть форма власти, реализуемая путём следования конкретным моделям или образцам поведения, идеалам и мировоззренческим установкам, тактическим или стратегическим программам. Принудительный контроль реализуется через команды, подкреплённые позитивными или негативными санкциями. Господство </a:t>
            </a:r>
            <a:r>
              <a:rPr lang="ru-RU" sz="2200" b="0" i="0" u="none" strike="noStrike" dirty="0">
                <a:solidFill>
                  <a:srgbClr val="000000"/>
                </a:solidFill>
                <a:effectLst/>
                <a:latin typeface="STIXGeneral-Regular" pitchFamily="2" charset="2"/>
              </a:rPr>
              <a:t>–</a:t>
            </a:r>
            <a:r>
              <a:rPr lang="ru-RU" sz="2200" b="0" i="0" dirty="0">
                <a:solidFill>
                  <a:srgbClr val="000000"/>
                </a:solidFill>
                <a:effectLst/>
                <a:latin typeface="Arial" panose="020B0604020202020204" pitchFamily="34" charset="0"/>
              </a:rPr>
              <a:t> это форма власти, при которой приказы её субъектов эффективны именно потому, что те, кем командуют, считают эти команды обоснованными и законными, т.е. легитимными.</a:t>
            </a:r>
          </a:p>
          <a:p>
            <a:pPr algn="just"/>
            <a:r>
              <a:rPr lang="ru-RU" sz="2200" b="0" i="0" dirty="0">
                <a:solidFill>
                  <a:srgbClr val="000000"/>
                </a:solidFill>
                <a:effectLst/>
                <a:latin typeface="Arial" panose="020B0604020202020204" pitchFamily="34" charset="0"/>
              </a:rPr>
              <a:t>Господство непосредственно не связано с вознаграждением или наказанием, хотя на практике господство и принудительный контроль чаще всего дополняют друг друга. Его эффективность во многом зависит от учёта особенностей других механизмов власти. Так, например, господство может быть усилено действием механизма обмена между субъектом господства</a:t>
            </a:r>
            <a:br>
              <a:rPr lang="ru-RU" sz="2200" b="0" i="0" dirty="0">
                <a:solidFill>
                  <a:srgbClr val="000000"/>
                </a:solidFill>
                <a:effectLst/>
                <a:latin typeface="Arial" panose="020B0604020202020204" pitchFamily="34" charset="0"/>
              </a:rPr>
            </a:br>
            <a:r>
              <a:rPr lang="ru-RU" sz="2200" b="0" i="0" dirty="0">
                <a:solidFill>
                  <a:srgbClr val="000000"/>
                </a:solidFill>
                <a:effectLst/>
                <a:latin typeface="Arial" panose="020B0604020202020204" pitchFamily="34" charset="0"/>
              </a:rPr>
              <a:t>и его подчинённым. Осуществляющий господство и лицо, выступающее</a:t>
            </a:r>
            <a:br>
              <a:rPr lang="ru-RU" sz="2200" b="0" i="0" dirty="0">
                <a:solidFill>
                  <a:srgbClr val="000000"/>
                </a:solidFill>
                <a:effectLst/>
                <a:latin typeface="Arial" panose="020B0604020202020204" pitchFamily="34" charset="0"/>
              </a:rPr>
            </a:br>
            <a:r>
              <a:rPr lang="ru-RU" sz="2200" b="0" i="0" dirty="0">
                <a:solidFill>
                  <a:srgbClr val="000000"/>
                </a:solidFill>
                <a:effectLst/>
                <a:latin typeface="Arial" panose="020B0604020202020204" pitchFamily="34" charset="0"/>
              </a:rPr>
              <a:t>в качестве его объекта, могут также иметь общий интерес в достижении поставленной цели. Оба также могут быть связаны солидарностью, обусловленной их общей религиозной верой, этнической или клановой принадлежностью и т.д.</a:t>
            </a:r>
          </a:p>
        </p:txBody>
      </p:sp>
    </p:spTree>
    <p:extLst>
      <p:ext uri="{BB962C8B-B14F-4D97-AF65-F5344CB8AC3E}">
        <p14:creationId xmlns:p14="http://schemas.microsoft.com/office/powerpoint/2010/main" val="40158700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14B048B6-AF7B-1747-BB38-A4F5BFC685E5}"/>
              </a:ext>
            </a:extLst>
          </p:cNvPr>
          <p:cNvSpPr/>
          <p:nvPr/>
        </p:nvSpPr>
        <p:spPr>
          <a:xfrm>
            <a:off x="261257" y="335846"/>
            <a:ext cx="11732821" cy="6001643"/>
          </a:xfrm>
          <a:prstGeom prst="rect">
            <a:avLst/>
          </a:prstGeom>
        </p:spPr>
        <p:txBody>
          <a:bodyPr wrap="square">
            <a:spAutoFit/>
          </a:bodyPr>
          <a:lstStyle/>
          <a:p>
            <a:pPr algn="just"/>
            <a:r>
              <a:rPr lang="ru-RU" sz="2400" b="0" i="0" dirty="0">
                <a:solidFill>
                  <a:srgbClr val="000000"/>
                </a:solidFill>
                <a:effectLst/>
                <a:latin typeface="Arial" panose="020B0604020202020204" pitchFamily="34" charset="0"/>
              </a:rPr>
              <a:t>Выделяются следующие виды легитимного ...господства: традиционное, рационально-легальное, харизматическое ...Непродуманное и бессистемное использование насилия может поставить под вопрос законность господства и породить ему яростное сопротивление.</a:t>
            </a:r>
          </a:p>
          <a:p>
            <a:pPr algn="just"/>
            <a:r>
              <a:rPr lang="ru-RU" sz="2400" b="0" i="0" dirty="0">
                <a:solidFill>
                  <a:srgbClr val="000000"/>
                </a:solidFill>
                <a:effectLst/>
                <a:latin typeface="Arial" panose="020B0604020202020204" pitchFamily="34" charset="0"/>
              </a:rPr>
              <a:t>Чтобы власть была признана законной, она должна соответствовать существующим моральным и правовым нормам. Часто власть воспринимается как принудительный контроль тогда, когда она несправедлива, т.е. противоречит сложившемуся распределению ролей, личностным ожиданиям, высшим нравственным ценностям и т.д.</a:t>
            </a:r>
          </a:p>
          <a:p>
            <a:pPr algn="just"/>
            <a:r>
              <a:rPr lang="ru-RU" sz="2400" b="0" i="0" dirty="0">
                <a:solidFill>
                  <a:srgbClr val="000000"/>
                </a:solidFill>
                <a:effectLst/>
                <a:latin typeface="Arial" panose="020B0604020202020204" pitchFamily="34" charset="0"/>
              </a:rPr>
              <a:t>Общественным мнением власть может восприниматься как нелегитимная также в тех случаях, когда она неэффективна, например</a:t>
            </a:r>
            <a:br>
              <a:rPr lang="ru-RU" sz="2400" b="0" i="0" dirty="0">
                <a:solidFill>
                  <a:srgbClr val="000000"/>
                </a:solidFill>
                <a:effectLst/>
                <a:latin typeface="Arial" panose="020B0604020202020204" pitchFamily="34" charset="0"/>
              </a:rPr>
            </a:br>
            <a:r>
              <a:rPr lang="ru-RU" sz="2400" b="0" i="0" dirty="0">
                <a:solidFill>
                  <a:srgbClr val="000000"/>
                </a:solidFill>
                <a:effectLst/>
                <a:latin typeface="Arial" panose="020B0604020202020204" pitchFamily="34" charset="0"/>
              </a:rPr>
              <a:t>не способна бороться с хищениями, коррупцией и организованной преступностью. Следовательно, большинство граждан должны быть уверены в реальном выполнении декларируемых правовых норм, наличии действенного механизма по их реализации.</a:t>
            </a:r>
          </a:p>
          <a:p>
            <a:pPr algn="just"/>
            <a:r>
              <a:rPr lang="ru-RU" sz="2400" b="0" i="1" dirty="0">
                <a:solidFill>
                  <a:srgbClr val="000000"/>
                </a:solidFill>
                <a:effectLst/>
                <a:latin typeface="Arial" panose="020B0604020202020204" pitchFamily="34" charset="0"/>
              </a:rPr>
              <a:t>(по В.Ю. Дорошенко)</a:t>
            </a:r>
            <a:endParaRPr lang="ru-RU" sz="2400"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26383357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33EC5564-6CB4-A14A-AB16-F469DEB7623C}"/>
              </a:ext>
            </a:extLst>
          </p:cNvPr>
          <p:cNvSpPr/>
          <p:nvPr/>
        </p:nvSpPr>
        <p:spPr>
          <a:xfrm>
            <a:off x="542545" y="935675"/>
            <a:ext cx="11106909" cy="5262979"/>
          </a:xfrm>
          <a:prstGeom prst="rect">
            <a:avLst/>
          </a:prstGeom>
        </p:spPr>
        <p:txBody>
          <a:bodyPr wrap="square">
            <a:spAutoFit/>
          </a:bodyPr>
          <a:lstStyle/>
          <a:p>
            <a:r>
              <a:rPr lang="ru-RU" sz="2400" b="0" i="0" dirty="0">
                <a:solidFill>
                  <a:srgbClr val="000000"/>
                </a:solidFill>
                <a:effectLst/>
              </a:rPr>
              <a:t>17. Что автор называет господством? Что может связывать субъект и объект господства (назовите любые два связывающих обстоятельства, упомянутых в тексте)?</a:t>
            </a:r>
          </a:p>
          <a:p>
            <a:endParaRPr lang="ru-RU" sz="2400" b="0" i="0" dirty="0">
              <a:solidFill>
                <a:srgbClr val="000000"/>
              </a:solidFill>
              <a:effectLst/>
            </a:endParaRPr>
          </a:p>
          <a:p>
            <a:r>
              <a:rPr lang="ru-RU" sz="2400" dirty="0">
                <a:solidFill>
                  <a:srgbClr val="000000"/>
                </a:solidFill>
              </a:rPr>
              <a:t>18. Объясните смысл понятия «государственная власть».</a:t>
            </a:r>
          </a:p>
          <a:p>
            <a:endParaRPr lang="ru-RU" sz="2400" dirty="0">
              <a:solidFill>
                <a:srgbClr val="000000"/>
              </a:solidFill>
            </a:endParaRPr>
          </a:p>
          <a:p>
            <a:r>
              <a:rPr lang="ru-RU" sz="2400" dirty="0">
                <a:solidFill>
                  <a:srgbClr val="000000"/>
                </a:solidFill>
              </a:rPr>
              <a:t>19. К</a:t>
            </a:r>
            <a:r>
              <a:rPr lang="ru-RU" sz="2400" dirty="0">
                <a:effectLst/>
              </a:rPr>
              <a:t>акие три вида легитимного господства названы в тексте? Опираясь на обществоведческие знания и факты общественной жизни, назовите по одному признаку каждого из этих видов.</a:t>
            </a:r>
          </a:p>
          <a:p>
            <a:endParaRPr lang="ru-RU" sz="2400" dirty="0">
              <a:effectLst/>
            </a:endParaRPr>
          </a:p>
          <a:p>
            <a:r>
              <a:rPr lang="ru-RU" sz="2400" dirty="0">
                <a:effectLst/>
              </a:rPr>
              <a:t>20. Во время урока обществознания ученик отстаивал точку зрения, что легитимность политической власти не зависит от типа политического режима. Опираясь на текст и обществоведческие знания, приведите три аргумента, подтверждающих это мнение.</a:t>
            </a:r>
            <a:endParaRPr lang="ru-RU" sz="2400" dirty="0"/>
          </a:p>
        </p:txBody>
      </p:sp>
      <p:sp>
        <p:nvSpPr>
          <p:cNvPr id="4" name="Rectangle 1">
            <a:extLst>
              <a:ext uri="{FF2B5EF4-FFF2-40B4-BE49-F238E27FC236}">
                <a16:creationId xmlns:a16="http://schemas.microsoft.com/office/drawing/2014/main" id="{4CF7B870-2271-6A49-A82D-18C509CD9152}"/>
              </a:ext>
            </a:extLst>
          </p:cNvPr>
          <p:cNvSpPr>
            <a:spLocks noChangeArrowheads="1"/>
          </p:cNvSpPr>
          <p:nvPr/>
        </p:nvSpPr>
        <p:spPr bwMode="auto">
          <a:xfrm>
            <a:off x="351312" y="342979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800" b="0" i="0" u="none" strike="noStrike" cap="none" normalizeH="0" baseline="0">
                <a:ln>
                  <a:noFill/>
                </a:ln>
                <a:solidFill>
                  <a:schemeClr val="tx1"/>
                </a:solidFill>
                <a:effectLst/>
                <a:latin typeface="Arial" panose="020B0604020202020204" pitchFamily="34" charset="0"/>
              </a:rPr>
            </a:b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6" name="Rectangle 2">
            <a:extLst>
              <a:ext uri="{FF2B5EF4-FFF2-40B4-BE49-F238E27FC236}">
                <a16:creationId xmlns:a16="http://schemas.microsoft.com/office/drawing/2014/main" id="{D4CE455C-614D-6B4F-A8D3-7F83EBD38AB5}"/>
              </a:ext>
            </a:extLst>
          </p:cNvPr>
          <p:cNvSpPr>
            <a:spLocks noChangeArrowheads="1"/>
          </p:cNvSpPr>
          <p:nvPr/>
        </p:nvSpPr>
        <p:spPr bwMode="auto">
          <a:xfrm>
            <a:off x="185057" y="3829896"/>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800" b="0" i="0" u="none" strike="noStrike" cap="none" normalizeH="0" baseline="0">
                <a:ln>
                  <a:noFill/>
                </a:ln>
                <a:solidFill>
                  <a:schemeClr val="tx1"/>
                </a:solidFill>
                <a:effectLst/>
                <a:latin typeface="Arial" panose="020B0604020202020204" pitchFamily="34" charset="0"/>
              </a:rPr>
            </a:b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1630969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2E92D127-0EBF-504A-9408-8B4229A84FB2}"/>
              </a:ext>
            </a:extLst>
          </p:cNvPr>
          <p:cNvPicPr>
            <a:picLocks noChangeAspect="1"/>
          </p:cNvPicPr>
          <p:nvPr/>
        </p:nvPicPr>
        <p:blipFill>
          <a:blip r:embed="rId2"/>
          <a:stretch>
            <a:fillRect/>
          </a:stretch>
        </p:blipFill>
        <p:spPr>
          <a:xfrm>
            <a:off x="287866" y="1059932"/>
            <a:ext cx="11616267" cy="2502936"/>
          </a:xfrm>
          <a:prstGeom prst="rect">
            <a:avLst/>
          </a:prstGeom>
        </p:spPr>
      </p:pic>
    </p:spTree>
    <p:extLst>
      <p:ext uri="{BB962C8B-B14F-4D97-AF65-F5344CB8AC3E}">
        <p14:creationId xmlns:p14="http://schemas.microsoft.com/office/powerpoint/2010/main" val="2249021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8338801B-6AA2-0C45-9F9E-979FDE1DB1AB}"/>
              </a:ext>
            </a:extLst>
          </p:cNvPr>
          <p:cNvPicPr>
            <a:picLocks noChangeAspect="1"/>
          </p:cNvPicPr>
          <p:nvPr/>
        </p:nvPicPr>
        <p:blipFill>
          <a:blip r:embed="rId2"/>
          <a:stretch>
            <a:fillRect/>
          </a:stretch>
        </p:blipFill>
        <p:spPr>
          <a:xfrm>
            <a:off x="259644" y="914258"/>
            <a:ext cx="11842044" cy="3990906"/>
          </a:xfrm>
          <a:prstGeom prst="rect">
            <a:avLst/>
          </a:prstGeom>
        </p:spPr>
      </p:pic>
    </p:spTree>
    <p:extLst>
      <p:ext uri="{BB962C8B-B14F-4D97-AF65-F5344CB8AC3E}">
        <p14:creationId xmlns:p14="http://schemas.microsoft.com/office/powerpoint/2010/main" val="32841913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4454145" y="-4704234"/>
            <a:ext cx="9967994" cy="6596999"/>
          </a:xfrm>
          <a:prstGeom prst="rect">
            <a:avLst/>
          </a:prstGeom>
        </p:spPr>
      </p:pic>
      <p:pic>
        <p:nvPicPr>
          <p:cNvPr id="5" name="Picture 5"/>
          <p:cNvPicPr>
            <a:picLocks noChangeAspect="1"/>
          </p:cNvPicPr>
          <p:nvPr/>
        </p:nvPicPr>
        <p:blipFill>
          <a:blip r:embed="rId3"/>
          <a:srcRect/>
          <a:stretch>
            <a:fillRect/>
          </a:stretch>
        </p:blipFill>
        <p:spPr>
          <a:xfrm>
            <a:off x="8349627" y="2747621"/>
            <a:ext cx="4712537" cy="4110379"/>
          </a:xfrm>
          <a:prstGeom prst="rect">
            <a:avLst/>
          </a:prstGeom>
        </p:spPr>
      </p:pic>
      <p:sp>
        <p:nvSpPr>
          <p:cNvPr id="4" name="Прямоугольник 3">
            <a:extLst>
              <a:ext uri="{FF2B5EF4-FFF2-40B4-BE49-F238E27FC236}">
                <a16:creationId xmlns:a16="http://schemas.microsoft.com/office/drawing/2014/main" id="{CFA3C399-4496-8E40-8929-C84451256C0B}"/>
              </a:ext>
            </a:extLst>
          </p:cNvPr>
          <p:cNvSpPr/>
          <p:nvPr/>
        </p:nvSpPr>
        <p:spPr>
          <a:xfrm>
            <a:off x="529852" y="1189893"/>
            <a:ext cx="10600267" cy="4478214"/>
          </a:xfrm>
          <a:prstGeom prst="rect">
            <a:avLst/>
          </a:prstGeom>
        </p:spPr>
        <p:txBody>
          <a:bodyPr wrap="square">
            <a:spAutoFit/>
          </a:bodyPr>
          <a:lstStyle/>
          <a:p>
            <a:pPr algn="just">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 государстве?</a:t>
            </a:r>
          </a:p>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А. В правовом государстве существует разделение властей.</a:t>
            </a:r>
          </a:p>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Б. В любом государстве существует система налогообложения.</a:t>
            </a:r>
          </a:p>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Ответ:</a:t>
            </a:r>
          </a:p>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А</a:t>
            </a:r>
          </a:p>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Б</a:t>
            </a:r>
          </a:p>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верны оба суждения</a:t>
            </a:r>
          </a:p>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оба суждения неверны</a:t>
            </a:r>
          </a:p>
        </p:txBody>
      </p:sp>
    </p:spTree>
    <p:extLst>
      <p:ext uri="{BB962C8B-B14F-4D97-AF65-F5344CB8AC3E}">
        <p14:creationId xmlns:p14="http://schemas.microsoft.com/office/powerpoint/2010/main" val="3710218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6428874"/>
            <a:ext cx="12192000" cy="605876"/>
          </a:xfrm>
          <a:prstGeom prst="rect">
            <a:avLst/>
          </a:prstGeom>
          <a:solidFill>
            <a:srgbClr val="FCE6E2"/>
          </a:solidFill>
        </p:spPr>
      </p:sp>
      <p:pic>
        <p:nvPicPr>
          <p:cNvPr id="4" name="Picture 4"/>
          <p:cNvPicPr>
            <a:picLocks noChangeAspect="1"/>
          </p:cNvPicPr>
          <p:nvPr/>
        </p:nvPicPr>
        <p:blipFill>
          <a:blip r:embed="rId2"/>
          <a:srcRect/>
          <a:stretch>
            <a:fillRect/>
          </a:stretch>
        </p:blipFill>
        <p:spPr>
          <a:xfrm rot="1532132">
            <a:off x="-2279201" y="-3535389"/>
            <a:ext cx="9967994" cy="6596999"/>
          </a:xfrm>
          <a:prstGeom prst="rect">
            <a:avLst/>
          </a:prstGeom>
        </p:spPr>
      </p:pic>
      <p:sp>
        <p:nvSpPr>
          <p:cNvPr id="6" name="Прямоугольник 5">
            <a:extLst>
              <a:ext uri="{FF2B5EF4-FFF2-40B4-BE49-F238E27FC236}">
                <a16:creationId xmlns:a16="http://schemas.microsoft.com/office/drawing/2014/main" id="{AD562DBE-EB87-D348-BA6B-D1B890BB37D8}"/>
              </a:ext>
            </a:extLst>
          </p:cNvPr>
          <p:cNvSpPr/>
          <p:nvPr/>
        </p:nvSpPr>
        <p:spPr>
          <a:xfrm>
            <a:off x="353924" y="46234"/>
            <a:ext cx="11838076" cy="5861285"/>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Раскрывая роль государства в жизни общества, учёные-политологи характеризуют его как центральный институт политической системы. Какие из перечисленных признаков подтверждают это суждение? Запишите цифры, под которыми они указаны.</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возникло раньше других социальных институтов</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обладает наивысшей концентрацией власти</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выполняет определённые общественные функции</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устанавливает общеобязательные нормы</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регулирует деятельность граждан и организаций на определённой территории</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его деятельность регулируется определёнными нормами</a:t>
            </a:r>
          </a:p>
        </p:txBody>
      </p:sp>
    </p:spTree>
    <p:extLst>
      <p:ext uri="{BB962C8B-B14F-4D97-AF65-F5344CB8AC3E}">
        <p14:creationId xmlns:p14="http://schemas.microsoft.com/office/powerpoint/2010/main" val="39790846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2301779" y="-3998232"/>
            <a:ext cx="9967994" cy="6596999"/>
          </a:xfrm>
          <a:prstGeom prst="rect">
            <a:avLst/>
          </a:prstGeom>
        </p:spPr>
      </p:pic>
      <p:sp>
        <p:nvSpPr>
          <p:cNvPr id="4" name="Прямоугольник 3">
            <a:extLst>
              <a:ext uri="{FF2B5EF4-FFF2-40B4-BE49-F238E27FC236}">
                <a16:creationId xmlns:a16="http://schemas.microsoft.com/office/drawing/2014/main" id="{9B9A6456-98B1-334E-B589-4AAC817CDF03}"/>
              </a:ext>
            </a:extLst>
          </p:cNvPr>
          <p:cNvSpPr/>
          <p:nvPr/>
        </p:nvSpPr>
        <p:spPr>
          <a:xfrm>
            <a:off x="393499" y="1223158"/>
            <a:ext cx="11209866" cy="5400261"/>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 современном государстве?</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А. Задачей любого современного государства является отстаивание интересов страны на международной арене.</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Б. Ряд современных европейских государств делегировал часть своих полномочий наднациональным органам.</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Ответ:</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Б</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верны оба суждения</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оба суждения неверны</a:t>
            </a:r>
          </a:p>
        </p:txBody>
      </p:sp>
    </p:spTree>
    <p:extLst>
      <p:ext uri="{BB962C8B-B14F-4D97-AF65-F5344CB8AC3E}">
        <p14:creationId xmlns:p14="http://schemas.microsoft.com/office/powerpoint/2010/main" val="29105085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2257830" y="4964561"/>
            <a:ext cx="9967994" cy="6596999"/>
          </a:xfrm>
          <a:prstGeom prst="rect">
            <a:avLst/>
          </a:prstGeom>
        </p:spPr>
      </p:pic>
      <p:sp>
        <p:nvSpPr>
          <p:cNvPr id="4" name="Прямоугольник 3">
            <a:extLst>
              <a:ext uri="{FF2B5EF4-FFF2-40B4-BE49-F238E27FC236}">
                <a16:creationId xmlns:a16="http://schemas.microsoft.com/office/drawing/2014/main" id="{F607584C-6A81-4549-9B72-56579C8FE64D}"/>
              </a:ext>
            </a:extLst>
          </p:cNvPr>
          <p:cNvSpPr/>
          <p:nvPr/>
        </p:nvSpPr>
        <p:spPr>
          <a:xfrm>
            <a:off x="248355" y="267603"/>
            <a:ext cx="11695289" cy="5502853"/>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 государстве и государственных органах?</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А. Одним из отличительных признаков государственных органов является определение их компетенции действующим законодательством.</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Б. К существенным признакам любого государства относится федеративное</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государственное устройство.</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Ответ:</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Б</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верны оба суждения</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оба суждения неверны</a:t>
            </a:r>
          </a:p>
        </p:txBody>
      </p:sp>
    </p:spTree>
    <p:extLst>
      <p:ext uri="{BB962C8B-B14F-4D97-AF65-F5344CB8AC3E}">
        <p14:creationId xmlns:p14="http://schemas.microsoft.com/office/powerpoint/2010/main" val="35627250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1A324F40-ECA4-4A4B-A6EC-0730A5D06602}"/>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4926164" y="1535242"/>
            <a:ext cx="12873449" cy="8519883"/>
          </a:xfrm>
          <a:prstGeom prst="rect">
            <a:avLst/>
          </a:prstGeom>
        </p:spPr>
      </p:pic>
      <p:pic>
        <p:nvPicPr>
          <p:cNvPr id="6" name="Picture 5">
            <a:extLst>
              <a:ext uri="{FF2B5EF4-FFF2-40B4-BE49-F238E27FC236}">
                <a16:creationId xmlns:a16="http://schemas.microsoft.com/office/drawing/2014/main" id="{017AC99F-3B74-8047-84AC-5E860EA1563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437581" y="3941425"/>
            <a:ext cx="3754419" cy="3071798"/>
          </a:xfrm>
          <a:prstGeom prst="rect">
            <a:avLst/>
          </a:prstGeom>
        </p:spPr>
      </p:pic>
      <p:graphicFrame>
        <p:nvGraphicFramePr>
          <p:cNvPr id="4" name="Таблица 3">
            <a:extLst>
              <a:ext uri="{FF2B5EF4-FFF2-40B4-BE49-F238E27FC236}">
                <a16:creationId xmlns:a16="http://schemas.microsoft.com/office/drawing/2014/main" id="{5F7DC5D7-068B-5C49-990A-58B4F00A5C56}"/>
              </a:ext>
            </a:extLst>
          </p:cNvPr>
          <p:cNvGraphicFramePr>
            <a:graphicFrameLocks noGrp="1"/>
          </p:cNvGraphicFramePr>
          <p:nvPr/>
        </p:nvGraphicFramePr>
        <p:xfrm>
          <a:off x="191910" y="819840"/>
          <a:ext cx="11537245" cy="4102484"/>
        </p:xfrm>
        <a:graphic>
          <a:graphicData uri="http://schemas.openxmlformats.org/drawingml/2006/table">
            <a:tbl>
              <a:tblPr firstRow="1" firstCol="1" bandRow="1"/>
              <a:tblGrid>
                <a:gridCol w="591415">
                  <a:extLst>
                    <a:ext uri="{9D8B030D-6E8A-4147-A177-3AD203B41FA5}">
                      <a16:colId xmlns:a16="http://schemas.microsoft.com/office/drawing/2014/main" val="1524552333"/>
                    </a:ext>
                  </a:extLst>
                </a:gridCol>
                <a:gridCol w="3246808">
                  <a:extLst>
                    <a:ext uri="{9D8B030D-6E8A-4147-A177-3AD203B41FA5}">
                      <a16:colId xmlns:a16="http://schemas.microsoft.com/office/drawing/2014/main" val="3410371603"/>
                    </a:ext>
                  </a:extLst>
                </a:gridCol>
                <a:gridCol w="880534">
                  <a:extLst>
                    <a:ext uri="{9D8B030D-6E8A-4147-A177-3AD203B41FA5}">
                      <a16:colId xmlns:a16="http://schemas.microsoft.com/office/drawing/2014/main" val="2116148606"/>
                    </a:ext>
                  </a:extLst>
                </a:gridCol>
                <a:gridCol w="6818488">
                  <a:extLst>
                    <a:ext uri="{9D8B030D-6E8A-4147-A177-3AD203B41FA5}">
                      <a16:colId xmlns:a16="http://schemas.microsoft.com/office/drawing/2014/main" val="285584526"/>
                    </a:ext>
                  </a:extLst>
                </a:gridCol>
              </a:tblGrid>
              <a:tr h="0">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ФОРМЫ ГОСУДАРСТВА</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КРИТЕРИИ КЛАССИФИКАЦИИ</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extLst>
                  <a:ext uri="{0D108BD9-81ED-4DB2-BD59-A6C34878D82A}">
                    <a16:rowId xmlns:a16="http://schemas.microsoft.com/office/drawing/2014/main" val="1901769893"/>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А)</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Федеративное</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1)</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политический режим</a:t>
                      </a:r>
                    </a:p>
                  </a:txBody>
                  <a:tcPr marL="47625" marR="47625" marT="47625" marB="47625" anchor="ctr">
                    <a:lnL>
                      <a:noFill/>
                    </a:lnL>
                    <a:lnR>
                      <a:noFill/>
                    </a:lnR>
                    <a:lnT w="12700" cap="flat" cmpd="sng" algn="ctr">
                      <a:solidFill>
                        <a:srgbClr val="BBD8D7"/>
                      </a:solidFill>
                      <a:prstDash val="solid"/>
                      <a:round/>
                      <a:headEnd type="none" w="med" len="med"/>
                      <a:tailEnd type="none" w="med" len="med"/>
                    </a:lnT>
                    <a:lnB>
                      <a:noFill/>
                    </a:lnB>
                  </a:tcPr>
                </a:tc>
                <a:extLst>
                  <a:ext uri="{0D108BD9-81ED-4DB2-BD59-A6C34878D82A}">
                    <a16:rowId xmlns:a16="http://schemas.microsoft.com/office/drawing/2014/main" val="717801416"/>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Б)</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Демократическое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2)</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государственное устройство</a:t>
                      </a:r>
                    </a:p>
                  </a:txBody>
                  <a:tcPr marL="47625" marR="47625" marT="47625" marB="47625" anchor="ctr">
                    <a:lnL>
                      <a:noFill/>
                    </a:lnL>
                    <a:lnR>
                      <a:noFill/>
                    </a:lnR>
                    <a:lnT>
                      <a:noFill/>
                    </a:lnT>
                    <a:lnB>
                      <a:noFill/>
                    </a:lnB>
                  </a:tcPr>
                </a:tc>
                <a:extLst>
                  <a:ext uri="{0D108BD9-81ED-4DB2-BD59-A6C34878D82A}">
                    <a16:rowId xmlns:a16="http://schemas.microsoft.com/office/drawing/2014/main" val="4257022808"/>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В)</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Авторитарное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3)</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форма правления</a:t>
                      </a:r>
                    </a:p>
                  </a:txBody>
                  <a:tcPr marL="47625" marR="47625" marT="47625" marB="47625" anchor="ctr">
                    <a:lnL>
                      <a:noFill/>
                    </a:lnL>
                    <a:lnR>
                      <a:noFill/>
                    </a:lnR>
                    <a:lnT>
                      <a:noFill/>
                    </a:lnT>
                    <a:lnB>
                      <a:noFill/>
                    </a:lnB>
                  </a:tcPr>
                </a:tc>
                <a:extLst>
                  <a:ext uri="{0D108BD9-81ED-4DB2-BD59-A6C34878D82A}">
                    <a16:rowId xmlns:a16="http://schemas.microsoft.com/office/drawing/2014/main" val="2037274525"/>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Г)</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Унитарное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627405669"/>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Д)</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Республиканское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br>
                        <a:rPr lang="ru-RU" sz="2800">
                          <a:effectLst/>
                          <a:latin typeface="Calibri" panose="020F0502020204030204" pitchFamily="34" charset="0"/>
                          <a:ea typeface="Calibri" panose="020F0502020204030204" pitchFamily="34" charset="0"/>
                          <a:cs typeface="Times New Roman" panose="02020603050405020304" pitchFamily="18" charset="0"/>
                        </a:rPr>
                      </a:b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dirty="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3284473221"/>
                  </a:ext>
                </a:extLst>
              </a:tr>
            </a:tbl>
          </a:graphicData>
        </a:graphic>
      </p:graphicFrame>
    </p:spTree>
    <p:extLst>
      <p:ext uri="{BB962C8B-B14F-4D97-AF65-F5344CB8AC3E}">
        <p14:creationId xmlns:p14="http://schemas.microsoft.com/office/powerpoint/2010/main" val="17200427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9A027AFF-0C91-4348-B60C-E72C2029C0ED}"/>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4292932" y="577561"/>
            <a:ext cx="12873449" cy="8519883"/>
          </a:xfrm>
          <a:prstGeom prst="rect">
            <a:avLst/>
          </a:prstGeom>
        </p:spPr>
      </p:pic>
      <p:pic>
        <p:nvPicPr>
          <p:cNvPr id="5" name="Picture 5">
            <a:extLst>
              <a:ext uri="{FF2B5EF4-FFF2-40B4-BE49-F238E27FC236}">
                <a16:creationId xmlns:a16="http://schemas.microsoft.com/office/drawing/2014/main" id="{4956EFBB-703A-DA4F-B094-75BAB928A98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852447" y="4167201"/>
            <a:ext cx="3754419" cy="3071798"/>
          </a:xfrm>
          <a:prstGeom prst="rect">
            <a:avLst/>
          </a:prstGeom>
        </p:spPr>
      </p:pic>
      <p:sp>
        <p:nvSpPr>
          <p:cNvPr id="3" name="Прямоугольник 2">
            <a:extLst>
              <a:ext uri="{FF2B5EF4-FFF2-40B4-BE49-F238E27FC236}">
                <a16:creationId xmlns:a16="http://schemas.microsoft.com/office/drawing/2014/main" id="{F305D956-227D-4D49-B3E2-99E47BAB25FE}"/>
              </a:ext>
            </a:extLst>
          </p:cNvPr>
          <p:cNvSpPr/>
          <p:nvPr/>
        </p:nvSpPr>
        <p:spPr>
          <a:xfrm>
            <a:off x="846666" y="2092053"/>
            <a:ext cx="9031111" cy="1649747"/>
          </a:xfrm>
          <a:prstGeom prst="rect">
            <a:avLst/>
          </a:prstGeom>
        </p:spPr>
        <p:txBody>
          <a:bodyPr wrap="square">
            <a:spAutoFit/>
          </a:bodyPr>
          <a:lstStyle/>
          <a:p>
            <a:pPr algn="just">
              <a:lnSpc>
                <a:spcPct val="107000"/>
              </a:lnSpc>
              <a:spcAft>
                <a:spcPts val="800"/>
              </a:spcAft>
            </a:pPr>
            <a:r>
              <a:rPr lang="ru-RU" sz="3200" dirty="0">
                <a:latin typeface="Calibri" panose="020F0502020204030204" pitchFamily="34" charset="0"/>
                <a:ea typeface="Calibri" panose="020F0502020204030204" pitchFamily="34" charset="0"/>
                <a:cs typeface="Times New Roman" panose="02020603050405020304" pitchFamily="18" charset="0"/>
              </a:rPr>
              <a:t>Назовите любые три функции государства в области образования и культуры и проиллюстрируйте примером каждую из них.</a:t>
            </a:r>
          </a:p>
        </p:txBody>
      </p:sp>
    </p:spTree>
    <p:extLst>
      <p:ext uri="{BB962C8B-B14F-4D97-AF65-F5344CB8AC3E}">
        <p14:creationId xmlns:p14="http://schemas.microsoft.com/office/powerpoint/2010/main" val="4931433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C7CD11BE-2DFD-F049-A2E5-EAAACF34FFB7}"/>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9117212" y="-2854258"/>
            <a:ext cx="12873449" cy="8519883"/>
          </a:xfrm>
          <a:prstGeom prst="rect">
            <a:avLst/>
          </a:prstGeom>
        </p:spPr>
      </p:pic>
      <p:sp>
        <p:nvSpPr>
          <p:cNvPr id="2" name="Прямоугольник 1">
            <a:extLst>
              <a:ext uri="{FF2B5EF4-FFF2-40B4-BE49-F238E27FC236}">
                <a16:creationId xmlns:a16="http://schemas.microsoft.com/office/drawing/2014/main" id="{C3BB0790-0D8F-7941-BB7B-E3BF3C7D3645}"/>
              </a:ext>
            </a:extLst>
          </p:cNvPr>
          <p:cNvSpPr/>
          <p:nvPr/>
        </p:nvSpPr>
        <p:spPr>
          <a:xfrm>
            <a:off x="101600" y="-66220"/>
            <a:ext cx="11988800" cy="6254533"/>
          </a:xfrm>
          <a:prstGeom prst="rect">
            <a:avLst/>
          </a:prstGeom>
        </p:spPr>
        <p:txBody>
          <a:bodyPr wrap="square">
            <a:spAutoFit/>
          </a:bodyPr>
          <a:lstStyle/>
          <a:p>
            <a:pPr>
              <a:lnSpc>
                <a:spcPct val="107000"/>
              </a:lnSpc>
              <a:spcAft>
                <a:spcPts val="800"/>
              </a:spcAft>
            </a:pPr>
            <a:r>
              <a:rPr lang="ru-RU" sz="26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Выберите верные суждения о государстве и запишите цифры, под которыми они указаны.</a:t>
            </a:r>
          </a:p>
          <a:p>
            <a:pPr marL="514350" indent="-514350">
              <a:lnSpc>
                <a:spcPct val="107000"/>
              </a:lnSpc>
              <a:spcAft>
                <a:spcPts val="800"/>
              </a:spcAft>
              <a:buFont typeface="+mj-lt"/>
              <a:buAutoNum type="arabicPeriod"/>
            </a:pPr>
            <a:r>
              <a:rPr lang="ru-RU" sz="2600" dirty="0">
                <a:latin typeface="Calibri" panose="020F0502020204030204" pitchFamily="34" charset="0"/>
                <a:ea typeface="Calibri" panose="020F0502020204030204" pitchFamily="34" charset="0"/>
                <a:cs typeface="Times New Roman" panose="02020603050405020304" pitchFamily="18" charset="0"/>
              </a:rPr>
              <a:t>Государство располагает специальным аппаратом в целях осуществления управленческой, охранительной функций.</a:t>
            </a:r>
          </a:p>
          <a:p>
            <a:pPr marL="514350" indent="-514350">
              <a:lnSpc>
                <a:spcPct val="107000"/>
              </a:lnSpc>
              <a:spcAft>
                <a:spcPts val="800"/>
              </a:spcAft>
              <a:buFont typeface="+mj-lt"/>
              <a:buAutoNum type="arabicPeriod"/>
            </a:pPr>
            <a:r>
              <a:rPr lang="ru-RU" sz="2600" dirty="0">
                <a:latin typeface="Calibri" panose="020F0502020204030204" pitchFamily="34" charset="0"/>
                <a:ea typeface="Calibri" panose="020F0502020204030204" pitchFamily="34" charset="0"/>
                <a:cs typeface="Times New Roman" panose="02020603050405020304" pitchFamily="18" charset="0"/>
              </a:rPr>
              <a:t>К признакам государства относят публичность, суверенитет, монополию на издание законов и взимание налогов.</a:t>
            </a:r>
          </a:p>
          <a:p>
            <a:pPr marL="514350" indent="-514350">
              <a:lnSpc>
                <a:spcPct val="107000"/>
              </a:lnSpc>
              <a:spcAft>
                <a:spcPts val="800"/>
              </a:spcAft>
              <a:buFont typeface="+mj-lt"/>
              <a:buAutoNum type="arabicPeriod"/>
            </a:pPr>
            <a:r>
              <a:rPr lang="ru-RU" sz="2600" dirty="0">
                <a:latin typeface="Calibri" panose="020F0502020204030204" pitchFamily="34" charset="0"/>
                <a:ea typeface="Calibri" panose="020F0502020204030204" pitchFamily="34" charset="0"/>
                <a:cs typeface="Times New Roman" panose="02020603050405020304" pitchFamily="18" charset="0"/>
              </a:rPr>
              <a:t>Любое государство как главный политический институт призвано полностью контролировать жизнь общества для обеспечения правопорядка и безопасности.</a:t>
            </a:r>
          </a:p>
          <a:p>
            <a:pPr marL="514350" indent="-514350">
              <a:lnSpc>
                <a:spcPct val="107000"/>
              </a:lnSpc>
              <a:spcAft>
                <a:spcPts val="800"/>
              </a:spcAft>
              <a:buFont typeface="+mj-lt"/>
              <a:buAutoNum type="arabicPeriod"/>
            </a:pPr>
            <a:r>
              <a:rPr lang="ru-RU" sz="2600" dirty="0">
                <a:latin typeface="Calibri" panose="020F0502020204030204" pitchFamily="34" charset="0"/>
                <a:ea typeface="Calibri" panose="020F0502020204030204" pitchFamily="34" charset="0"/>
                <a:cs typeface="Times New Roman" panose="02020603050405020304" pitchFamily="18" charset="0"/>
              </a:rPr>
              <a:t>Демократическое государство руководствуется в своей деятельности правами человека и интересами большинства граждан.</a:t>
            </a:r>
          </a:p>
          <a:p>
            <a:pPr marL="514350" indent="-514350">
              <a:lnSpc>
                <a:spcPct val="107000"/>
              </a:lnSpc>
              <a:spcAft>
                <a:spcPts val="800"/>
              </a:spcAft>
              <a:buFont typeface="+mj-lt"/>
              <a:buAutoNum type="arabicPeriod"/>
            </a:pPr>
            <a:r>
              <a:rPr lang="ru-RU" sz="2600" dirty="0">
                <a:latin typeface="Calibri" panose="020F0502020204030204" pitchFamily="34" charset="0"/>
                <a:ea typeface="Calibri" panose="020F0502020204030204" pitchFamily="34" charset="0"/>
                <a:cs typeface="Times New Roman" panose="02020603050405020304" pitchFamily="18" charset="0"/>
              </a:rPr>
              <a:t>По форме государственного (территориального) устройства выделяют федерации, унитарные государства и конфедерации</a:t>
            </a:r>
          </a:p>
        </p:txBody>
      </p:sp>
    </p:spTree>
    <p:extLst>
      <p:ext uri="{BB962C8B-B14F-4D97-AF65-F5344CB8AC3E}">
        <p14:creationId xmlns:p14="http://schemas.microsoft.com/office/powerpoint/2010/main" val="30063039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6891000" y="-1974278"/>
            <a:ext cx="12873449" cy="8519883"/>
          </a:xfrm>
          <a:prstGeom prst="rect">
            <a:avLst/>
          </a:prstGeom>
        </p:spPr>
      </p:pic>
      <p:sp>
        <p:nvSpPr>
          <p:cNvPr id="4" name="Прямоугольник 3">
            <a:extLst>
              <a:ext uri="{FF2B5EF4-FFF2-40B4-BE49-F238E27FC236}">
                <a16:creationId xmlns:a16="http://schemas.microsoft.com/office/drawing/2014/main" id="{1C32B11D-7BF9-0F4B-A750-F802BFD60254}"/>
              </a:ext>
            </a:extLst>
          </p:cNvPr>
          <p:cNvSpPr/>
          <p:nvPr/>
        </p:nvSpPr>
        <p:spPr>
          <a:xfrm>
            <a:off x="355600" y="713264"/>
            <a:ext cx="11480800" cy="4784708"/>
          </a:xfrm>
          <a:prstGeom prst="rect">
            <a:avLst/>
          </a:prstGeom>
        </p:spPr>
        <p:txBody>
          <a:bodyPr wrap="square">
            <a:spAutoFit/>
          </a:bodyPr>
          <a:lstStyle/>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 стране </a:t>
            </a:r>
            <a:r>
              <a:rPr lang="ru-RU" sz="2800" dirty="0" err="1">
                <a:latin typeface="Calibri" panose="020F0502020204030204" pitchFamily="34" charset="0"/>
                <a:ea typeface="Calibri" panose="020F0502020204030204" pitchFamily="34" charset="0"/>
                <a:cs typeface="Times New Roman" panose="02020603050405020304" pitchFamily="18" charset="0"/>
              </a:rPr>
              <a:t>Z</a:t>
            </a:r>
            <a:r>
              <a:rPr lang="ru-RU" sz="2800" dirty="0">
                <a:latin typeface="Calibri" panose="020F0502020204030204" pitchFamily="34" charset="0"/>
                <a:ea typeface="Calibri" panose="020F0502020204030204" pitchFamily="34" charset="0"/>
                <a:cs typeface="Times New Roman" panose="02020603050405020304" pitchFamily="18" charset="0"/>
              </a:rPr>
              <a:t> глава государства избирается всенародным голосованием. Все граждане обязаны придерживаться общегосударственной идеологии, существует постоянный контроль государства над всеми сферами жизни, осуществляются внесудебные преследования представителей оппозиционных движений. Государство </a:t>
            </a:r>
            <a:r>
              <a:rPr lang="ru-RU" sz="2800" dirty="0" err="1">
                <a:latin typeface="Calibri" panose="020F0502020204030204" pitchFamily="34" charset="0"/>
                <a:ea typeface="Calibri" panose="020F0502020204030204" pitchFamily="34" charset="0"/>
                <a:cs typeface="Times New Roman" panose="02020603050405020304" pitchFamily="18" charset="0"/>
              </a:rPr>
              <a:t>Z</a:t>
            </a:r>
            <a:r>
              <a:rPr lang="ru-RU" sz="2800" dirty="0">
                <a:latin typeface="Calibri" panose="020F0502020204030204" pitchFamily="34" charset="0"/>
                <a:ea typeface="Calibri" panose="020F0502020204030204" pitchFamily="34" charset="0"/>
                <a:cs typeface="Times New Roman" panose="02020603050405020304" pitchFamily="18" charset="0"/>
              </a:rPr>
              <a:t> включает в себя территории, не обладающие политической самостоятельностью.</a:t>
            </a:r>
          </a:p>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На основе приведённых фактов определите каждую из трёх составляющих формы государства </a:t>
            </a:r>
            <a:r>
              <a:rPr lang="ru-RU" sz="2800" dirty="0" err="1">
                <a:latin typeface="Calibri" panose="020F0502020204030204" pitchFamily="34" charset="0"/>
                <a:ea typeface="Calibri" panose="020F0502020204030204" pitchFamily="34" charset="0"/>
                <a:cs typeface="Times New Roman" panose="02020603050405020304" pitchFamily="18" charset="0"/>
              </a:rPr>
              <a:t>Z</a:t>
            </a:r>
            <a:r>
              <a:rPr lang="ru-RU" sz="2800" dirty="0">
                <a:latin typeface="Calibri" panose="020F0502020204030204" pitchFamily="34" charset="0"/>
                <a:ea typeface="Calibri" panose="020F0502020204030204" pitchFamily="34" charset="0"/>
                <a:cs typeface="Times New Roman" panose="02020603050405020304" pitchFamily="18" charset="0"/>
              </a:rPr>
              <a:t> (</a:t>
            </a:r>
            <a:r>
              <a:rPr lang="ru-RU" sz="2800" b="1" i="1" dirty="0">
                <a:latin typeface="Calibri" panose="020F0502020204030204" pitchFamily="34" charset="0"/>
                <a:ea typeface="Calibri" panose="020F0502020204030204" pitchFamily="34" charset="0"/>
                <a:cs typeface="Times New Roman" panose="02020603050405020304" pitchFamily="18" charset="0"/>
              </a:rPr>
              <a:t>обязательно</a:t>
            </a:r>
            <a:r>
              <a:rPr lang="ru-RU" sz="2800" dirty="0">
                <a:latin typeface="Calibri" panose="020F0502020204030204" pitchFamily="34" charset="0"/>
                <a:ea typeface="Calibri" panose="020F0502020204030204" pitchFamily="34" charset="0"/>
                <a:cs typeface="Times New Roman" panose="02020603050405020304" pitchFamily="18" charset="0"/>
              </a:rPr>
              <a:t> сначала назовите составляющую формы государства, а затем конкретизируйте каждую из них для государства </a:t>
            </a:r>
            <a:r>
              <a:rPr lang="ru-RU" sz="2800" dirty="0" err="1">
                <a:latin typeface="Calibri" panose="020F0502020204030204" pitchFamily="34" charset="0"/>
                <a:ea typeface="Calibri" panose="020F0502020204030204" pitchFamily="34" charset="0"/>
                <a:cs typeface="Times New Roman" panose="02020603050405020304" pitchFamily="18" charset="0"/>
              </a:rPr>
              <a:t>Z</a:t>
            </a:r>
            <a:r>
              <a:rPr lang="ru-RU" sz="2800" dirty="0">
                <a:latin typeface="Calibri" panose="020F0502020204030204" pitchFamily="34"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34350526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6891000" y="-1974278"/>
            <a:ext cx="12873449" cy="8519883"/>
          </a:xfrm>
          <a:prstGeom prst="rect">
            <a:avLst/>
          </a:prstGeom>
        </p:spPr>
      </p:pic>
      <p:sp>
        <p:nvSpPr>
          <p:cNvPr id="4" name="Прямоугольник 3">
            <a:extLst>
              <a:ext uri="{FF2B5EF4-FFF2-40B4-BE49-F238E27FC236}">
                <a16:creationId xmlns:a16="http://schemas.microsoft.com/office/drawing/2014/main" id="{A076DCE3-E5FB-144C-84B5-FC5959DDCB9F}"/>
              </a:ext>
            </a:extLst>
          </p:cNvPr>
          <p:cNvSpPr/>
          <p:nvPr/>
        </p:nvSpPr>
        <p:spPr>
          <a:xfrm>
            <a:off x="0" y="0"/>
            <a:ext cx="12192000" cy="6783332"/>
          </a:xfrm>
          <a:prstGeom prst="rect">
            <a:avLst/>
          </a:prstGeom>
        </p:spPr>
        <p:txBody>
          <a:bodyPr wrap="square">
            <a:spAutoFit/>
          </a:bodyPr>
          <a:lstStyle/>
          <a:p>
            <a:pPr algn="just">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 конституции государства </a:t>
            </a:r>
            <a:r>
              <a:rPr lang="ru-RU" sz="2800" dirty="0" err="1">
                <a:solidFill>
                  <a:srgbClr val="FF0000"/>
                </a:solidFill>
                <a:latin typeface="Calibri" panose="020F0502020204030204" pitchFamily="34" charset="0"/>
                <a:ea typeface="Calibri" panose="020F0502020204030204" pitchFamily="34" charset="0"/>
                <a:cs typeface="Times New Roman" panose="02020603050405020304" pitchFamily="18" charset="0"/>
              </a:rPr>
              <a:t>Z</a:t>
            </a: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провозглашено, что государство </a:t>
            </a:r>
            <a:r>
              <a:rPr lang="ru-RU" sz="2800" dirty="0" err="1">
                <a:solidFill>
                  <a:srgbClr val="FF0000"/>
                </a:solidFill>
                <a:latin typeface="Calibri" panose="020F0502020204030204" pitchFamily="34" charset="0"/>
                <a:ea typeface="Calibri" panose="020F0502020204030204" pitchFamily="34" charset="0"/>
                <a:cs typeface="Times New Roman" panose="02020603050405020304" pitchFamily="18" charset="0"/>
              </a:rPr>
              <a:t>Z</a:t>
            </a: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 демократическая федеративная президентская республика.</a:t>
            </a:r>
          </a:p>
          <a:p>
            <a:pPr algn="just">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Какие из приведённых признаков характеризуют форму государственного (территориального) устройства государства </a:t>
            </a:r>
            <a:r>
              <a:rPr lang="ru-RU" sz="2800" dirty="0" err="1">
                <a:solidFill>
                  <a:srgbClr val="FF0000"/>
                </a:solidFill>
                <a:latin typeface="Calibri" panose="020F0502020204030204" pitchFamily="34" charset="0"/>
                <a:ea typeface="Calibri" panose="020F0502020204030204" pitchFamily="34" charset="0"/>
                <a:cs typeface="Times New Roman" panose="02020603050405020304" pitchFamily="18" charset="0"/>
              </a:rPr>
              <a:t>Z</a:t>
            </a: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Запишите </a:t>
            </a:r>
            <a:r>
              <a:rPr lang="ru-RU" sz="2800" b="1" u="sng" dirty="0">
                <a:solidFill>
                  <a:srgbClr val="FF0000"/>
                </a:solidFill>
                <a:latin typeface="Calibri" panose="020F0502020204030204" pitchFamily="34" charset="0"/>
                <a:ea typeface="Calibri" panose="020F0502020204030204" pitchFamily="34" charset="0"/>
                <a:cs typeface="Times New Roman" panose="02020603050405020304" pitchFamily="18" charset="0"/>
              </a:rPr>
              <a:t>цифры</a:t>
            </a: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под которыми они указаны.</a:t>
            </a:r>
          </a:p>
          <a:p>
            <a:pPr marL="342900" indent="-34290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всенародные выборы главы государства</a:t>
            </a:r>
          </a:p>
          <a:p>
            <a:pPr marL="342900" indent="-34290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двухпалатная структура парламента для обеспечения представительства субъектов</a:t>
            </a:r>
          </a:p>
          <a:p>
            <a:pPr marL="342900" indent="-34290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политический плюрализм</a:t>
            </a:r>
          </a:p>
          <a:p>
            <a:pPr marL="342900" indent="-34290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действие конституций субъектов при верховенстве конституции государства</a:t>
            </a:r>
          </a:p>
          <a:p>
            <a:pPr marL="342900" indent="-34290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подчинение исполнительной власти главе государства</a:t>
            </a:r>
          </a:p>
          <a:p>
            <a:pPr marL="342900" indent="-34290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наличие административных единиц, обладающих определённой политической самостоятельностью</a:t>
            </a:r>
          </a:p>
        </p:txBody>
      </p:sp>
    </p:spTree>
    <p:extLst>
      <p:ext uri="{BB962C8B-B14F-4D97-AF65-F5344CB8AC3E}">
        <p14:creationId xmlns:p14="http://schemas.microsoft.com/office/powerpoint/2010/main" val="38025420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82846" y="4890202"/>
            <a:ext cx="13557692" cy="4075297"/>
            <a:chOff x="0" y="0"/>
            <a:chExt cx="6350000" cy="1908742"/>
          </a:xfrm>
        </p:grpSpPr>
        <p:sp>
          <p:nvSpPr>
            <p:cNvPr id="3" name="Freeform 3"/>
            <p:cNvSpPr/>
            <p:nvPr/>
          </p:nvSpPr>
          <p:spPr>
            <a:xfrm>
              <a:off x="0" y="-55880"/>
              <a:ext cx="6350000" cy="1964622"/>
            </a:xfrm>
            <a:custGeom>
              <a:avLst/>
              <a:gdLst/>
              <a:ahLst/>
              <a:cxnLst/>
              <a:rect l="l" t="t" r="r" b="b"/>
              <a:pathLst>
                <a:path w="6350000" h="1964622">
                  <a:moveTo>
                    <a:pt x="5628640" y="177800"/>
                  </a:moveTo>
                  <a:cubicBezTo>
                    <a:pt x="5184140" y="96520"/>
                    <a:pt x="4733290" y="29210"/>
                    <a:pt x="4279900" y="67310"/>
                  </a:cubicBezTo>
                  <a:cubicBezTo>
                    <a:pt x="3841750" y="104140"/>
                    <a:pt x="3437890" y="316230"/>
                    <a:pt x="2997200" y="331470"/>
                  </a:cubicBezTo>
                  <a:cubicBezTo>
                    <a:pt x="2550160" y="346710"/>
                    <a:pt x="2101850" y="267970"/>
                    <a:pt x="1668780" y="167640"/>
                  </a:cubicBezTo>
                  <a:cubicBezTo>
                    <a:pt x="941070" y="0"/>
                    <a:pt x="364490" y="205740"/>
                    <a:pt x="0" y="417830"/>
                  </a:cubicBezTo>
                  <a:lnTo>
                    <a:pt x="0" y="1964622"/>
                  </a:lnTo>
                  <a:lnTo>
                    <a:pt x="6350000" y="1964622"/>
                  </a:lnTo>
                  <a:lnTo>
                    <a:pt x="6350000" y="327660"/>
                  </a:lnTo>
                  <a:cubicBezTo>
                    <a:pt x="6112510" y="265430"/>
                    <a:pt x="5867400" y="220980"/>
                    <a:pt x="5628640" y="177800"/>
                  </a:cubicBezTo>
                  <a:close/>
                </a:path>
              </a:pathLst>
            </a:custGeom>
            <a:solidFill>
              <a:srgbClr val="EC7A50"/>
            </a:solidFill>
          </p:spPr>
        </p:sp>
      </p:grpSp>
      <p:sp>
        <p:nvSpPr>
          <p:cNvPr id="4" name="Прямоугольник 3">
            <a:extLst>
              <a:ext uri="{FF2B5EF4-FFF2-40B4-BE49-F238E27FC236}">
                <a16:creationId xmlns:a16="http://schemas.microsoft.com/office/drawing/2014/main" id="{CCAE0E97-8E34-574E-BC4D-C07D304C6088}"/>
              </a:ext>
            </a:extLst>
          </p:cNvPr>
          <p:cNvSpPr/>
          <p:nvPr/>
        </p:nvSpPr>
        <p:spPr>
          <a:xfrm>
            <a:off x="208844" y="117994"/>
            <a:ext cx="11774311" cy="5195077"/>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Согласно Конституции РФ наша страна федеративное государство. Найдите в приведённом ниже списке признаки, характеризующие федеративное государство.</a:t>
            </a:r>
          </a:p>
          <a:p>
            <a:pPr marL="342900" indent="-34290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Территория государства состоит из субъектов, обладающих определённой политической самостоятельностью.</a:t>
            </a:r>
          </a:p>
          <a:p>
            <a:pPr marL="342900" indent="-34290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Принцип разделения властей реализован на практике.</a:t>
            </a:r>
          </a:p>
          <a:p>
            <a:pPr marL="342900" indent="-34290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Властные полномочия разделены между центром и регионами.</a:t>
            </a:r>
          </a:p>
          <a:p>
            <a:pPr marL="342900" indent="-34290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Установлена республиканская форма правления.</a:t>
            </a:r>
          </a:p>
          <a:p>
            <a:pPr marL="342900" indent="-34290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Высший представительный орган законодательной власти состоит из двух палат</a:t>
            </a:r>
          </a:p>
        </p:txBody>
      </p:sp>
    </p:spTree>
    <p:extLst>
      <p:ext uri="{BB962C8B-B14F-4D97-AF65-F5344CB8AC3E}">
        <p14:creationId xmlns:p14="http://schemas.microsoft.com/office/powerpoint/2010/main" val="9520589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6036826">
            <a:off x="-2554280" y="3903236"/>
            <a:ext cx="5676793" cy="5676793"/>
          </a:xfrm>
          <a:prstGeom prst="rect">
            <a:avLst/>
          </a:prstGeom>
        </p:spPr>
      </p:pic>
      <p:pic>
        <p:nvPicPr>
          <p:cNvPr id="4" name="Picture 4"/>
          <p:cNvPicPr>
            <a:picLocks noChangeAspect="1"/>
          </p:cNvPicPr>
          <p:nvPr/>
        </p:nvPicPr>
        <p:blipFill>
          <a:blip r:embed="rId3"/>
          <a:srcRect/>
          <a:stretch>
            <a:fillRect/>
          </a:stretch>
        </p:blipFill>
        <p:spPr>
          <a:xfrm rot="8743774">
            <a:off x="9783917" y="-1362232"/>
            <a:ext cx="3787163" cy="3787163"/>
          </a:xfrm>
          <a:prstGeom prst="rect">
            <a:avLst/>
          </a:prstGeom>
        </p:spPr>
      </p:pic>
      <p:sp>
        <p:nvSpPr>
          <p:cNvPr id="3" name="Прямоугольник 2">
            <a:extLst>
              <a:ext uri="{FF2B5EF4-FFF2-40B4-BE49-F238E27FC236}">
                <a16:creationId xmlns:a16="http://schemas.microsoft.com/office/drawing/2014/main" id="{11DB6BDD-3CC5-2A45-9907-6CDC57FCE2BE}"/>
              </a:ext>
            </a:extLst>
          </p:cNvPr>
          <p:cNvSpPr/>
          <p:nvPr/>
        </p:nvSpPr>
        <p:spPr>
          <a:xfrm>
            <a:off x="112889" y="570515"/>
            <a:ext cx="11932355" cy="5245731"/>
          </a:xfrm>
          <a:prstGeom prst="rect">
            <a:avLst/>
          </a:prstGeom>
        </p:spPr>
        <p:txBody>
          <a:bodyPr wrap="square">
            <a:spAutoFit/>
          </a:bodyPr>
          <a:lstStyle/>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 государстве </a:t>
            </a:r>
            <a:r>
              <a:rPr lang="ru-RU" sz="2800" dirty="0" err="1">
                <a:latin typeface="Calibri" panose="020F0502020204030204" pitchFamily="34" charset="0"/>
                <a:ea typeface="Calibri" panose="020F0502020204030204" pitchFamily="34" charset="0"/>
                <a:cs typeface="Times New Roman" panose="02020603050405020304" pitchFamily="18" charset="0"/>
              </a:rPr>
              <a:t>Z</a:t>
            </a:r>
            <a:r>
              <a:rPr lang="ru-RU" sz="2800" dirty="0">
                <a:latin typeface="Calibri" panose="020F0502020204030204" pitchFamily="34" charset="0"/>
                <a:ea typeface="Calibri" panose="020F0502020204030204" pitchFamily="34" charset="0"/>
                <a:cs typeface="Times New Roman" panose="02020603050405020304" pitchFamily="18" charset="0"/>
              </a:rPr>
              <a:t> граждане для реализации своих прав и свобод создают относительно независимые от государства ассоциации, в том числе оппозиционные партии, группы по интересам. Глава государства и члены парламента избираются всенародно на свободных конкурентных выборах. Государство </a:t>
            </a:r>
            <a:r>
              <a:rPr lang="ru-RU" sz="2800" dirty="0" err="1">
                <a:latin typeface="Calibri" panose="020F0502020204030204" pitchFamily="34" charset="0"/>
                <a:ea typeface="Calibri" panose="020F0502020204030204" pitchFamily="34" charset="0"/>
                <a:cs typeface="Times New Roman" panose="02020603050405020304" pitchFamily="18" charset="0"/>
              </a:rPr>
              <a:t>Z</a:t>
            </a:r>
            <a:r>
              <a:rPr lang="ru-RU" sz="2800" dirty="0">
                <a:latin typeface="Calibri" panose="020F0502020204030204" pitchFamily="34" charset="0"/>
                <a:ea typeface="Calibri" panose="020F0502020204030204" pitchFamily="34" charset="0"/>
                <a:cs typeface="Times New Roman" panose="02020603050405020304" pitchFamily="18" charset="0"/>
              </a:rPr>
              <a:t> включает в себя 13 территориальных единиц, обладающих правом принимать собственные конституции, не противоречащие основному закону страны.</a:t>
            </a:r>
          </a:p>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Какова форма государственного (территориального) устройства государства </a:t>
            </a:r>
            <a:r>
              <a:rPr lang="ru-RU" sz="2800" dirty="0" err="1">
                <a:latin typeface="Calibri" panose="020F0502020204030204" pitchFamily="34" charset="0"/>
                <a:ea typeface="Calibri" panose="020F0502020204030204" pitchFamily="34" charset="0"/>
                <a:cs typeface="Times New Roman" panose="02020603050405020304" pitchFamily="18" charset="0"/>
              </a:rPr>
              <a:t>Z</a:t>
            </a:r>
            <a:r>
              <a:rPr lang="ru-RU" sz="2800" dirty="0">
                <a:latin typeface="Calibri" panose="020F0502020204030204" pitchFamily="34" charset="0"/>
                <a:ea typeface="Calibri" panose="020F0502020204030204" pitchFamily="34" charset="0"/>
                <a:cs typeface="Times New Roman" panose="02020603050405020304" pitchFamily="18" charset="0"/>
              </a:rPr>
              <a:t>? Укажите факт по условию задачи, на основе которого Вы это установили. Назовите любые два признака этой формы государственного (территориального) устройства, не названных в условии задачи.</a:t>
            </a:r>
          </a:p>
        </p:txBody>
      </p:sp>
    </p:spTree>
    <p:extLst>
      <p:ext uri="{BB962C8B-B14F-4D97-AF65-F5344CB8AC3E}">
        <p14:creationId xmlns:p14="http://schemas.microsoft.com/office/powerpoint/2010/main" val="5771140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l="34201" r="34201"/>
          <a:stretch>
            <a:fillRect/>
          </a:stretch>
        </p:blipFill>
        <p:spPr>
          <a:xfrm>
            <a:off x="0" y="0"/>
            <a:ext cx="3248747" cy="6858000"/>
          </a:xfrm>
          <a:prstGeom prst="rect">
            <a:avLst/>
          </a:prstGeom>
        </p:spPr>
      </p:pic>
      <p:sp>
        <p:nvSpPr>
          <p:cNvPr id="4" name="Прямоугольник 3">
            <a:extLst>
              <a:ext uri="{FF2B5EF4-FFF2-40B4-BE49-F238E27FC236}">
                <a16:creationId xmlns:a16="http://schemas.microsoft.com/office/drawing/2014/main" id="{1CA9FC1C-F18C-9B46-9AD3-652C4F4497EA}"/>
              </a:ext>
            </a:extLst>
          </p:cNvPr>
          <p:cNvSpPr/>
          <p:nvPr/>
        </p:nvSpPr>
        <p:spPr>
          <a:xfrm>
            <a:off x="3454400" y="805023"/>
            <a:ext cx="8737600" cy="5940088"/>
          </a:xfrm>
          <a:prstGeom prst="rect">
            <a:avLst/>
          </a:prstGeom>
        </p:spPr>
        <p:txBody>
          <a:bodyPr wrap="square">
            <a:spAutoFit/>
          </a:bodyPr>
          <a:lstStyle/>
          <a:p>
            <a:r>
              <a:rPr lang="ru-RU" sz="2000" dirty="0"/>
              <a:t>1. Понятие о форме государства. </a:t>
            </a:r>
          </a:p>
          <a:p>
            <a:r>
              <a:rPr lang="ru-RU" sz="2000" dirty="0"/>
              <a:t>2. Форма государства включает в себя:</a:t>
            </a:r>
          </a:p>
          <a:p>
            <a:r>
              <a:rPr lang="ru-RU" sz="2000" dirty="0"/>
              <a:t>а) форма правления;</a:t>
            </a:r>
          </a:p>
          <a:p>
            <a:r>
              <a:rPr lang="ru-RU" sz="2000" dirty="0"/>
              <a:t>б) форма государственно-территориального устройства;</a:t>
            </a:r>
          </a:p>
          <a:p>
            <a:r>
              <a:rPr lang="ru-RU" sz="2000" dirty="0"/>
              <a:t>в) политический режим.</a:t>
            </a:r>
          </a:p>
          <a:p>
            <a:r>
              <a:rPr lang="ru-RU" sz="2000" dirty="0"/>
              <a:t>3. Формы правления:</a:t>
            </a:r>
          </a:p>
          <a:p>
            <a:r>
              <a:rPr lang="ru-RU" sz="2000" dirty="0"/>
              <a:t>а) монархия (абсолютная, дуалистическая, парламентская);</a:t>
            </a:r>
          </a:p>
          <a:p>
            <a:r>
              <a:rPr lang="ru-RU" sz="2000" dirty="0"/>
              <a:t>б) республика (президентская, </a:t>
            </a:r>
            <a:r>
              <a:rPr lang="ru-RU" sz="2000" dirty="0" err="1"/>
              <a:t>полупрезидентская</a:t>
            </a:r>
            <a:r>
              <a:rPr lang="ru-RU" sz="2000" dirty="0"/>
              <a:t>, парламентская);</a:t>
            </a:r>
          </a:p>
          <a:p>
            <a:r>
              <a:rPr lang="ru-RU" sz="2000" dirty="0"/>
              <a:t>4. Формы государственно-территориального устройства:</a:t>
            </a:r>
          </a:p>
          <a:p>
            <a:r>
              <a:rPr lang="ru-RU" sz="2000" dirty="0"/>
              <a:t>а) унитарная (однонациональная, многонациональная);</a:t>
            </a:r>
          </a:p>
          <a:p>
            <a:r>
              <a:rPr lang="ru-RU" sz="2000" dirty="0"/>
              <a:t>б) федеративная (национальная, территориальная);</a:t>
            </a:r>
          </a:p>
          <a:p>
            <a:r>
              <a:rPr lang="ru-RU" sz="2000" dirty="0"/>
              <a:t>в) конфедеративная;</a:t>
            </a:r>
          </a:p>
          <a:p>
            <a:r>
              <a:rPr lang="ru-RU" sz="2000" dirty="0"/>
              <a:t>4. Политические режимы:</a:t>
            </a:r>
          </a:p>
          <a:p>
            <a:r>
              <a:rPr lang="ru-RU" sz="2000" dirty="0"/>
              <a:t>а) демократические;</a:t>
            </a:r>
          </a:p>
          <a:p>
            <a:r>
              <a:rPr lang="ru-RU" sz="2000" dirty="0"/>
              <a:t>б) недемократические (тоталитарный, авторитарный); </a:t>
            </a:r>
          </a:p>
          <a:p>
            <a:r>
              <a:rPr lang="ru-RU" sz="2000" dirty="0"/>
              <a:t>5. Суверенитет государства:</a:t>
            </a:r>
          </a:p>
          <a:p>
            <a:r>
              <a:rPr lang="ru-RU" sz="2000" dirty="0"/>
              <a:t>а) внутренний;</a:t>
            </a:r>
          </a:p>
          <a:p>
            <a:r>
              <a:rPr lang="ru-RU" sz="2000" dirty="0"/>
              <a:t>б) внешний;</a:t>
            </a:r>
          </a:p>
          <a:p>
            <a:r>
              <a:rPr lang="ru-RU" sz="2000" dirty="0"/>
              <a:t>6. Влияние формы государства на общество в современном мире.</a:t>
            </a:r>
          </a:p>
        </p:txBody>
      </p:sp>
      <p:sp>
        <p:nvSpPr>
          <p:cNvPr id="5" name="TextBox 4">
            <a:extLst>
              <a:ext uri="{FF2B5EF4-FFF2-40B4-BE49-F238E27FC236}">
                <a16:creationId xmlns:a16="http://schemas.microsoft.com/office/drawing/2014/main" id="{B66627C3-FECA-3C41-B297-7E152554D9E1}"/>
              </a:ext>
            </a:extLst>
          </p:cNvPr>
          <p:cNvSpPr txBox="1"/>
          <p:nvPr/>
        </p:nvSpPr>
        <p:spPr>
          <a:xfrm>
            <a:off x="5068711" y="112889"/>
            <a:ext cx="5236626" cy="523220"/>
          </a:xfrm>
          <a:prstGeom prst="rect">
            <a:avLst/>
          </a:prstGeom>
          <a:noFill/>
        </p:spPr>
        <p:txBody>
          <a:bodyPr wrap="none" rtlCol="0">
            <a:spAutoFit/>
          </a:bodyPr>
          <a:lstStyle/>
          <a:p>
            <a:r>
              <a:rPr lang="ru-RU" sz="2800" dirty="0">
                <a:solidFill>
                  <a:srgbClr val="FF0000"/>
                </a:solidFill>
              </a:rPr>
              <a:t>План по теме Форма государства</a:t>
            </a:r>
          </a:p>
        </p:txBody>
      </p:sp>
    </p:spTree>
    <p:extLst>
      <p:ext uri="{BB962C8B-B14F-4D97-AF65-F5344CB8AC3E}">
        <p14:creationId xmlns:p14="http://schemas.microsoft.com/office/powerpoint/2010/main" val="4964116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6077F822-24E7-8243-87A0-7FE00E2BA3E8}"/>
              </a:ext>
            </a:extLst>
          </p:cNvPr>
          <p:cNvPicPr>
            <a:picLocks noChangeAspect="1"/>
          </p:cNvPicPr>
          <p:nvPr/>
        </p:nvPicPr>
        <p:blipFill>
          <a:blip r:embed="rId2"/>
          <a:srcRect l="34201" r="34201"/>
          <a:stretch>
            <a:fillRect/>
          </a:stretch>
        </p:blipFill>
        <p:spPr>
          <a:xfrm>
            <a:off x="0" y="0"/>
            <a:ext cx="3248747" cy="6858000"/>
          </a:xfrm>
          <a:prstGeom prst="rect">
            <a:avLst/>
          </a:prstGeom>
        </p:spPr>
      </p:pic>
      <p:sp>
        <p:nvSpPr>
          <p:cNvPr id="3" name="TextBox 2">
            <a:extLst>
              <a:ext uri="{FF2B5EF4-FFF2-40B4-BE49-F238E27FC236}">
                <a16:creationId xmlns:a16="http://schemas.microsoft.com/office/drawing/2014/main" id="{F92FC274-1822-9D4B-ACEC-23C20057B3DC}"/>
              </a:ext>
            </a:extLst>
          </p:cNvPr>
          <p:cNvSpPr txBox="1"/>
          <p:nvPr/>
        </p:nvSpPr>
        <p:spPr>
          <a:xfrm>
            <a:off x="3374009" y="2355"/>
            <a:ext cx="8817991" cy="523220"/>
          </a:xfrm>
          <a:prstGeom prst="rect">
            <a:avLst/>
          </a:prstGeom>
          <a:noFill/>
        </p:spPr>
        <p:txBody>
          <a:bodyPr wrap="none" rtlCol="0">
            <a:spAutoFit/>
          </a:bodyPr>
          <a:lstStyle/>
          <a:p>
            <a:r>
              <a:rPr lang="ru-RU" sz="2800" dirty="0">
                <a:solidFill>
                  <a:srgbClr val="FF0000"/>
                </a:solidFill>
              </a:rPr>
              <a:t>План по теме Российская федерация: форма государства</a:t>
            </a:r>
          </a:p>
        </p:txBody>
      </p:sp>
      <p:sp>
        <p:nvSpPr>
          <p:cNvPr id="4" name="Прямоугольник 3">
            <a:extLst>
              <a:ext uri="{FF2B5EF4-FFF2-40B4-BE49-F238E27FC236}">
                <a16:creationId xmlns:a16="http://schemas.microsoft.com/office/drawing/2014/main" id="{5C773D76-5738-CE4E-83E6-82C5D23897DC}"/>
              </a:ext>
            </a:extLst>
          </p:cNvPr>
          <p:cNvSpPr/>
          <p:nvPr/>
        </p:nvSpPr>
        <p:spPr>
          <a:xfrm>
            <a:off x="3896524" y="810583"/>
            <a:ext cx="6096000" cy="5632311"/>
          </a:xfrm>
          <a:prstGeom prst="rect">
            <a:avLst/>
          </a:prstGeom>
        </p:spPr>
        <p:txBody>
          <a:bodyPr>
            <a:spAutoFit/>
          </a:bodyPr>
          <a:lstStyle/>
          <a:p>
            <a:pPr>
              <a:buFont typeface="+mj-lt"/>
              <a:buAutoNum type="arabicPeriod"/>
            </a:pPr>
            <a:r>
              <a:rPr lang="ru-RU" dirty="0">
                <a:effectLst/>
              </a:rPr>
              <a:t>Понятие «форма государства». </a:t>
            </a:r>
          </a:p>
          <a:p>
            <a:pPr>
              <a:buFont typeface="+mj-lt"/>
              <a:buAutoNum type="arabicPeriod"/>
            </a:pPr>
            <a:r>
              <a:rPr lang="ru-RU" dirty="0">
                <a:effectLst/>
              </a:rPr>
              <a:t>РФ как демократическое государство: </a:t>
            </a:r>
          </a:p>
          <a:p>
            <a:r>
              <a:rPr lang="ru-RU" dirty="0">
                <a:effectLst/>
              </a:rPr>
              <a:t>а) народ - источник власти. </a:t>
            </a:r>
          </a:p>
          <a:p>
            <a:r>
              <a:rPr lang="ru-RU" dirty="0"/>
              <a:t>б) </a:t>
            </a:r>
            <a:r>
              <a:rPr lang="ru-RU" dirty="0">
                <a:effectLst/>
              </a:rPr>
              <a:t>идеологическое и политическое многообразие в РФ;</a:t>
            </a:r>
          </a:p>
          <a:p>
            <a:r>
              <a:rPr lang="ru-RU" dirty="0">
                <a:effectLst/>
              </a:rPr>
              <a:t>в) гарантии прав и свобод граждан и др. </a:t>
            </a:r>
          </a:p>
          <a:p>
            <a:r>
              <a:rPr lang="ru-RU" dirty="0">
                <a:effectLst/>
              </a:rPr>
              <a:t>2. РФ - государство с республиканской формой правления: </a:t>
            </a:r>
          </a:p>
          <a:p>
            <a:r>
              <a:rPr lang="ru-RU" dirty="0">
                <a:effectLst/>
              </a:rPr>
              <a:t>а) высшие органы власти – выборные учреждения; </a:t>
            </a:r>
          </a:p>
          <a:p>
            <a:r>
              <a:rPr lang="ru-RU" dirty="0">
                <a:effectLst/>
              </a:rPr>
              <a:t>б) регулярное обновление состава высших органов власти </a:t>
            </a:r>
          </a:p>
          <a:p>
            <a:r>
              <a:rPr lang="ru-RU" dirty="0"/>
              <a:t>в) юридическая ответственность главы государства: у парламента есть право отрешения от должности президента за тяжкие преступления против государства</a:t>
            </a:r>
            <a:r>
              <a:rPr lang="ru-RU" dirty="0">
                <a:effectLst/>
              </a:rPr>
              <a:t>. </a:t>
            </a:r>
          </a:p>
          <a:p>
            <a:r>
              <a:rPr lang="ru-RU" dirty="0">
                <a:effectLst/>
              </a:rPr>
              <a:t>3) РФ как федеративное государство. Принципы федерализма: </a:t>
            </a:r>
          </a:p>
          <a:p>
            <a:r>
              <a:rPr lang="ru-RU" dirty="0">
                <a:effectLst/>
              </a:rPr>
              <a:t>а) равноправие субъектов РФ; </a:t>
            </a:r>
          </a:p>
          <a:p>
            <a:r>
              <a:rPr lang="ru-RU" dirty="0">
                <a:effectLst/>
              </a:rPr>
              <a:t>б) самоопределение народов;</a:t>
            </a:r>
          </a:p>
          <a:p>
            <a:r>
              <a:rPr lang="ru-RU" dirty="0">
                <a:effectLst/>
              </a:rPr>
              <a:t> в) государственная целостность; </a:t>
            </a:r>
          </a:p>
          <a:p>
            <a:r>
              <a:rPr lang="ru-RU" dirty="0">
                <a:effectLst/>
              </a:rPr>
              <a:t>г) единство системы государственной власти; д)  разграничение полномочий между федеральными органами и органами субъектов. </a:t>
            </a:r>
          </a:p>
          <a:p>
            <a:r>
              <a:rPr lang="ru-RU" dirty="0"/>
              <a:t>5. </a:t>
            </a:r>
            <a:r>
              <a:rPr lang="ru-RU" dirty="0">
                <a:effectLst/>
              </a:rPr>
              <a:t>РФ - правовое государство. </a:t>
            </a:r>
          </a:p>
        </p:txBody>
      </p:sp>
    </p:spTree>
    <p:extLst>
      <p:ext uri="{BB962C8B-B14F-4D97-AF65-F5344CB8AC3E}">
        <p14:creationId xmlns:p14="http://schemas.microsoft.com/office/powerpoint/2010/main" val="31391577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6252124"/>
            <a:ext cx="12192000" cy="605876"/>
          </a:xfrm>
          <a:prstGeom prst="rect">
            <a:avLst/>
          </a:prstGeom>
          <a:solidFill>
            <a:srgbClr val="FDCF60"/>
          </a:solidFill>
        </p:spPr>
      </p:sp>
      <p:pic>
        <p:nvPicPr>
          <p:cNvPr id="5" name="Picture 5"/>
          <p:cNvPicPr>
            <a:picLocks noChangeAspect="1"/>
          </p:cNvPicPr>
          <p:nvPr/>
        </p:nvPicPr>
        <p:blipFill>
          <a:blip r:embed="rId2"/>
          <a:srcRect/>
          <a:stretch>
            <a:fillRect/>
          </a:stretch>
        </p:blipFill>
        <p:spPr>
          <a:xfrm>
            <a:off x="8367649" y="868777"/>
            <a:ext cx="4551715" cy="5505303"/>
          </a:xfrm>
          <a:prstGeom prst="rect">
            <a:avLst/>
          </a:prstGeom>
        </p:spPr>
      </p:pic>
      <p:sp>
        <p:nvSpPr>
          <p:cNvPr id="3" name="Прямоугольник 2">
            <a:extLst>
              <a:ext uri="{FF2B5EF4-FFF2-40B4-BE49-F238E27FC236}">
                <a16:creationId xmlns:a16="http://schemas.microsoft.com/office/drawing/2014/main" id="{62CE518F-13A5-EB44-8429-6A7944A20307}"/>
              </a:ext>
            </a:extLst>
          </p:cNvPr>
          <p:cNvSpPr/>
          <p:nvPr/>
        </p:nvSpPr>
        <p:spPr>
          <a:xfrm>
            <a:off x="102919" y="103168"/>
            <a:ext cx="8471066" cy="5282343"/>
          </a:xfrm>
          <a:prstGeom prst="rect">
            <a:avLst/>
          </a:prstGeom>
        </p:spPr>
        <p:txBody>
          <a:bodyPr wrap="square">
            <a:spAutoFit/>
          </a:bodyPr>
          <a:lstStyle/>
          <a:p>
            <a:pPr marR="180340" algn="just">
              <a:spcBef>
                <a:spcPts val="905"/>
              </a:spcBef>
            </a:pPr>
            <a:r>
              <a:rPr lang="ru-RU" dirty="0">
                <a:solidFill>
                  <a:srgbClr val="FF0000"/>
                </a:solidFill>
                <a:latin typeface="Montserrat Medium" pitchFamily="2" charset="0"/>
                <a:ea typeface="Times New Roman" panose="02020603050405020304" pitchFamily="18" charset="0"/>
              </a:rPr>
              <a:t>Государство </a:t>
            </a:r>
            <a:r>
              <a:rPr lang="ru-RU" dirty="0" err="1">
                <a:solidFill>
                  <a:srgbClr val="FF0000"/>
                </a:solidFill>
                <a:latin typeface="Montserrat Medium" pitchFamily="2" charset="0"/>
                <a:ea typeface="Times New Roman" panose="02020603050405020304" pitchFamily="18" charset="0"/>
              </a:rPr>
              <a:t>Z</a:t>
            </a:r>
            <a:r>
              <a:rPr lang="ru-RU" dirty="0">
                <a:solidFill>
                  <a:srgbClr val="FF0000"/>
                </a:solidFill>
                <a:latin typeface="Montserrat Medium" pitchFamily="2" charset="0"/>
                <a:ea typeface="Times New Roman" panose="02020603050405020304" pitchFamily="18" charset="0"/>
              </a:rPr>
              <a:t> объединяет </a:t>
            </a:r>
            <a:r>
              <a:rPr lang="ru-RU" sz="2000" dirty="0">
                <a:solidFill>
                  <a:srgbClr val="FF0000"/>
                </a:solidFill>
                <a:effectLst/>
                <a:latin typeface="Montserrat Medium" pitchFamily="2" charset="0"/>
                <a:ea typeface="Times New Roman" panose="02020603050405020304" pitchFamily="18" charset="0"/>
              </a:rPr>
              <a:t>несколько штатов, </a:t>
            </a:r>
            <a:r>
              <a:rPr lang="ru-RU" dirty="0">
                <a:solidFill>
                  <a:srgbClr val="FF0000"/>
                </a:solidFill>
                <a:latin typeface="Montserrat Medium" pitchFamily="2" charset="0"/>
                <a:ea typeface="Times New Roman" panose="02020603050405020304" pitchFamily="18" charset="0"/>
              </a:rPr>
              <a:t>имеющих свои </a:t>
            </a:r>
            <a:r>
              <a:rPr lang="ru-RU" sz="2000" dirty="0">
                <a:solidFill>
                  <a:srgbClr val="FF0000"/>
                </a:solidFill>
                <a:effectLst/>
                <a:latin typeface="Montserrat Medium" pitchFamily="2" charset="0"/>
                <a:ea typeface="Times New Roman" panose="02020603050405020304" pitchFamily="18" charset="0"/>
              </a:rPr>
              <a:t>парламенты, правительства </a:t>
            </a:r>
            <a:r>
              <a:rPr lang="ru-RU" dirty="0">
                <a:solidFill>
                  <a:srgbClr val="FF0000"/>
                </a:solidFill>
                <a:latin typeface="Montserrat Medium" pitchFamily="2" charset="0"/>
                <a:ea typeface="Times New Roman" panose="02020603050405020304" pitchFamily="18" charset="0"/>
              </a:rPr>
              <a:t>законодательство. В </a:t>
            </a:r>
            <a:r>
              <a:rPr lang="ru-RU" dirty="0" err="1">
                <a:solidFill>
                  <a:srgbClr val="FF0000"/>
                </a:solidFill>
                <a:latin typeface="Montserrat Medium" pitchFamily="2" charset="0"/>
                <a:ea typeface="Times New Roman" panose="02020603050405020304" pitchFamily="18" charset="0"/>
              </a:rPr>
              <a:t>Z</a:t>
            </a:r>
            <a:r>
              <a:rPr lang="ru-RU" dirty="0">
                <a:solidFill>
                  <a:srgbClr val="FF0000"/>
                </a:solidFill>
                <a:latin typeface="Montserrat Medium" pitchFamily="2" charset="0"/>
                <a:ea typeface="Times New Roman" panose="02020603050405020304" pitchFamily="18" charset="0"/>
              </a:rPr>
              <a:t> периодически проводятся </a:t>
            </a:r>
            <a:r>
              <a:rPr lang="ru-RU" sz="2000" dirty="0">
                <a:solidFill>
                  <a:srgbClr val="FF0000"/>
                </a:solidFill>
                <a:effectLst/>
                <a:latin typeface="Montserrat Medium" pitchFamily="2" charset="0"/>
                <a:ea typeface="Times New Roman" panose="02020603050405020304" pitchFamily="18" charset="0"/>
              </a:rPr>
              <a:t>конкурентные </a:t>
            </a:r>
            <a:r>
              <a:rPr lang="ru-RU" dirty="0">
                <a:solidFill>
                  <a:srgbClr val="FF0000"/>
                </a:solidFill>
                <a:latin typeface="Montserrat Medium" pitchFamily="2" charset="0"/>
                <a:ea typeface="Times New Roman" panose="02020603050405020304" pitchFamily="18" charset="0"/>
              </a:rPr>
              <a:t>выборы в </a:t>
            </a:r>
            <a:r>
              <a:rPr lang="ru-RU" sz="2000" dirty="0">
                <a:solidFill>
                  <a:srgbClr val="FF0000"/>
                </a:solidFill>
                <a:effectLst/>
                <a:latin typeface="Montserrat Medium" pitchFamily="2" charset="0"/>
                <a:ea typeface="Times New Roman" panose="02020603050405020304" pitchFamily="18" charset="0"/>
              </a:rPr>
              <a:t>парламент, который </a:t>
            </a:r>
            <a:r>
              <a:rPr lang="ru-RU" dirty="0">
                <a:solidFill>
                  <a:srgbClr val="FF0000"/>
                </a:solidFill>
                <a:latin typeface="Montserrat Medium" pitchFamily="2" charset="0"/>
                <a:ea typeface="Times New Roman" panose="02020603050405020304" pitchFamily="18" charset="0"/>
              </a:rPr>
              <a:t>формирует правительство из представителей победившей </a:t>
            </a:r>
            <a:r>
              <a:rPr lang="ru-RU" sz="2000" dirty="0">
                <a:solidFill>
                  <a:srgbClr val="FF0000"/>
                </a:solidFill>
                <a:effectLst/>
                <a:latin typeface="Montserrat Medium" pitchFamily="2" charset="0"/>
                <a:ea typeface="Times New Roman" panose="02020603050405020304" pitchFamily="18" charset="0"/>
              </a:rPr>
              <a:t>политической партии </a:t>
            </a:r>
            <a:r>
              <a:rPr lang="ru-RU" dirty="0">
                <a:solidFill>
                  <a:srgbClr val="FF0000"/>
                </a:solidFill>
                <a:latin typeface="Montserrat Medium" pitchFamily="2" charset="0"/>
                <a:ea typeface="Times New Roman" panose="02020603050405020304" pitchFamily="18" charset="0"/>
              </a:rPr>
              <a:t>(блока </a:t>
            </a:r>
            <a:r>
              <a:rPr lang="ru-RU" sz="2000" dirty="0">
                <a:solidFill>
                  <a:srgbClr val="FF0000"/>
                </a:solidFill>
                <a:effectLst/>
                <a:latin typeface="Montserrat Medium" pitchFamily="2" charset="0"/>
                <a:ea typeface="Times New Roman" panose="02020603050405020304" pitchFamily="18" charset="0"/>
              </a:rPr>
              <a:t>партий). </a:t>
            </a:r>
            <a:r>
              <a:rPr lang="ru-RU" dirty="0">
                <a:solidFill>
                  <a:srgbClr val="FF0000"/>
                </a:solidFill>
                <a:latin typeface="Montserrat Medium" pitchFamily="2" charset="0"/>
                <a:ea typeface="Times New Roman" panose="02020603050405020304" pitchFamily="18" charset="0"/>
              </a:rPr>
              <a:t>Депутаты </a:t>
            </a:r>
            <a:r>
              <a:rPr lang="ru-RU" sz="2000" dirty="0">
                <a:solidFill>
                  <a:srgbClr val="FF0000"/>
                </a:solidFill>
                <a:effectLst/>
                <a:latin typeface="Montserrat Medium" pitchFamily="2" charset="0"/>
                <a:ea typeface="Times New Roman" panose="02020603050405020304" pitchFamily="18" charset="0"/>
              </a:rPr>
              <a:t>парламента </a:t>
            </a:r>
            <a:r>
              <a:rPr lang="ru-RU" dirty="0">
                <a:solidFill>
                  <a:srgbClr val="FF0000"/>
                </a:solidFill>
                <a:latin typeface="Montserrat Medium" pitchFamily="2" charset="0"/>
                <a:ea typeface="Times New Roman" panose="02020603050405020304" pitchFamily="18" charset="0"/>
              </a:rPr>
              <a:t>избирают президента, выполняющего представительные </a:t>
            </a:r>
            <a:r>
              <a:rPr lang="ru-RU" sz="2000" dirty="0">
                <a:solidFill>
                  <a:srgbClr val="FF0000"/>
                </a:solidFill>
                <a:effectLst/>
                <a:latin typeface="Montserrat Medium" pitchFamily="2" charset="0"/>
                <a:ea typeface="Times New Roman" panose="02020603050405020304" pitchFamily="18" charset="0"/>
              </a:rPr>
              <a:t>функции. </a:t>
            </a:r>
            <a:r>
              <a:rPr lang="ru-RU" dirty="0">
                <a:solidFill>
                  <a:srgbClr val="FF0000"/>
                </a:solidFill>
                <a:latin typeface="Montserrat Medium" pitchFamily="2" charset="0"/>
                <a:ea typeface="Times New Roman" panose="02020603050405020304" pitchFamily="18" charset="0"/>
              </a:rPr>
              <a:t>Выберите в приведённом </a:t>
            </a:r>
            <a:r>
              <a:rPr lang="ru-RU" sz="2000" dirty="0">
                <a:solidFill>
                  <a:srgbClr val="FF0000"/>
                </a:solidFill>
                <a:effectLst/>
                <a:latin typeface="Montserrat Medium" pitchFamily="2" charset="0"/>
                <a:ea typeface="Times New Roman" panose="02020603050405020304" pitchFamily="18" charset="0"/>
              </a:rPr>
              <a:t>ниже </a:t>
            </a:r>
            <a:r>
              <a:rPr lang="ru-RU" dirty="0">
                <a:solidFill>
                  <a:srgbClr val="FF0000"/>
                </a:solidFill>
                <a:latin typeface="Montserrat Medium" pitchFamily="2" charset="0"/>
                <a:ea typeface="Times New Roman" panose="02020603050405020304" pitchFamily="18" charset="0"/>
              </a:rPr>
              <a:t>списке </a:t>
            </a:r>
            <a:r>
              <a:rPr lang="ru-RU" sz="2000" dirty="0">
                <a:solidFill>
                  <a:srgbClr val="FF0000"/>
                </a:solidFill>
                <a:effectLst/>
                <a:latin typeface="Montserrat Medium" pitchFamily="2" charset="0"/>
                <a:ea typeface="Times New Roman" panose="02020603050405020304" pitchFamily="18" charset="0"/>
              </a:rPr>
              <a:t>характеристики </a:t>
            </a:r>
            <a:r>
              <a:rPr lang="ru-RU" dirty="0">
                <a:solidFill>
                  <a:srgbClr val="FF0000"/>
                </a:solidFill>
                <a:latin typeface="Montserrat Medium" pitchFamily="2" charset="0"/>
                <a:ea typeface="Times New Roman" panose="02020603050405020304" pitchFamily="18" charset="0"/>
              </a:rPr>
              <a:t>формы государства </a:t>
            </a:r>
            <a:r>
              <a:rPr lang="ru-RU" dirty="0" err="1">
                <a:solidFill>
                  <a:srgbClr val="FF0000"/>
                </a:solidFill>
                <a:latin typeface="Montserrat Medium" pitchFamily="2" charset="0"/>
                <a:ea typeface="Times New Roman" panose="02020603050405020304" pitchFamily="18" charset="0"/>
              </a:rPr>
              <a:t>Z</a:t>
            </a:r>
            <a:r>
              <a:rPr lang="ru-RU" dirty="0">
                <a:solidFill>
                  <a:srgbClr val="FF0000"/>
                </a:solidFill>
                <a:latin typeface="Montserrat Medium" pitchFamily="2" charset="0"/>
                <a:ea typeface="Times New Roman" panose="02020603050405020304" pitchFamily="18" charset="0"/>
              </a:rPr>
              <a:t> </a:t>
            </a:r>
            <a:r>
              <a:rPr lang="ru-RU" sz="2000" dirty="0">
                <a:solidFill>
                  <a:srgbClr val="FF0000"/>
                </a:solidFill>
                <a:effectLst/>
                <a:latin typeface="Montserrat Medium" pitchFamily="2" charset="0"/>
                <a:ea typeface="Times New Roman" panose="02020603050405020304" pitchFamily="18" charset="0"/>
              </a:rPr>
              <a:t>запишите </a:t>
            </a:r>
            <a:r>
              <a:rPr lang="ru-RU" b="1" dirty="0">
                <a:solidFill>
                  <a:srgbClr val="FF0000"/>
                </a:solidFill>
                <a:latin typeface="Montserrat Medium" pitchFamily="2" charset="0"/>
                <a:ea typeface="Times New Roman" panose="02020603050405020304" pitchFamily="18" charset="0"/>
              </a:rPr>
              <a:t>цифры</a:t>
            </a:r>
            <a:r>
              <a:rPr lang="ru-RU" sz="1200" b="1" dirty="0">
                <a:solidFill>
                  <a:srgbClr val="FF0000"/>
                </a:solidFill>
                <a:effectLst/>
                <a:latin typeface="Montserrat Medium" pitchFamily="2" charset="0"/>
                <a:ea typeface="Times New Roman" panose="02020603050405020304" pitchFamily="18" charset="0"/>
              </a:rPr>
              <a:t>, </a:t>
            </a:r>
            <a:r>
              <a:rPr lang="ru-RU" dirty="0">
                <a:solidFill>
                  <a:srgbClr val="FF0000"/>
                </a:solidFill>
                <a:latin typeface="Montserrat Medium" pitchFamily="2" charset="0"/>
                <a:ea typeface="Times New Roman" panose="02020603050405020304" pitchFamily="18" charset="0"/>
              </a:rPr>
              <a:t>под которыми они </a:t>
            </a:r>
            <a:r>
              <a:rPr lang="ru-RU" sz="2000" dirty="0">
                <a:solidFill>
                  <a:srgbClr val="FF0000"/>
                </a:solidFill>
                <a:effectLst/>
                <a:latin typeface="Montserrat Medium" pitchFamily="2" charset="0"/>
                <a:ea typeface="Times New Roman" panose="02020603050405020304" pitchFamily="18" charset="0"/>
              </a:rPr>
              <a:t>указаны. </a:t>
            </a:r>
            <a:r>
              <a:rPr lang="ru-RU" sz="800" dirty="0">
                <a:effectLst/>
                <a:latin typeface="Montserrat Medium" pitchFamily="2" charset="0"/>
                <a:ea typeface="Times New Roman" panose="02020603050405020304" pitchFamily="18" charset="0"/>
              </a:rPr>
              <a:t>. </a:t>
            </a:r>
            <a:endParaRPr lang="ru-RU" dirty="0">
              <a:latin typeface="Times New Roman" panose="02020603050405020304" pitchFamily="18" charset="0"/>
              <a:ea typeface="Times New Roman" panose="02020603050405020304" pitchFamily="18" charset="0"/>
            </a:endParaRPr>
          </a:p>
          <a:p>
            <a:pPr>
              <a:lnSpc>
                <a:spcPct val="107000"/>
              </a:lnSpc>
              <a:spcBef>
                <a:spcPts val="580"/>
              </a:spcBef>
              <a:spcAft>
                <a:spcPts val="800"/>
              </a:spcAft>
            </a:pPr>
            <a:r>
              <a:rPr lang="ru-RU" dirty="0">
                <a:latin typeface="Montserrat Medium" pitchFamily="2" charset="0"/>
                <a:ea typeface="Times New Roman" panose="02020603050405020304" pitchFamily="18" charset="0"/>
                <a:cs typeface="Times New Roman" panose="02020603050405020304" pitchFamily="18" charset="0"/>
              </a:rPr>
              <a:t>1) </a:t>
            </a:r>
            <a:r>
              <a:rPr lang="ru-RU" sz="2000" dirty="0">
                <a:effectLst/>
                <a:latin typeface="Montserrat Medium" pitchFamily="2" charset="0"/>
                <a:ea typeface="Times New Roman" panose="02020603050405020304" pitchFamily="18" charset="0"/>
                <a:cs typeface="Times New Roman" panose="02020603050405020304" pitchFamily="18" charset="0"/>
              </a:rPr>
              <a:t>президентская </a:t>
            </a:r>
            <a:r>
              <a:rPr lang="ru-RU" dirty="0">
                <a:latin typeface="Montserrat Medium" pitchFamily="2" charset="0"/>
                <a:ea typeface="Times New Roman" panose="02020603050405020304" pitchFamily="18" charset="0"/>
                <a:cs typeface="Times New Roman" panose="02020603050405020304" pitchFamily="18" charset="0"/>
              </a:rPr>
              <a:t>республика </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dirty="0">
                <a:latin typeface="Montserrat Medium" pitchFamily="2" charset="0"/>
                <a:ea typeface="Times New Roman" panose="02020603050405020304" pitchFamily="18" charset="0"/>
                <a:cs typeface="Times New Roman" panose="02020603050405020304" pitchFamily="18" charset="0"/>
              </a:rPr>
              <a:t>2) унитарное государство </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dirty="0">
                <a:latin typeface="Montserrat Medium" pitchFamily="2" charset="0"/>
                <a:ea typeface="Times New Roman" panose="02020603050405020304" pitchFamily="18" charset="0"/>
                <a:cs typeface="Times New Roman" panose="02020603050405020304" pitchFamily="18" charset="0"/>
              </a:rPr>
              <a:t>3) демократическое государство </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dirty="0">
                <a:latin typeface="Montserrat Medium" pitchFamily="2" charset="0"/>
                <a:ea typeface="Times New Roman" panose="02020603050405020304" pitchFamily="18" charset="0"/>
                <a:cs typeface="Times New Roman" panose="02020603050405020304" pitchFamily="18" charset="0"/>
              </a:rPr>
              <a:t>4) </a:t>
            </a:r>
            <a:r>
              <a:rPr lang="ru-RU" sz="2000" dirty="0">
                <a:effectLst/>
                <a:latin typeface="Montserrat Medium" pitchFamily="2" charset="0"/>
                <a:ea typeface="Times New Roman" panose="02020603050405020304" pitchFamily="18" charset="0"/>
                <a:cs typeface="Times New Roman" panose="02020603050405020304" pitchFamily="18" charset="0"/>
              </a:rPr>
              <a:t>парламентская </a:t>
            </a:r>
            <a:r>
              <a:rPr lang="ru-RU" dirty="0">
                <a:latin typeface="Montserrat Medium" pitchFamily="2" charset="0"/>
                <a:ea typeface="Times New Roman" panose="02020603050405020304" pitchFamily="18" charset="0"/>
                <a:cs typeface="Times New Roman" panose="02020603050405020304" pitchFamily="18" charset="0"/>
              </a:rPr>
              <a:t>республика </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dirty="0">
                <a:latin typeface="Montserrat Medium" pitchFamily="2" charset="0"/>
                <a:ea typeface="Times New Roman" panose="02020603050405020304" pitchFamily="18" charset="0"/>
                <a:cs typeface="Times New Roman" panose="02020603050405020304" pitchFamily="18" charset="0"/>
              </a:rPr>
              <a:t>5) авторитарное правление </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dirty="0">
                <a:latin typeface="Montserrat Medium" pitchFamily="2" charset="0"/>
                <a:ea typeface="Times New Roman" panose="02020603050405020304" pitchFamily="18" charset="0"/>
                <a:cs typeface="Times New Roman" panose="02020603050405020304" pitchFamily="18" charset="0"/>
              </a:rPr>
              <a:t>6) федеративное государство</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629885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8974868">
            <a:off x="9421882" y="4686267"/>
            <a:ext cx="6058947" cy="6058947"/>
          </a:xfrm>
          <a:prstGeom prst="rect">
            <a:avLst/>
          </a:prstGeom>
        </p:spPr>
      </p:pic>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4922467">
            <a:off x="-2912267" y="-4372644"/>
            <a:ext cx="6931309" cy="6931309"/>
          </a:xfrm>
          <a:prstGeom prst="rect">
            <a:avLst/>
          </a:prstGeom>
        </p:spPr>
      </p:pic>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0131645" y="4926130"/>
            <a:ext cx="2634975" cy="2122241"/>
          </a:xfrm>
          <a:prstGeom prst="rect">
            <a:avLst/>
          </a:prstGeom>
        </p:spPr>
      </p:pic>
      <p:sp>
        <p:nvSpPr>
          <p:cNvPr id="4" name="Прямоугольник 3">
            <a:extLst>
              <a:ext uri="{FF2B5EF4-FFF2-40B4-BE49-F238E27FC236}">
                <a16:creationId xmlns:a16="http://schemas.microsoft.com/office/drawing/2014/main" id="{53E54892-B8E2-1044-944F-22BD4C922EA5}"/>
              </a:ext>
            </a:extLst>
          </p:cNvPr>
          <p:cNvSpPr/>
          <p:nvPr/>
        </p:nvSpPr>
        <p:spPr>
          <a:xfrm>
            <a:off x="621475" y="870749"/>
            <a:ext cx="10949050" cy="5301451"/>
          </a:xfrm>
          <a:prstGeom prst="rect">
            <a:avLst/>
          </a:prstGeom>
        </p:spPr>
        <p:txBody>
          <a:bodyPr wrap="square">
            <a:spAutoFit/>
          </a:bodyPr>
          <a:lstStyle/>
          <a:p>
            <a:pPr algn="just">
              <a:spcBef>
                <a:spcPts val="965"/>
              </a:spcBef>
            </a:pPr>
            <a:r>
              <a:rPr lang="ru-RU" sz="2400" dirty="0">
                <a:solidFill>
                  <a:srgbClr val="FF0000"/>
                </a:solidFill>
                <a:latin typeface="Montserrat Medium" pitchFamily="2" charset="0"/>
                <a:ea typeface="Times New Roman" panose="02020603050405020304" pitchFamily="18" charset="0"/>
              </a:rPr>
              <a:t>Представьте, что Вы помогаете учителю оформить презентацию уроку обществознания по теме «Государство». Один из слайдов называется «Внутренние функции государства». Что из перечисленного Вы включили бы этот слайд? Запишите цифры, под которыми указаны соответствующие функции. </a:t>
            </a:r>
            <a:endParaRPr lang="ru-RU" sz="2400" dirty="0">
              <a:solidFill>
                <a:srgbClr val="FF0000"/>
              </a:solidFill>
              <a:latin typeface="Times New Roman" panose="02020603050405020304" pitchFamily="18" charset="0"/>
              <a:ea typeface="Times New Roman" panose="02020603050405020304" pitchFamily="18" charset="0"/>
            </a:endParaRPr>
          </a:p>
          <a:p>
            <a:pPr>
              <a:spcBef>
                <a:spcPts val="340"/>
              </a:spcBef>
            </a:pPr>
            <a:r>
              <a:rPr lang="ru-RU" sz="2400" dirty="0">
                <a:latin typeface="Montserrat Medium" pitchFamily="2" charset="0"/>
                <a:ea typeface="Times New Roman" panose="02020603050405020304" pitchFamily="18" charset="0"/>
              </a:rPr>
              <a:t>1) обеспечение обороны и безопасности </a:t>
            </a:r>
            <a:endParaRPr lang="ru-RU" sz="2400" dirty="0">
              <a:latin typeface="Times New Roman" panose="02020603050405020304" pitchFamily="18" charset="0"/>
              <a:ea typeface="Times New Roman" panose="02020603050405020304" pitchFamily="18" charset="0"/>
            </a:endParaRPr>
          </a:p>
          <a:p>
            <a:r>
              <a:rPr lang="ru-RU" sz="2400" dirty="0">
                <a:latin typeface="Montserrat Medium" pitchFamily="2" charset="0"/>
                <a:ea typeface="Times New Roman" panose="02020603050405020304" pitchFamily="18" charset="0"/>
              </a:rPr>
              <a:t>2) обеспечение равных условий для предприятий различных форм собственности </a:t>
            </a:r>
          </a:p>
          <a:p>
            <a:r>
              <a:rPr lang="ru-RU" sz="2400" dirty="0">
                <a:latin typeface="Montserrat Medium" pitchFamily="2" charset="0"/>
                <a:ea typeface="Times New Roman" panose="02020603050405020304" pitchFamily="18" charset="0"/>
              </a:rPr>
              <a:t>3) координация экономического и политического взаимодействия с иными государствами </a:t>
            </a:r>
            <a:endParaRPr lang="ru-RU" sz="2400" dirty="0">
              <a:latin typeface="Times New Roman" panose="02020603050405020304" pitchFamily="18" charset="0"/>
              <a:ea typeface="Times New Roman" panose="02020603050405020304" pitchFamily="18" charset="0"/>
            </a:endParaRPr>
          </a:p>
          <a:p>
            <a:r>
              <a:rPr lang="ru-RU" sz="2400" dirty="0">
                <a:latin typeface="Montserrat Medium" pitchFamily="2" charset="0"/>
                <a:ea typeface="Times New Roman" panose="02020603050405020304" pitchFamily="18" charset="0"/>
              </a:rPr>
              <a:t>4) обеспечение рационального использования природных ресурсов </a:t>
            </a:r>
          </a:p>
          <a:p>
            <a:r>
              <a:rPr lang="ru-RU" sz="2400" dirty="0">
                <a:latin typeface="Montserrat Medium" pitchFamily="2" charset="0"/>
                <a:ea typeface="Times New Roman" panose="02020603050405020304" pitchFamily="18" charset="0"/>
              </a:rPr>
              <a:t>5) учёт в политике интересов различных социальных групп </a:t>
            </a:r>
            <a:endParaRPr lang="ru-RU" sz="2400" dirty="0">
              <a:latin typeface="Times New Roman" panose="02020603050405020304" pitchFamily="18" charset="0"/>
              <a:ea typeface="Times New Roman" panose="02020603050405020304" pitchFamily="18" charset="0"/>
            </a:endParaRPr>
          </a:p>
          <a:p>
            <a:pPr>
              <a:spcBef>
                <a:spcPts val="45"/>
              </a:spcBef>
            </a:pPr>
            <a:r>
              <a:rPr lang="ru-RU" sz="2400" dirty="0">
                <a:latin typeface="Montserrat Medium" pitchFamily="2" charset="0"/>
                <a:ea typeface="Times New Roman" panose="02020603050405020304" pitchFamily="18" charset="0"/>
              </a:rPr>
              <a:t>6) проведение единой внешней политики </a:t>
            </a:r>
            <a:endParaRPr lang="ru-RU"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1312853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7104152">
            <a:off x="9976282" y="3650909"/>
            <a:ext cx="3381357" cy="3503996"/>
          </a:xfrm>
          <a:prstGeom prst="rect">
            <a:avLst/>
          </a:prstGeom>
        </p:spPr>
      </p:pic>
      <p:grpSp>
        <p:nvGrpSpPr>
          <p:cNvPr id="3" name="Group 3"/>
          <p:cNvGrpSpPr/>
          <p:nvPr/>
        </p:nvGrpSpPr>
        <p:grpSpPr>
          <a:xfrm>
            <a:off x="470353" y="6512739"/>
            <a:ext cx="10847535" cy="153245"/>
            <a:chOff x="0" y="0"/>
            <a:chExt cx="40453856" cy="571500"/>
          </a:xfrm>
        </p:grpSpPr>
        <p:sp>
          <p:nvSpPr>
            <p:cNvPr id="4" name="Freeform 4"/>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7" name="Picture 7"/>
          <p:cNvPicPr>
            <a:picLocks noChangeAspect="1"/>
          </p:cNvPicPr>
          <p:nvPr/>
        </p:nvPicPr>
        <p:blipFill>
          <a:blip r:embed="rId3"/>
          <a:srcRect/>
          <a:stretch>
            <a:fillRect/>
          </a:stretch>
        </p:blipFill>
        <p:spPr>
          <a:xfrm>
            <a:off x="7823670" y="1253165"/>
            <a:ext cx="4228795" cy="5346753"/>
          </a:xfrm>
          <a:prstGeom prst="rect">
            <a:avLst/>
          </a:prstGeom>
        </p:spPr>
      </p:pic>
      <p:sp>
        <p:nvSpPr>
          <p:cNvPr id="5" name="Прямоугольник 4">
            <a:extLst>
              <a:ext uri="{FF2B5EF4-FFF2-40B4-BE49-F238E27FC236}">
                <a16:creationId xmlns:a16="http://schemas.microsoft.com/office/drawing/2014/main" id="{E755B390-6EEA-7E4C-8E78-314DC5CFCAD6}"/>
              </a:ext>
            </a:extLst>
          </p:cNvPr>
          <p:cNvSpPr/>
          <p:nvPr/>
        </p:nvSpPr>
        <p:spPr>
          <a:xfrm>
            <a:off x="404305" y="118521"/>
            <a:ext cx="7485413" cy="6462667"/>
          </a:xfrm>
          <a:prstGeom prst="rect">
            <a:avLst/>
          </a:prstGeom>
        </p:spPr>
        <p:txBody>
          <a:bodyPr wrap="square">
            <a:spAutoFit/>
          </a:bodyPr>
          <a:lstStyle/>
          <a:p>
            <a:pPr algn="just">
              <a:lnSpc>
                <a:spcPct val="107000"/>
              </a:lnSpc>
              <a:spcAft>
                <a:spcPts val="800"/>
              </a:spcAft>
            </a:pPr>
            <a:r>
              <a:rPr lang="ru-RU" sz="2200" dirty="0">
                <a:solidFill>
                  <a:srgbClr val="FF0000"/>
                </a:solidFill>
                <a:latin typeface="Montserrat Medium" pitchFamily="2" charset="0"/>
                <a:ea typeface="Times New Roman" panose="02020603050405020304" pitchFamily="18" charset="0"/>
                <a:cs typeface="Times New Roman" panose="02020603050405020304" pitchFamily="18" charset="0"/>
              </a:rPr>
              <a:t>В </a:t>
            </a:r>
            <a:r>
              <a:rPr lang="ru-RU" sz="2200" dirty="0">
                <a:solidFill>
                  <a:srgbClr val="FF0000"/>
                </a:solidFill>
                <a:latin typeface="Montserrat Medium" pitchFamily="2" charset="0"/>
                <a:ea typeface="Calibri" panose="020F0502020204030204" pitchFamily="34" charset="0"/>
                <a:cs typeface="Times New Roman" panose="02020603050405020304" pitchFamily="18" charset="0"/>
              </a:rPr>
              <a:t>конституции государства </a:t>
            </a:r>
            <a:r>
              <a:rPr lang="ru-RU" sz="2200" dirty="0" err="1">
                <a:solidFill>
                  <a:srgbClr val="FF0000"/>
                </a:solidFill>
                <a:latin typeface="Montserrat Medium" pitchFamily="2" charset="0"/>
                <a:ea typeface="Calibri" panose="020F0502020204030204" pitchFamily="34" charset="0"/>
                <a:cs typeface="Times New Roman" panose="02020603050405020304" pitchFamily="18" charset="0"/>
              </a:rPr>
              <a:t>Z</a:t>
            </a:r>
            <a:r>
              <a:rPr lang="ru-RU" sz="2200" dirty="0">
                <a:solidFill>
                  <a:srgbClr val="FF0000"/>
                </a:solidFill>
                <a:latin typeface="Montserrat Medium" pitchFamily="2" charset="0"/>
                <a:ea typeface="Calibri" panose="020F0502020204030204" pitchFamily="34" charset="0"/>
                <a:cs typeface="Times New Roman" panose="02020603050405020304" pitchFamily="18" charset="0"/>
              </a:rPr>
              <a:t> провозглашено, что государство </a:t>
            </a:r>
            <a:r>
              <a:rPr lang="ru-RU" sz="2200" dirty="0" err="1">
                <a:solidFill>
                  <a:srgbClr val="FF0000"/>
                </a:solidFill>
                <a:latin typeface="Montserrat Medium" pitchFamily="2" charset="0"/>
                <a:ea typeface="Calibri" panose="020F0502020204030204" pitchFamily="34" charset="0"/>
                <a:cs typeface="Times New Roman" panose="02020603050405020304" pitchFamily="18" charset="0"/>
              </a:rPr>
              <a:t>Z</a:t>
            </a:r>
            <a:r>
              <a:rPr lang="ru-RU" sz="2200" dirty="0">
                <a:solidFill>
                  <a:srgbClr val="FF0000"/>
                </a:solidFill>
                <a:latin typeface="Montserrat Medium" pitchFamily="2" charset="0"/>
                <a:ea typeface="Calibri" panose="020F0502020204030204" pitchFamily="34" charset="0"/>
                <a:cs typeface="Times New Roman" panose="02020603050405020304" pitchFamily="18" charset="0"/>
              </a:rPr>
              <a:t> — демократическая федеративная парламентская республика. </a:t>
            </a:r>
            <a:endParaRPr lang="ru-RU" sz="22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R="240665" algn="just"/>
            <a:r>
              <a:rPr lang="ru-RU" sz="2200" dirty="0">
                <a:solidFill>
                  <a:srgbClr val="FF0000"/>
                </a:solidFill>
                <a:latin typeface="Montserrat Medium" pitchFamily="2" charset="0"/>
                <a:ea typeface="Times New Roman" panose="02020603050405020304" pitchFamily="18" charset="0"/>
              </a:rPr>
              <a:t>Какие из приведённых признаков характеризуют форму правления </a:t>
            </a:r>
            <a:r>
              <a:rPr lang="ru-RU" sz="2200" dirty="0" err="1">
                <a:solidFill>
                  <a:srgbClr val="FF0000"/>
                </a:solidFill>
                <a:latin typeface="Montserrat Medium" pitchFamily="2" charset="0"/>
                <a:ea typeface="Times New Roman" panose="02020603050405020304" pitchFamily="18" charset="0"/>
              </a:rPr>
              <a:t>Z</a:t>
            </a:r>
            <a:r>
              <a:rPr lang="ru-RU" sz="2200" dirty="0">
                <a:solidFill>
                  <a:srgbClr val="FF0000"/>
                </a:solidFill>
                <a:latin typeface="Montserrat Medium" pitchFamily="2" charset="0"/>
                <a:ea typeface="Times New Roman" panose="02020603050405020304" pitchFamily="18" charset="0"/>
              </a:rPr>
              <a:t>? Запишите </a:t>
            </a:r>
            <a:r>
              <a:rPr lang="ru-RU" sz="2200" b="1" dirty="0">
                <a:solidFill>
                  <a:srgbClr val="FF0000"/>
                </a:solidFill>
                <a:latin typeface="Montserrat Medium" pitchFamily="2" charset="0"/>
                <a:ea typeface="Times New Roman" panose="02020603050405020304" pitchFamily="18" charset="0"/>
              </a:rPr>
              <a:t>цифры, </a:t>
            </a:r>
            <a:r>
              <a:rPr lang="ru-RU" sz="2200" dirty="0">
                <a:solidFill>
                  <a:srgbClr val="FF0000"/>
                </a:solidFill>
                <a:latin typeface="Montserrat Medium" pitchFamily="2" charset="0"/>
                <a:ea typeface="Times New Roman" panose="02020603050405020304" pitchFamily="18" charset="0"/>
              </a:rPr>
              <a:t>под которыми они указаны.</a:t>
            </a:r>
            <a:endParaRPr lang="ru-RU" sz="2200" dirty="0">
              <a:solidFill>
                <a:srgbClr val="FF0000"/>
              </a:solidFill>
              <a:effectLst/>
              <a:latin typeface="Times New Roman" panose="02020603050405020304" pitchFamily="18" charset="0"/>
              <a:ea typeface="Times New Roman" panose="02020603050405020304" pitchFamily="18" charset="0"/>
            </a:endParaRPr>
          </a:p>
          <a:p>
            <a:pPr>
              <a:spcBef>
                <a:spcPts val="840"/>
              </a:spcBef>
            </a:pPr>
            <a:r>
              <a:rPr lang="ru-RU" sz="2200" dirty="0">
                <a:solidFill>
                  <a:srgbClr val="404040"/>
                </a:solidFill>
                <a:latin typeface="Montserrat Medium" pitchFamily="2" charset="0"/>
                <a:ea typeface="Times New Roman" panose="02020603050405020304" pitchFamily="18" charset="0"/>
              </a:rPr>
              <a:t>1) двухпалатная структура парламента для обеспечения представительства субъектов </a:t>
            </a:r>
            <a:endParaRPr lang="ru-RU" sz="2200" dirty="0">
              <a:effectLst/>
              <a:latin typeface="Times New Roman" panose="02020603050405020304" pitchFamily="18" charset="0"/>
              <a:ea typeface="Times New Roman" panose="02020603050405020304" pitchFamily="18" charset="0"/>
            </a:endParaRPr>
          </a:p>
          <a:p>
            <a:r>
              <a:rPr lang="ru-RU" sz="2200" dirty="0">
                <a:solidFill>
                  <a:srgbClr val="404040"/>
                </a:solidFill>
                <a:latin typeface="Montserrat Medium" pitchFamily="2" charset="0"/>
                <a:ea typeface="Times New Roman" panose="02020603050405020304" pitchFamily="18" charset="0"/>
              </a:rPr>
              <a:t>2) Наличие в парламенте нескольких партийных фракций </a:t>
            </a:r>
            <a:endParaRPr lang="ru-RU" sz="2200" dirty="0">
              <a:effectLst/>
              <a:latin typeface="Times New Roman" panose="02020603050405020304" pitchFamily="18" charset="0"/>
              <a:ea typeface="Times New Roman" panose="02020603050405020304" pitchFamily="18" charset="0"/>
            </a:endParaRPr>
          </a:p>
          <a:p>
            <a:pPr marR="619760"/>
            <a:r>
              <a:rPr lang="ru-RU" sz="2200" dirty="0">
                <a:solidFill>
                  <a:srgbClr val="404040"/>
                </a:solidFill>
                <a:latin typeface="Montserrat Medium" pitchFamily="2" charset="0"/>
                <a:ea typeface="Times New Roman" panose="02020603050405020304" pitchFamily="18" charset="0"/>
              </a:rPr>
              <a:t>3) действие конституций субъектов при верховенстве общей конституции </a:t>
            </a:r>
            <a:endParaRPr lang="ru-RU" sz="2200" dirty="0">
              <a:effectLst/>
              <a:latin typeface="Times New Roman" panose="02020603050405020304" pitchFamily="18" charset="0"/>
              <a:ea typeface="Times New Roman" panose="02020603050405020304" pitchFamily="18" charset="0"/>
            </a:endParaRPr>
          </a:p>
          <a:p>
            <a:pPr marR="619760"/>
            <a:r>
              <a:rPr lang="ru-RU" sz="2200" dirty="0">
                <a:solidFill>
                  <a:srgbClr val="404040"/>
                </a:solidFill>
                <a:latin typeface="Montserrat Medium" pitchFamily="2" charset="0"/>
                <a:ea typeface="Times New Roman" panose="02020603050405020304" pitchFamily="18" charset="0"/>
              </a:rPr>
              <a:t>4) правительство обеспечивает правопорядок обороноспособность страны </a:t>
            </a:r>
            <a:endParaRPr lang="ru-RU" sz="2200" dirty="0">
              <a:effectLst/>
              <a:latin typeface="Times New Roman" panose="02020603050405020304" pitchFamily="18" charset="0"/>
              <a:ea typeface="Times New Roman" panose="02020603050405020304" pitchFamily="18" charset="0"/>
            </a:endParaRPr>
          </a:p>
          <a:p>
            <a:pPr marR="619760"/>
            <a:r>
              <a:rPr lang="ru-RU" sz="2200" dirty="0">
                <a:solidFill>
                  <a:srgbClr val="404040"/>
                </a:solidFill>
                <a:latin typeface="Montserrat Medium" pitchFamily="2" charset="0"/>
                <a:ea typeface="Times New Roman" panose="02020603050405020304" pitchFamily="18" charset="0"/>
              </a:rPr>
              <a:t>5) глава государства избирается парламентом </a:t>
            </a:r>
            <a:endParaRPr lang="ru-RU" sz="2200" dirty="0">
              <a:effectLst/>
              <a:latin typeface="Times New Roman" panose="02020603050405020304" pitchFamily="18" charset="0"/>
              <a:ea typeface="Times New Roman" panose="02020603050405020304" pitchFamily="18" charset="0"/>
            </a:endParaRPr>
          </a:p>
          <a:p>
            <a:pPr marR="240665"/>
            <a:r>
              <a:rPr lang="ru-RU" sz="2200" dirty="0">
                <a:solidFill>
                  <a:srgbClr val="404040"/>
                </a:solidFill>
                <a:latin typeface="Montserrat Medium" pitchFamily="2" charset="0"/>
                <a:ea typeface="Times New Roman" panose="02020603050405020304" pitchFamily="18" charset="0"/>
              </a:rPr>
              <a:t>6) правительство ответственно перед парламентом</a:t>
            </a:r>
            <a:endParaRPr lang="ru-RU" sz="2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9786272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541604" y="6564552"/>
            <a:ext cx="10847535" cy="153245"/>
            <a:chOff x="0" y="0"/>
            <a:chExt cx="40453856" cy="571500"/>
          </a:xfrm>
        </p:grpSpPr>
        <p:sp>
          <p:nvSpPr>
            <p:cNvPr id="3" name="Freeform 3"/>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5" name="Picture 5"/>
          <p:cNvPicPr>
            <a:picLocks noChangeAspect="1"/>
          </p:cNvPicPr>
          <p:nvPr/>
        </p:nvPicPr>
        <p:blipFill>
          <a:blip r:embed="rId2">
            <a:alphaModFix amt="19999"/>
          </a:blip>
          <a:srcRect/>
          <a:stretch>
            <a:fillRect/>
          </a:stretch>
        </p:blipFill>
        <p:spPr>
          <a:xfrm rot="1087153">
            <a:off x="9883894" y="-1805177"/>
            <a:ext cx="3754585" cy="3890761"/>
          </a:xfrm>
          <a:prstGeom prst="rect">
            <a:avLst/>
          </a:prstGeom>
        </p:spPr>
      </p:pic>
      <p:pic>
        <p:nvPicPr>
          <p:cNvPr id="6" name="Picture 6"/>
          <p:cNvPicPr>
            <a:picLocks noChangeAspect="1"/>
          </p:cNvPicPr>
          <p:nvPr/>
        </p:nvPicPr>
        <p:blipFill>
          <a:blip r:embed="rId3">
            <a:alphaModFix amt="19999"/>
          </a:blip>
          <a:srcRect/>
          <a:stretch>
            <a:fillRect/>
          </a:stretch>
        </p:blipFill>
        <p:spPr>
          <a:xfrm rot="834651">
            <a:off x="10282780" y="-1170681"/>
            <a:ext cx="3754585" cy="3890761"/>
          </a:xfrm>
          <a:prstGeom prst="rect">
            <a:avLst/>
          </a:prstGeom>
        </p:spPr>
      </p:pic>
      <p:pic>
        <p:nvPicPr>
          <p:cNvPr id="7" name="Picture 7"/>
          <p:cNvPicPr>
            <a:picLocks noChangeAspect="1"/>
          </p:cNvPicPr>
          <p:nvPr/>
        </p:nvPicPr>
        <p:blipFill>
          <a:blip r:embed="rId4">
            <a:alphaModFix amt="19999"/>
          </a:blip>
          <a:srcRect/>
          <a:stretch>
            <a:fillRect/>
          </a:stretch>
        </p:blipFill>
        <p:spPr>
          <a:xfrm rot="482663">
            <a:off x="10322152" y="-463804"/>
            <a:ext cx="2368097" cy="2299207"/>
          </a:xfrm>
          <a:prstGeom prst="rect">
            <a:avLst/>
          </a:prstGeom>
        </p:spPr>
      </p:pic>
      <p:pic>
        <p:nvPicPr>
          <p:cNvPr id="8" name="Picture 8"/>
          <p:cNvPicPr>
            <a:picLocks noChangeAspect="1"/>
          </p:cNvPicPr>
          <p:nvPr/>
        </p:nvPicPr>
        <p:blipFill>
          <a:blip r:embed="rId5"/>
          <a:srcRect/>
          <a:stretch>
            <a:fillRect/>
          </a:stretch>
        </p:blipFill>
        <p:spPr>
          <a:xfrm>
            <a:off x="8468053" y="2701482"/>
            <a:ext cx="4481868" cy="4156518"/>
          </a:xfrm>
          <a:prstGeom prst="rect">
            <a:avLst/>
          </a:prstGeom>
        </p:spPr>
      </p:pic>
      <p:sp>
        <p:nvSpPr>
          <p:cNvPr id="4" name="Прямоугольник 3">
            <a:extLst>
              <a:ext uri="{FF2B5EF4-FFF2-40B4-BE49-F238E27FC236}">
                <a16:creationId xmlns:a16="http://schemas.microsoft.com/office/drawing/2014/main" id="{31CCEE45-C555-AB46-B83D-44E19AE7DAAC}"/>
              </a:ext>
            </a:extLst>
          </p:cNvPr>
          <p:cNvSpPr/>
          <p:nvPr/>
        </p:nvSpPr>
        <p:spPr>
          <a:xfrm>
            <a:off x="427922" y="140203"/>
            <a:ext cx="8131307" cy="6601807"/>
          </a:xfrm>
          <a:prstGeom prst="rect">
            <a:avLst/>
          </a:prstGeom>
        </p:spPr>
        <p:txBody>
          <a:bodyPr wrap="square">
            <a:spAutoFit/>
          </a:bodyPr>
          <a:lstStyle/>
          <a:p>
            <a:pPr marR="178435" algn="just">
              <a:spcBef>
                <a:spcPts val="1585"/>
              </a:spcBef>
            </a:pPr>
            <a:r>
              <a:rPr lang="ru-RU" sz="2200" dirty="0">
                <a:solidFill>
                  <a:srgbClr val="FF0000"/>
                </a:solidFill>
                <a:latin typeface="Montserrat Medium" pitchFamily="2" charset="0"/>
                <a:ea typeface="Times New Roman" panose="02020603050405020304" pitchFamily="18" charset="0"/>
              </a:rPr>
              <a:t>Выберите верные суждения государстве его функциях запишите </a:t>
            </a:r>
            <a:r>
              <a:rPr lang="ru-RU" sz="2200" b="1" dirty="0">
                <a:solidFill>
                  <a:srgbClr val="FF0000"/>
                </a:solidFill>
                <a:latin typeface="Montserrat Medium" pitchFamily="2" charset="0"/>
                <a:ea typeface="Times New Roman" panose="02020603050405020304" pitchFamily="18" charset="0"/>
              </a:rPr>
              <a:t>цифры, </a:t>
            </a:r>
            <a:r>
              <a:rPr lang="ru-RU" sz="2200" dirty="0">
                <a:solidFill>
                  <a:srgbClr val="FF0000"/>
                </a:solidFill>
                <a:latin typeface="Montserrat Medium" pitchFamily="2" charset="0"/>
                <a:ea typeface="Times New Roman" panose="02020603050405020304" pitchFamily="18" charset="0"/>
              </a:rPr>
              <a:t>под которыми они указаны. </a:t>
            </a:r>
            <a:endParaRPr lang="ru-RU" sz="2200" dirty="0">
              <a:solidFill>
                <a:srgbClr val="FF0000"/>
              </a:solidFill>
              <a:effectLst/>
              <a:latin typeface="Times New Roman" panose="02020603050405020304" pitchFamily="18" charset="0"/>
              <a:ea typeface="Times New Roman" panose="02020603050405020304" pitchFamily="18" charset="0"/>
            </a:endParaRPr>
          </a:p>
          <a:p>
            <a:pPr marR="172085">
              <a:spcBef>
                <a:spcPts val="560"/>
              </a:spcBef>
            </a:pPr>
            <a:r>
              <a:rPr lang="ru-RU" sz="2200" dirty="0">
                <a:solidFill>
                  <a:srgbClr val="000000"/>
                </a:solidFill>
                <a:latin typeface="Montserrat Medium" pitchFamily="2" charset="0"/>
                <a:ea typeface="Times New Roman" panose="02020603050405020304" pitchFamily="18" charset="0"/>
              </a:rPr>
              <a:t>1) Государство обладает монопольным правом на взимание налогов и сборов с населения. </a:t>
            </a:r>
            <a:endParaRPr lang="ru-RU" sz="2200" dirty="0">
              <a:effectLst/>
              <a:latin typeface="Times New Roman" panose="02020603050405020304" pitchFamily="18" charset="0"/>
              <a:ea typeface="Times New Roman" panose="02020603050405020304" pitchFamily="18" charset="0"/>
            </a:endParaRPr>
          </a:p>
          <a:p>
            <a:pPr marR="170180"/>
            <a:r>
              <a:rPr lang="ru-RU" sz="2200" dirty="0">
                <a:solidFill>
                  <a:srgbClr val="000000"/>
                </a:solidFill>
                <a:latin typeface="Montserrat Medium" pitchFamily="2" charset="0"/>
                <a:ea typeface="Times New Roman" panose="02020603050405020304" pitchFamily="18" charset="0"/>
              </a:rPr>
              <a:t>2) Природоохранные требования, устанавливаемые государством, составляют основу экологической безопасности страны. </a:t>
            </a:r>
            <a:endParaRPr lang="ru-RU" sz="2200" dirty="0">
              <a:effectLst/>
              <a:latin typeface="Times New Roman" panose="02020603050405020304" pitchFamily="18" charset="0"/>
              <a:ea typeface="Times New Roman" panose="02020603050405020304" pitchFamily="18" charset="0"/>
            </a:endParaRPr>
          </a:p>
          <a:p>
            <a:pPr marR="175260" algn="just"/>
            <a:r>
              <a:rPr lang="ru-RU" sz="2200" dirty="0">
                <a:solidFill>
                  <a:srgbClr val="000000"/>
                </a:solidFill>
                <a:latin typeface="Montserrat Medium" pitchFamily="2" charset="0"/>
                <a:ea typeface="Times New Roman" panose="02020603050405020304" pitchFamily="18" charset="0"/>
              </a:rPr>
              <a:t>3) К внешним функциям государства относится определение общего направления экономической политики государства в соответствии достигнутым уровнем экономического развития. </a:t>
            </a:r>
            <a:endParaRPr lang="ru-RU" sz="2200" dirty="0">
              <a:effectLst/>
              <a:latin typeface="Times New Roman" panose="02020603050405020304" pitchFamily="18" charset="0"/>
              <a:ea typeface="Times New Roman" panose="02020603050405020304" pitchFamily="18" charset="0"/>
            </a:endParaRPr>
          </a:p>
          <a:p>
            <a:pPr marR="175895"/>
            <a:r>
              <a:rPr lang="ru-RU" sz="2200" dirty="0">
                <a:solidFill>
                  <a:srgbClr val="000000"/>
                </a:solidFill>
                <a:latin typeface="Montserrat Medium" pitchFamily="2" charset="0"/>
                <a:ea typeface="Times New Roman" panose="02020603050405020304" pitchFamily="18" charset="0"/>
              </a:rPr>
              <a:t>4) Основополагающим признаком государства любого типа является реализация в нём принципа разделения властей. </a:t>
            </a:r>
            <a:endParaRPr lang="ru-RU" sz="2200" dirty="0">
              <a:effectLst/>
              <a:latin typeface="Times New Roman" panose="02020603050405020304" pitchFamily="18" charset="0"/>
              <a:ea typeface="Times New Roman" panose="02020603050405020304" pitchFamily="18" charset="0"/>
            </a:endParaRPr>
          </a:p>
          <a:p>
            <a:pPr marR="172085"/>
            <a:r>
              <a:rPr lang="ru-RU" sz="2200" dirty="0">
                <a:solidFill>
                  <a:srgbClr val="000000"/>
                </a:solidFill>
                <a:latin typeface="Montserrat Medium" pitchFamily="2" charset="0"/>
                <a:ea typeface="Times New Roman" panose="02020603050405020304" pitchFamily="18" charset="0"/>
              </a:rPr>
              <a:t>5) Государство создаёт нормативную организационную основу для эффективной качественной деятельности государственных органов. </a:t>
            </a:r>
            <a:endParaRPr lang="ru-RU" sz="2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5823417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5535763" y="-190082"/>
            <a:ext cx="12873449" cy="8519883"/>
          </a:xfrm>
          <a:prstGeom prst="rect">
            <a:avLst/>
          </a:prstGeom>
        </p:spPr>
      </p:pic>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143668" y="3786202"/>
            <a:ext cx="3754419" cy="3071798"/>
          </a:xfrm>
          <a:prstGeom prst="rect">
            <a:avLst/>
          </a:prstGeom>
        </p:spPr>
      </p:pic>
      <p:sp>
        <p:nvSpPr>
          <p:cNvPr id="3" name="Прямоугольник 2">
            <a:extLst>
              <a:ext uri="{FF2B5EF4-FFF2-40B4-BE49-F238E27FC236}">
                <a16:creationId xmlns:a16="http://schemas.microsoft.com/office/drawing/2014/main" id="{4FB09369-1F30-8F46-9D1F-4D07AC5C420E}"/>
              </a:ext>
            </a:extLst>
          </p:cNvPr>
          <p:cNvSpPr/>
          <p:nvPr/>
        </p:nvSpPr>
        <p:spPr>
          <a:xfrm>
            <a:off x="293913" y="246343"/>
            <a:ext cx="10726387" cy="5286062"/>
          </a:xfrm>
          <a:prstGeom prst="rect">
            <a:avLst/>
          </a:prstGeom>
        </p:spPr>
        <p:txBody>
          <a:bodyPr wrap="square">
            <a:spAutoFit/>
          </a:bodyPr>
          <a:lstStyle/>
          <a:p>
            <a:pPr marR="267970" algn="just">
              <a:spcBef>
                <a:spcPts val="1000"/>
              </a:spcBef>
            </a:pPr>
            <a:r>
              <a:rPr lang="ru-RU" sz="2200" dirty="0">
                <a:solidFill>
                  <a:srgbClr val="FF0000"/>
                </a:solidFill>
                <a:latin typeface="Montserrat Medium" pitchFamily="2" charset="0"/>
                <a:ea typeface="Times New Roman" panose="02020603050405020304" pitchFamily="18" charset="0"/>
              </a:rPr>
              <a:t>В государстве </a:t>
            </a:r>
            <a:r>
              <a:rPr lang="ru-RU" sz="2200" dirty="0" err="1">
                <a:solidFill>
                  <a:srgbClr val="FF0000"/>
                </a:solidFill>
                <a:latin typeface="Montserrat Medium" pitchFamily="2" charset="0"/>
                <a:ea typeface="Times New Roman" panose="02020603050405020304" pitchFamily="18" charset="0"/>
              </a:rPr>
              <a:t>Z</a:t>
            </a:r>
            <a:r>
              <a:rPr lang="ru-RU" sz="2200" dirty="0">
                <a:solidFill>
                  <a:srgbClr val="FF0000"/>
                </a:solidFill>
                <a:latin typeface="Montserrat Medium" pitchFamily="2" charset="0"/>
                <a:ea typeface="Times New Roman" panose="02020603050405020304" pitchFamily="18" charset="0"/>
              </a:rPr>
              <a:t> существует наследственная передача королевской власти. Регулярно на конкурентной основе проходят выборы в парламент, выполняющий законодательные функции. Граждане обладают всей полнотой прав свобод, развиты институты гражданского общества. Государство </a:t>
            </a:r>
            <a:r>
              <a:rPr lang="ru-RU" sz="2200" dirty="0" err="1">
                <a:solidFill>
                  <a:srgbClr val="FF0000"/>
                </a:solidFill>
                <a:latin typeface="Montserrat Medium" pitchFamily="2" charset="0"/>
                <a:ea typeface="Times New Roman" panose="02020603050405020304" pitchFamily="18" charset="0"/>
              </a:rPr>
              <a:t>Z</a:t>
            </a:r>
            <a:r>
              <a:rPr lang="ru-RU" sz="2200" dirty="0">
                <a:solidFill>
                  <a:srgbClr val="FF0000"/>
                </a:solidFill>
                <a:latin typeface="Montserrat Medium" pitchFamily="2" charset="0"/>
                <a:ea typeface="Times New Roman" panose="02020603050405020304" pitchFamily="18" charset="0"/>
              </a:rPr>
              <a:t> включает в себя территориальные единицы, не обладающие политической самостоятельностью. </a:t>
            </a:r>
            <a:endParaRPr lang="ru-RU" sz="2200" dirty="0">
              <a:solidFill>
                <a:srgbClr val="FF0000"/>
              </a:solidFill>
              <a:effectLst/>
              <a:latin typeface="Times New Roman" panose="02020603050405020304" pitchFamily="18" charset="0"/>
              <a:ea typeface="Times New Roman" panose="02020603050405020304" pitchFamily="18" charset="0"/>
            </a:endParaRPr>
          </a:p>
          <a:p>
            <a:pPr marR="265430">
              <a:spcBef>
                <a:spcPts val="255"/>
              </a:spcBef>
            </a:pPr>
            <a:r>
              <a:rPr lang="ru-RU" sz="2200" dirty="0">
                <a:solidFill>
                  <a:srgbClr val="FF0000"/>
                </a:solidFill>
                <a:latin typeface="Montserrat Medium" pitchFamily="2" charset="0"/>
                <a:ea typeface="Times New Roman" panose="02020603050405020304" pitchFamily="18" charset="0"/>
              </a:rPr>
              <a:t>Найдите в приведённом ниже списке характеристики формы государства </a:t>
            </a:r>
            <a:r>
              <a:rPr lang="ru-RU" sz="2200" dirty="0" err="1">
                <a:solidFill>
                  <a:srgbClr val="FF0000"/>
                </a:solidFill>
                <a:latin typeface="Montserrat Medium" pitchFamily="2" charset="0"/>
                <a:ea typeface="Times New Roman" panose="02020603050405020304" pitchFamily="18" charset="0"/>
              </a:rPr>
              <a:t>Z</a:t>
            </a:r>
            <a:r>
              <a:rPr lang="ru-RU" sz="2200" dirty="0">
                <a:solidFill>
                  <a:srgbClr val="FF0000"/>
                </a:solidFill>
                <a:latin typeface="Montserrat Medium" pitchFamily="2" charset="0"/>
                <a:ea typeface="Times New Roman" panose="02020603050405020304" pitchFamily="18" charset="0"/>
              </a:rPr>
              <a:t> запишите </a:t>
            </a:r>
            <a:r>
              <a:rPr lang="ru-RU" sz="2200" b="1" dirty="0">
                <a:solidFill>
                  <a:srgbClr val="FF0000"/>
                </a:solidFill>
                <a:latin typeface="Montserrat Medium" pitchFamily="2" charset="0"/>
                <a:ea typeface="Times New Roman" panose="02020603050405020304" pitchFamily="18" charset="0"/>
              </a:rPr>
              <a:t>цифры, </a:t>
            </a:r>
            <a:r>
              <a:rPr lang="ru-RU" sz="2200" dirty="0">
                <a:solidFill>
                  <a:srgbClr val="FF0000"/>
                </a:solidFill>
                <a:latin typeface="Montserrat Medium" pitchFamily="2" charset="0"/>
                <a:ea typeface="Times New Roman" panose="02020603050405020304" pitchFamily="18" charset="0"/>
              </a:rPr>
              <a:t>под которыми они указаны. </a:t>
            </a:r>
            <a:endParaRPr lang="ru-RU" sz="2200" dirty="0">
              <a:solidFill>
                <a:srgbClr val="FF0000"/>
              </a:solidFill>
              <a:effectLst/>
              <a:latin typeface="Times New Roman" panose="02020603050405020304" pitchFamily="18" charset="0"/>
              <a:ea typeface="Times New Roman" panose="02020603050405020304" pitchFamily="18" charset="0"/>
            </a:endParaRPr>
          </a:p>
          <a:p>
            <a:pPr>
              <a:spcBef>
                <a:spcPts val="565"/>
              </a:spcBef>
            </a:pPr>
            <a:r>
              <a:rPr lang="ru-RU" sz="2200" dirty="0">
                <a:solidFill>
                  <a:srgbClr val="000000"/>
                </a:solidFill>
                <a:latin typeface="Montserrat Medium" pitchFamily="2" charset="0"/>
                <a:ea typeface="Times New Roman" panose="02020603050405020304" pitchFamily="18" charset="0"/>
              </a:rPr>
              <a:t>1) унитарное государство </a:t>
            </a:r>
            <a:endParaRPr lang="ru-RU" sz="2200" dirty="0">
              <a:effectLst/>
              <a:latin typeface="Times New Roman" panose="02020603050405020304" pitchFamily="18" charset="0"/>
              <a:ea typeface="Times New Roman" panose="02020603050405020304" pitchFamily="18" charset="0"/>
            </a:endParaRPr>
          </a:p>
          <a:p>
            <a:r>
              <a:rPr lang="ru-RU" sz="2200" dirty="0">
                <a:solidFill>
                  <a:srgbClr val="000000"/>
                </a:solidFill>
                <a:latin typeface="Montserrat Medium" pitchFamily="2" charset="0"/>
                <a:ea typeface="Times New Roman" panose="02020603050405020304" pitchFamily="18" charset="0"/>
              </a:rPr>
              <a:t>2) федеративное государство </a:t>
            </a:r>
            <a:endParaRPr lang="ru-RU" sz="2200" dirty="0">
              <a:effectLst/>
              <a:latin typeface="Times New Roman" panose="02020603050405020304" pitchFamily="18" charset="0"/>
              <a:ea typeface="Times New Roman" panose="02020603050405020304" pitchFamily="18" charset="0"/>
            </a:endParaRPr>
          </a:p>
          <a:p>
            <a:r>
              <a:rPr lang="ru-RU" sz="2200" dirty="0">
                <a:solidFill>
                  <a:srgbClr val="000000"/>
                </a:solidFill>
                <a:latin typeface="Montserrat Medium" pitchFamily="2" charset="0"/>
                <a:ea typeface="Times New Roman" panose="02020603050405020304" pitchFamily="18" charset="0"/>
              </a:rPr>
              <a:t>3) абсолютная монархия </a:t>
            </a:r>
            <a:endParaRPr lang="ru-RU" sz="2200" dirty="0">
              <a:effectLst/>
              <a:latin typeface="Times New Roman" panose="02020603050405020304" pitchFamily="18" charset="0"/>
              <a:ea typeface="Times New Roman" panose="02020603050405020304" pitchFamily="18" charset="0"/>
            </a:endParaRPr>
          </a:p>
          <a:p>
            <a:r>
              <a:rPr lang="ru-RU" sz="2200" dirty="0">
                <a:solidFill>
                  <a:srgbClr val="000000"/>
                </a:solidFill>
                <a:latin typeface="Montserrat Medium" pitchFamily="2" charset="0"/>
                <a:ea typeface="Times New Roman" panose="02020603050405020304" pitchFamily="18" charset="0"/>
              </a:rPr>
              <a:t>4) конституционная монархия </a:t>
            </a:r>
            <a:endParaRPr lang="ru-RU" sz="2200" dirty="0">
              <a:effectLst/>
              <a:latin typeface="Times New Roman" panose="02020603050405020304" pitchFamily="18" charset="0"/>
              <a:ea typeface="Times New Roman" panose="02020603050405020304" pitchFamily="18" charset="0"/>
            </a:endParaRPr>
          </a:p>
          <a:p>
            <a:r>
              <a:rPr lang="ru-RU" sz="2200" dirty="0">
                <a:solidFill>
                  <a:srgbClr val="000000"/>
                </a:solidFill>
                <a:latin typeface="Montserrat Medium" pitchFamily="2" charset="0"/>
                <a:ea typeface="Times New Roman" panose="02020603050405020304" pitchFamily="18" charset="0"/>
              </a:rPr>
              <a:t>5) президентская республика - </a:t>
            </a:r>
            <a:endParaRPr lang="ru-RU" sz="2200" dirty="0">
              <a:effectLst/>
              <a:latin typeface="Times New Roman" panose="02020603050405020304" pitchFamily="18" charset="0"/>
              <a:ea typeface="Times New Roman" panose="02020603050405020304" pitchFamily="18" charset="0"/>
            </a:endParaRPr>
          </a:p>
          <a:p>
            <a:r>
              <a:rPr lang="ru-RU" sz="2200" dirty="0">
                <a:solidFill>
                  <a:srgbClr val="000000"/>
                </a:solidFill>
                <a:latin typeface="Montserrat Medium" pitchFamily="2" charset="0"/>
                <a:ea typeface="Times New Roman" panose="02020603050405020304" pitchFamily="18" charset="0"/>
              </a:rPr>
              <a:t>6) демократическое государство </a:t>
            </a:r>
            <a:endParaRPr lang="ru-RU" sz="2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4811964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3321519">
            <a:off x="8897292" y="3615186"/>
            <a:ext cx="5033565" cy="4271359"/>
            <a:chOff x="0" y="0"/>
            <a:chExt cx="10067131" cy="8542718"/>
          </a:xfrm>
        </p:grpSpPr>
        <p:pic>
          <p:nvPicPr>
            <p:cNvPr id="3" name="Picture 3"/>
            <p:cNvPicPr>
              <a:picLocks noChangeAspect="1"/>
            </p:cNvPicPr>
            <p:nvPr/>
          </p:nvPicPr>
          <p:blipFill>
            <a:blip r:embed="rId2">
              <a:alphaModFix amt="19999"/>
            </a:blip>
            <a:srcRect/>
            <a:stretch>
              <a:fillRect/>
            </a:stretch>
          </p:blipFill>
          <p:spPr>
            <a:xfrm rot="-4570884">
              <a:off x="828856" y="918308"/>
              <a:ext cx="6762713" cy="7007993"/>
            </a:xfrm>
            <a:prstGeom prst="rect">
              <a:avLst/>
            </a:prstGeom>
          </p:spPr>
        </p:pic>
        <p:pic>
          <p:nvPicPr>
            <p:cNvPr id="4" name="Picture 4"/>
            <p:cNvPicPr>
              <a:picLocks noChangeAspect="1"/>
            </p:cNvPicPr>
            <p:nvPr/>
          </p:nvPicPr>
          <p:blipFill>
            <a:blip r:embed="rId3">
              <a:alphaModFix amt="19999"/>
            </a:blip>
            <a:srcRect/>
            <a:stretch>
              <a:fillRect/>
            </a:stretch>
          </p:blipFill>
          <p:spPr>
            <a:xfrm rot="-4570884">
              <a:off x="2475562" y="616418"/>
              <a:ext cx="6762713" cy="7007993"/>
            </a:xfrm>
            <a:prstGeom prst="rect">
              <a:avLst/>
            </a:prstGeom>
          </p:spPr>
        </p:pic>
      </p:grpSp>
      <p:grpSp>
        <p:nvGrpSpPr>
          <p:cNvPr id="5" name="Group 5"/>
          <p:cNvGrpSpPr/>
          <p:nvPr/>
        </p:nvGrpSpPr>
        <p:grpSpPr>
          <a:xfrm>
            <a:off x="541605" y="6461985"/>
            <a:ext cx="10847535" cy="153245"/>
            <a:chOff x="0" y="0"/>
            <a:chExt cx="40453856" cy="571500"/>
          </a:xfrm>
        </p:grpSpPr>
        <p:sp>
          <p:nvSpPr>
            <p:cNvPr id="6" name="Freeform 6"/>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8" name="Picture 8"/>
          <p:cNvPicPr>
            <a:picLocks noChangeAspect="1"/>
          </p:cNvPicPr>
          <p:nvPr/>
        </p:nvPicPr>
        <p:blipFill>
          <a:blip r:embed="rId4"/>
          <a:srcRect/>
          <a:stretch>
            <a:fillRect/>
          </a:stretch>
        </p:blipFill>
        <p:spPr>
          <a:xfrm>
            <a:off x="7900862" y="3795408"/>
            <a:ext cx="4696359" cy="2743200"/>
          </a:xfrm>
          <a:prstGeom prst="rect">
            <a:avLst/>
          </a:prstGeom>
        </p:spPr>
      </p:pic>
      <p:sp>
        <p:nvSpPr>
          <p:cNvPr id="7" name="Прямоугольник 6">
            <a:extLst>
              <a:ext uri="{FF2B5EF4-FFF2-40B4-BE49-F238E27FC236}">
                <a16:creationId xmlns:a16="http://schemas.microsoft.com/office/drawing/2014/main" id="{4CE45DE9-856B-8E48-8719-55B3D084A114}"/>
              </a:ext>
            </a:extLst>
          </p:cNvPr>
          <p:cNvSpPr/>
          <p:nvPr/>
        </p:nvSpPr>
        <p:spPr>
          <a:xfrm>
            <a:off x="439785" y="1013969"/>
            <a:ext cx="8197932" cy="3046988"/>
          </a:xfrm>
          <a:prstGeom prst="rect">
            <a:avLst/>
          </a:prstGeom>
        </p:spPr>
        <p:txBody>
          <a:bodyPr wrap="square">
            <a:spAutoFit/>
          </a:bodyPr>
          <a:lstStyle/>
          <a:p>
            <a:pPr marL="447675" marR="14605" indent="-390525" algn="just">
              <a:spcBef>
                <a:spcPts val="1255"/>
              </a:spcBef>
            </a:pPr>
            <a:r>
              <a:rPr lang="ru-RU" sz="2400" dirty="0">
                <a:solidFill>
                  <a:srgbClr val="000000"/>
                </a:solidFill>
                <a:latin typeface="Montserrat Medium" pitchFamily="2" charset="0"/>
                <a:ea typeface="Times New Roman" panose="02020603050405020304" pitchFamily="18" charset="0"/>
              </a:rPr>
              <a:t>В социализации индивидов любого возраста определённую роль играет государство. Используя обществоведческие знания и факты общественной жизни, укажите любые три задачи, которые может решать демократическое государство как агент социализации, и соответствующие средства, которые оно использует.</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749361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0EB4210-327E-C745-9901-D961BA987BE2}"/>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5535763" y="-190082"/>
            <a:ext cx="12873449" cy="8519883"/>
          </a:xfrm>
          <a:prstGeom prst="rect">
            <a:avLst/>
          </a:prstGeom>
        </p:spPr>
      </p:pic>
      <p:pic>
        <p:nvPicPr>
          <p:cNvPr id="4" name="Picture 5">
            <a:extLst>
              <a:ext uri="{FF2B5EF4-FFF2-40B4-BE49-F238E27FC236}">
                <a16:creationId xmlns:a16="http://schemas.microsoft.com/office/drawing/2014/main" id="{1BD490CE-1A3F-7A42-8CAD-7C390A4EF75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998690" y="4472991"/>
            <a:ext cx="3754419" cy="3071798"/>
          </a:xfrm>
          <a:prstGeom prst="rect">
            <a:avLst/>
          </a:prstGeom>
        </p:spPr>
      </p:pic>
      <p:sp>
        <p:nvSpPr>
          <p:cNvPr id="2" name="Прямоугольник 1">
            <a:extLst>
              <a:ext uri="{FF2B5EF4-FFF2-40B4-BE49-F238E27FC236}">
                <a16:creationId xmlns:a16="http://schemas.microsoft.com/office/drawing/2014/main" id="{9F489BBA-BF93-B24E-A74C-06A08E3CB2AB}"/>
              </a:ext>
            </a:extLst>
          </p:cNvPr>
          <p:cNvSpPr/>
          <p:nvPr/>
        </p:nvSpPr>
        <p:spPr>
          <a:xfrm>
            <a:off x="257702" y="294505"/>
            <a:ext cx="11439493" cy="5714385"/>
          </a:xfrm>
          <a:prstGeom prst="rect">
            <a:avLst/>
          </a:prstGeom>
        </p:spPr>
        <p:txBody>
          <a:bodyPr wrap="square">
            <a:spAutoFit/>
          </a:bodyPr>
          <a:lstStyle/>
          <a:p>
            <a:pPr marR="183515">
              <a:spcBef>
                <a:spcPts val="950"/>
              </a:spcBef>
            </a:pPr>
            <a:r>
              <a:rPr lang="ru-RU" sz="2200" dirty="0">
                <a:solidFill>
                  <a:srgbClr val="FF0000"/>
                </a:solidFill>
                <a:latin typeface="Montserrat Medium" pitchFamily="2" charset="0"/>
                <a:ea typeface="Times New Roman" panose="02020603050405020304" pitchFamily="18" charset="0"/>
              </a:rPr>
              <a:t>Глава государства </a:t>
            </a:r>
            <a:r>
              <a:rPr lang="ru-RU" sz="2200" dirty="0" err="1">
                <a:solidFill>
                  <a:srgbClr val="FF0000"/>
                </a:solidFill>
                <a:latin typeface="Montserrat Medium" pitchFamily="2" charset="0"/>
                <a:ea typeface="Times New Roman" panose="02020603050405020304" pitchFamily="18" charset="0"/>
              </a:rPr>
              <a:t>Z</a:t>
            </a:r>
            <a:r>
              <a:rPr lang="ru-RU" sz="2200" dirty="0">
                <a:solidFill>
                  <a:srgbClr val="FF0000"/>
                </a:solidFill>
                <a:latin typeface="Montserrat Medium" pitchFamily="2" charset="0"/>
                <a:ea typeface="Times New Roman" panose="02020603050405020304" pitchFamily="18" charset="0"/>
              </a:rPr>
              <a:t> является верховным главнокомандующим вооружёнными силами государства. Какие иные признаки свидетельствует том, что государство  — монархия? Запишите </a:t>
            </a:r>
            <a:r>
              <a:rPr lang="ru-RU" sz="2200" b="1" dirty="0">
                <a:solidFill>
                  <a:srgbClr val="FF0000"/>
                </a:solidFill>
                <a:latin typeface="Montserrat Medium" pitchFamily="2" charset="0"/>
                <a:ea typeface="Times New Roman" panose="02020603050405020304" pitchFamily="18" charset="0"/>
              </a:rPr>
              <a:t>цифры, </a:t>
            </a:r>
            <a:r>
              <a:rPr lang="ru-RU" sz="2200" dirty="0">
                <a:solidFill>
                  <a:srgbClr val="FF0000"/>
                </a:solidFill>
                <a:latin typeface="Montserrat Medium" pitchFamily="2" charset="0"/>
                <a:ea typeface="Times New Roman" panose="02020603050405020304" pitchFamily="18" charset="0"/>
              </a:rPr>
              <a:t>под которыми они указаны. </a:t>
            </a:r>
            <a:endParaRPr lang="ru-RU" sz="2200" dirty="0">
              <a:solidFill>
                <a:srgbClr val="FF0000"/>
              </a:solidFill>
              <a:effectLst/>
              <a:latin typeface="Times New Roman" panose="02020603050405020304" pitchFamily="18" charset="0"/>
              <a:ea typeface="Times New Roman" panose="02020603050405020304" pitchFamily="18" charset="0"/>
            </a:endParaRPr>
          </a:p>
          <a:p>
            <a:pPr marL="457200" indent="-457200">
              <a:spcBef>
                <a:spcPts val="790"/>
              </a:spcBef>
              <a:buAutoNum type="arabicParenR"/>
            </a:pPr>
            <a:r>
              <a:rPr lang="ru-RU" sz="2200" dirty="0">
                <a:latin typeface="Montserrat Medium" pitchFamily="2" charset="0"/>
                <a:ea typeface="Times New Roman" panose="02020603050405020304" pitchFamily="18" charset="0"/>
              </a:rPr>
              <a:t>Глава государства получает власть по наследству. </a:t>
            </a:r>
          </a:p>
          <a:p>
            <a:pPr marL="457200" indent="-457200">
              <a:spcBef>
                <a:spcPts val="790"/>
              </a:spcBef>
              <a:buAutoNum type="arabicParenR"/>
            </a:pPr>
            <a:endParaRPr lang="ru-RU" sz="2200" dirty="0">
              <a:effectLst/>
              <a:latin typeface="Times New Roman" panose="02020603050405020304" pitchFamily="18" charset="0"/>
              <a:ea typeface="Times New Roman" panose="02020603050405020304" pitchFamily="18" charset="0"/>
            </a:endParaRPr>
          </a:p>
          <a:p>
            <a:r>
              <a:rPr lang="ru-RU" sz="2200" dirty="0">
                <a:latin typeface="Montserrat Medium" pitchFamily="2" charset="0"/>
                <a:ea typeface="Times New Roman" panose="02020603050405020304" pitchFamily="18" charset="0"/>
              </a:rPr>
              <a:t>2) Глава государства пользуется своей властью пожизненно. </a:t>
            </a:r>
          </a:p>
          <a:p>
            <a:endParaRPr lang="ru-RU" sz="2200" dirty="0">
              <a:effectLst/>
              <a:latin typeface="Times New Roman" panose="02020603050405020304" pitchFamily="18" charset="0"/>
              <a:ea typeface="Times New Roman" panose="02020603050405020304" pitchFamily="18" charset="0"/>
            </a:endParaRPr>
          </a:p>
          <a:p>
            <a:pPr marR="679450"/>
            <a:r>
              <a:rPr lang="ru-RU" sz="2200" dirty="0">
                <a:latin typeface="Montserrat Medium" pitchFamily="2" charset="0"/>
                <a:ea typeface="Times New Roman" panose="02020603050405020304" pitchFamily="18" charset="0"/>
              </a:rPr>
              <a:t>3) При вступлении в должность глава государства приносит присягу.</a:t>
            </a:r>
          </a:p>
          <a:p>
            <a:pPr marR="679450"/>
            <a:r>
              <a:rPr lang="ru-RU" sz="2200" dirty="0">
                <a:latin typeface="Montserrat Medium" pitchFamily="2" charset="0"/>
                <a:ea typeface="Times New Roman" panose="02020603050405020304" pitchFamily="18" charset="0"/>
              </a:rPr>
              <a:t> </a:t>
            </a:r>
            <a:endParaRPr lang="ru-RU" sz="2200" dirty="0">
              <a:effectLst/>
              <a:latin typeface="Times New Roman" panose="02020603050405020304" pitchFamily="18" charset="0"/>
              <a:ea typeface="Times New Roman" panose="02020603050405020304" pitchFamily="18" charset="0"/>
            </a:endParaRPr>
          </a:p>
          <a:p>
            <a:pPr marR="679450"/>
            <a:r>
              <a:rPr lang="ru-RU" sz="2200" dirty="0">
                <a:latin typeface="Montserrat Medium" pitchFamily="2" charset="0"/>
                <a:ea typeface="Times New Roman" panose="02020603050405020304" pitchFamily="18" charset="0"/>
              </a:rPr>
              <a:t>4) Государство состоит из нескольких административных единиц. </a:t>
            </a:r>
          </a:p>
          <a:p>
            <a:pPr marR="679450"/>
            <a:endParaRPr lang="ru-RU" sz="2200" dirty="0">
              <a:effectLst/>
              <a:latin typeface="Times New Roman" panose="02020603050405020304" pitchFamily="18" charset="0"/>
              <a:ea typeface="Times New Roman" panose="02020603050405020304" pitchFamily="18" charset="0"/>
            </a:endParaRPr>
          </a:p>
          <a:p>
            <a:pPr marR="857250">
              <a:spcBef>
                <a:spcPts val="35"/>
              </a:spcBef>
            </a:pPr>
            <a:r>
              <a:rPr lang="ru-RU" sz="2200" dirty="0">
                <a:latin typeface="Montserrat Medium" pitchFamily="2" charset="0"/>
                <a:ea typeface="Times New Roman" panose="02020603050405020304" pitchFamily="18" charset="0"/>
              </a:rPr>
              <a:t>5) Наиболее знатные люди входят в число советников главы государства. </a:t>
            </a:r>
          </a:p>
          <a:p>
            <a:pPr marR="857250">
              <a:spcBef>
                <a:spcPts val="35"/>
              </a:spcBef>
            </a:pPr>
            <a:endParaRPr lang="ru-RU" sz="2200" dirty="0">
              <a:effectLst/>
              <a:latin typeface="Times New Roman" panose="02020603050405020304" pitchFamily="18" charset="0"/>
              <a:ea typeface="Times New Roman" panose="02020603050405020304" pitchFamily="18" charset="0"/>
            </a:endParaRPr>
          </a:p>
          <a:p>
            <a:pPr marR="857250">
              <a:spcBef>
                <a:spcPts val="35"/>
              </a:spcBef>
            </a:pPr>
            <a:r>
              <a:rPr lang="ru-RU" sz="2200" dirty="0">
                <a:latin typeface="Montserrat Medium" pitchFamily="2" charset="0"/>
                <a:ea typeface="Times New Roman" panose="02020603050405020304" pitchFamily="18" charset="0"/>
              </a:rPr>
              <a:t>6) Законы принимает избранный населением парламент. </a:t>
            </a:r>
            <a:endParaRPr lang="ru-RU" sz="2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709512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6036826">
            <a:off x="-2554280" y="3903236"/>
            <a:ext cx="5676793" cy="5676793"/>
          </a:xfrm>
          <a:prstGeom prst="rect">
            <a:avLst/>
          </a:prstGeom>
        </p:spPr>
      </p:pic>
      <p:pic>
        <p:nvPicPr>
          <p:cNvPr id="3" name="Picture 3"/>
          <p:cNvPicPr>
            <a:picLocks noChangeAspect="1"/>
          </p:cNvPicPr>
          <p:nvPr/>
        </p:nvPicPr>
        <p:blipFill>
          <a:blip r:embed="rId3"/>
          <a:srcRect/>
          <a:stretch>
            <a:fillRect/>
          </a:stretch>
        </p:blipFill>
        <p:spPr>
          <a:xfrm rot="-499357">
            <a:off x="456838" y="286479"/>
            <a:ext cx="4153970" cy="2688751"/>
          </a:xfrm>
          <a:prstGeom prst="rect">
            <a:avLst/>
          </a:prstGeom>
        </p:spPr>
      </p:pic>
      <p:pic>
        <p:nvPicPr>
          <p:cNvPr id="4" name="Picture 4"/>
          <p:cNvPicPr>
            <a:picLocks noChangeAspect="1"/>
          </p:cNvPicPr>
          <p:nvPr/>
        </p:nvPicPr>
        <p:blipFill>
          <a:blip r:embed="rId2"/>
          <a:srcRect/>
          <a:stretch>
            <a:fillRect/>
          </a:stretch>
        </p:blipFill>
        <p:spPr>
          <a:xfrm rot="8743774">
            <a:off x="9783917" y="-1362232"/>
            <a:ext cx="3787163" cy="3787163"/>
          </a:xfrm>
          <a:prstGeom prst="rect">
            <a:avLst/>
          </a:prstGeom>
        </p:spPr>
      </p:pic>
      <p:sp>
        <p:nvSpPr>
          <p:cNvPr id="5" name="Прямоугольник 4">
            <a:extLst>
              <a:ext uri="{FF2B5EF4-FFF2-40B4-BE49-F238E27FC236}">
                <a16:creationId xmlns:a16="http://schemas.microsoft.com/office/drawing/2014/main" id="{5B4B863B-50C6-F64D-8164-6BE4CA91D6D0}"/>
              </a:ext>
            </a:extLst>
          </p:cNvPr>
          <p:cNvSpPr/>
          <p:nvPr/>
        </p:nvSpPr>
        <p:spPr>
          <a:xfrm>
            <a:off x="1488374" y="1120571"/>
            <a:ext cx="9215252" cy="4283224"/>
          </a:xfrm>
          <a:prstGeom prst="rect">
            <a:avLst/>
          </a:prstGeom>
        </p:spPr>
        <p:txBody>
          <a:bodyPr wrap="square">
            <a:spAutoFit/>
          </a:bodyPr>
          <a:lstStyle/>
          <a:p>
            <a:pPr algn="just"/>
            <a:r>
              <a:rPr lang="ru-RU" sz="2200" dirty="0">
                <a:solidFill>
                  <a:srgbClr val="FF0000"/>
                </a:solidFill>
                <a:latin typeface="Montserrat Medium" pitchFamily="2" charset="0"/>
                <a:ea typeface="Times New Roman" panose="02020603050405020304" pitchFamily="18" charset="0"/>
              </a:rPr>
              <a:t>Организация </a:t>
            </a:r>
            <a:r>
              <a:rPr lang="ru-RU" sz="2200" dirty="0" err="1">
                <a:solidFill>
                  <a:srgbClr val="FF0000"/>
                </a:solidFill>
                <a:latin typeface="Montserrat Medium" pitchFamily="2" charset="0"/>
                <a:ea typeface="Times New Roman" panose="02020603050405020304" pitchFamily="18" charset="0"/>
              </a:rPr>
              <a:t>Z</a:t>
            </a:r>
            <a:r>
              <a:rPr lang="ru-RU" sz="2200" dirty="0">
                <a:solidFill>
                  <a:srgbClr val="FF0000"/>
                </a:solidFill>
                <a:latin typeface="Montserrat Medium" pitchFamily="2" charset="0"/>
                <a:ea typeface="Times New Roman" panose="02020603050405020304" pitchFamily="18" charset="0"/>
              </a:rPr>
              <a:t> для достижения своей цели может использовать различные ресурсы. Какие иные признаки позволяют сделать Вывод том, что организация </a:t>
            </a:r>
            <a:r>
              <a:rPr lang="ru-RU" sz="2200" dirty="0" err="1">
                <a:solidFill>
                  <a:srgbClr val="FF0000"/>
                </a:solidFill>
                <a:latin typeface="Montserrat Medium" pitchFamily="2" charset="0"/>
                <a:ea typeface="Times New Roman" panose="02020603050405020304" pitchFamily="18" charset="0"/>
              </a:rPr>
              <a:t>Z</a:t>
            </a:r>
            <a:r>
              <a:rPr lang="ru-RU" sz="2200" dirty="0">
                <a:solidFill>
                  <a:srgbClr val="FF0000"/>
                </a:solidFill>
                <a:latin typeface="Montserrat Medium" pitchFamily="2" charset="0"/>
                <a:ea typeface="Times New Roman" panose="02020603050405020304" pitchFamily="18" charset="0"/>
              </a:rPr>
              <a:t> — государство? </a:t>
            </a:r>
            <a:r>
              <a:rPr lang="ru-RU" sz="2200" dirty="0">
                <a:solidFill>
                  <a:srgbClr val="FF0000"/>
                </a:solidFill>
                <a:latin typeface="Times New Roman" panose="02020603050405020304" pitchFamily="18" charset="0"/>
                <a:ea typeface="Times New Roman" panose="02020603050405020304" pitchFamily="18" charset="0"/>
              </a:rPr>
              <a:t> </a:t>
            </a:r>
            <a:r>
              <a:rPr lang="ru-RU" sz="2200" dirty="0">
                <a:solidFill>
                  <a:srgbClr val="FF0000"/>
                </a:solidFill>
                <a:latin typeface="Montserrat Medium" pitchFamily="2" charset="0"/>
                <a:ea typeface="Times New Roman" panose="02020603050405020304" pitchFamily="18" charset="0"/>
              </a:rPr>
              <a:t>Запишите </a:t>
            </a:r>
            <a:r>
              <a:rPr lang="ru-RU" sz="2200" b="1" dirty="0">
                <a:solidFill>
                  <a:srgbClr val="FF0000"/>
                </a:solidFill>
                <a:latin typeface="Montserrat Medium" pitchFamily="2" charset="0"/>
                <a:ea typeface="Times New Roman" panose="02020603050405020304" pitchFamily="18" charset="0"/>
              </a:rPr>
              <a:t>цифры, </a:t>
            </a:r>
            <a:r>
              <a:rPr lang="ru-RU" sz="2200" dirty="0">
                <a:solidFill>
                  <a:srgbClr val="FF0000"/>
                </a:solidFill>
                <a:latin typeface="Montserrat Medium" pitchFamily="2" charset="0"/>
                <a:ea typeface="Times New Roman" panose="02020603050405020304" pitchFamily="18" charset="0"/>
              </a:rPr>
              <a:t>под которыми указаны соответствующие признаки. </a:t>
            </a:r>
            <a:endParaRPr lang="ru-RU" sz="2200" dirty="0">
              <a:solidFill>
                <a:srgbClr val="FF0000"/>
              </a:solidFill>
              <a:effectLst/>
              <a:latin typeface="Times New Roman" panose="02020603050405020304" pitchFamily="18" charset="0"/>
              <a:ea typeface="Times New Roman" panose="02020603050405020304" pitchFamily="18" charset="0"/>
            </a:endParaRPr>
          </a:p>
          <a:p>
            <a:pPr>
              <a:spcBef>
                <a:spcPts val="985"/>
              </a:spcBef>
            </a:pPr>
            <a:r>
              <a:rPr lang="ru-RU" sz="2200" dirty="0">
                <a:latin typeface="Montserrat Medium" pitchFamily="2" charset="0"/>
                <a:ea typeface="Times New Roman" panose="02020603050405020304" pitchFamily="18" charset="0"/>
              </a:rPr>
              <a:t>Организация </a:t>
            </a:r>
            <a:r>
              <a:rPr lang="ru-RU" sz="2200" dirty="0" err="1">
                <a:latin typeface="Montserrat Medium" pitchFamily="2" charset="0"/>
                <a:ea typeface="Times New Roman" panose="02020603050405020304" pitchFamily="18" charset="0"/>
              </a:rPr>
              <a:t>Z</a:t>
            </a:r>
            <a:r>
              <a:rPr lang="ru-RU" sz="2200" dirty="0">
                <a:latin typeface="Montserrat Medium" pitchFamily="2" charset="0"/>
                <a:ea typeface="Times New Roman" panose="02020603050405020304" pitchFamily="18" charset="0"/>
              </a:rPr>
              <a:t> :</a:t>
            </a:r>
            <a:endParaRPr lang="ru-RU" sz="2200" dirty="0">
              <a:effectLst/>
              <a:latin typeface="Times New Roman" panose="02020603050405020304" pitchFamily="18" charset="0"/>
              <a:ea typeface="Times New Roman" panose="02020603050405020304" pitchFamily="18" charset="0"/>
            </a:endParaRPr>
          </a:p>
          <a:p>
            <a:r>
              <a:rPr lang="ru-RU" sz="2200" dirty="0">
                <a:latin typeface="Montserrat Medium" pitchFamily="2" charset="0"/>
                <a:ea typeface="Times New Roman" panose="02020603050405020304" pitchFamily="18" charset="0"/>
              </a:rPr>
              <a:t>1) обладает суверенитетом </a:t>
            </a:r>
            <a:endParaRPr lang="ru-RU" sz="2200" dirty="0">
              <a:effectLst/>
              <a:latin typeface="Times New Roman" panose="02020603050405020304" pitchFamily="18" charset="0"/>
              <a:ea typeface="Times New Roman" panose="02020603050405020304" pitchFamily="18" charset="0"/>
            </a:endParaRPr>
          </a:p>
          <a:p>
            <a:r>
              <a:rPr lang="ru-RU" sz="2200" dirty="0">
                <a:latin typeface="Montserrat Medium" pitchFamily="2" charset="0"/>
                <a:ea typeface="Times New Roman" panose="02020603050405020304" pitchFamily="18" charset="0"/>
              </a:rPr>
              <a:t>2) объединяет единомышленников </a:t>
            </a:r>
            <a:endParaRPr lang="ru-RU" sz="2200" dirty="0">
              <a:effectLst/>
              <a:latin typeface="Times New Roman" panose="02020603050405020304" pitchFamily="18" charset="0"/>
              <a:ea typeface="Times New Roman" panose="02020603050405020304" pitchFamily="18" charset="0"/>
            </a:endParaRPr>
          </a:p>
          <a:p>
            <a:r>
              <a:rPr lang="ru-RU" sz="2200" dirty="0">
                <a:latin typeface="Montserrat Medium" pitchFamily="2" charset="0"/>
                <a:ea typeface="Times New Roman" panose="02020603050405020304" pitchFamily="18" charset="0"/>
              </a:rPr>
              <a:t>3) имеет свои символы </a:t>
            </a:r>
            <a:endParaRPr lang="ru-RU" sz="2200" dirty="0">
              <a:effectLst/>
              <a:latin typeface="Times New Roman" panose="02020603050405020304" pitchFamily="18" charset="0"/>
              <a:ea typeface="Times New Roman" panose="02020603050405020304" pitchFamily="18" charset="0"/>
            </a:endParaRPr>
          </a:p>
          <a:p>
            <a:r>
              <a:rPr lang="ru-RU" sz="2200" dirty="0">
                <a:latin typeface="Montserrat Medium" pitchFamily="2" charset="0"/>
                <a:ea typeface="Times New Roman" panose="02020603050405020304" pitchFamily="18" charset="0"/>
              </a:rPr>
              <a:t>4) имеет монопольное право устанавливать налоги </a:t>
            </a:r>
            <a:endParaRPr lang="ru-RU" sz="2200" dirty="0">
              <a:effectLst/>
              <a:latin typeface="Times New Roman" panose="02020603050405020304" pitchFamily="18" charset="0"/>
              <a:ea typeface="Times New Roman" panose="02020603050405020304" pitchFamily="18" charset="0"/>
            </a:endParaRPr>
          </a:p>
          <a:p>
            <a:r>
              <a:rPr lang="ru-RU" sz="2200" dirty="0">
                <a:latin typeface="Montserrat Medium" pitchFamily="2" charset="0"/>
                <a:ea typeface="Times New Roman" panose="02020603050405020304" pitchFamily="18" charset="0"/>
              </a:rPr>
              <a:t>5) участвует в политической социализации граждан </a:t>
            </a:r>
            <a:endParaRPr lang="ru-RU" sz="2200" dirty="0">
              <a:effectLst/>
              <a:latin typeface="Times New Roman" panose="02020603050405020304" pitchFamily="18" charset="0"/>
              <a:ea typeface="Times New Roman" panose="02020603050405020304" pitchFamily="18" charset="0"/>
            </a:endParaRPr>
          </a:p>
          <a:p>
            <a:r>
              <a:rPr lang="ru-RU" sz="2200" dirty="0">
                <a:latin typeface="Montserrat Medium" pitchFamily="2" charset="0"/>
                <a:ea typeface="Times New Roman" panose="02020603050405020304" pitchFamily="18" charset="0"/>
              </a:rPr>
              <a:t>6) издаёт законы </a:t>
            </a:r>
            <a:endParaRPr lang="ru-RU" sz="2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63400195"/>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TotalTime>
  <Words>2480</Words>
  <Application>Microsoft Macintosh PowerPoint</Application>
  <PresentationFormat>Широкоэкранный</PresentationFormat>
  <Paragraphs>230</Paragraphs>
  <Slides>34</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34</vt:i4>
      </vt:variant>
    </vt:vector>
  </HeadingPairs>
  <TitlesOfParts>
    <vt:vector size="41" baseType="lpstr">
      <vt:lpstr>Arial</vt:lpstr>
      <vt:lpstr>Calibri</vt:lpstr>
      <vt:lpstr>Calibri Light</vt:lpstr>
      <vt:lpstr>Montserrat Medium</vt:lpstr>
      <vt:lpstr>STIXGeneral-Regular</vt:lpstr>
      <vt:lpstr>Times New Roman</vt:lpstr>
      <vt:lpstr>Тема Office</vt:lpstr>
      <vt:lpstr>Понятие власти Государство и его функции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Понятие власти Государство и его функции</dc:title>
  <dc:creator>Microsoft Office User</dc:creator>
  <cp:lastModifiedBy>Microsoft Office User</cp:lastModifiedBy>
  <cp:revision>4</cp:revision>
  <dcterms:created xsi:type="dcterms:W3CDTF">2021-12-17T10:18:50Z</dcterms:created>
  <dcterms:modified xsi:type="dcterms:W3CDTF">2021-12-17T11:50:44Z</dcterms:modified>
</cp:coreProperties>
</file>