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80" r:id="rId3"/>
    <p:sldId id="279" r:id="rId4"/>
    <p:sldId id="275" r:id="rId5"/>
    <p:sldId id="318" r:id="rId6"/>
    <p:sldId id="322" r:id="rId7"/>
    <p:sldId id="266" r:id="rId8"/>
    <p:sldId id="296" r:id="rId9"/>
    <p:sldId id="295" r:id="rId10"/>
    <p:sldId id="351" r:id="rId11"/>
    <p:sldId id="319" r:id="rId12"/>
    <p:sldId id="293" r:id="rId13"/>
    <p:sldId id="292" r:id="rId14"/>
    <p:sldId id="267" r:id="rId15"/>
    <p:sldId id="315" r:id="rId16"/>
    <p:sldId id="317" r:id="rId17"/>
    <p:sldId id="272" r:id="rId18"/>
    <p:sldId id="311" r:id="rId19"/>
    <p:sldId id="282" r:id="rId20"/>
    <p:sldId id="291" r:id="rId21"/>
    <p:sldId id="288" r:id="rId22"/>
    <p:sldId id="262" r:id="rId23"/>
    <p:sldId id="281" r:id="rId24"/>
    <p:sldId id="261" r:id="rId25"/>
    <p:sldId id="265" r:id="rId26"/>
    <p:sldId id="299" r:id="rId27"/>
    <p:sldId id="259" r:id="rId28"/>
    <p:sldId id="274" r:id="rId29"/>
    <p:sldId id="353" r:id="rId30"/>
    <p:sldId id="324" r:id="rId31"/>
    <p:sldId id="325" r:id="rId32"/>
    <p:sldId id="326" r:id="rId33"/>
    <p:sldId id="327" r:id="rId34"/>
    <p:sldId id="328" r:id="rId35"/>
    <p:sldId id="329" r:id="rId36"/>
    <p:sldId id="330" r:id="rId37"/>
    <p:sldId id="331" r:id="rId38"/>
    <p:sldId id="334" r:id="rId39"/>
    <p:sldId id="335" r:id="rId40"/>
    <p:sldId id="336" r:id="rId41"/>
    <p:sldId id="337" r:id="rId42"/>
    <p:sldId id="338" r:id="rId43"/>
    <p:sldId id="349" r:id="rId44"/>
    <p:sldId id="339" r:id="rId45"/>
    <p:sldId id="340" r:id="rId46"/>
    <p:sldId id="341" r:id="rId47"/>
    <p:sldId id="342" r:id="rId48"/>
    <p:sldId id="343" r:id="rId49"/>
    <p:sldId id="344" r:id="rId50"/>
    <p:sldId id="345" r:id="rId51"/>
    <p:sldId id="346" r:id="rId52"/>
    <p:sldId id="347" r:id="rId53"/>
    <p:sldId id="348" r:id="rId5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4665"/>
  </p:normalViewPr>
  <p:slideViewPr>
    <p:cSldViewPr snapToGrid="0" snapToObjects="1">
      <p:cViewPr varScale="1">
        <p:scale>
          <a:sx n="114" d="100"/>
          <a:sy n="114" d="100"/>
        </p:scale>
        <p:origin x="47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D063DE-48C0-DA40-9A2A-85E9693FA7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E4AB493-2EFF-0445-89EE-FA7DEEED69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F12471F-E134-AC42-B366-EE789B0D6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FBC1-567D-E348-8CCA-59E39908FA78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F2849D0-E204-234C-835E-25A7B174E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F2600EC-B48A-8B49-98AC-3CD11CB43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3FED8-675D-4D49-8D29-A4989A8F7C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2614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15089F-B4B7-634F-9449-91161B96A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3A8C8B5-CE5D-8443-911C-FB5FEACCB8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BDDCB27-CFD7-774F-A586-0AD9E897E0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FBC1-567D-E348-8CCA-59E39908FA78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AA16511-E7CC-E947-BB96-010A388CF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08F84FA-D41C-8545-9988-235FBCE0F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3FED8-675D-4D49-8D29-A4989A8F7C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138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85ED62-D180-5840-9489-AB57767FD2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CC96B83-4314-5C47-9DBA-40ED17046D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1B0ADC3-FAEB-9447-A5B2-C8FF95DD4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FBC1-567D-E348-8CCA-59E39908FA78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6BF7BA6-2C9F-934C-8F8F-F27F7D351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668F3B0-E2C8-7E46-BEB7-C67DF4EA2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3FED8-675D-4D49-8D29-A4989A8F7C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274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8EA57A-D046-D240-BA29-17C21F5722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30B5011-24F0-904F-A59A-90A524C9F0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E2F4365-D942-D042-BBC4-7FF323E5D9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80F8D09-2F12-4C41-8ADD-24AA02604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FBC1-567D-E348-8CCA-59E39908FA78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D36E5A6-DEF3-6A43-B872-F52964505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AF92A9E-278F-774F-9C77-178BFA68DF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3FED8-675D-4D49-8D29-A4989A8F7C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6600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E20C6B-B0B7-D74B-AE89-46310D261B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5BAB5E2-2AC1-3147-AAAB-71936EAE7F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FB13F65-A970-DA4B-ABB6-3E93DE16E4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688265B-D4C1-3948-8C65-0A0A38C2C4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B740D9C-DD22-E44E-B6B4-6D12E6940C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F878941-224D-7C4A-8B9B-CA4E8AF40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FBC1-567D-E348-8CCA-59E39908FA78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F0B704B-96A1-8844-AD9F-D60F4B870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B5A6BA3-9769-0A44-BBD0-E4AE8A84A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3FED8-675D-4D49-8D29-A4989A8F7C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9872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3CBCF8-0551-804D-8444-775FDB79B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3E7B087-E48D-E44A-91F5-591AB39B4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FBC1-567D-E348-8CCA-59E39908FA78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9376ED4-3683-774E-A8F2-9EB173764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BB90B7A-51EE-D04C-AB5A-018C1925E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3FED8-675D-4D49-8D29-A4989A8F7C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6887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2186B15-401A-7D43-B5E5-DE63645EF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FBC1-567D-E348-8CCA-59E39908FA78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5DEFC16-1E36-C64D-B33D-176A52DE1C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9F5AF93-11F5-384D-BFB1-2E4706D7E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3FED8-675D-4D49-8D29-A4989A8F7C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5329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2A131B-FE4C-BC42-A5CF-199F35292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51DAF19-2315-1047-831E-FEC4B4552C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54E5DE3-02B6-6C4A-87C2-08CC113DA9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3FECFB9-9850-DF4A-85D2-ADF793D7C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FBC1-567D-E348-8CCA-59E39908FA78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D9EC55C-0524-1443-A2C6-984506C6B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6D3873B-28B6-4B48-98A5-63E9862CE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3FED8-675D-4D49-8D29-A4989A8F7C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8869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F608BE-BF99-EC4A-8B87-79DCBCF5D0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558270D-F048-4C48-A2A9-2D0017E9DD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5DC9779-8B15-0946-BD45-E785695C25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26B99C3-1559-5F4E-9939-3D1B77BA1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FBC1-567D-E348-8CCA-59E39908FA78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0CCE424-1C77-184F-8387-8AEED1BC5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454DE7F-4C0F-8940-B30D-F95CFBBFA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3FED8-675D-4D49-8D29-A4989A8F7C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8950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617B49-545F-1048-B26E-78209EDC9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2960062-F79F-D648-8A4E-8D19E2A77B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2F9B42E-8876-B84F-8DEB-FF2E9E1B94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FBC1-567D-E348-8CCA-59E39908FA78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B6B7BC6-F36D-A045-BFA5-1308D5818C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6C7AEF6-0FD0-7947-AE9E-5C960BC20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3FED8-675D-4D49-8D29-A4989A8F7C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454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E86C431-ACCC-D14C-B25B-9061AFC2EC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C426849-9A31-5742-8A48-7F9C291209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2D9BAF4-31A7-8B47-8BC4-42AA0D34D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FBC1-567D-E348-8CCA-59E39908FA78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00B32CF-F9F8-904E-97FE-918400EE75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7CD3420-E133-4F4D-8482-658D1A290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3FED8-675D-4D49-8D29-A4989A8F7C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3346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408970-EF69-FD4D-90B8-945E103C3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A468342-2F3C-ED4C-AB4C-1C2536FE04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1AAF516-ABA0-E44B-80EB-E3A1A08431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FFFBC1-567D-E348-8CCA-59E39908FA78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A44C152-377A-1943-AA64-3582A8C619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36AC197-EB5E-9E44-B328-CE99CF0F2C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A3FED8-675D-4D49-8D29-A4989A8F7C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5321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svg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AE6DA4-73E3-3E40-A1B6-4E84902A59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793" y="1587327"/>
            <a:ext cx="7672039" cy="2770184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Типология политических режимов. Демократия, ее признаки и ценности</a:t>
            </a:r>
            <a:r>
              <a:rPr lang="ru-RU" dirty="0"/>
              <a:t> </a:t>
            </a:r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0A0AD42F-03A2-F24E-98D1-0EDCC7FB72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66410" y="1230473"/>
            <a:ext cx="3720790" cy="527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1307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6791740">
            <a:off x="-595349" y="-430943"/>
            <a:ext cx="2075159" cy="201479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-1690678" y="-1428740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-1904544" y="-2169720"/>
            <a:ext cx="3381357" cy="350399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10800000">
            <a:off x="-1669934" y="-1206414"/>
            <a:ext cx="3339867" cy="3242707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F98781E8-3060-8C43-9034-EE43E0086979}"/>
              </a:ext>
            </a:extLst>
          </p:cNvPr>
          <p:cNvSpPr/>
          <p:nvPr/>
        </p:nvSpPr>
        <p:spPr>
          <a:xfrm>
            <a:off x="824088" y="1219179"/>
            <a:ext cx="10543823" cy="3043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Ниже приведён перечень терминов. Все они, за исключением двух, связаны с понятием «политический режим»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1) авторитаризм; 2) федерализм; 3) тоталитаризм; 4) монархия; 5) демократия; 6) диктатура.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Найдите два термина, «выпадающие» из общего ряда, и запишите в таблицу цифры, под которыми они указаны.</a:t>
            </a:r>
            <a:r>
              <a:rPr lang="ru-RU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42583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605936" y="3617657"/>
            <a:ext cx="2893803" cy="280961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473600" y="4795209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931589" y="5350077"/>
            <a:ext cx="3381357" cy="350399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E30A1BB-7118-A240-A623-B6038672D505}"/>
              </a:ext>
            </a:extLst>
          </p:cNvPr>
          <p:cNvSpPr/>
          <p:nvPr/>
        </p:nvSpPr>
        <p:spPr>
          <a:xfrm>
            <a:off x="2694952" y="455809"/>
            <a:ext cx="9073464" cy="4375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Найдите в приведённом ниже списке типы политических режимов и запишите цифры, под которыми они указаны.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мажоритарный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тоталитарный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пропорциональный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демократический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авторитарный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легальный</a:t>
            </a:r>
          </a:p>
        </p:txBody>
      </p:sp>
    </p:spTree>
    <p:extLst>
      <p:ext uri="{BB962C8B-B14F-4D97-AF65-F5344CB8AC3E}">
        <p14:creationId xmlns:p14="http://schemas.microsoft.com/office/powerpoint/2010/main" val="113598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04DEAE04-C217-9346-B264-7E188D59F1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93457" y="3879585"/>
            <a:ext cx="9967994" cy="65969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9A5C8D4-8B6C-9945-BE8E-3E5D11CDD7DD}"/>
              </a:ext>
            </a:extLst>
          </p:cNvPr>
          <p:cNvSpPr/>
          <p:nvPr/>
        </p:nvSpPr>
        <p:spPr>
          <a:xfrm>
            <a:off x="248356" y="165253"/>
            <a:ext cx="11300177" cy="5400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результате политических преобразований в государстве </a:t>
            </a:r>
            <a:r>
              <a:rPr lang="ru-RU" sz="28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изменился политический режим. Какие из приведённых фактов свидетельствуют об утверждении демократии в государстве </a:t>
            </a:r>
            <a:r>
              <a:rPr lang="ru-RU" sz="28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 Запишите цифры, под которыми они указаны.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появление нового политического лидера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установление многопартийности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утрата популярности ранее известных средств массовой информации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проведение выборов на конкурентной основе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реализация прав и свобод граждан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переход к мажоритарной избирательной системе</a:t>
            </a:r>
          </a:p>
        </p:txBody>
      </p:sp>
    </p:spTree>
    <p:extLst>
      <p:ext uri="{BB962C8B-B14F-4D97-AF65-F5344CB8AC3E}">
        <p14:creationId xmlns:p14="http://schemas.microsoft.com/office/powerpoint/2010/main" val="12248917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AA3E235-A357-A54E-B3B1-92BB65F60EB4}"/>
              </a:ext>
            </a:extLst>
          </p:cNvPr>
          <p:cNvSpPr/>
          <p:nvPr/>
        </p:nvSpPr>
        <p:spPr>
          <a:xfrm>
            <a:off x="519289" y="856357"/>
            <a:ext cx="901982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rgbClr val="000000"/>
                </a:solidFill>
              </a:rPr>
              <a:t>1. Понятие политического режима.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2.  Типологии политических режимов: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а) демократические и недемократические режимы;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б) демократические, авторитарные, тоталитарные режимы.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3. Признаки демократического режима: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а) соблюдение прав человека;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6) наличие демократических выборов органов власти;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в) подчинение меньшинства большинству и др.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4. Признаки авторитарного режима.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а) опора власти на традиционные институты (армия, церковь);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б) ограниченное использование репрессий;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в) оппозиция существует, но находится под контролем власти и т.д.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5. Признаки тоталитарного режима.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а) </a:t>
            </a:r>
            <a:r>
              <a:rPr lang="ru-RU" sz="2400" dirty="0" err="1">
                <a:solidFill>
                  <a:srgbClr val="000000"/>
                </a:solidFill>
              </a:rPr>
              <a:t>однопартийность</a:t>
            </a:r>
            <a:r>
              <a:rPr lang="ru-RU" sz="2400" dirty="0">
                <a:solidFill>
                  <a:srgbClr val="000000"/>
                </a:solidFill>
              </a:rPr>
              <a:t>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б) единая общеобязательная идеология;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в) вождизм и т.д.</a:t>
            </a:r>
            <a:endParaRPr lang="ru-RU" sz="2400" b="0" i="0" dirty="0">
              <a:solidFill>
                <a:srgbClr val="000000"/>
              </a:solidFill>
              <a:effectLst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C4620FF-46DD-3E4B-B03A-B5E340B6D2B4}"/>
              </a:ext>
            </a:extLst>
          </p:cNvPr>
          <p:cNvSpPr txBox="1"/>
          <p:nvPr/>
        </p:nvSpPr>
        <p:spPr>
          <a:xfrm>
            <a:off x="3182959" y="89624"/>
            <a:ext cx="58260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План по теме Политические режимы</a:t>
            </a:r>
          </a:p>
        </p:txBody>
      </p:sp>
    </p:spTree>
    <p:extLst>
      <p:ext uri="{BB962C8B-B14F-4D97-AF65-F5344CB8AC3E}">
        <p14:creationId xmlns:p14="http://schemas.microsoft.com/office/powerpoint/2010/main" val="5857769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2626B50-616C-454C-848F-C581795818DA}"/>
              </a:ext>
            </a:extLst>
          </p:cNvPr>
          <p:cNvSpPr txBox="1"/>
          <p:nvPr/>
        </p:nvSpPr>
        <p:spPr>
          <a:xfrm>
            <a:off x="846667" y="451556"/>
            <a:ext cx="10611555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rgbClr val="FF0000"/>
                </a:solidFill>
                <a:effectLst/>
                <a:latin typeface=".Ã˛"/>
                <a:ea typeface="Calibri" panose="020F0502020204030204" pitchFamily="34" charset="0"/>
                <a:cs typeface=".Ã˛"/>
              </a:rPr>
              <a:t>План по теме: Демократия (Демократия как форма политической организации общества,</a:t>
            </a:r>
            <a:r>
              <a:rPr lang="ru-RU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FF0000"/>
                </a:solidFill>
                <a:effectLst/>
                <a:latin typeface=".Ã˛"/>
                <a:ea typeface="Calibri" panose="020F0502020204030204" pitchFamily="34" charset="0"/>
                <a:cs typeface=".Ã˛"/>
              </a:rPr>
              <a:t>Организация власти в демократическом государстве, Демократия, её основные</a:t>
            </a:r>
            <a:r>
              <a:rPr lang="ru-RU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FF0000"/>
                </a:solidFill>
                <a:effectLst/>
                <a:latin typeface=".Ã˛"/>
                <a:ea typeface="Calibri" panose="020F0502020204030204" pitchFamily="34" charset="0"/>
                <a:cs typeface=".Ã˛"/>
              </a:rPr>
              <a:t>ценности и признаки)</a:t>
            </a:r>
            <a:endParaRPr lang="ru-RU" sz="2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1. Признаки (принципы) демократии: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разделение властей;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политическое равноправие;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существование легальной оппозиции;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политический плюрализм и т.д.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2. Виды демократии: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прямая/непосредственная;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представительная.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3. Формы политического участия в демократии: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членство в политических партиях;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участие в избирательных кампаниях;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участие в массовых мирных митингах, шествиях, демонстрациях;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голосование на выборах и т.д.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0258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685800" y="519222"/>
            <a:ext cx="5901490" cy="461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16"/>
              </a:lnSpc>
            </a:pPr>
            <a:r>
              <a:rPr lang="en-US" sz="3013">
                <a:solidFill>
                  <a:srgbClr val="FFFFFF"/>
                </a:solidFill>
                <a:latin typeface="Montserrat Semi-Bold"/>
              </a:rPr>
              <a:t>ПРИЗНАКИ ПОЛИТИЧЕСКОЙ ВЛАСТИ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AF20764-998E-2B47-94BB-74B38075DE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3668943" y="4026340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9620F11-7983-6F46-B8A8-0B190A5BA8F2}"/>
              </a:ext>
            </a:extLst>
          </p:cNvPr>
          <p:cNvSpPr/>
          <p:nvPr/>
        </p:nvSpPr>
        <p:spPr>
          <a:xfrm>
            <a:off x="440267" y="165253"/>
            <a:ext cx="11616266" cy="4836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Политическая реформа в стране </a:t>
            </a:r>
            <a:r>
              <a:rPr lang="ru-RU" sz="28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способствовала развитию демократии. Какие изменения в жизни общества непосредственно отражают этот процесс? Запишите цифры, под которыми они указаны.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отмена общеобязательной официальной идеологии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разрешение деятельности политической оппозиции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выборы президента на альтернативной основе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принятие новых законов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закрытие негосударственных учебных заведений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переход к унитарной форме государства</a:t>
            </a:r>
          </a:p>
        </p:txBody>
      </p:sp>
    </p:spTree>
    <p:extLst>
      <p:ext uri="{BB962C8B-B14F-4D97-AF65-F5344CB8AC3E}">
        <p14:creationId xmlns:p14="http://schemas.microsoft.com/office/powerpoint/2010/main" val="1337105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>
            <a:off x="8320722" y="4044912"/>
            <a:ext cx="2576567" cy="2501612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1787001">
            <a:off x="9019997" y="4226820"/>
            <a:ext cx="3754585" cy="3890761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1787001">
            <a:off x="9019997" y="5048314"/>
            <a:ext cx="3754585" cy="3890761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B0815C2-D769-754B-99B2-118092E97D68}"/>
              </a:ext>
            </a:extLst>
          </p:cNvPr>
          <p:cNvSpPr/>
          <p:nvPr/>
        </p:nvSpPr>
        <p:spPr>
          <a:xfrm>
            <a:off x="282222" y="311476"/>
            <a:ext cx="11458222" cy="4836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результате преобразований в государстве </a:t>
            </a:r>
            <a:r>
              <a:rPr lang="ru-RU" sz="28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изменился политический режим. Какие из приведённых фактов свидетельствуют об утверждении демократии? Запишите цифры, под которыми они указаны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появление нового политического лидера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принятие нового законодательства об образовании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реализация принципа разделения властей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проведение парламентских выборов на конкурентной основе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закрепление многопартийности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национализация некоторых предприятий</a:t>
            </a:r>
          </a:p>
        </p:txBody>
      </p:sp>
    </p:spTree>
    <p:extLst>
      <p:ext uri="{BB962C8B-B14F-4D97-AF65-F5344CB8AC3E}">
        <p14:creationId xmlns:p14="http://schemas.microsoft.com/office/powerpoint/2010/main" val="37822012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9804208" y="813812"/>
            <a:ext cx="2368097" cy="229920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7104152">
            <a:off x="10212082" y="-417574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-7104152">
            <a:off x="10201924" y="-1398734"/>
            <a:ext cx="3381357" cy="3503996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B4D21FB-D112-4D4C-8042-D995AA4F7EDA}"/>
              </a:ext>
            </a:extLst>
          </p:cNvPr>
          <p:cNvSpPr/>
          <p:nvPr/>
        </p:nvSpPr>
        <p:spPr>
          <a:xfrm>
            <a:off x="207367" y="191222"/>
            <a:ext cx="10780889" cy="64755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Выберите верные суждения о политических режимах и запишите цифры, под которыми они указаны.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 признакам политического режима относят систему методов осуществления политической власти.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Политические режимы различаются в зависимости от наличия или отсутствия политических партий в обществе, существования оппозиции, её статуса, взаимоотношений с государственной властью.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Тип политического режима определяется состоянием прав и свобод человека в обществе, развитостью общественно-политических традиций.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Один из признаков демократического государства наличие бюрократического аппарата</a:t>
            </a:r>
          </a:p>
        </p:txBody>
      </p:sp>
    </p:spTree>
    <p:extLst>
      <p:ext uri="{BB962C8B-B14F-4D97-AF65-F5344CB8AC3E}">
        <p14:creationId xmlns:p14="http://schemas.microsoft.com/office/powerpoint/2010/main" val="42864177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4241749" y="2618842"/>
            <a:ext cx="7882581" cy="521683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3182159"/>
            <a:ext cx="3800211" cy="3675841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48E9E33-14B5-D246-8CD8-ECD74ABAB489}"/>
              </a:ext>
            </a:extLst>
          </p:cNvPr>
          <p:cNvSpPr/>
          <p:nvPr/>
        </p:nvSpPr>
        <p:spPr>
          <a:xfrm>
            <a:off x="3070578" y="129283"/>
            <a:ext cx="9064978" cy="58264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государстве </a:t>
            </a:r>
            <a:r>
              <a:rPr lang="ru-RU" sz="2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2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регулярно проходят выборы в парламент. Какие из перечисленных признаков позволяют считать политический режим в государстве </a:t>
            </a:r>
            <a:r>
              <a:rPr lang="ru-RU" sz="2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2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недемократическим?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господство единственной официальной государственной идеологии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централизованная экономика, система бюрократического управления ею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активная деятельность институтов гражданского общества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монополия государства на правотворчество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гарантия и соблюдение индивидуальных гражданских прав и свобод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всесторонний контроль за жизнью граждан</a:t>
            </a:r>
          </a:p>
        </p:txBody>
      </p:sp>
    </p:spTree>
    <p:extLst>
      <p:ext uri="{BB962C8B-B14F-4D97-AF65-F5344CB8AC3E}">
        <p14:creationId xmlns:p14="http://schemas.microsoft.com/office/powerpoint/2010/main" val="42461710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619A46B-3F48-B848-BD87-5D0B596B3634}"/>
              </a:ext>
            </a:extLst>
          </p:cNvPr>
          <p:cNvSpPr/>
          <p:nvPr/>
        </p:nvSpPr>
        <p:spPr>
          <a:xfrm>
            <a:off x="1095022" y="733483"/>
            <a:ext cx="899724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FF0000"/>
                </a:solidFill>
              </a:rPr>
              <a:t>Используя обществоведческие знания,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1) Приведите три признака понятия «политический режим»;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2) составьте два предложения: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− одно предложение, содержащее информацию о критериях(-и) выделения типов политических режимов;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− одно предложение, раскрывающее особенности тоталитарного политического режима.</a:t>
            </a:r>
            <a:endParaRPr lang="ru-RU" sz="2800" b="0" i="0" dirty="0">
              <a:solidFill>
                <a:srgbClr val="000000"/>
              </a:solidFill>
              <a:effectLst/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29CF2744-DC42-A641-B9B6-BF9E741D83C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1112002" y="3559500"/>
            <a:ext cx="9967994" cy="659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8906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6428874"/>
            <a:ext cx="12192000" cy="605876"/>
          </a:xfrm>
          <a:prstGeom prst="rect">
            <a:avLst/>
          </a:prstGeom>
          <a:solidFill>
            <a:srgbClr val="FCE6E2"/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704049" y="2827406"/>
            <a:ext cx="5487951" cy="360146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1532132">
            <a:off x="-2279201" y="-3535389"/>
            <a:ext cx="9967994" cy="6596999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485A76B-670C-7447-AB58-E8EECA129F21}"/>
              </a:ext>
            </a:extLst>
          </p:cNvPr>
          <p:cNvSpPr/>
          <p:nvPr/>
        </p:nvSpPr>
        <p:spPr>
          <a:xfrm>
            <a:off x="541867" y="2676857"/>
            <a:ext cx="861342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Назовите и проиллюстрируйте примерами любые три признака демократии применительно к РФ</a:t>
            </a:r>
            <a:r>
              <a:rPr lang="ru-RU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464687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301779" y="-3998232"/>
            <a:ext cx="9967994" cy="6596999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5C16EC8-E531-A54F-8496-C3EADB06332D}"/>
              </a:ext>
            </a:extLst>
          </p:cNvPr>
          <p:cNvSpPr/>
          <p:nvPr/>
        </p:nvSpPr>
        <p:spPr>
          <a:xfrm>
            <a:off x="1038578" y="2312428"/>
            <a:ext cx="10385777" cy="1649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Приведите три примера, показывающих, что современное демократическое государство реализует общественно значимые задачи и служит обществу в целом.</a:t>
            </a:r>
          </a:p>
        </p:txBody>
      </p:sp>
    </p:spTree>
    <p:extLst>
      <p:ext uri="{BB962C8B-B14F-4D97-AF65-F5344CB8AC3E}">
        <p14:creationId xmlns:p14="http://schemas.microsoft.com/office/powerpoint/2010/main" val="35318783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2257829" y="3559501"/>
            <a:ext cx="9967994" cy="6596999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53CAE66-B989-4847-8ED6-5D4E0B533EDE}"/>
              </a:ext>
            </a:extLst>
          </p:cNvPr>
          <p:cNvSpPr/>
          <p:nvPr/>
        </p:nvSpPr>
        <p:spPr>
          <a:xfrm>
            <a:off x="1322789" y="1418009"/>
            <a:ext cx="9954811" cy="1915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Опираясь на обществоведческие знания и факты общественной жизни, приведите три аргумента, подтверждающих необходимость выборов для функционирования и развития демократического государства.</a:t>
            </a:r>
          </a:p>
        </p:txBody>
      </p:sp>
    </p:spTree>
    <p:extLst>
      <p:ext uri="{BB962C8B-B14F-4D97-AF65-F5344CB8AC3E}">
        <p14:creationId xmlns:p14="http://schemas.microsoft.com/office/powerpoint/2010/main" val="15734207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1A324F40-ECA4-4A4B-A6EC-0730A5D0660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926164" y="1535242"/>
            <a:ext cx="12873449" cy="851988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1B07F7A-781E-8E40-A657-6E699277C171}"/>
              </a:ext>
            </a:extLst>
          </p:cNvPr>
          <p:cNvSpPr/>
          <p:nvPr/>
        </p:nvSpPr>
        <p:spPr>
          <a:xfrm>
            <a:off x="248355" y="126110"/>
            <a:ext cx="11446934" cy="6117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Выберите верные суждения о демократии и запишите </a:t>
            </a:r>
            <a:r>
              <a:rPr lang="ru-RU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цифры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под которыми они указаны.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Демократии свойственны многообразие политических взглядов, многопартийность.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Демократия – это способ организации общества, при котором широкие слои населения наделены правом участвовать в управлении государством.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 признакам демократии относят пропорциональную избирательную систему.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Для демократии характерно признание ценности мнений и интересов меньшинства при решении вопросов большинством голосов.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Демократия и федерация являются формами правления.</a:t>
            </a:r>
          </a:p>
        </p:txBody>
      </p:sp>
    </p:spTree>
    <p:extLst>
      <p:ext uri="{BB962C8B-B14F-4D97-AF65-F5344CB8AC3E}">
        <p14:creationId xmlns:p14="http://schemas.microsoft.com/office/powerpoint/2010/main" val="28895590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C7CD11BE-2DFD-F049-A2E5-EAAACF34FFB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-8202812" y="-1939859"/>
            <a:ext cx="12873449" cy="8519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0FF96F-2A72-A24C-9076-F07EB017D2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-1549831" y="1181290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FC872B2-BD09-AD47-8698-9FF1AC23CE6E}"/>
              </a:ext>
            </a:extLst>
          </p:cNvPr>
          <p:cNvSpPr/>
          <p:nvPr/>
        </p:nvSpPr>
        <p:spPr>
          <a:xfrm>
            <a:off x="2325510" y="659428"/>
            <a:ext cx="9539111" cy="54324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государстве </a:t>
            </a:r>
            <a:r>
              <a:rPr lang="ru-RU" sz="2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происходят регулярные выборы в парламент. Какие из перечисленных признаков позволяют считать политический режим в государстве </a:t>
            </a:r>
            <a:r>
              <a:rPr lang="ru-RU" sz="2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демократическим? Запишите </a:t>
            </a:r>
            <a:r>
              <a:rPr lang="ru-RU" sz="24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цифры</a:t>
            </a:r>
            <a:r>
              <a:rPr lang="ru-RU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под которыми они указаны.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Президент страны обладает широкими полномочиями.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Политические партии свободно конкурируют между собой на политической арене.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Правительство страны разрабатывает и исполняет государственный бюджет.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стране разрешено всё, что не запрещено законом.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стране на практике реализуется принцип разделения властей.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Президент страны избирается законодательным собранием.</a:t>
            </a:r>
          </a:p>
        </p:txBody>
      </p:sp>
    </p:spTree>
    <p:extLst>
      <p:ext uri="{BB962C8B-B14F-4D97-AF65-F5344CB8AC3E}">
        <p14:creationId xmlns:p14="http://schemas.microsoft.com/office/powerpoint/2010/main" val="2747163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909727">
            <a:off x="-7667577" y="-2267788"/>
            <a:ext cx="12873449" cy="8519883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856EE45-E614-974E-ADA3-3575B57E1963}"/>
              </a:ext>
            </a:extLst>
          </p:cNvPr>
          <p:cNvSpPr/>
          <p:nvPr/>
        </p:nvSpPr>
        <p:spPr>
          <a:xfrm>
            <a:off x="2878666" y="1461738"/>
            <a:ext cx="8760178" cy="37575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Демократический режим предполагает многообразие во всех сферах жизни общества. Используя обществоведческий курс, проиллюстрируйте тремя примерами многообразие в обществе. Сначала назовите форму многообразия потом напишите развернутый пример.</a:t>
            </a:r>
          </a:p>
        </p:txBody>
      </p:sp>
    </p:spTree>
    <p:extLst>
      <p:ext uri="{BB962C8B-B14F-4D97-AF65-F5344CB8AC3E}">
        <p14:creationId xmlns:p14="http://schemas.microsoft.com/office/powerpoint/2010/main" val="15957626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909727">
            <a:off x="-6891000" y="-1974278"/>
            <a:ext cx="12873449" cy="8519883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46573C6-7F8B-F34F-9E0C-A02D20938254}"/>
              </a:ext>
            </a:extLst>
          </p:cNvPr>
          <p:cNvSpPr/>
          <p:nvPr/>
        </p:nvSpPr>
        <p:spPr>
          <a:xfrm>
            <a:off x="3206045" y="1487168"/>
            <a:ext cx="7258756" cy="323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Демократия предполагает верховенство закона и принципа разделения властей. Подтвердите тремя аргументами необходимость соблюдения этих принципов для существования демократии.</a:t>
            </a:r>
          </a:p>
        </p:txBody>
      </p:sp>
    </p:spTree>
    <p:extLst>
      <p:ext uri="{BB962C8B-B14F-4D97-AF65-F5344CB8AC3E}">
        <p14:creationId xmlns:p14="http://schemas.microsoft.com/office/powerpoint/2010/main" val="28267022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82846" y="4890202"/>
            <a:ext cx="13557692" cy="4075297"/>
            <a:chOff x="0" y="0"/>
            <a:chExt cx="6350000" cy="1908742"/>
          </a:xfrm>
        </p:grpSpPr>
        <p:sp>
          <p:nvSpPr>
            <p:cNvPr id="3" name="Freeform 3"/>
            <p:cNvSpPr/>
            <p:nvPr/>
          </p:nvSpPr>
          <p:spPr>
            <a:xfrm>
              <a:off x="0" y="-55880"/>
              <a:ext cx="6350000" cy="1964622"/>
            </a:xfrm>
            <a:custGeom>
              <a:avLst/>
              <a:gdLst/>
              <a:ahLst/>
              <a:cxnLst/>
              <a:rect l="l" t="t" r="r" b="b"/>
              <a:pathLst>
                <a:path w="6350000" h="1964622">
                  <a:moveTo>
                    <a:pt x="5628640" y="177800"/>
                  </a:moveTo>
                  <a:cubicBezTo>
                    <a:pt x="5184140" y="96520"/>
                    <a:pt x="4733290" y="29210"/>
                    <a:pt x="4279900" y="67310"/>
                  </a:cubicBezTo>
                  <a:cubicBezTo>
                    <a:pt x="3841750" y="104140"/>
                    <a:pt x="3437890" y="316230"/>
                    <a:pt x="2997200" y="331470"/>
                  </a:cubicBezTo>
                  <a:cubicBezTo>
                    <a:pt x="2550160" y="346710"/>
                    <a:pt x="2101850" y="267970"/>
                    <a:pt x="1668780" y="167640"/>
                  </a:cubicBezTo>
                  <a:cubicBezTo>
                    <a:pt x="941070" y="0"/>
                    <a:pt x="364490" y="205740"/>
                    <a:pt x="0" y="417830"/>
                  </a:cubicBezTo>
                  <a:lnTo>
                    <a:pt x="0" y="1964622"/>
                  </a:lnTo>
                  <a:lnTo>
                    <a:pt x="6350000" y="1964622"/>
                  </a:lnTo>
                  <a:lnTo>
                    <a:pt x="6350000" y="327660"/>
                  </a:lnTo>
                  <a:cubicBezTo>
                    <a:pt x="6112510" y="265430"/>
                    <a:pt x="5867400" y="220980"/>
                    <a:pt x="5628640" y="177800"/>
                  </a:cubicBezTo>
                  <a:close/>
                </a:path>
              </a:pathLst>
            </a:custGeom>
            <a:solidFill>
              <a:srgbClr val="EC7A50"/>
            </a:solidFill>
          </p:spPr>
        </p:sp>
      </p:grp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FBD3040-305B-434C-B463-2CECA9EB441C}"/>
              </a:ext>
            </a:extLst>
          </p:cNvPr>
          <p:cNvSpPr/>
          <p:nvPr/>
        </p:nvSpPr>
        <p:spPr>
          <a:xfrm>
            <a:off x="2286000" y="1359631"/>
            <a:ext cx="7620000" cy="14549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Как связано формирование среднего класса и утверждение демократии? Приведите три объяснения. </a:t>
            </a:r>
          </a:p>
        </p:txBody>
      </p:sp>
    </p:spTree>
    <p:extLst>
      <p:ext uri="{BB962C8B-B14F-4D97-AF65-F5344CB8AC3E}">
        <p14:creationId xmlns:p14="http://schemas.microsoft.com/office/powerpoint/2010/main" val="3120652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6036826">
            <a:off x="-2554280" y="3903236"/>
            <a:ext cx="5676793" cy="567679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8743774">
            <a:off x="9783917" y="-1362232"/>
            <a:ext cx="3787163" cy="378716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D79706D-A1BB-674B-AC01-D761F231CA46}"/>
              </a:ext>
            </a:extLst>
          </p:cNvPr>
          <p:cNvSpPr/>
          <p:nvPr/>
        </p:nvSpPr>
        <p:spPr>
          <a:xfrm>
            <a:off x="2105378" y="2074117"/>
            <a:ext cx="7981244" cy="21766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Считается, что межэтнические конфликты могут помешать утверждению демократии. Выскажите три аргумента в подтверждение данного тезиса.</a:t>
            </a:r>
          </a:p>
        </p:txBody>
      </p:sp>
    </p:spTree>
    <p:extLst>
      <p:ext uri="{BB962C8B-B14F-4D97-AF65-F5344CB8AC3E}">
        <p14:creationId xmlns:p14="http://schemas.microsoft.com/office/powerpoint/2010/main" val="21079603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6036826">
            <a:off x="-2554280" y="3903236"/>
            <a:ext cx="5676793" cy="5676793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-499357">
            <a:off x="456838" y="286479"/>
            <a:ext cx="4153970" cy="2688751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8743774">
            <a:off x="9783917" y="-1362232"/>
            <a:ext cx="3787163" cy="3787163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DE75C36-B032-174A-A0BB-9F539D6A7C12}"/>
              </a:ext>
            </a:extLst>
          </p:cNvPr>
          <p:cNvSpPr/>
          <p:nvPr/>
        </p:nvSpPr>
        <p:spPr>
          <a:xfrm>
            <a:off x="2533823" y="1004297"/>
            <a:ext cx="7439378" cy="4682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государстве М. депутаты парламента предложили отказаться от проведения референдумов, поскольку они решают ту же задачу, что и парламентские выборы. Верна ли такая оценка референдумов? Согласны ли вы с мыслью о том, что только прямая демократия обеспечивает подлинное народовластие. С опорой на знания обществоведческого курса приведите два аргумента в обоснование своего мнения.</a:t>
            </a:r>
          </a:p>
        </p:txBody>
      </p:sp>
    </p:spTree>
    <p:extLst>
      <p:ext uri="{BB962C8B-B14F-4D97-AF65-F5344CB8AC3E}">
        <p14:creationId xmlns:p14="http://schemas.microsoft.com/office/powerpoint/2010/main" val="13643457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3746758" y="-4370767"/>
            <a:ext cx="9967994" cy="6596999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4C4D979-1C6E-7C40-8C70-0D80233A14A2}"/>
              </a:ext>
            </a:extLst>
          </p:cNvPr>
          <p:cNvSpPr/>
          <p:nvPr/>
        </p:nvSpPr>
        <p:spPr>
          <a:xfrm>
            <a:off x="1665410" y="888738"/>
            <a:ext cx="9798756" cy="5604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Знаменитый российский учёный, общественный деятель и правозащитник А.Д. Сахаров отмечал, что «человеческому обществу необходима интеллектуальная свобода -- свобода получения и распространения информации, свобода непредвзятого и бесстрашного обсуждения, свобода от давления авторитета и предрассудков». Политический и идеологический плюрализм, свобода слова предполагают многообразие точек зрения на существующий политический режим, внутреннюю и внешнюю политику государства, порой не совпадающих с официальной. Угрожает ли это демократии? Назовите не менее двух полезных для государственной власти свойств оппозиции.</a:t>
            </a:r>
          </a:p>
        </p:txBody>
      </p:sp>
    </p:spTree>
    <p:extLst>
      <p:ext uri="{BB962C8B-B14F-4D97-AF65-F5344CB8AC3E}">
        <p14:creationId xmlns:p14="http://schemas.microsoft.com/office/powerpoint/2010/main" val="1864694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l="34201" r="34201"/>
          <a:stretch>
            <a:fillRect/>
          </a:stretch>
        </p:blipFill>
        <p:spPr>
          <a:xfrm>
            <a:off x="0" y="0"/>
            <a:ext cx="3248747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E4F1A74-B732-5F4F-9B8D-0336908DCC4A}"/>
              </a:ext>
            </a:extLst>
          </p:cNvPr>
          <p:cNvSpPr/>
          <p:nvPr/>
        </p:nvSpPr>
        <p:spPr>
          <a:xfrm>
            <a:off x="3364089" y="414813"/>
            <a:ext cx="8647289" cy="5757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стране </a:t>
            </a:r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проходят регулярные выборы парламент. Какие признаки позволят сделать вывод том, что в стране </a:t>
            </a:r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утвердился недемократический режим? Запишите цифры, под которыми они указаны. 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1) парламент принимает законы. 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2) в стране отсутствует свободная конкуренция политических партий. 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3) глава государства утверждает приговоры суда. 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4) правительство страны разрабатывает и исполняет государственный бюджет.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5) в стране действует конституция. 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  <a:spcBef>
                <a:spcPts val="15"/>
              </a:spcBef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6) права свободы граждан провозглашены, но не соблюдаются. 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50854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6252124"/>
            <a:ext cx="12192000" cy="605876"/>
          </a:xfrm>
          <a:prstGeom prst="rect">
            <a:avLst/>
          </a:prstGeom>
          <a:solidFill>
            <a:srgbClr val="FDCF60"/>
          </a:solidFill>
        </p:spPr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065507" y="1590748"/>
            <a:ext cx="4551715" cy="550530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8B39315-2B5C-7F4A-A2F8-13FE780DF6DC}"/>
              </a:ext>
            </a:extLst>
          </p:cNvPr>
          <p:cNvSpPr/>
          <p:nvPr/>
        </p:nvSpPr>
        <p:spPr>
          <a:xfrm>
            <a:off x="169332" y="68671"/>
            <a:ext cx="9189157" cy="5124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36195" algn="just">
              <a:spcBef>
                <a:spcPts val="850"/>
              </a:spcBef>
            </a:pPr>
            <a:r>
              <a:rPr lang="ru-RU" sz="24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В течение 18 лет страной </a:t>
            </a:r>
            <a:r>
              <a:rPr lang="ru-RU" sz="2400" dirty="0" err="1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Z</a:t>
            </a:r>
            <a:r>
              <a:rPr lang="ru-RU" sz="24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 руководит правитель, унаследовавший власть от своего отца. Он восьмой представитель правящей династии. Он единолично определяет цели развития страны способы их достижения. Опорой режима являются церковь и армия. Что из перечисленного характеризует подобный тип политического лидерства? Запишите </a:t>
            </a:r>
            <a:r>
              <a:rPr lang="ru-RU" sz="2400" b="1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цифры, </a:t>
            </a:r>
            <a:r>
              <a:rPr lang="ru-RU" sz="24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под которыми указаны верные характеристики. </a:t>
            </a:r>
          </a:p>
          <a:p>
            <a:pPr marR="36195" algn="just">
              <a:spcBef>
                <a:spcPts val="850"/>
              </a:spcBef>
            </a:pP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36195" algn="just">
              <a:spcBef>
                <a:spcPts val="850"/>
              </a:spcBef>
            </a:pPr>
            <a:r>
              <a:rPr lang="ru-RU" sz="2400" dirty="0">
                <a:latin typeface="Montserrat Medium" pitchFamily="2" charset="0"/>
                <a:ea typeface="Times New Roman" panose="02020603050405020304" pitchFamily="18" charset="0"/>
              </a:rPr>
              <a:t>1) анархический                   4) общенациональный 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i="1" dirty="0">
                <a:latin typeface="Montserrat Medium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2) </a:t>
            </a:r>
            <a:r>
              <a:rPr lang="ru-RU" sz="2400" dirty="0">
                <a:latin typeface="Montserrat Medium" pitchFamily="2" charset="0"/>
                <a:ea typeface="Times New Roman" panose="02020603050405020304" pitchFamily="18" charset="0"/>
              </a:rPr>
              <a:t>региональный                  5) традиционный 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dirty="0">
                <a:latin typeface="Montserrat Medium" pitchFamily="2" charset="0"/>
                <a:ea typeface="Times New Roman" panose="02020603050405020304" pitchFamily="18" charset="0"/>
              </a:rPr>
              <a:t>3) демократический           6) авторитарный 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74735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8974868">
            <a:off x="9162526" y="4301448"/>
            <a:ext cx="6058947" cy="605894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4922467">
            <a:off x="-2912267" y="-4372644"/>
            <a:ext cx="6931309" cy="693130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9884403" y="5109655"/>
            <a:ext cx="2634975" cy="2122241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84DF89B-9027-164A-99B1-5C2F29B8B01A}"/>
              </a:ext>
            </a:extLst>
          </p:cNvPr>
          <p:cNvSpPr/>
          <p:nvPr/>
        </p:nvSpPr>
        <p:spPr>
          <a:xfrm>
            <a:off x="406400" y="687224"/>
            <a:ext cx="11458222" cy="3913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51435">
              <a:spcBef>
                <a:spcPts val="935"/>
              </a:spcBef>
            </a:pPr>
            <a:r>
              <a:rPr lang="ru-RU" sz="2400" dirty="0">
                <a:solidFill>
                  <a:srgbClr val="FF0000"/>
                </a:solidFill>
                <a:ea typeface="Times New Roman" panose="02020603050405020304" pitchFamily="18" charset="0"/>
              </a:rPr>
              <a:t>Государство </a:t>
            </a:r>
            <a:r>
              <a:rPr lang="ru-RU" sz="2400" dirty="0" err="1">
                <a:solidFill>
                  <a:srgbClr val="FF0000"/>
                </a:solidFill>
                <a:ea typeface="Times New Roman" panose="02020603050405020304" pitchFamily="18" charset="0"/>
              </a:rPr>
              <a:t>Z</a:t>
            </a:r>
            <a:r>
              <a:rPr lang="ru-RU" sz="2400" dirty="0">
                <a:solidFill>
                  <a:srgbClr val="FF0000"/>
                </a:solidFill>
                <a:ea typeface="Times New Roman" panose="02020603050405020304" pitchFamily="18" charset="0"/>
              </a:rPr>
              <a:t> — федеративная республика. Какая дополнительная информация поможет сделать вывод том, что государстве </a:t>
            </a:r>
            <a:r>
              <a:rPr lang="ru-RU" sz="2400" dirty="0" err="1">
                <a:solidFill>
                  <a:srgbClr val="FF0000"/>
                </a:solidFill>
                <a:ea typeface="Times New Roman" panose="02020603050405020304" pitchFamily="18" charset="0"/>
              </a:rPr>
              <a:t>Z</a:t>
            </a:r>
            <a:r>
              <a:rPr lang="ru-RU" sz="2400" dirty="0">
                <a:solidFill>
                  <a:srgbClr val="FF0000"/>
                </a:solidFill>
                <a:ea typeface="Times New Roman" panose="02020603050405020304" pitchFamily="18" charset="0"/>
              </a:rPr>
              <a:t> установился демократический политический режим? Найдите приведённом списке характеристики страны </a:t>
            </a:r>
            <a:r>
              <a:rPr lang="ru-RU" sz="2400" dirty="0" err="1">
                <a:solidFill>
                  <a:srgbClr val="FF0000"/>
                </a:solidFill>
                <a:ea typeface="Times New Roman" panose="02020603050405020304" pitchFamily="18" charset="0"/>
              </a:rPr>
              <a:t>Z</a:t>
            </a:r>
            <a:r>
              <a:rPr lang="ru-RU" sz="2400" dirty="0">
                <a:solidFill>
                  <a:srgbClr val="FF0000"/>
                </a:solidFill>
                <a:ea typeface="Times New Roman" panose="02020603050405020304" pitchFamily="18" charset="0"/>
              </a:rPr>
              <a:t> запишите </a:t>
            </a:r>
            <a:r>
              <a:rPr lang="ru-RU" sz="2400" b="1" dirty="0">
                <a:solidFill>
                  <a:srgbClr val="FF0000"/>
                </a:solidFill>
                <a:ea typeface="Times New Roman" panose="02020603050405020304" pitchFamily="18" charset="0"/>
              </a:rPr>
              <a:t>цифры, </a:t>
            </a:r>
            <a:r>
              <a:rPr lang="ru-RU" sz="2400" dirty="0">
                <a:solidFill>
                  <a:srgbClr val="FF0000"/>
                </a:solidFill>
                <a:ea typeface="Times New Roman" panose="02020603050405020304" pitchFamily="18" charset="0"/>
              </a:rPr>
              <a:t>под которыми они указаны. </a:t>
            </a:r>
          </a:p>
          <a:p>
            <a:pPr marR="51435">
              <a:spcBef>
                <a:spcPts val="935"/>
              </a:spcBef>
            </a:pPr>
            <a:r>
              <a:rPr lang="ru-RU" sz="2400" dirty="0">
                <a:ea typeface="Times New Roman" panose="02020603050405020304" pitchFamily="18" charset="0"/>
              </a:rPr>
              <a:t>1) В стране реализован принцип разделения властей. </a:t>
            </a:r>
          </a:p>
          <a:p>
            <a:pPr marR="87630"/>
            <a:r>
              <a:rPr lang="ru-RU" sz="2400" dirty="0">
                <a:ea typeface="Times New Roman" panose="02020603050405020304" pitchFamily="18" charset="0"/>
              </a:rPr>
              <a:t>2) Субъекты федерации обладают определённой политической самостоятельностью. </a:t>
            </a:r>
          </a:p>
          <a:p>
            <a:pPr marR="87630"/>
            <a:r>
              <a:rPr lang="ru-RU" sz="2400" dirty="0">
                <a:ea typeface="Times New Roman" panose="02020603050405020304" pitchFamily="18" charset="0"/>
              </a:rPr>
              <a:t>3) Страна </a:t>
            </a:r>
            <a:r>
              <a:rPr lang="ru-RU" sz="2400" dirty="0" err="1">
                <a:ea typeface="Times New Roman" panose="02020603050405020304" pitchFamily="18" charset="0"/>
              </a:rPr>
              <a:t>Z</a:t>
            </a:r>
            <a:r>
              <a:rPr lang="ru-RU" sz="2400" dirty="0">
                <a:ea typeface="Times New Roman" panose="02020603050405020304" pitchFamily="18" charset="0"/>
              </a:rPr>
              <a:t> разделена на пять областей. </a:t>
            </a:r>
          </a:p>
          <a:p>
            <a:pPr>
              <a:spcBef>
                <a:spcPts val="75"/>
              </a:spcBef>
            </a:pPr>
            <a:r>
              <a:rPr lang="ru-RU" sz="2400" dirty="0">
                <a:ea typeface="Times New Roman" panose="02020603050405020304" pitchFamily="18" charset="0"/>
              </a:rPr>
              <a:t>4) В стране </a:t>
            </a:r>
            <a:r>
              <a:rPr lang="ru-RU" sz="2400" dirty="0" err="1">
                <a:ea typeface="Times New Roman" panose="02020603050405020304" pitchFamily="18" charset="0"/>
              </a:rPr>
              <a:t>Z</a:t>
            </a:r>
            <a:r>
              <a:rPr lang="ru-RU" sz="2400" dirty="0">
                <a:ea typeface="Times New Roman" panose="02020603050405020304" pitchFamily="18" charset="0"/>
              </a:rPr>
              <a:t> права свободы граждан гарантированы законом. </a:t>
            </a:r>
          </a:p>
          <a:p>
            <a:pPr>
              <a:spcBef>
                <a:spcPts val="20"/>
              </a:spcBef>
            </a:pPr>
            <a:r>
              <a:rPr lang="ru-RU" sz="2400" dirty="0">
                <a:ea typeface="Times New Roman" panose="02020603050405020304" pitchFamily="18" charset="0"/>
              </a:rPr>
              <a:t>5) В стране регулярно на альтернативной основе проводятся свободные выборы. </a:t>
            </a:r>
          </a:p>
          <a:p>
            <a:pPr>
              <a:spcBef>
                <a:spcPts val="20"/>
              </a:spcBef>
            </a:pPr>
            <a:r>
              <a:rPr lang="ru-RU" sz="2400" dirty="0">
                <a:ea typeface="Times New Roman" panose="02020603050405020304" pitchFamily="18" charset="0"/>
              </a:rPr>
              <a:t>6) На политической арене конкурируют несколько партий.</a:t>
            </a:r>
            <a:endParaRPr lang="ru-RU" sz="2400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88998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7104152">
            <a:off x="9976282" y="3650909"/>
            <a:ext cx="3381357" cy="3503996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548055" y="6512739"/>
            <a:ext cx="10847535" cy="153245"/>
            <a:chOff x="0" y="0"/>
            <a:chExt cx="40453856" cy="571500"/>
          </a:xfrm>
        </p:grpSpPr>
        <p:sp>
          <p:nvSpPr>
            <p:cNvPr id="4" name="Freeform 4"/>
            <p:cNvSpPr/>
            <p:nvPr/>
          </p:nvSpPr>
          <p:spPr>
            <a:xfrm>
              <a:off x="0" y="255270"/>
              <a:ext cx="40453856" cy="69850"/>
            </a:xfrm>
            <a:custGeom>
              <a:avLst/>
              <a:gdLst/>
              <a:ahLst/>
              <a:cxnLst/>
              <a:rect l="l" t="t" r="r" b="b"/>
              <a:pathLst>
                <a:path w="40453856" h="69850">
                  <a:moveTo>
                    <a:pt x="40163028" y="0"/>
                  </a:moveTo>
                  <a:lnTo>
                    <a:pt x="0" y="0"/>
                  </a:lnTo>
                  <a:lnTo>
                    <a:pt x="0" y="69850"/>
                  </a:lnTo>
                  <a:lnTo>
                    <a:pt x="40453856" y="69850"/>
                  </a:lnTo>
                  <a:lnTo>
                    <a:pt x="40453856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090206" y="1234435"/>
            <a:ext cx="4228795" cy="5346753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E9AA098-E672-EB4B-BD2A-8234EB02CB00}"/>
              </a:ext>
            </a:extLst>
          </p:cNvPr>
          <p:cNvSpPr/>
          <p:nvPr/>
        </p:nvSpPr>
        <p:spPr>
          <a:xfrm>
            <a:off x="373179" y="315237"/>
            <a:ext cx="8341843" cy="5573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56210" algn="just"/>
            <a:r>
              <a:rPr lang="ru-RU" sz="22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Выберите верные суждения о политических режимах запишите </a:t>
            </a:r>
            <a:r>
              <a:rPr lang="ru-RU" sz="2200" b="1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цифры, </a:t>
            </a:r>
            <a:r>
              <a:rPr lang="ru-RU" sz="22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под которыми они указаны. </a:t>
            </a:r>
            <a:endParaRPr lang="ru-RU" sz="2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59385">
              <a:spcBef>
                <a:spcPts val="540"/>
              </a:spcBef>
            </a:pPr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1) Политический режим характеризуется совокупностью методов осуществления государственной власти. 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56210"/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2) В демократическом государстве реализуется принцип политического плюрализма. 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56210"/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3) Представительство различных политических партий законодательных органах — отличительный признак тоталитарного режима. 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61290">
              <a:spcBef>
                <a:spcPts val="20"/>
              </a:spcBef>
            </a:pPr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4) Демократическому политическому режиму свойствен диалог между государством гражданским обществом. 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54940"/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5) Принцип разделения властей является основополагающим для авторитарного государства. 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86098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5535763" y="-190082"/>
            <a:ext cx="12873449" cy="851988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9144000" y="4669558"/>
            <a:ext cx="3754419" cy="3071798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3909F43-4E8D-E345-891B-EBDD611B0BA5}"/>
              </a:ext>
            </a:extLst>
          </p:cNvPr>
          <p:cNvSpPr/>
          <p:nvPr/>
        </p:nvSpPr>
        <p:spPr>
          <a:xfrm>
            <a:off x="209101" y="145619"/>
            <a:ext cx="1145232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ea typeface="Times New Roman" panose="02020603050405020304" pitchFamily="18" charset="0"/>
              </a:rPr>
              <a:t>Выберите верные суждения о демократии, её основных ценностях и признаках и запишите цифры, под которыми они указаны.</a:t>
            </a:r>
          </a:p>
          <a:p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</a:rPr>
              <a:t>1) Демократия признаёт народ единственным и высшим источником государственной власти.</a:t>
            </a:r>
            <a:endParaRPr lang="ru-RU" sz="2400" dirty="0">
              <a:ea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</a:rPr>
              <a:t>2) К признакам демократии относят государственный контроль над частной жизнью граждан.</a:t>
            </a:r>
            <a:endParaRPr lang="ru-RU" sz="2400" dirty="0">
              <a:ea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</a:rPr>
              <a:t>3) Государственная власть при демократии может считаться легитимной, если её формирование и существование поддержаны народом в соответствии с нормами.</a:t>
            </a:r>
            <a:endParaRPr lang="ru-RU" sz="2400" dirty="0">
              <a:ea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</a:rPr>
              <a:t>4) Демократия признаёт безусловный приоритет интересов личности над интересами государства.</a:t>
            </a:r>
            <a:endParaRPr lang="ru-RU" sz="2400" dirty="0">
              <a:ea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</a:rPr>
              <a:t>5) Демократии свойственно доминирование идеологии одной партии на политической арене.</a:t>
            </a:r>
            <a:endParaRPr lang="ru-RU" sz="2400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0043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3321519">
            <a:off x="8897292" y="3615186"/>
            <a:ext cx="5033565" cy="4271359"/>
            <a:chOff x="0" y="0"/>
            <a:chExt cx="10067131" cy="8542718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>
              <a:alphaModFix amt="19999"/>
            </a:blip>
            <a:srcRect/>
            <a:stretch>
              <a:fillRect/>
            </a:stretch>
          </p:blipFill>
          <p:spPr>
            <a:xfrm rot="-4570884">
              <a:off x="828856" y="918308"/>
              <a:ext cx="6762713" cy="7007993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3">
              <a:alphaModFix amt="19999"/>
            </a:blip>
            <a:srcRect/>
            <a:stretch>
              <a:fillRect/>
            </a:stretch>
          </p:blipFill>
          <p:spPr>
            <a:xfrm rot="-4570884">
              <a:off x="2475562" y="616418"/>
              <a:ext cx="6762713" cy="7007993"/>
            </a:xfrm>
            <a:prstGeom prst="rect">
              <a:avLst/>
            </a:prstGeom>
          </p:spPr>
        </p:pic>
      </p:grpSp>
      <p:grpSp>
        <p:nvGrpSpPr>
          <p:cNvPr id="5" name="Group 5"/>
          <p:cNvGrpSpPr/>
          <p:nvPr/>
        </p:nvGrpSpPr>
        <p:grpSpPr>
          <a:xfrm>
            <a:off x="672233" y="5761777"/>
            <a:ext cx="10847535" cy="153245"/>
            <a:chOff x="0" y="0"/>
            <a:chExt cx="40453856" cy="571500"/>
          </a:xfrm>
        </p:grpSpPr>
        <p:sp>
          <p:nvSpPr>
            <p:cNvPr id="6" name="Freeform 6"/>
            <p:cNvSpPr/>
            <p:nvPr/>
          </p:nvSpPr>
          <p:spPr>
            <a:xfrm>
              <a:off x="0" y="255270"/>
              <a:ext cx="40453856" cy="69850"/>
            </a:xfrm>
            <a:custGeom>
              <a:avLst/>
              <a:gdLst/>
              <a:ahLst/>
              <a:cxnLst/>
              <a:rect l="l" t="t" r="r" b="b"/>
              <a:pathLst>
                <a:path w="40453856" h="69850">
                  <a:moveTo>
                    <a:pt x="40163028" y="0"/>
                  </a:moveTo>
                  <a:lnTo>
                    <a:pt x="0" y="0"/>
                  </a:lnTo>
                  <a:lnTo>
                    <a:pt x="0" y="69850"/>
                  </a:lnTo>
                  <a:lnTo>
                    <a:pt x="40453856" y="69850"/>
                  </a:lnTo>
                  <a:lnTo>
                    <a:pt x="40453856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649956" y="4458626"/>
            <a:ext cx="4696359" cy="2743200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144A9AED-CB99-5E44-A787-2E0AF747E1D4}"/>
              </a:ext>
            </a:extLst>
          </p:cNvPr>
          <p:cNvSpPr/>
          <p:nvPr/>
        </p:nvSpPr>
        <p:spPr>
          <a:xfrm>
            <a:off x="727408" y="356565"/>
            <a:ext cx="10290548" cy="4558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ea typeface="Times New Roman" panose="02020603050405020304" pitchFamily="18" charset="0"/>
              </a:rPr>
              <a:t>В государстве </a:t>
            </a:r>
            <a:r>
              <a:rPr lang="ru-RU" sz="2400" dirty="0" err="1">
                <a:solidFill>
                  <a:srgbClr val="FF0000"/>
                </a:solidFill>
                <a:ea typeface="Times New Roman" panose="02020603050405020304" pitchFamily="18" charset="0"/>
              </a:rPr>
              <a:t>Z</a:t>
            </a:r>
            <a:r>
              <a:rPr lang="ru-RU" sz="2400" dirty="0">
                <a:solidFill>
                  <a:srgbClr val="FF0000"/>
                </a:solidFill>
                <a:ea typeface="Times New Roman" panose="02020603050405020304" pitchFamily="18" charset="0"/>
              </a:rPr>
              <a:t> регулярно проходят выборы в законодательное собрание. Какие факты позволят сделать вывод о том, что в государстве </a:t>
            </a:r>
            <a:r>
              <a:rPr lang="ru-RU" sz="2400" dirty="0" err="1">
                <a:solidFill>
                  <a:srgbClr val="FF0000"/>
                </a:solidFill>
                <a:ea typeface="Times New Roman" panose="02020603050405020304" pitchFamily="18" charset="0"/>
              </a:rPr>
              <a:t>Z</a:t>
            </a:r>
            <a:r>
              <a:rPr lang="ru-RU" sz="2400" dirty="0">
                <a:solidFill>
                  <a:srgbClr val="FF0000"/>
                </a:solidFill>
                <a:ea typeface="Times New Roman" panose="02020603050405020304" pitchFamily="18" charset="0"/>
              </a:rPr>
              <a:t> установился тоталитарный политический режим? Запишите цифры, под которыми они указаны.</a:t>
            </a:r>
          </a:p>
          <a:p>
            <a:r>
              <a:rPr lang="ru-RU" sz="2400" dirty="0">
                <a:ea typeface="Times New Roman" panose="02020603050405020304" pitchFamily="18" charset="0"/>
              </a:rPr>
              <a:t>1) Законодательное собрание принимает законы.</a:t>
            </a:r>
          </a:p>
          <a:p>
            <a:r>
              <a:rPr lang="ru-RU" sz="2400" dirty="0">
                <a:ea typeface="Times New Roman" panose="02020603050405020304" pitchFamily="18" charset="0"/>
              </a:rPr>
              <a:t>2) Конституция закрепляет руководящую роль единственной партии.</a:t>
            </a:r>
          </a:p>
          <a:p>
            <a:r>
              <a:rPr lang="ru-RU" sz="2400" dirty="0">
                <a:ea typeface="Times New Roman" panose="02020603050405020304" pitchFamily="18" charset="0"/>
              </a:rPr>
              <a:t>3) Осуществляется прямое регулирование государством всех сфер общественной жизни.</a:t>
            </a:r>
          </a:p>
          <a:p>
            <a:r>
              <a:rPr lang="ru-RU" sz="2400" dirty="0">
                <a:ea typeface="Times New Roman" panose="02020603050405020304" pitchFamily="18" charset="0"/>
              </a:rPr>
              <a:t>4) Главой государства является президент.</a:t>
            </a:r>
          </a:p>
          <a:p>
            <a:r>
              <a:rPr lang="ru-RU" sz="2400" dirty="0">
                <a:ea typeface="Times New Roman" panose="02020603050405020304" pitchFamily="18" charset="0"/>
              </a:rPr>
              <a:t>5) Президент избирается законодательным собранием.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a typeface="Calibri" panose="020F0502020204030204" pitchFamily="34" charset="0"/>
                <a:cs typeface="Times New Roman" panose="02020603050405020304" pitchFamily="18" charset="0"/>
              </a:rPr>
              <a:t>6) Осуществляется административный контроль над отправлением правосудия</a:t>
            </a:r>
            <a:endParaRPr lang="ru-RU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7184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AE6DA4-73E3-3E40-A1B6-4E84902A59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3641" y="936702"/>
            <a:ext cx="7672039" cy="4000672"/>
          </a:xfrm>
        </p:spPr>
        <p:txBody>
          <a:bodyPr>
            <a:normAutofit/>
          </a:bodyPr>
          <a:lstStyle/>
          <a:p>
            <a:r>
              <a:rPr lang="ru-RU" b="1" dirty="0"/>
              <a:t>Гражданское общество и правовое государство</a:t>
            </a:r>
            <a:r>
              <a:rPr lang="ru-RU" dirty="0"/>
              <a:t> </a:t>
            </a:r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0A0AD42F-03A2-F24E-98D1-0EDCC7FB72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66410" y="1230473"/>
            <a:ext cx="3720790" cy="527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1236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6791740">
            <a:off x="-595349" y="-430943"/>
            <a:ext cx="2075159" cy="201479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-1690678" y="-1428740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-1904544" y="-2169720"/>
            <a:ext cx="3381357" cy="350399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10800000">
            <a:off x="-1669934" y="-1206414"/>
            <a:ext cx="3339867" cy="3242707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8009C71-8C12-8949-8849-9D97DDA24939}"/>
              </a:ext>
            </a:extLst>
          </p:cNvPr>
          <p:cNvSpPr/>
          <p:nvPr/>
        </p:nvSpPr>
        <p:spPr>
          <a:xfrm>
            <a:off x="1882425" y="576452"/>
            <a:ext cx="10027352" cy="5400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ли следующие суждения о правовом государстве?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 Для правового государства обязательно соблюдение принципа разделения властей.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 Правовым может быть государство как с республиканской формой правления, так и с монархической.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А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Б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оба суждения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оба суждения неверны</a:t>
            </a:r>
          </a:p>
        </p:txBody>
      </p:sp>
    </p:spTree>
    <p:extLst>
      <p:ext uri="{BB962C8B-B14F-4D97-AF65-F5344CB8AC3E}">
        <p14:creationId xmlns:p14="http://schemas.microsoft.com/office/powerpoint/2010/main" val="41243800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605936" y="3617657"/>
            <a:ext cx="2893803" cy="280961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473600" y="4795209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931589" y="5350077"/>
            <a:ext cx="3381357" cy="350399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0A3911D-E574-0C45-AE7F-CC120B48E2F3}"/>
              </a:ext>
            </a:extLst>
          </p:cNvPr>
          <p:cNvSpPr/>
          <p:nvPr/>
        </p:nvSpPr>
        <p:spPr>
          <a:xfrm>
            <a:off x="327378" y="242067"/>
            <a:ext cx="11441038" cy="6135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Какие из перечисленных примеров иллюстрируют функционирование гражданского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общества? Запишите цифры, под которыми они указаны.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Ассоциация композиторов организовала благотворительный марафон в поддержку ветеранов войны.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Министерство культуры разработало программу творческого конкурса «Мир глазами необыкновенных детей».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стране прошли выборы в парламент.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Благодаря инициативе представителей общественных организаций было запрещено строительство нового супермаркета в исторической части города.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Союз предпринимателей учредил стипендии для студентов частных вузов.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Правительственная газета опубликовала критическую рецензию на новый исторический телесериал.</a:t>
            </a:r>
          </a:p>
        </p:txBody>
      </p:sp>
    </p:spTree>
    <p:extLst>
      <p:ext uri="{BB962C8B-B14F-4D97-AF65-F5344CB8AC3E}">
        <p14:creationId xmlns:p14="http://schemas.microsoft.com/office/powerpoint/2010/main" val="8686268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04DEAE04-C217-9346-B264-7E188D59F1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93457" y="3879585"/>
            <a:ext cx="9967994" cy="65969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6594277-C976-EF46-814D-E968EB6E6676}"/>
              </a:ext>
            </a:extLst>
          </p:cNvPr>
          <p:cNvSpPr/>
          <p:nvPr/>
        </p:nvSpPr>
        <p:spPr>
          <a:xfrm>
            <a:off x="970844" y="1406720"/>
            <a:ext cx="10250312" cy="3145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Какой смысл обществоведы вкладывают в понятие «гражданское общество»?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Привлекая знания обществоведческого курса, составьте два предложения,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одно предложение о признаках гражданского общества,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второе о функциях гражданского общества</a:t>
            </a:r>
          </a:p>
        </p:txBody>
      </p:sp>
    </p:spTree>
    <p:extLst>
      <p:ext uri="{BB962C8B-B14F-4D97-AF65-F5344CB8AC3E}">
        <p14:creationId xmlns:p14="http://schemas.microsoft.com/office/powerpoint/2010/main" val="204750956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685800" y="519222"/>
            <a:ext cx="5901490" cy="461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16"/>
              </a:lnSpc>
            </a:pPr>
            <a:r>
              <a:rPr lang="en-US" sz="3013">
                <a:solidFill>
                  <a:srgbClr val="FFFFFF"/>
                </a:solidFill>
                <a:latin typeface="Montserrat Semi-Bold"/>
              </a:rPr>
              <a:t>ПРИЗНАКИ ПОЛИТИЧЕСКОЙ ВЛАСТИ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AF20764-998E-2B47-94BB-74B38075DE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3668943" y="4026340"/>
            <a:ext cx="9967994" cy="65969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28AC345-1AD4-424C-98A3-1FCED8018DAC}"/>
              </a:ext>
            </a:extLst>
          </p:cNvPr>
          <p:cNvSpPr/>
          <p:nvPr/>
        </p:nvSpPr>
        <p:spPr>
          <a:xfrm>
            <a:off x="606778" y="949410"/>
            <a:ext cx="11209867" cy="4375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Ниже приведён перечень терминов. Все они, за исключением двух, характеризуют понятие «правовое государство».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AutoNum type="arabicParenR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главенство права; 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AutoNum type="arabicParenR"/>
            </a:pP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однопартийность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AutoNum type="arabicParenR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реализация принципа разделения властей; 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AutoNum type="arabicParenR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права человека; 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AutoNum type="arabicParenR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взаимная ответственность личности и государства; 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AutoNum type="arabicParenR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верховенство исполнительной власти.</a:t>
            </a:r>
          </a:p>
        </p:txBody>
      </p:sp>
    </p:spTree>
    <p:extLst>
      <p:ext uri="{BB962C8B-B14F-4D97-AF65-F5344CB8AC3E}">
        <p14:creationId xmlns:p14="http://schemas.microsoft.com/office/powerpoint/2010/main" val="90017679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6026777">
            <a:off x="8527266" y="4297548"/>
            <a:ext cx="2717698" cy="263863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8819102" y="4081330"/>
            <a:ext cx="4366699" cy="4525077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9826600" y="4473141"/>
            <a:ext cx="4366699" cy="4525077"/>
          </a:xfrm>
          <a:prstGeom prst="rect">
            <a:avLst/>
          </a:prstGeom>
        </p:spPr>
      </p:pic>
      <p:sp>
        <p:nvSpPr>
          <p:cNvPr id="7" name="Rectangle 4">
            <a:extLst>
              <a:ext uri="{FF2B5EF4-FFF2-40B4-BE49-F238E27FC236}">
                <a16:creationId xmlns:a16="http://schemas.microsoft.com/office/drawing/2014/main" id="{D6923E1A-299B-584F-B1C9-1E6ADCA1EE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58832" y="947256"/>
            <a:ext cx="20045431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E796F57-8D5B-3442-AB61-9DBA39DF7C70}"/>
              </a:ext>
            </a:extLst>
          </p:cNvPr>
          <p:cNvSpPr/>
          <p:nvPr/>
        </p:nvSpPr>
        <p:spPr>
          <a:xfrm>
            <a:off x="146756" y="306062"/>
            <a:ext cx="11864622" cy="6322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государстве </a:t>
            </a:r>
            <a:r>
              <a:rPr lang="ru-RU" sz="28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были проведены политические реформы. Какие из приведённых фактов свидетельствуют о том, что государство стало правовым? Запишите цифры, под которыми они указаны.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Утверждена республиканская форма правления.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Законодательно введена самостоятельность и независимость ветвей власти.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основном законе государства отражены и реализуются на практике гарантии прав и свобод личности.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выборах победила консервативная партия.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Провозглашено верховенство закона во всех сферах жизни.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Граждане поддерживают проведённые преобразования.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494925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>
            <a:off x="8067727" y="3551293"/>
            <a:ext cx="2576567" cy="2501612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1787001">
            <a:off x="9019997" y="4226820"/>
            <a:ext cx="3754585" cy="3890761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1787001">
            <a:off x="9019997" y="5048314"/>
            <a:ext cx="3754585" cy="3890761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4226E4A-F2A0-A44D-B84A-93E8969847B2}"/>
              </a:ext>
            </a:extLst>
          </p:cNvPr>
          <p:cNvSpPr/>
          <p:nvPr/>
        </p:nvSpPr>
        <p:spPr>
          <a:xfrm>
            <a:off x="361244" y="333910"/>
            <a:ext cx="10972801" cy="52976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государстве </a:t>
            </a:r>
            <a:r>
              <a:rPr lang="ru-RU" sz="28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были проведены политические реформы. Какие из приведённых признаков свидетельствуют о том, что государство стало правовым? Запишите цифры, под которыми они указаны.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провозглашение республики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гарантий для осуществления принципа разделения властей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реализация на практике прав и свобод человека и личности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победа консервативной партии на выборах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верховенство закона во всех сферах жизни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общественная поддержка проведённых преобразований</a:t>
            </a:r>
          </a:p>
        </p:txBody>
      </p:sp>
    </p:spTree>
    <p:extLst>
      <p:ext uri="{BB962C8B-B14F-4D97-AF65-F5344CB8AC3E}">
        <p14:creationId xmlns:p14="http://schemas.microsoft.com/office/powerpoint/2010/main" val="6994287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8517274" y="776190"/>
            <a:ext cx="2368097" cy="229920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7104152">
            <a:off x="9693618" y="-733662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-7104152">
            <a:off x="10201924" y="-1398734"/>
            <a:ext cx="3381357" cy="350399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5687E72-2345-564F-B641-0374FFC49967}"/>
              </a:ext>
            </a:extLst>
          </p:cNvPr>
          <p:cNvSpPr/>
          <p:nvPr/>
        </p:nvSpPr>
        <p:spPr>
          <a:xfrm>
            <a:off x="297454" y="120017"/>
            <a:ext cx="11597092" cy="6617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Прочитайте фрагменты из публицистических статей. В каком из них содержится информация о событиях, непосредственно отражающих функционирование институтов гражданского общества?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«Союз автомобилистов обсудил готовящиеся поправки к законодательству, предусматривающие ужесточение ответственности водителей за нарушение Правил дорожного движения, и направил свои предложения в Государственную Думу».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«Согласно обсуждаемому в Государственной Думе законопроекту средняя заработная плата медицинских работников должна возрасти на 30%».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«Общественное движение «Солдатских матерей России» выступило наблюдателями на призывных пунктах»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«На внеочередном совещании Правительства РФ министр сельского хозяйства выступил с критикой предложенных мер защиты отечественного производителя».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«Верховный Суд РФ рассмотрел кассационную жалобу и принял решение об её удовлетворении».</a:t>
            </a:r>
          </a:p>
        </p:txBody>
      </p:sp>
    </p:spTree>
    <p:extLst>
      <p:ext uri="{BB962C8B-B14F-4D97-AF65-F5344CB8AC3E}">
        <p14:creationId xmlns:p14="http://schemas.microsoft.com/office/powerpoint/2010/main" val="276521938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4298194" y="2822042"/>
            <a:ext cx="7882581" cy="521683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-800300" y="2948179"/>
            <a:ext cx="3800211" cy="367584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0B9B859-B4FB-8C45-BD85-C76FD1227527}"/>
              </a:ext>
            </a:extLst>
          </p:cNvPr>
          <p:cNvSpPr/>
          <p:nvPr/>
        </p:nvSpPr>
        <p:spPr>
          <a:xfrm>
            <a:off x="2999911" y="233980"/>
            <a:ext cx="9067912" cy="6219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ли следующие суждения о гражданском обществе?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Одно из условий возникновения гражданского общества появление возможности у всех граждан обрести экономическую самостоятельность на базе частной собственности.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Деятельность гражданского общества способствует развитию правового государства.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А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Б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оба суждения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оба суждения неверны</a:t>
            </a:r>
          </a:p>
        </p:txBody>
      </p:sp>
    </p:spTree>
    <p:extLst>
      <p:ext uri="{BB962C8B-B14F-4D97-AF65-F5344CB8AC3E}">
        <p14:creationId xmlns:p14="http://schemas.microsoft.com/office/powerpoint/2010/main" val="233476467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3305612" y="-4573627"/>
            <a:ext cx="9967994" cy="6596999"/>
          </a:xfrm>
          <a:prstGeom prst="rect">
            <a:avLst/>
          </a:prstGeom>
        </p:spPr>
      </p:pic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96F890C4-4073-1E4F-9A26-58F08BF3A3DE}"/>
              </a:ext>
            </a:extLst>
          </p:cNvPr>
          <p:cNvGraphicFramePr>
            <a:graphicFrameLocks noGrp="1"/>
          </p:cNvGraphicFramePr>
          <p:nvPr/>
        </p:nvGraphicFramePr>
        <p:xfrm>
          <a:off x="872021" y="1489606"/>
          <a:ext cx="10515600" cy="17212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34477">
                  <a:extLst>
                    <a:ext uri="{9D8B030D-6E8A-4147-A177-3AD203B41FA5}">
                      <a16:colId xmlns:a16="http://schemas.microsoft.com/office/drawing/2014/main" val="4070065178"/>
                    </a:ext>
                  </a:extLst>
                </a:gridCol>
                <a:gridCol w="9581123">
                  <a:extLst>
                    <a:ext uri="{9D8B030D-6E8A-4147-A177-3AD203B41FA5}">
                      <a16:colId xmlns:a16="http://schemas.microsoft.com/office/drawing/2014/main" val="42029276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А.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Гражданское общество представляет собой сферу реализации повседневных интересов людей.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extLst>
                  <a:ext uri="{0D108BD9-81ED-4DB2-BD59-A6C34878D82A}">
                    <a16:rowId xmlns:a16="http://schemas.microsoft.com/office/drawing/2014/main" val="22732742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Б.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В условиях демократии гражданское общество и государство взаимодействуют.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/>
                </a:tc>
                <a:extLst>
                  <a:ext uri="{0D108BD9-81ED-4DB2-BD59-A6C34878D82A}">
                    <a16:rowId xmlns:a16="http://schemas.microsoft.com/office/drawing/2014/main" val="1191972606"/>
                  </a:ext>
                </a:extLst>
              </a:tr>
            </a:tbl>
          </a:graphicData>
        </a:graphic>
      </p:graphicFrame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552BA2BF-F826-414E-A7F1-32F08CCDA376}"/>
              </a:ext>
            </a:extLst>
          </p:cNvPr>
          <p:cNvSpPr/>
          <p:nvPr/>
        </p:nvSpPr>
        <p:spPr>
          <a:xfrm>
            <a:off x="872020" y="524961"/>
            <a:ext cx="10515599" cy="532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ли следующие суждения о гражданском обществе?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9E1E7FAD-0781-454C-ADEF-84698F77EEF2}"/>
              </a:ext>
            </a:extLst>
          </p:cNvPr>
          <p:cNvSpPr/>
          <p:nvPr/>
        </p:nvSpPr>
        <p:spPr>
          <a:xfrm>
            <a:off x="951043" y="4281366"/>
            <a:ext cx="6096000" cy="196329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А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Б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оба суждения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оба суждения неверны</a:t>
            </a:r>
          </a:p>
        </p:txBody>
      </p:sp>
    </p:spTree>
    <p:extLst>
      <p:ext uri="{BB962C8B-B14F-4D97-AF65-F5344CB8AC3E}">
        <p14:creationId xmlns:p14="http://schemas.microsoft.com/office/powerpoint/2010/main" val="417703658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3540220" y="4607722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AF6CEBB-85F1-314D-88B5-285EE6436BBC}"/>
              </a:ext>
            </a:extLst>
          </p:cNvPr>
          <p:cNvSpPr/>
          <p:nvPr/>
        </p:nvSpPr>
        <p:spPr>
          <a:xfrm>
            <a:off x="294888" y="361818"/>
            <a:ext cx="11108266" cy="1450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Используя обществоведческие знания, составьте сложный план, позволяющий раскрыть по существу тему </a:t>
            </a:r>
            <a:r>
              <a:rPr lang="ru-RU" sz="2800" dirty="0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«Гражданское общество и правовое государство»</a:t>
            </a:r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C3EEADC-9E53-4F4E-8570-557B152680E3}"/>
              </a:ext>
            </a:extLst>
          </p:cNvPr>
          <p:cNvSpPr/>
          <p:nvPr/>
        </p:nvSpPr>
        <p:spPr>
          <a:xfrm>
            <a:off x="955494" y="2155737"/>
            <a:ext cx="978705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Понятие о правовом государстве. 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Признаки правового государства: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главенство права и закона во всех сферах жизни общества; 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равенство всех перед законом; 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разделение властей на три ветви; 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реальность прав и свобод человека, их правовая и социальная защищенность;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д) признание прав и свобод человека высшей ценностью; 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е) взаимная ответственность личности и государства; </a:t>
            </a:r>
          </a:p>
        </p:txBody>
      </p:sp>
    </p:spTree>
    <p:extLst>
      <p:ext uri="{BB962C8B-B14F-4D97-AF65-F5344CB8AC3E}">
        <p14:creationId xmlns:p14="http://schemas.microsoft.com/office/powerpoint/2010/main" val="36351548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97C7B17-CA89-874D-86C1-37E242C785C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462484" y="3949800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5AA6FDF-00B4-354D-A07D-4E9D6C1C9B85}"/>
              </a:ext>
            </a:extLst>
          </p:cNvPr>
          <p:cNvSpPr/>
          <p:nvPr/>
        </p:nvSpPr>
        <p:spPr>
          <a:xfrm>
            <a:off x="1124414" y="390293"/>
            <a:ext cx="9117981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Предпосылки возникновения гражданского общества: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частная собственность;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правовое государство;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свободный рынок и конкуренция;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политический плюрализм;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д) свобода слова и совести;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е) высокий образовательный уровень населения. 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Структура гражданского общества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общественные объединения;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органы местного самоуправления;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независимые средства массовой информации;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церковь;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д) семья. </a:t>
            </a:r>
          </a:p>
        </p:txBody>
      </p:sp>
    </p:spTree>
    <p:extLst>
      <p:ext uri="{BB962C8B-B14F-4D97-AF65-F5344CB8AC3E}">
        <p14:creationId xmlns:p14="http://schemas.microsoft.com/office/powerpoint/2010/main" val="5266594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6229515E-4556-6848-890B-FF189F10ADB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2904601" y="4485058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9758A9F-4979-CA41-BDC9-4A6A01B01A4C}"/>
              </a:ext>
            </a:extLst>
          </p:cNvPr>
          <p:cNvSpPr/>
          <p:nvPr/>
        </p:nvSpPr>
        <p:spPr>
          <a:xfrm>
            <a:off x="227545" y="204473"/>
            <a:ext cx="1183807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Признаки гражданского общества: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многообразие форм объединения граждан, организаций;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автономность организаций граждан, действующих на принципах самоорганизации и самоуправления;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демократизм;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развитое общественное сознание, опирающееся на систему нравственных ценностей;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 Функции гражданского общества: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защита частных сфер жизни людей;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обеспечение социализации и контроля; 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защищает права и свободы личности;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обеспечивает общественный контроль деятельности государства;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д) способствует демократическому и гуманистическому развитию всей политической системы общества.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7.Права и свободы, которые имеют основополагающее значение для формирования гражданского общества: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на жизнь и защиту личного достоинства;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на свободу и личную неприкосновенность;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на свободное передвижение и выбор места пребывания и жительства;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право частной собственности;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д) право создавать профессиональные союзы;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е) право собираться мирно, без оружия, проводить собрания, митинги и демонстрации, шествия и пикетирование;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ж) свобода совести, свобода вероисповедания;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з) свобода мысли и слова;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и) каждому гарантируется право на судебную защиту.</a:t>
            </a:r>
          </a:p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 Сложность механизма защиты прав и свобод граждан в РФ.</a:t>
            </a:r>
          </a:p>
        </p:txBody>
      </p:sp>
    </p:spTree>
    <p:extLst>
      <p:ext uri="{BB962C8B-B14F-4D97-AF65-F5344CB8AC3E}">
        <p14:creationId xmlns:p14="http://schemas.microsoft.com/office/powerpoint/2010/main" val="325304686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1A324F40-ECA4-4A4B-A6EC-0730A5D0660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926164" y="1535242"/>
            <a:ext cx="12873449" cy="8519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7AC99F-3B74-8047-84AC-5E860EA156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608469" y="4927689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CB0DB33-6D37-8249-A93F-0E8CC9D1A32A}"/>
              </a:ext>
            </a:extLst>
          </p:cNvPr>
          <p:cNvSpPr/>
          <p:nvPr/>
        </p:nvSpPr>
        <p:spPr>
          <a:xfrm>
            <a:off x="1107001" y="1600179"/>
            <a:ext cx="7702464" cy="3860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19. На основании обществоведческих, исторических знаний, фактов общественной жизни </a:t>
            </a:r>
            <a:r>
              <a:rPr lang="ru-RU" sz="32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назовите три формы взаимодействия государства </a:t>
            </a:r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 </a:t>
            </a:r>
            <a:r>
              <a:rPr lang="ru-RU" sz="32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гражданского общества </a:t>
            </a:r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 конкретизируйте каждую из названных форм </a:t>
            </a:r>
            <a:r>
              <a:rPr lang="ru-RU" sz="32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примером</a:t>
            </a:r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487013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36DCEB5-458F-474D-92E3-0FD08D89C12A}"/>
              </a:ext>
            </a:extLst>
          </p:cNvPr>
          <p:cNvSpPr txBox="1"/>
          <p:nvPr/>
        </p:nvSpPr>
        <p:spPr>
          <a:xfrm>
            <a:off x="724829" y="1126273"/>
            <a:ext cx="9857678" cy="32990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Правовое демократическое государство наиболее рациональная форма человеческого общежития. Используя знания обществоведческого курса, информацию СМИ и личный социальный опыт, 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объясните, как связаны между собой политическая свобода и возможности самореализации личности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каждой из сфер: 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экономической, социальной и духовной.</a:t>
            </a:r>
          </a:p>
        </p:txBody>
      </p:sp>
    </p:spTree>
    <p:extLst>
      <p:ext uri="{BB962C8B-B14F-4D97-AF65-F5344CB8AC3E}">
        <p14:creationId xmlns:p14="http://schemas.microsoft.com/office/powerpoint/2010/main" val="54289120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9A027AFF-0C91-4348-B60C-E72C2029C0E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711675" y="1266182"/>
            <a:ext cx="12873449" cy="8519883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4956EFBB-703A-DA4F-B094-75BAB928A9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52447" y="4167201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E297021-7B7F-0A4A-826E-C98021C00607}"/>
              </a:ext>
            </a:extLst>
          </p:cNvPr>
          <p:cNvSpPr/>
          <p:nvPr/>
        </p:nvSpPr>
        <p:spPr>
          <a:xfrm>
            <a:off x="338667" y="58847"/>
            <a:ext cx="1163884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FF0000"/>
                </a:solidFill>
              </a:rPr>
              <a:t>Учащиеся 11 класса провели дискуссию о гражданском обществе. Какие из перечисленных примеров иллюстрируют функционирование гражданского общества? Запишите цифры, под которыми они указаны.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1) Министерство культуры финансирует программу государственного творческого конкурса «Мир глазами детей».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2) Правительственная газета опубликовала критическую рецензию на новый исторический сериал.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3) По инициативе представителей общественных организаций в исторической части города запретили строительство нового супермаркета.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4) В ходе парламентских выборов в ряде регионов голосование проходило в два тура.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5) Союз предпринимателей учредил стипендии для студентов государственных вузов.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6) Ассоциация киноактёров организовала благотворительный марафон в поддержку ветеранов боевых действий.</a:t>
            </a:r>
          </a:p>
        </p:txBody>
      </p:sp>
    </p:spTree>
    <p:extLst>
      <p:ext uri="{BB962C8B-B14F-4D97-AF65-F5344CB8AC3E}">
        <p14:creationId xmlns:p14="http://schemas.microsoft.com/office/powerpoint/2010/main" val="409559960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C7CD11BE-2DFD-F049-A2E5-EAAACF34FFB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-9117212" y="-2854258"/>
            <a:ext cx="12873449" cy="8519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0FF96F-2A72-A24C-9076-F07EB017D2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-2379997" y="910357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D8ABDDA-50F9-CC42-AA3B-70621A14ABF9}"/>
              </a:ext>
            </a:extLst>
          </p:cNvPr>
          <p:cNvSpPr/>
          <p:nvPr/>
        </p:nvSpPr>
        <p:spPr>
          <a:xfrm>
            <a:off x="1253067" y="1050920"/>
            <a:ext cx="1055511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FF0000"/>
                </a:solidFill>
              </a:rPr>
              <a:t>В государстве </a:t>
            </a:r>
            <a:r>
              <a:rPr lang="en" sz="2800" dirty="0">
                <a:solidFill>
                  <a:srgbClr val="FF0000"/>
                </a:solidFill>
              </a:rPr>
              <a:t>Z </a:t>
            </a:r>
            <a:r>
              <a:rPr lang="ru-RU" sz="2800" dirty="0">
                <a:solidFill>
                  <a:srgbClr val="FF0000"/>
                </a:solidFill>
              </a:rPr>
              <a:t>существует частичный запрет на деятельность оппозиции. Какие из приведенных признаков свидетельствуют о том, что в государстве </a:t>
            </a:r>
            <a:r>
              <a:rPr lang="en" sz="2800" dirty="0">
                <a:solidFill>
                  <a:srgbClr val="FF0000"/>
                </a:solidFill>
              </a:rPr>
              <a:t>Z </a:t>
            </a:r>
            <a:r>
              <a:rPr lang="ru-RU" sz="2800" dirty="0">
                <a:solidFill>
                  <a:srgbClr val="FF0000"/>
                </a:solidFill>
              </a:rPr>
              <a:t>установился авторитарный политический режим? Запишите цифры, под которыми они указаны.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 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1) проявляется слабость гражданского общества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2) власть носит публичный характер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3) парламент контролирует деятельность правительства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4) допускается использование силовых структур для удержания власти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5) все стороны жизни подчинены единой идеологии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6) контроль над экономикой полностью централизован</a:t>
            </a:r>
            <a:endParaRPr lang="ru-RU" sz="2800" b="0" i="0" dirty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3426252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909727">
            <a:off x="-6891000" y="-1974278"/>
            <a:ext cx="12873449" cy="8519883"/>
          </a:xfrm>
          <a:prstGeom prst="rect">
            <a:avLst/>
          </a:prstGeom>
        </p:spPr>
      </p:pic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62745E0E-45B9-624A-A132-468E6048EF99}"/>
              </a:ext>
            </a:extLst>
          </p:cNvPr>
          <p:cNvGraphicFramePr>
            <a:graphicFrameLocks noGrp="1"/>
          </p:cNvGraphicFramePr>
          <p:nvPr/>
        </p:nvGraphicFramePr>
        <p:xfrm>
          <a:off x="711200" y="2490439"/>
          <a:ext cx="11249378" cy="4175760"/>
        </p:xfrm>
        <a:graphic>
          <a:graphicData uri="http://schemas.openxmlformats.org/drawingml/2006/table">
            <a:tbl>
              <a:tblPr/>
              <a:tblGrid>
                <a:gridCol w="5624689">
                  <a:extLst>
                    <a:ext uri="{9D8B030D-6E8A-4147-A177-3AD203B41FA5}">
                      <a16:colId xmlns:a16="http://schemas.microsoft.com/office/drawing/2014/main" val="3739840698"/>
                    </a:ext>
                  </a:extLst>
                </a:gridCol>
                <a:gridCol w="674963">
                  <a:extLst>
                    <a:ext uri="{9D8B030D-6E8A-4147-A177-3AD203B41FA5}">
                      <a16:colId xmlns:a16="http://schemas.microsoft.com/office/drawing/2014/main" val="3966694451"/>
                    </a:ext>
                  </a:extLst>
                </a:gridCol>
                <a:gridCol w="4949726">
                  <a:extLst>
                    <a:ext uri="{9D8B030D-6E8A-4147-A177-3AD203B41FA5}">
                      <a16:colId xmlns:a16="http://schemas.microsoft.com/office/drawing/2014/main" val="16207237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>
                          <a:solidFill>
                            <a:srgbClr val="000000"/>
                          </a:solidFill>
                          <a:effectLst/>
                        </a:rPr>
                        <a:t>СОЦИАЛЬНАЯ СИТУАЦИЯ</a:t>
                      </a: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400">
                          <a:solidFill>
                            <a:srgbClr val="000000"/>
                          </a:solidFill>
                          <a:effectLst/>
                        </a:rPr>
                        <a:t>СОЦИАЛЬНЫЙ ИНСТИТУТ</a:t>
                      </a: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488076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</a:rPr>
                        <a:t>А) Ликвидация последствий стихийного бедствия сотрудниками МЧС.</a:t>
                      </a:r>
                    </a:p>
                    <a:p>
                      <a:pPr algn="l" fontAlgn="t"/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</a:rPr>
                        <a:t>Б) Проведение общественной экспертизы законопроекта о пенсиях.</a:t>
                      </a:r>
                    </a:p>
                    <a:p>
                      <a:pPr algn="l" fontAlgn="t"/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</a:rPr>
                        <a:t>В) Работа попечительского совета школы.</a:t>
                      </a:r>
                    </a:p>
                    <a:p>
                      <a:pPr algn="l" fontAlgn="t"/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</a:rPr>
                        <a:t>Г) Предъявление обвинения опасному преступнику.</a:t>
                      </a:r>
                    </a:p>
                    <a:p>
                      <a:pPr algn="l" fontAlgn="t"/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</a:rPr>
                        <a:t>Д) Публичные слушания в областном комитете по строительству по проекту перспективной застройки микрорайона.</a:t>
                      </a: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</a:rPr>
                        <a:t>1) деятельность государства</a:t>
                      </a:r>
                    </a:p>
                    <a:p>
                      <a:pPr algn="l" fontAlgn="t"/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</a:rPr>
                        <a:t>2) деятельность гражданского общества</a:t>
                      </a:r>
                    </a:p>
                    <a:p>
                      <a:pPr algn="l" fontAlgn="t"/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</a:rPr>
                        <a:t>3) совместная деятельность государства и гражданского общества</a:t>
                      </a: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3758236"/>
                  </a:ext>
                </a:extLst>
              </a:tr>
            </a:tbl>
          </a:graphicData>
        </a:graphic>
      </p:graphicFrame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582179A-3A2D-744C-AC4C-0EF718BD3E13}"/>
              </a:ext>
            </a:extLst>
          </p:cNvPr>
          <p:cNvSpPr/>
          <p:nvPr/>
        </p:nvSpPr>
        <p:spPr>
          <a:xfrm>
            <a:off x="231422" y="463800"/>
            <a:ext cx="1172915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FF0000"/>
                </a:solidFill>
              </a:rPr>
              <a:t>Установите соответствие между социальными ситуациями и социальными институтами, чья деятельность проявляется в данных ситуациях: к каждой позиции, данной в первом столбце, подберите соответствующую позицию из второго столбца.</a:t>
            </a:r>
          </a:p>
        </p:txBody>
      </p:sp>
    </p:spTree>
    <p:extLst>
      <p:ext uri="{BB962C8B-B14F-4D97-AF65-F5344CB8AC3E}">
        <p14:creationId xmlns:p14="http://schemas.microsoft.com/office/powerpoint/2010/main" val="222650494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909727">
            <a:off x="-6891000" y="-1974278"/>
            <a:ext cx="12873449" cy="8519883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BA156B0-D298-6C40-B39D-F0B68CE42875}"/>
              </a:ext>
            </a:extLst>
          </p:cNvPr>
          <p:cNvSpPr/>
          <p:nvPr/>
        </p:nvSpPr>
        <p:spPr>
          <a:xfrm>
            <a:off x="327378" y="582067"/>
            <a:ext cx="1153724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FF0000"/>
                </a:solidFill>
                <a:latin typeface="Verdana" panose="020B0604030504040204" pitchFamily="34" charset="0"/>
              </a:rPr>
              <a:t>Выберите верные суждения о гражданском обществе и запишите цифры, под которыми они указаны.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</a:rPr>
              <a:t> 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</a:rPr>
              <a:t>1) Гражданское общество представляет собой совокупность самоуправляющихся организаций.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</a:rPr>
              <a:t>2) Деятельность институтов гражданского общества никак не регулируется государством.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</a:rPr>
              <a:t>3) Экономической основой гражданского общества является государственная собственность.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</a:rPr>
              <a:t>4) Гражданское общество включает в себя всех граждан государства.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</a:rPr>
              <a:t>5) Развитое гражданское общество не может существовать при тоталитарном политическом режиме.</a:t>
            </a:r>
            <a:endParaRPr lang="ru-RU" sz="2800" b="0" i="0" dirty="0">
              <a:solidFill>
                <a:srgbClr val="000000"/>
              </a:solidFill>
              <a:effectLst/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671845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82846" y="4890202"/>
            <a:ext cx="13557692" cy="4075297"/>
            <a:chOff x="0" y="0"/>
            <a:chExt cx="6350000" cy="1908742"/>
          </a:xfrm>
        </p:grpSpPr>
        <p:sp>
          <p:nvSpPr>
            <p:cNvPr id="3" name="Freeform 3"/>
            <p:cNvSpPr/>
            <p:nvPr/>
          </p:nvSpPr>
          <p:spPr>
            <a:xfrm>
              <a:off x="0" y="-55880"/>
              <a:ext cx="6350000" cy="1964622"/>
            </a:xfrm>
            <a:custGeom>
              <a:avLst/>
              <a:gdLst/>
              <a:ahLst/>
              <a:cxnLst/>
              <a:rect l="l" t="t" r="r" b="b"/>
              <a:pathLst>
                <a:path w="6350000" h="1964622">
                  <a:moveTo>
                    <a:pt x="5628640" y="177800"/>
                  </a:moveTo>
                  <a:cubicBezTo>
                    <a:pt x="5184140" y="96520"/>
                    <a:pt x="4733290" y="29210"/>
                    <a:pt x="4279900" y="67310"/>
                  </a:cubicBezTo>
                  <a:cubicBezTo>
                    <a:pt x="3841750" y="104140"/>
                    <a:pt x="3437890" y="316230"/>
                    <a:pt x="2997200" y="331470"/>
                  </a:cubicBezTo>
                  <a:cubicBezTo>
                    <a:pt x="2550160" y="346710"/>
                    <a:pt x="2101850" y="267970"/>
                    <a:pt x="1668780" y="167640"/>
                  </a:cubicBezTo>
                  <a:cubicBezTo>
                    <a:pt x="941070" y="0"/>
                    <a:pt x="364490" y="205740"/>
                    <a:pt x="0" y="417830"/>
                  </a:cubicBezTo>
                  <a:lnTo>
                    <a:pt x="0" y="1964622"/>
                  </a:lnTo>
                  <a:lnTo>
                    <a:pt x="6350000" y="1964622"/>
                  </a:lnTo>
                  <a:lnTo>
                    <a:pt x="6350000" y="327660"/>
                  </a:lnTo>
                  <a:cubicBezTo>
                    <a:pt x="6112510" y="265430"/>
                    <a:pt x="5867400" y="220980"/>
                    <a:pt x="5628640" y="177800"/>
                  </a:cubicBezTo>
                  <a:close/>
                </a:path>
              </a:pathLst>
            </a:custGeom>
            <a:solidFill>
              <a:srgbClr val="EC7A50"/>
            </a:solidFill>
          </p:spPr>
        </p:sp>
      </p:grp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89C4ADE-7AB6-E24B-9285-5B7C2D3365A2}"/>
              </a:ext>
            </a:extLst>
          </p:cNvPr>
          <p:cNvSpPr/>
          <p:nvPr/>
        </p:nvSpPr>
        <p:spPr>
          <a:xfrm>
            <a:off x="564444" y="981839"/>
            <a:ext cx="1106311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FF0000"/>
                </a:solidFill>
                <a:latin typeface="Verdana" panose="020B0604030504040204" pitchFamily="34" charset="0"/>
              </a:rPr>
              <a:t>Используя обществоведческие знания,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</a:rPr>
              <a:t>1) раскройте смысл понятия «гражданское общество»;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</a:rPr>
              <a:t>2) составьте два предложения: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</a:rPr>
              <a:t>− одно предложение, содержащее информацию о любой предпосылке формирования гражданского общества;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</a:rPr>
              <a:t>− одно предложение, раскрывающее любую из функций гражданского общества.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</a:rPr>
              <a:t> </a:t>
            </a:r>
            <a:endParaRPr lang="ru-RU" sz="2800" b="0" i="0" dirty="0">
              <a:solidFill>
                <a:srgbClr val="000000"/>
              </a:solidFill>
              <a:effectLst/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112335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6036826">
            <a:off x="-2554280" y="3903236"/>
            <a:ext cx="5676793" cy="567679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8743774">
            <a:off x="9783917" y="-1362232"/>
            <a:ext cx="3787163" cy="378716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517980F-7374-BC49-8F34-3F09F0EE571D}"/>
              </a:ext>
            </a:extLst>
          </p:cNvPr>
          <p:cNvSpPr/>
          <p:nvPr/>
        </p:nvSpPr>
        <p:spPr>
          <a:xfrm>
            <a:off x="383822" y="302359"/>
            <a:ext cx="11293676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FF0000"/>
                </a:solidFill>
              </a:rPr>
              <a:t>Какие из приведённых примеров иллюстрируют функционирование гражданского общества? Запишите цифры, под которыми они указаны.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 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1) Министерство образования объявило о проведении конкурса «Учитель года».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2) </a:t>
            </a:r>
            <a:r>
              <a:rPr lang="en" sz="2800" dirty="0">
                <a:solidFill>
                  <a:srgbClr val="000000"/>
                </a:solidFill>
              </a:rPr>
              <a:t>Ha </a:t>
            </a:r>
            <a:r>
              <a:rPr lang="ru-RU" sz="2800" dirty="0">
                <a:solidFill>
                  <a:srgbClr val="000000"/>
                </a:solidFill>
              </a:rPr>
              <a:t>собрании жителей микрорайона было принято решение о благоустройстве детских площадок.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3) По всей стране прошли парламентские выборы.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4) По инициативе губернатора были установлены новые светофоры на дорожных переходах возле школ и детских садов.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5) Граждане проявили активность в благоустройстве своего района, организации досуга несовершеннолетних.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6) В городе </a:t>
            </a:r>
            <a:r>
              <a:rPr lang="en" sz="2800" dirty="0">
                <a:solidFill>
                  <a:srgbClr val="000000"/>
                </a:solidFill>
              </a:rPr>
              <a:t>Z </a:t>
            </a:r>
            <a:r>
              <a:rPr lang="ru-RU" sz="2800" dirty="0">
                <a:solidFill>
                  <a:srgbClr val="000000"/>
                </a:solidFill>
              </a:rPr>
              <a:t>учителя-математики создали свою профессиональную ассоциацию.</a:t>
            </a:r>
            <a:endParaRPr lang="ru-RU" sz="2800" b="0" i="0" dirty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7144431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6036826">
            <a:off x="-2554280" y="3903236"/>
            <a:ext cx="5676793" cy="567679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8743774">
            <a:off x="9783917" y="-1362232"/>
            <a:ext cx="3787163" cy="3787163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B6BF1B3-792F-584A-BD3B-0464FA2265E9}"/>
              </a:ext>
            </a:extLst>
          </p:cNvPr>
          <p:cNvSpPr/>
          <p:nvPr/>
        </p:nvSpPr>
        <p:spPr>
          <a:xfrm>
            <a:off x="1531160" y="1947393"/>
            <a:ext cx="897329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>
                <a:solidFill>
                  <a:srgbClr val="000000"/>
                </a:solidFill>
              </a:rPr>
              <a:t>Опираясь на обществоведческие знания, назовите и кратко поясните любые три предпосылки формирования гражданского общества.</a:t>
            </a:r>
            <a:br>
              <a:rPr lang="ru-RU" sz="3200" dirty="0"/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66718709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279201" y="-3535389"/>
            <a:ext cx="9967994" cy="659699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 l="34816" r="94"/>
          <a:stretch>
            <a:fillRect/>
          </a:stretch>
        </p:blipFill>
        <p:spPr>
          <a:xfrm>
            <a:off x="6248700" y="4291409"/>
            <a:ext cx="5790599" cy="4438163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9F0D9B8-6ADC-8845-BD7E-B7363DD633BF}"/>
              </a:ext>
            </a:extLst>
          </p:cNvPr>
          <p:cNvSpPr/>
          <p:nvPr/>
        </p:nvSpPr>
        <p:spPr>
          <a:xfrm>
            <a:off x="1533912" y="2475527"/>
            <a:ext cx="91241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</a:rPr>
              <a:t>Опираясь на знания обществоведческого курса, назовите три любых института гражданского общества, исключая профсоюзы.</a:t>
            </a:r>
            <a:br>
              <a:rPr lang="ru-RU" sz="2800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92478403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l="34201" r="34201"/>
          <a:stretch>
            <a:fillRect/>
          </a:stretch>
        </p:blipFill>
        <p:spPr>
          <a:xfrm>
            <a:off x="0" y="0"/>
            <a:ext cx="3248747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8B7B227-5DAB-9943-B663-CE93F3097598}"/>
              </a:ext>
            </a:extLst>
          </p:cNvPr>
          <p:cNvSpPr/>
          <p:nvPr/>
        </p:nvSpPr>
        <p:spPr>
          <a:xfrm>
            <a:off x="4549423" y="1228397"/>
            <a:ext cx="654755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</a:rPr>
              <a:t>Опираясь на знания обществоведческого курса, назовите политический режим, в рамках которого ни при каких условиях невозможно развитие институтов гражданского общества. Назовите три любые функции гражданского общества.</a:t>
            </a:r>
            <a:br>
              <a:rPr lang="ru-RU" sz="2800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65122082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6252124"/>
            <a:ext cx="12192000" cy="605876"/>
          </a:xfrm>
          <a:prstGeom prst="rect">
            <a:avLst/>
          </a:prstGeom>
          <a:solidFill>
            <a:srgbClr val="FDCF60"/>
          </a:solidFill>
        </p:spPr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6040482-3A4D-C340-BF95-3AAD05E40D45}"/>
              </a:ext>
            </a:extLst>
          </p:cNvPr>
          <p:cNvSpPr/>
          <p:nvPr/>
        </p:nvSpPr>
        <p:spPr>
          <a:xfrm>
            <a:off x="869245" y="541867"/>
            <a:ext cx="1081475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rgbClr val="FF0000"/>
                </a:solidFill>
                <a:latin typeface="Verdana" panose="020B0604030504040204" pitchFamily="34" charset="0"/>
              </a:rPr>
              <a:t>Выберите верные суждения о гражданском обществе и запишите цифры, под которыми они указаны.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</a:rPr>
              <a:t> 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</a:rPr>
              <a:t>1) Гражданское общество представляют негосударственные объединения и организации, которые выражают частные интересы и потребности граждан.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</a:rPr>
              <a:t>2) Гражданское общество может плодотворно сотрудничать с государством.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</a:rPr>
              <a:t>3) Объединения и организации гражданского общества образуют иерархическую структуру господства и подчинения.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</a:rPr>
              <a:t>4) Гражданское общество не существует при монархической форме правления.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</a:rPr>
              <a:t>5) Организации гражданского общества могут возникать и действовать во всех сферах общества.</a:t>
            </a:r>
            <a:endParaRPr lang="ru-RU" sz="2400" b="0" i="0" dirty="0">
              <a:solidFill>
                <a:srgbClr val="000000"/>
              </a:solidFill>
              <a:effectLst/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685311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3259</Words>
  <Application>Microsoft Macintosh PowerPoint</Application>
  <PresentationFormat>Широкоэкранный</PresentationFormat>
  <Paragraphs>313</Paragraphs>
  <Slides>53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53</vt:i4>
      </vt:variant>
    </vt:vector>
  </HeadingPairs>
  <TitlesOfParts>
    <vt:vector size="62" baseType="lpstr">
      <vt:lpstr>.Ã˛</vt:lpstr>
      <vt:lpstr>Arial</vt:lpstr>
      <vt:lpstr>Calibri</vt:lpstr>
      <vt:lpstr>Calibri Light</vt:lpstr>
      <vt:lpstr>Montserrat Medium</vt:lpstr>
      <vt:lpstr>Montserrat Semi-Bold</vt:lpstr>
      <vt:lpstr>Times New Roman</vt:lpstr>
      <vt:lpstr>Verdana</vt:lpstr>
      <vt:lpstr>Тема Office</vt:lpstr>
      <vt:lpstr>Типология политических режимов. Демократия, ее признаки и ценности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Гражданское общество и правовое государство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Гражданское общество и правовое государство </dc:title>
  <dc:creator>Microsoft Office User</dc:creator>
  <cp:lastModifiedBy>Microsoft Office User</cp:lastModifiedBy>
  <cp:revision>4</cp:revision>
  <dcterms:created xsi:type="dcterms:W3CDTF">2021-12-27T14:38:18Z</dcterms:created>
  <dcterms:modified xsi:type="dcterms:W3CDTF">2022-12-16T10:20:32Z</dcterms:modified>
</cp:coreProperties>
</file>