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14" r:id="rId2"/>
    <p:sldId id="311" r:id="rId3"/>
    <p:sldId id="282" r:id="rId4"/>
    <p:sldId id="291" r:id="rId5"/>
    <p:sldId id="288" r:id="rId6"/>
    <p:sldId id="262" r:id="rId7"/>
    <p:sldId id="281" r:id="rId8"/>
    <p:sldId id="261" r:id="rId9"/>
    <p:sldId id="265" r:id="rId10"/>
    <p:sldId id="299" r:id="rId11"/>
    <p:sldId id="302" r:id="rId12"/>
    <p:sldId id="274" r:id="rId13"/>
    <p:sldId id="313" r:id="rId14"/>
    <p:sldId id="329" r:id="rId15"/>
    <p:sldId id="330" r:id="rId16"/>
    <p:sldId id="256" r:id="rId17"/>
    <p:sldId id="315" r:id="rId18"/>
    <p:sldId id="316" r:id="rId19"/>
    <p:sldId id="317" r:id="rId20"/>
    <p:sldId id="259" r:id="rId21"/>
    <p:sldId id="318" r:id="rId22"/>
    <p:sldId id="319" r:id="rId23"/>
    <p:sldId id="320" r:id="rId24"/>
    <p:sldId id="321" r:id="rId25"/>
    <p:sldId id="322" r:id="rId26"/>
    <p:sldId id="323" r:id="rId27"/>
    <p:sldId id="324" r:id="rId28"/>
    <p:sldId id="325" r:id="rId29"/>
    <p:sldId id="326" r:id="rId30"/>
    <p:sldId id="327" r:id="rId31"/>
    <p:sldId id="328" r:id="rId3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4681"/>
  </p:normalViewPr>
  <p:slideViewPr>
    <p:cSldViewPr snapToGrid="0" snapToObjects="1">
      <p:cViewPr varScale="1">
        <p:scale>
          <a:sx n="113" d="100"/>
          <a:sy n="113" d="100"/>
        </p:scale>
        <p:origin x="520" y="1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890B48B-1F65-AF4E-984E-26FB812003EF}"/>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DEE5732D-5777-7947-9A30-4E690DE9B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2E07A210-FF41-7B41-92F3-86C9DEAE2151}"/>
              </a:ext>
            </a:extLst>
          </p:cNvPr>
          <p:cNvSpPr>
            <a:spLocks noGrp="1"/>
          </p:cNvSpPr>
          <p:nvPr>
            <p:ph type="dt" sz="half" idx="10"/>
          </p:nvPr>
        </p:nvSpPr>
        <p:spPr/>
        <p:txBody>
          <a:bodyPr/>
          <a:lstStyle/>
          <a:p>
            <a:fld id="{976C2133-2BBB-BF45-A3C7-3C9A1CAF4D89}" type="datetimeFigureOut">
              <a:rPr lang="ru-RU" smtClean="0"/>
              <a:t>29.12.2022</a:t>
            </a:fld>
            <a:endParaRPr lang="ru-RU"/>
          </a:p>
        </p:txBody>
      </p:sp>
      <p:sp>
        <p:nvSpPr>
          <p:cNvPr id="5" name="Нижний колонтитул 4">
            <a:extLst>
              <a:ext uri="{FF2B5EF4-FFF2-40B4-BE49-F238E27FC236}">
                <a16:creationId xmlns:a16="http://schemas.microsoft.com/office/drawing/2014/main" id="{49AEEE7B-02DF-084F-A3A1-32DCAF742C2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3432665-D39D-3046-A042-31B728E77CA6}"/>
              </a:ext>
            </a:extLst>
          </p:cNvPr>
          <p:cNvSpPr>
            <a:spLocks noGrp="1"/>
          </p:cNvSpPr>
          <p:nvPr>
            <p:ph type="sldNum" sz="quarter" idx="12"/>
          </p:nvPr>
        </p:nvSpPr>
        <p:spPr/>
        <p:txBody>
          <a:bodyPr/>
          <a:lstStyle/>
          <a:p>
            <a:fld id="{DDFABE0D-594C-0249-BE20-83224A5C30FD}" type="slidenum">
              <a:rPr lang="ru-RU" smtClean="0"/>
              <a:t>‹#›</a:t>
            </a:fld>
            <a:endParaRPr lang="ru-RU"/>
          </a:p>
        </p:txBody>
      </p:sp>
    </p:spTree>
    <p:extLst>
      <p:ext uri="{BB962C8B-B14F-4D97-AF65-F5344CB8AC3E}">
        <p14:creationId xmlns:p14="http://schemas.microsoft.com/office/powerpoint/2010/main" val="3110516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7196136-1E10-6C4B-B6D9-9C1CDCB002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8254FB9-ABA5-514D-AF5F-21C84889CF66}"/>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D7B03C5-B6B4-7743-960E-ED3E1A9A9B0E}"/>
              </a:ext>
            </a:extLst>
          </p:cNvPr>
          <p:cNvSpPr>
            <a:spLocks noGrp="1"/>
          </p:cNvSpPr>
          <p:nvPr>
            <p:ph type="dt" sz="half" idx="10"/>
          </p:nvPr>
        </p:nvSpPr>
        <p:spPr/>
        <p:txBody>
          <a:bodyPr/>
          <a:lstStyle/>
          <a:p>
            <a:fld id="{976C2133-2BBB-BF45-A3C7-3C9A1CAF4D89}" type="datetimeFigureOut">
              <a:rPr lang="ru-RU" smtClean="0"/>
              <a:t>29.12.2022</a:t>
            </a:fld>
            <a:endParaRPr lang="ru-RU"/>
          </a:p>
        </p:txBody>
      </p:sp>
      <p:sp>
        <p:nvSpPr>
          <p:cNvPr id="5" name="Нижний колонтитул 4">
            <a:extLst>
              <a:ext uri="{FF2B5EF4-FFF2-40B4-BE49-F238E27FC236}">
                <a16:creationId xmlns:a16="http://schemas.microsoft.com/office/drawing/2014/main" id="{140231E7-F695-C74A-BE01-E94388EEC21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66A19AC-E635-7043-BC77-61E0B3A2BA1C}"/>
              </a:ext>
            </a:extLst>
          </p:cNvPr>
          <p:cNvSpPr>
            <a:spLocks noGrp="1"/>
          </p:cNvSpPr>
          <p:nvPr>
            <p:ph type="sldNum" sz="quarter" idx="12"/>
          </p:nvPr>
        </p:nvSpPr>
        <p:spPr/>
        <p:txBody>
          <a:bodyPr/>
          <a:lstStyle/>
          <a:p>
            <a:fld id="{DDFABE0D-594C-0249-BE20-83224A5C30FD}" type="slidenum">
              <a:rPr lang="ru-RU" smtClean="0"/>
              <a:t>‹#›</a:t>
            </a:fld>
            <a:endParaRPr lang="ru-RU"/>
          </a:p>
        </p:txBody>
      </p:sp>
    </p:spTree>
    <p:extLst>
      <p:ext uri="{BB962C8B-B14F-4D97-AF65-F5344CB8AC3E}">
        <p14:creationId xmlns:p14="http://schemas.microsoft.com/office/powerpoint/2010/main" val="566069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CB4EBC5-8AAE-384E-9E2B-B8EF49F0E1EF}"/>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5933B4C3-B094-6A47-9107-4FAFEA40FF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1FB8BD29-5864-6848-B7BE-6DFC9EAE2CBA}"/>
              </a:ext>
            </a:extLst>
          </p:cNvPr>
          <p:cNvSpPr>
            <a:spLocks noGrp="1"/>
          </p:cNvSpPr>
          <p:nvPr>
            <p:ph type="dt" sz="half" idx="10"/>
          </p:nvPr>
        </p:nvSpPr>
        <p:spPr/>
        <p:txBody>
          <a:bodyPr/>
          <a:lstStyle/>
          <a:p>
            <a:fld id="{976C2133-2BBB-BF45-A3C7-3C9A1CAF4D89}" type="datetimeFigureOut">
              <a:rPr lang="ru-RU" smtClean="0"/>
              <a:t>29.12.2022</a:t>
            </a:fld>
            <a:endParaRPr lang="ru-RU"/>
          </a:p>
        </p:txBody>
      </p:sp>
      <p:sp>
        <p:nvSpPr>
          <p:cNvPr id="5" name="Нижний колонтитул 4">
            <a:extLst>
              <a:ext uri="{FF2B5EF4-FFF2-40B4-BE49-F238E27FC236}">
                <a16:creationId xmlns:a16="http://schemas.microsoft.com/office/drawing/2014/main" id="{A05CD84B-C066-4B42-AFD8-7BFC2B8854D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3D1EDEDA-1AB6-EC49-8480-703FE158E645}"/>
              </a:ext>
            </a:extLst>
          </p:cNvPr>
          <p:cNvSpPr>
            <a:spLocks noGrp="1"/>
          </p:cNvSpPr>
          <p:nvPr>
            <p:ph type="sldNum" sz="quarter" idx="12"/>
          </p:nvPr>
        </p:nvSpPr>
        <p:spPr/>
        <p:txBody>
          <a:bodyPr/>
          <a:lstStyle/>
          <a:p>
            <a:fld id="{DDFABE0D-594C-0249-BE20-83224A5C30FD}" type="slidenum">
              <a:rPr lang="ru-RU" smtClean="0"/>
              <a:t>‹#›</a:t>
            </a:fld>
            <a:endParaRPr lang="ru-RU"/>
          </a:p>
        </p:txBody>
      </p:sp>
    </p:spTree>
    <p:extLst>
      <p:ext uri="{BB962C8B-B14F-4D97-AF65-F5344CB8AC3E}">
        <p14:creationId xmlns:p14="http://schemas.microsoft.com/office/powerpoint/2010/main" val="10352839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BF22AFB-2D4C-4746-91F9-85D5EC17A73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B4EFDAEE-1712-3948-92AE-E6A5FC55ADA6}"/>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C41C0A61-9235-FE45-AA1A-A359CD20DF6A}"/>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B1308755-25DD-9240-8F15-3270EC4BDE85}"/>
              </a:ext>
            </a:extLst>
          </p:cNvPr>
          <p:cNvSpPr>
            <a:spLocks noGrp="1"/>
          </p:cNvSpPr>
          <p:nvPr>
            <p:ph type="dt" sz="half" idx="10"/>
          </p:nvPr>
        </p:nvSpPr>
        <p:spPr/>
        <p:txBody>
          <a:bodyPr/>
          <a:lstStyle/>
          <a:p>
            <a:fld id="{976C2133-2BBB-BF45-A3C7-3C9A1CAF4D89}" type="datetimeFigureOut">
              <a:rPr lang="ru-RU" smtClean="0"/>
              <a:t>29.12.2022</a:t>
            </a:fld>
            <a:endParaRPr lang="ru-RU"/>
          </a:p>
        </p:txBody>
      </p:sp>
      <p:sp>
        <p:nvSpPr>
          <p:cNvPr id="6" name="Нижний колонтитул 5">
            <a:extLst>
              <a:ext uri="{FF2B5EF4-FFF2-40B4-BE49-F238E27FC236}">
                <a16:creationId xmlns:a16="http://schemas.microsoft.com/office/drawing/2014/main" id="{55651C86-55D6-9C4E-BAA2-BF50B3D97E0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BD82A352-19DE-264B-A754-B78724EB6B23}"/>
              </a:ext>
            </a:extLst>
          </p:cNvPr>
          <p:cNvSpPr>
            <a:spLocks noGrp="1"/>
          </p:cNvSpPr>
          <p:nvPr>
            <p:ph type="sldNum" sz="quarter" idx="12"/>
          </p:nvPr>
        </p:nvSpPr>
        <p:spPr/>
        <p:txBody>
          <a:bodyPr/>
          <a:lstStyle/>
          <a:p>
            <a:fld id="{DDFABE0D-594C-0249-BE20-83224A5C30FD}" type="slidenum">
              <a:rPr lang="ru-RU" smtClean="0"/>
              <a:t>‹#›</a:t>
            </a:fld>
            <a:endParaRPr lang="ru-RU"/>
          </a:p>
        </p:txBody>
      </p:sp>
    </p:spTree>
    <p:extLst>
      <p:ext uri="{BB962C8B-B14F-4D97-AF65-F5344CB8AC3E}">
        <p14:creationId xmlns:p14="http://schemas.microsoft.com/office/powerpoint/2010/main" val="3158461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43EA1F5-2C5F-E046-80BA-CD451FB94C7B}"/>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1C85ACBA-AD11-C54F-AE05-5D5B90318C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4F09375C-E25E-AF4F-8E4B-05E7CCF96AC8}"/>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70D31E66-78AC-F74E-9CCE-B0E50497AF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8D0D9474-0054-9D4F-BF60-A8D83A967075}"/>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B595DC11-D22B-2F4B-A4A3-761E92C7F0C7}"/>
              </a:ext>
            </a:extLst>
          </p:cNvPr>
          <p:cNvSpPr>
            <a:spLocks noGrp="1"/>
          </p:cNvSpPr>
          <p:nvPr>
            <p:ph type="dt" sz="half" idx="10"/>
          </p:nvPr>
        </p:nvSpPr>
        <p:spPr/>
        <p:txBody>
          <a:bodyPr/>
          <a:lstStyle/>
          <a:p>
            <a:fld id="{976C2133-2BBB-BF45-A3C7-3C9A1CAF4D89}" type="datetimeFigureOut">
              <a:rPr lang="ru-RU" smtClean="0"/>
              <a:t>29.12.2022</a:t>
            </a:fld>
            <a:endParaRPr lang="ru-RU"/>
          </a:p>
        </p:txBody>
      </p:sp>
      <p:sp>
        <p:nvSpPr>
          <p:cNvPr id="8" name="Нижний колонтитул 7">
            <a:extLst>
              <a:ext uri="{FF2B5EF4-FFF2-40B4-BE49-F238E27FC236}">
                <a16:creationId xmlns:a16="http://schemas.microsoft.com/office/drawing/2014/main" id="{CB99C5E9-65EC-F54A-920D-26F4811D8792}"/>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D1C95CF4-3A47-CA42-87F7-7EAC1839156A}"/>
              </a:ext>
            </a:extLst>
          </p:cNvPr>
          <p:cNvSpPr>
            <a:spLocks noGrp="1"/>
          </p:cNvSpPr>
          <p:nvPr>
            <p:ph type="sldNum" sz="quarter" idx="12"/>
          </p:nvPr>
        </p:nvSpPr>
        <p:spPr/>
        <p:txBody>
          <a:bodyPr/>
          <a:lstStyle/>
          <a:p>
            <a:fld id="{DDFABE0D-594C-0249-BE20-83224A5C30FD}" type="slidenum">
              <a:rPr lang="ru-RU" smtClean="0"/>
              <a:t>‹#›</a:t>
            </a:fld>
            <a:endParaRPr lang="ru-RU"/>
          </a:p>
        </p:txBody>
      </p:sp>
    </p:spTree>
    <p:extLst>
      <p:ext uri="{BB962C8B-B14F-4D97-AF65-F5344CB8AC3E}">
        <p14:creationId xmlns:p14="http://schemas.microsoft.com/office/powerpoint/2010/main" val="1602419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09BE45D-23D8-3E45-8973-3038282BE727}"/>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FB90FF8D-DF41-2942-8284-2477F71D6EEA}"/>
              </a:ext>
            </a:extLst>
          </p:cNvPr>
          <p:cNvSpPr>
            <a:spLocks noGrp="1"/>
          </p:cNvSpPr>
          <p:nvPr>
            <p:ph type="dt" sz="half" idx="10"/>
          </p:nvPr>
        </p:nvSpPr>
        <p:spPr/>
        <p:txBody>
          <a:bodyPr/>
          <a:lstStyle/>
          <a:p>
            <a:fld id="{976C2133-2BBB-BF45-A3C7-3C9A1CAF4D89}" type="datetimeFigureOut">
              <a:rPr lang="ru-RU" smtClean="0"/>
              <a:t>29.12.2022</a:t>
            </a:fld>
            <a:endParaRPr lang="ru-RU"/>
          </a:p>
        </p:txBody>
      </p:sp>
      <p:sp>
        <p:nvSpPr>
          <p:cNvPr id="4" name="Нижний колонтитул 3">
            <a:extLst>
              <a:ext uri="{FF2B5EF4-FFF2-40B4-BE49-F238E27FC236}">
                <a16:creationId xmlns:a16="http://schemas.microsoft.com/office/drawing/2014/main" id="{F9E4D2A9-BD39-4C47-B58D-C168931E7791}"/>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7F9490E6-E37C-7842-8361-1ACE4A03D4A7}"/>
              </a:ext>
            </a:extLst>
          </p:cNvPr>
          <p:cNvSpPr>
            <a:spLocks noGrp="1"/>
          </p:cNvSpPr>
          <p:nvPr>
            <p:ph type="sldNum" sz="quarter" idx="12"/>
          </p:nvPr>
        </p:nvSpPr>
        <p:spPr/>
        <p:txBody>
          <a:bodyPr/>
          <a:lstStyle/>
          <a:p>
            <a:fld id="{DDFABE0D-594C-0249-BE20-83224A5C30FD}" type="slidenum">
              <a:rPr lang="ru-RU" smtClean="0"/>
              <a:t>‹#›</a:t>
            </a:fld>
            <a:endParaRPr lang="ru-RU"/>
          </a:p>
        </p:txBody>
      </p:sp>
    </p:spTree>
    <p:extLst>
      <p:ext uri="{BB962C8B-B14F-4D97-AF65-F5344CB8AC3E}">
        <p14:creationId xmlns:p14="http://schemas.microsoft.com/office/powerpoint/2010/main" val="436089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5C0E7373-6B74-FE4D-B2C9-094E33E402EA}"/>
              </a:ext>
            </a:extLst>
          </p:cNvPr>
          <p:cNvSpPr>
            <a:spLocks noGrp="1"/>
          </p:cNvSpPr>
          <p:nvPr>
            <p:ph type="dt" sz="half" idx="10"/>
          </p:nvPr>
        </p:nvSpPr>
        <p:spPr/>
        <p:txBody>
          <a:bodyPr/>
          <a:lstStyle/>
          <a:p>
            <a:fld id="{976C2133-2BBB-BF45-A3C7-3C9A1CAF4D89}" type="datetimeFigureOut">
              <a:rPr lang="ru-RU" smtClean="0"/>
              <a:t>29.12.2022</a:t>
            </a:fld>
            <a:endParaRPr lang="ru-RU"/>
          </a:p>
        </p:txBody>
      </p:sp>
      <p:sp>
        <p:nvSpPr>
          <p:cNvPr id="3" name="Нижний колонтитул 2">
            <a:extLst>
              <a:ext uri="{FF2B5EF4-FFF2-40B4-BE49-F238E27FC236}">
                <a16:creationId xmlns:a16="http://schemas.microsoft.com/office/drawing/2014/main" id="{7D717B87-822D-FE48-9026-87BBC2EA447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EC5BC67D-96F9-6F4B-83F0-B3F0BD34E25A}"/>
              </a:ext>
            </a:extLst>
          </p:cNvPr>
          <p:cNvSpPr>
            <a:spLocks noGrp="1"/>
          </p:cNvSpPr>
          <p:nvPr>
            <p:ph type="sldNum" sz="quarter" idx="12"/>
          </p:nvPr>
        </p:nvSpPr>
        <p:spPr/>
        <p:txBody>
          <a:bodyPr/>
          <a:lstStyle/>
          <a:p>
            <a:fld id="{DDFABE0D-594C-0249-BE20-83224A5C30FD}" type="slidenum">
              <a:rPr lang="ru-RU" smtClean="0"/>
              <a:t>‹#›</a:t>
            </a:fld>
            <a:endParaRPr lang="ru-RU"/>
          </a:p>
        </p:txBody>
      </p:sp>
    </p:spTree>
    <p:extLst>
      <p:ext uri="{BB962C8B-B14F-4D97-AF65-F5344CB8AC3E}">
        <p14:creationId xmlns:p14="http://schemas.microsoft.com/office/powerpoint/2010/main" val="3975958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3F6480D-D3C0-FD43-8A38-B6A6F9EC3700}"/>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12645288-66F0-CB4F-99E3-941F655359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9414157D-0AF1-5A45-A486-2C300D2AA6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D68230DF-0832-AA47-BABA-62D137773343}"/>
              </a:ext>
            </a:extLst>
          </p:cNvPr>
          <p:cNvSpPr>
            <a:spLocks noGrp="1"/>
          </p:cNvSpPr>
          <p:nvPr>
            <p:ph type="dt" sz="half" idx="10"/>
          </p:nvPr>
        </p:nvSpPr>
        <p:spPr/>
        <p:txBody>
          <a:bodyPr/>
          <a:lstStyle/>
          <a:p>
            <a:fld id="{976C2133-2BBB-BF45-A3C7-3C9A1CAF4D89}" type="datetimeFigureOut">
              <a:rPr lang="ru-RU" smtClean="0"/>
              <a:t>29.12.2022</a:t>
            </a:fld>
            <a:endParaRPr lang="ru-RU"/>
          </a:p>
        </p:txBody>
      </p:sp>
      <p:sp>
        <p:nvSpPr>
          <p:cNvPr id="6" name="Нижний колонтитул 5">
            <a:extLst>
              <a:ext uri="{FF2B5EF4-FFF2-40B4-BE49-F238E27FC236}">
                <a16:creationId xmlns:a16="http://schemas.microsoft.com/office/drawing/2014/main" id="{82C1BA6B-9626-334F-B1B4-10BF54D057B8}"/>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352CD71-0061-4547-8033-7415811B2EF5}"/>
              </a:ext>
            </a:extLst>
          </p:cNvPr>
          <p:cNvSpPr>
            <a:spLocks noGrp="1"/>
          </p:cNvSpPr>
          <p:nvPr>
            <p:ph type="sldNum" sz="quarter" idx="12"/>
          </p:nvPr>
        </p:nvSpPr>
        <p:spPr/>
        <p:txBody>
          <a:bodyPr/>
          <a:lstStyle/>
          <a:p>
            <a:fld id="{DDFABE0D-594C-0249-BE20-83224A5C30FD}" type="slidenum">
              <a:rPr lang="ru-RU" smtClean="0"/>
              <a:t>‹#›</a:t>
            </a:fld>
            <a:endParaRPr lang="ru-RU"/>
          </a:p>
        </p:txBody>
      </p:sp>
    </p:spTree>
    <p:extLst>
      <p:ext uri="{BB962C8B-B14F-4D97-AF65-F5344CB8AC3E}">
        <p14:creationId xmlns:p14="http://schemas.microsoft.com/office/powerpoint/2010/main" val="2829572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86C0A25-9692-504B-AD80-C157D42F3025}"/>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28047608-E853-F948-A3DE-880ABFD48F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88E3833E-C7D9-3E48-8255-69CE82894D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34A5DED5-81B4-8E43-8D99-8F67B7902D1F}"/>
              </a:ext>
            </a:extLst>
          </p:cNvPr>
          <p:cNvSpPr>
            <a:spLocks noGrp="1"/>
          </p:cNvSpPr>
          <p:nvPr>
            <p:ph type="dt" sz="half" idx="10"/>
          </p:nvPr>
        </p:nvSpPr>
        <p:spPr/>
        <p:txBody>
          <a:bodyPr/>
          <a:lstStyle/>
          <a:p>
            <a:fld id="{976C2133-2BBB-BF45-A3C7-3C9A1CAF4D89}" type="datetimeFigureOut">
              <a:rPr lang="ru-RU" smtClean="0"/>
              <a:t>29.12.2022</a:t>
            </a:fld>
            <a:endParaRPr lang="ru-RU"/>
          </a:p>
        </p:txBody>
      </p:sp>
      <p:sp>
        <p:nvSpPr>
          <p:cNvPr id="6" name="Нижний колонтитул 5">
            <a:extLst>
              <a:ext uri="{FF2B5EF4-FFF2-40B4-BE49-F238E27FC236}">
                <a16:creationId xmlns:a16="http://schemas.microsoft.com/office/drawing/2014/main" id="{F546C640-6B6D-4B46-B0D1-DD21FCDE87AB}"/>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2620123-A009-2F4D-B861-E91D6EF61550}"/>
              </a:ext>
            </a:extLst>
          </p:cNvPr>
          <p:cNvSpPr>
            <a:spLocks noGrp="1"/>
          </p:cNvSpPr>
          <p:nvPr>
            <p:ph type="sldNum" sz="quarter" idx="12"/>
          </p:nvPr>
        </p:nvSpPr>
        <p:spPr/>
        <p:txBody>
          <a:bodyPr/>
          <a:lstStyle/>
          <a:p>
            <a:fld id="{DDFABE0D-594C-0249-BE20-83224A5C30FD}" type="slidenum">
              <a:rPr lang="ru-RU" smtClean="0"/>
              <a:t>‹#›</a:t>
            </a:fld>
            <a:endParaRPr lang="ru-RU"/>
          </a:p>
        </p:txBody>
      </p:sp>
    </p:spTree>
    <p:extLst>
      <p:ext uri="{BB962C8B-B14F-4D97-AF65-F5344CB8AC3E}">
        <p14:creationId xmlns:p14="http://schemas.microsoft.com/office/powerpoint/2010/main" val="3097135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48BBC9-20AE-C54B-88F8-980DE031A069}"/>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7704100-7683-814D-A65A-C0FC42F5FA0C}"/>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FB8E1AC-F4C5-BF47-BC8B-D55898D55AC5}"/>
              </a:ext>
            </a:extLst>
          </p:cNvPr>
          <p:cNvSpPr>
            <a:spLocks noGrp="1"/>
          </p:cNvSpPr>
          <p:nvPr>
            <p:ph type="dt" sz="half" idx="10"/>
          </p:nvPr>
        </p:nvSpPr>
        <p:spPr/>
        <p:txBody>
          <a:bodyPr/>
          <a:lstStyle/>
          <a:p>
            <a:fld id="{976C2133-2BBB-BF45-A3C7-3C9A1CAF4D89}" type="datetimeFigureOut">
              <a:rPr lang="ru-RU" smtClean="0"/>
              <a:t>29.12.2022</a:t>
            </a:fld>
            <a:endParaRPr lang="ru-RU"/>
          </a:p>
        </p:txBody>
      </p:sp>
      <p:sp>
        <p:nvSpPr>
          <p:cNvPr id="5" name="Нижний колонтитул 4">
            <a:extLst>
              <a:ext uri="{FF2B5EF4-FFF2-40B4-BE49-F238E27FC236}">
                <a16:creationId xmlns:a16="http://schemas.microsoft.com/office/drawing/2014/main" id="{9F193D10-FCD4-6249-A311-F0E2A31E1E5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6199A97-51FA-6449-BAE1-0C1ACD8A7387}"/>
              </a:ext>
            </a:extLst>
          </p:cNvPr>
          <p:cNvSpPr>
            <a:spLocks noGrp="1"/>
          </p:cNvSpPr>
          <p:nvPr>
            <p:ph type="sldNum" sz="quarter" idx="12"/>
          </p:nvPr>
        </p:nvSpPr>
        <p:spPr/>
        <p:txBody>
          <a:bodyPr/>
          <a:lstStyle/>
          <a:p>
            <a:fld id="{DDFABE0D-594C-0249-BE20-83224A5C30FD}" type="slidenum">
              <a:rPr lang="ru-RU" smtClean="0"/>
              <a:t>‹#›</a:t>
            </a:fld>
            <a:endParaRPr lang="ru-RU"/>
          </a:p>
        </p:txBody>
      </p:sp>
    </p:spTree>
    <p:extLst>
      <p:ext uri="{BB962C8B-B14F-4D97-AF65-F5344CB8AC3E}">
        <p14:creationId xmlns:p14="http://schemas.microsoft.com/office/powerpoint/2010/main" val="2303968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2D6F850B-1E15-0445-B2E0-DC78DE399EBA}"/>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3B2BA444-1346-AB40-A785-CE0C48DD74AB}"/>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0BFAC15-CC3F-984B-826D-760257450D93}"/>
              </a:ext>
            </a:extLst>
          </p:cNvPr>
          <p:cNvSpPr>
            <a:spLocks noGrp="1"/>
          </p:cNvSpPr>
          <p:nvPr>
            <p:ph type="dt" sz="half" idx="10"/>
          </p:nvPr>
        </p:nvSpPr>
        <p:spPr/>
        <p:txBody>
          <a:bodyPr/>
          <a:lstStyle/>
          <a:p>
            <a:fld id="{976C2133-2BBB-BF45-A3C7-3C9A1CAF4D89}" type="datetimeFigureOut">
              <a:rPr lang="ru-RU" smtClean="0"/>
              <a:t>29.12.2022</a:t>
            </a:fld>
            <a:endParaRPr lang="ru-RU"/>
          </a:p>
        </p:txBody>
      </p:sp>
      <p:sp>
        <p:nvSpPr>
          <p:cNvPr id="5" name="Нижний колонтитул 4">
            <a:extLst>
              <a:ext uri="{FF2B5EF4-FFF2-40B4-BE49-F238E27FC236}">
                <a16:creationId xmlns:a16="http://schemas.microsoft.com/office/drawing/2014/main" id="{23F44B66-2113-CB40-9988-0F369F8B7A4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614D67A-B155-BA40-8094-72F30CD00788}"/>
              </a:ext>
            </a:extLst>
          </p:cNvPr>
          <p:cNvSpPr>
            <a:spLocks noGrp="1"/>
          </p:cNvSpPr>
          <p:nvPr>
            <p:ph type="sldNum" sz="quarter" idx="12"/>
          </p:nvPr>
        </p:nvSpPr>
        <p:spPr/>
        <p:txBody>
          <a:bodyPr/>
          <a:lstStyle/>
          <a:p>
            <a:fld id="{DDFABE0D-594C-0249-BE20-83224A5C30FD}" type="slidenum">
              <a:rPr lang="ru-RU" smtClean="0"/>
              <a:t>‹#›</a:t>
            </a:fld>
            <a:endParaRPr lang="ru-RU"/>
          </a:p>
        </p:txBody>
      </p:sp>
    </p:spTree>
    <p:extLst>
      <p:ext uri="{BB962C8B-B14F-4D97-AF65-F5344CB8AC3E}">
        <p14:creationId xmlns:p14="http://schemas.microsoft.com/office/powerpoint/2010/main" val="2774377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B9DEAF-CCCF-AB4D-A579-F5C66A25B4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28FABCA-F17E-E641-AF7F-AC059CF4BF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831E8CC-1EEA-E64F-B22C-0684C6D932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6C2133-2BBB-BF45-A3C7-3C9A1CAF4D89}" type="datetimeFigureOut">
              <a:rPr lang="ru-RU" smtClean="0"/>
              <a:t>29.12.2022</a:t>
            </a:fld>
            <a:endParaRPr lang="ru-RU"/>
          </a:p>
        </p:txBody>
      </p:sp>
      <p:sp>
        <p:nvSpPr>
          <p:cNvPr id="5" name="Нижний колонтитул 4">
            <a:extLst>
              <a:ext uri="{FF2B5EF4-FFF2-40B4-BE49-F238E27FC236}">
                <a16:creationId xmlns:a16="http://schemas.microsoft.com/office/drawing/2014/main" id="{3946E324-DDB5-1A42-B8C8-75F4B19FFC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73C4FC11-7148-E842-8ECC-5365BF17E5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FABE0D-594C-0249-BE20-83224A5C30FD}" type="slidenum">
              <a:rPr lang="ru-RU" smtClean="0"/>
              <a:t>‹#›</a:t>
            </a:fld>
            <a:endParaRPr lang="ru-RU"/>
          </a:p>
        </p:txBody>
      </p:sp>
    </p:spTree>
    <p:extLst>
      <p:ext uri="{BB962C8B-B14F-4D97-AF65-F5344CB8AC3E}">
        <p14:creationId xmlns:p14="http://schemas.microsoft.com/office/powerpoint/2010/main" val="1925980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sv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2.svg"/><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2.sv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4.jpe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15.png"/><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22.svg"/><Relationship Id="rId7" Type="http://schemas.openxmlformats.org/officeDocument/2006/relationships/image" Target="../media/image20.sv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28.jpeg"/><Relationship Id="rId4" Type="http://schemas.openxmlformats.org/officeDocument/2006/relationships/image" Target="../media/image27.jpeg"/></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9.jpeg"/></Relationships>
</file>

<file path=ppt/slides/_rels/slide2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2.svg"/><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578348" y="1694588"/>
            <a:ext cx="7672039" cy="1829197"/>
          </a:xfrm>
        </p:spPr>
        <p:txBody>
          <a:bodyPr>
            <a:normAutofit fontScale="90000"/>
          </a:bodyPr>
          <a:lstStyle/>
          <a:p>
            <a:br>
              <a:rPr lang="ru-RU" dirty="0"/>
            </a:br>
            <a:r>
              <a:rPr lang="ru-RU" b="1" dirty="0"/>
              <a:t>Избирательная кампания в РФ</a:t>
            </a:r>
            <a:endParaRPr lang="ru-RU"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17027712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graphicFrame>
        <p:nvGraphicFramePr>
          <p:cNvPr id="2" name="Таблица 1">
            <a:extLst>
              <a:ext uri="{FF2B5EF4-FFF2-40B4-BE49-F238E27FC236}">
                <a16:creationId xmlns:a16="http://schemas.microsoft.com/office/drawing/2014/main" id="{A16CC046-1DC9-064C-B902-6F8D9AE844D8}"/>
              </a:ext>
            </a:extLst>
          </p:cNvPr>
          <p:cNvGraphicFramePr>
            <a:graphicFrameLocks noGrp="1"/>
          </p:cNvGraphicFramePr>
          <p:nvPr/>
        </p:nvGraphicFramePr>
        <p:xfrm>
          <a:off x="1018822" y="892005"/>
          <a:ext cx="10515600" cy="4334067"/>
        </p:xfrm>
        <a:graphic>
          <a:graphicData uri="http://schemas.openxmlformats.org/drawingml/2006/table">
            <a:tbl>
              <a:tblPr firstRow="1" firstCol="1" bandRow="1">
                <a:tableStyleId>{5C22544A-7EE6-4342-B048-85BDC9FD1C3A}</a:tableStyleId>
              </a:tblPr>
              <a:tblGrid>
                <a:gridCol w="3259667">
                  <a:extLst>
                    <a:ext uri="{9D8B030D-6E8A-4147-A177-3AD203B41FA5}">
                      <a16:colId xmlns:a16="http://schemas.microsoft.com/office/drawing/2014/main" val="3967097377"/>
                    </a:ext>
                  </a:extLst>
                </a:gridCol>
                <a:gridCol w="7255933">
                  <a:extLst>
                    <a:ext uri="{9D8B030D-6E8A-4147-A177-3AD203B41FA5}">
                      <a16:colId xmlns:a16="http://schemas.microsoft.com/office/drawing/2014/main" val="3195294613"/>
                    </a:ext>
                  </a:extLst>
                </a:gridCol>
              </a:tblGrid>
              <a:tr h="0">
                <a:tc>
                  <a:txBody>
                    <a:bodyPr/>
                    <a:lstStyle/>
                    <a:p>
                      <a:pPr>
                        <a:lnSpc>
                          <a:spcPct val="107000"/>
                        </a:lnSpc>
                        <a:spcAft>
                          <a:spcPts val="800"/>
                        </a:spcAft>
                      </a:pPr>
                      <a:r>
                        <a:rPr lang="ru-RU" sz="2800">
                          <a:effectLst/>
                        </a:rPr>
                        <a:t>ТИПЫ ИЗБИРАТЕЛЬНОЙ СИСТЕМЫ</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tc>
                  <a:txBody>
                    <a:bodyPr/>
                    <a:lstStyle/>
                    <a:p>
                      <a:pPr>
                        <a:lnSpc>
                          <a:spcPct val="107000"/>
                        </a:lnSpc>
                        <a:spcAft>
                          <a:spcPts val="800"/>
                        </a:spcAft>
                      </a:pPr>
                      <a:r>
                        <a:rPr lang="ru-RU" sz="2800" dirty="0">
                          <a:effectLst/>
                        </a:rPr>
                        <a:t>ПРИЗНАКИ</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extLst>
                  <a:ext uri="{0D108BD9-81ED-4DB2-BD59-A6C34878D82A}">
                    <a16:rowId xmlns:a16="http://schemas.microsoft.com/office/drawing/2014/main" val="1259275458"/>
                  </a:ext>
                </a:extLst>
              </a:tr>
              <a:tr h="0">
                <a:tc>
                  <a:txBody>
                    <a:bodyPr/>
                    <a:lstStyle/>
                    <a:p>
                      <a:pPr>
                        <a:lnSpc>
                          <a:spcPct val="107000"/>
                        </a:lnSpc>
                        <a:spcAft>
                          <a:spcPts val="800"/>
                        </a:spcAft>
                      </a:pPr>
                      <a:r>
                        <a:rPr lang="ru-RU" sz="2800" dirty="0">
                          <a:effectLst/>
                        </a:rPr>
                        <a:t>…</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nSpc>
                          <a:spcPct val="107000"/>
                        </a:lnSpc>
                        <a:spcAft>
                          <a:spcPts val="800"/>
                        </a:spcAft>
                      </a:pPr>
                      <a:r>
                        <a:rPr lang="ru-RU" sz="2800">
                          <a:effectLst/>
                        </a:rPr>
                        <a:t>От каждого избирательного округа избирается один депутат, который набрал большинство голосов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extLst>
                  <a:ext uri="{0D108BD9-81ED-4DB2-BD59-A6C34878D82A}">
                    <a16:rowId xmlns:a16="http://schemas.microsoft.com/office/drawing/2014/main" val="996008735"/>
                  </a:ext>
                </a:extLst>
              </a:tr>
              <a:tr h="0">
                <a:tc>
                  <a:txBody>
                    <a:bodyPr/>
                    <a:lstStyle/>
                    <a:p>
                      <a:pPr>
                        <a:lnSpc>
                          <a:spcPct val="107000"/>
                        </a:lnSpc>
                        <a:spcAft>
                          <a:spcPts val="800"/>
                        </a:spcAft>
                      </a:pPr>
                      <a:r>
                        <a:rPr lang="ru-RU" sz="2800">
                          <a:effectLst/>
                        </a:rPr>
                        <a:t>Пропорциональная</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nSpc>
                          <a:spcPct val="107000"/>
                        </a:lnSpc>
                        <a:spcAft>
                          <a:spcPts val="800"/>
                        </a:spcAft>
                      </a:pPr>
                      <a:r>
                        <a:rPr lang="ru-RU" sz="2800" dirty="0">
                          <a:effectLst/>
                        </a:rPr>
                        <a:t>Места в представительном органе распределяются в соответствии с количеством голосов, поданных за партийный список</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extLst>
                  <a:ext uri="{0D108BD9-81ED-4DB2-BD59-A6C34878D82A}">
                    <a16:rowId xmlns:a16="http://schemas.microsoft.com/office/drawing/2014/main" val="596052195"/>
                  </a:ext>
                </a:extLst>
              </a:tr>
            </a:tbl>
          </a:graphicData>
        </a:graphic>
      </p:graphicFrame>
    </p:spTree>
    <p:extLst>
      <p:ext uri="{BB962C8B-B14F-4D97-AF65-F5344CB8AC3E}">
        <p14:creationId xmlns:p14="http://schemas.microsoft.com/office/powerpoint/2010/main" val="2392035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2846" y="4890202"/>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4" name="Прямоугольник 3">
            <a:extLst>
              <a:ext uri="{FF2B5EF4-FFF2-40B4-BE49-F238E27FC236}">
                <a16:creationId xmlns:a16="http://schemas.microsoft.com/office/drawing/2014/main" id="{33CCF76D-24DB-624A-886E-C38B48B96F06}"/>
              </a:ext>
            </a:extLst>
          </p:cNvPr>
          <p:cNvSpPr/>
          <p:nvPr/>
        </p:nvSpPr>
        <p:spPr>
          <a:xfrm>
            <a:off x="1761066" y="744710"/>
            <a:ext cx="8669867" cy="3812006"/>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Избирательные системы в демократических странах обязательно предполагают</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альтернативность выборов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проведение выборов по мажоритарной системе</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проведение выборов в два тура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выдвижение не более трёх кандидатов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всеобщность выборов</a:t>
            </a:r>
          </a:p>
        </p:txBody>
      </p:sp>
    </p:spTree>
    <p:extLst>
      <p:ext uri="{BB962C8B-B14F-4D97-AF65-F5344CB8AC3E}">
        <p14:creationId xmlns:p14="http://schemas.microsoft.com/office/powerpoint/2010/main" val="3896279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3"/>
          <a:srcRect/>
          <a:stretch>
            <a:fillRect/>
          </a:stretch>
        </p:blipFill>
        <p:spPr>
          <a:xfrm rot="8743774">
            <a:off x="9783917" y="-1362232"/>
            <a:ext cx="3787163" cy="3787163"/>
          </a:xfrm>
          <a:prstGeom prst="rect">
            <a:avLst/>
          </a:prstGeom>
        </p:spPr>
      </p:pic>
      <p:sp>
        <p:nvSpPr>
          <p:cNvPr id="3" name="Прямоугольник 2">
            <a:extLst>
              <a:ext uri="{FF2B5EF4-FFF2-40B4-BE49-F238E27FC236}">
                <a16:creationId xmlns:a16="http://schemas.microsoft.com/office/drawing/2014/main" id="{108DEDBD-F36B-DD47-9168-8F4F3E432D70}"/>
              </a:ext>
            </a:extLst>
          </p:cNvPr>
          <p:cNvSpPr/>
          <p:nvPr/>
        </p:nvSpPr>
        <p:spPr>
          <a:xfrm>
            <a:off x="327378" y="505539"/>
            <a:ext cx="11480800" cy="4847289"/>
          </a:xfrm>
          <a:prstGeom prst="rect">
            <a:avLst/>
          </a:prstGeom>
        </p:spPr>
        <p:txBody>
          <a:bodyPr wrap="square">
            <a:spAutoFit/>
          </a:bodyPr>
          <a:lstStyle/>
          <a:p>
            <a:pPr>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 стране </a:t>
            </a:r>
            <a:r>
              <a:rPr lang="ru-RU" sz="24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Zпарламентские</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выборы проходят по мажоритарной избирательной системе. Какие признаки присущи этому типу избирательной системы? </a:t>
            </a:r>
          </a:p>
          <a:p>
            <a:pPr>
              <a:lnSpc>
                <a:spcPct val="107000"/>
              </a:lnSpc>
              <a:spcAft>
                <a:spcPts val="800"/>
              </a:spcAft>
            </a:pP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Устанавливается 5%-</a:t>
            </a:r>
            <a:r>
              <a:rPr lang="ru-RU" sz="2400" dirty="0" err="1">
                <a:latin typeface="Calibri" panose="020F0502020204030204" pitchFamily="34" charset="0"/>
                <a:ea typeface="Calibri" panose="020F0502020204030204" pitchFamily="34" charset="0"/>
                <a:cs typeface="Times New Roman" panose="02020603050405020304" pitchFamily="18" charset="0"/>
              </a:rPr>
              <a:t>ный</a:t>
            </a:r>
            <a:r>
              <a:rPr lang="ru-RU" sz="2400" dirty="0">
                <a:latin typeface="Calibri" panose="020F0502020204030204" pitchFamily="34" charset="0"/>
                <a:ea typeface="Calibri" panose="020F0502020204030204" pitchFamily="34" charset="0"/>
                <a:cs typeface="Times New Roman" panose="02020603050405020304" pitchFamily="18" charset="0"/>
              </a:rPr>
              <a:t> избирательный барьер для политических партий.</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Допускается выдвижение независимых кандидатов.</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Организаторами выборов являются лидеры политических партий.</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Возможны два тура голосования.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Голосование проходит по спискам политических партий.</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Победителем на выборах считается кандидат, набравший наибольшее количество голосов.</a:t>
            </a:r>
          </a:p>
        </p:txBody>
      </p:sp>
    </p:spTree>
    <p:extLst>
      <p:ext uri="{BB962C8B-B14F-4D97-AF65-F5344CB8AC3E}">
        <p14:creationId xmlns:p14="http://schemas.microsoft.com/office/powerpoint/2010/main" val="1816127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EF31FFD5-68EC-B24B-A567-7723E6D2CAEA}"/>
              </a:ext>
            </a:extLst>
          </p:cNvPr>
          <p:cNvSpPr/>
          <p:nvPr/>
        </p:nvSpPr>
        <p:spPr>
          <a:xfrm>
            <a:off x="1275646" y="267846"/>
            <a:ext cx="10035822" cy="6322308"/>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об избирательных системах?</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При пропорциональной системе зарегистрированному кандидату нужно получить на выборах большинство голосов избирателей.</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При мажоритарной системе избиратели по общенациональному округу голосуют за списки политических партий.</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2315262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79201" y="-3535389"/>
            <a:ext cx="9967994" cy="6596999"/>
          </a:xfrm>
          <a:prstGeom prst="rect">
            <a:avLst/>
          </a:prstGeom>
        </p:spPr>
      </p:pic>
      <p:sp>
        <p:nvSpPr>
          <p:cNvPr id="4" name="Прямоугольник 3">
            <a:extLst>
              <a:ext uri="{FF2B5EF4-FFF2-40B4-BE49-F238E27FC236}">
                <a16:creationId xmlns:a16="http://schemas.microsoft.com/office/drawing/2014/main" id="{DD072A5C-3BB6-E149-B3BF-3663ECBD19B6}"/>
              </a:ext>
            </a:extLst>
          </p:cNvPr>
          <p:cNvSpPr/>
          <p:nvPr/>
        </p:nvSpPr>
        <p:spPr>
          <a:xfrm>
            <a:off x="304800" y="357358"/>
            <a:ext cx="11604978" cy="5242461"/>
          </a:xfrm>
          <a:prstGeom prst="rect">
            <a:avLst/>
          </a:prstGeom>
        </p:spPr>
        <p:txBody>
          <a:bodyPr wrap="square">
            <a:spAutoFit/>
          </a:bodyPr>
          <a:lstStyle/>
          <a:p>
            <a:pPr>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 государстве </a:t>
            </a:r>
            <a:r>
              <a:rPr lang="ru-RU" sz="24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была проведена реформа избирательной системы. Какие изменения в</a:t>
            </a:r>
          </a:p>
          <a:p>
            <a:pPr>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законодательстве о выборах свидетельствуют об утверждении в государстве </a:t>
            </a:r>
            <a:r>
              <a:rPr lang="ru-RU" sz="24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пропорциональной избирательной системы? </a:t>
            </a:r>
          </a:p>
          <a:p>
            <a:pPr>
              <a:lnSpc>
                <a:spcPct val="107000"/>
              </a:lnSpc>
              <a:spcAft>
                <a:spcPts val="800"/>
              </a:spcAft>
            </a:pP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существование 5%-</a:t>
            </a:r>
            <a:r>
              <a:rPr lang="ru-RU" sz="2400" dirty="0" err="1">
                <a:latin typeface="Calibri" panose="020F0502020204030204" pitchFamily="34" charset="0"/>
                <a:ea typeface="Calibri" panose="020F0502020204030204" pitchFamily="34" charset="0"/>
                <a:cs typeface="Times New Roman" panose="02020603050405020304" pitchFamily="18" charset="0"/>
              </a:rPr>
              <a:t>ного</a:t>
            </a:r>
            <a:r>
              <a:rPr lang="ru-RU" sz="2400" dirty="0">
                <a:latin typeface="Calibri" panose="020F0502020204030204" pitchFamily="34" charset="0"/>
                <a:ea typeface="Calibri" panose="020F0502020204030204" pitchFamily="34" charset="0"/>
                <a:cs typeface="Times New Roman" panose="02020603050405020304" pitchFamily="18" charset="0"/>
              </a:rPr>
              <a:t> избирательного барьера для политических партий</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увеличение количества избирательных округов</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проведение голосования по спискам политических партий</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введение всеобщего, равного и прямого избирательного права</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распределение мест в парламенте в соответствии с количеством голосов, полученных</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партией на выборах</a:t>
            </a:r>
          </a:p>
        </p:txBody>
      </p:sp>
    </p:spTree>
    <p:extLst>
      <p:ext uri="{BB962C8B-B14F-4D97-AF65-F5344CB8AC3E}">
        <p14:creationId xmlns:p14="http://schemas.microsoft.com/office/powerpoint/2010/main" val="3154539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2" name="Прямоугольник 1">
            <a:extLst>
              <a:ext uri="{FF2B5EF4-FFF2-40B4-BE49-F238E27FC236}">
                <a16:creationId xmlns:a16="http://schemas.microsoft.com/office/drawing/2014/main" id="{7A155BE1-5E2B-B945-A938-7911FCDCA72C}"/>
              </a:ext>
            </a:extLst>
          </p:cNvPr>
          <p:cNvSpPr/>
          <p:nvPr/>
        </p:nvSpPr>
        <p:spPr>
          <a:xfrm>
            <a:off x="3375378" y="512956"/>
            <a:ext cx="8726311" cy="3543984"/>
          </a:xfrm>
          <a:prstGeom prst="rect">
            <a:avLst/>
          </a:prstGeom>
        </p:spPr>
        <p:txBody>
          <a:bodyPr wrap="square">
            <a:spAutoFit/>
          </a:bodyPr>
          <a:lstStyle/>
          <a:p>
            <a:pPr>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об избирательных системах, используемых на парламентских выборах?</a:t>
            </a:r>
          </a:p>
          <a:p>
            <a:pPr>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А. При пропорциональной избирательной системе избиратели голосуют за списки кандидатов от политических партий.</a:t>
            </a:r>
          </a:p>
          <a:p>
            <a:pPr>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Б. Мажоритарная избирательная система характеризуется формированием единого общенационального избирательного округа.</a:t>
            </a:r>
          </a:p>
          <a:p>
            <a:pPr>
              <a:lnSpc>
                <a:spcPct val="107000"/>
              </a:lnSpc>
              <a:spcAft>
                <a:spcPts val="800"/>
              </a:spcAft>
            </a:pPr>
            <a:endParaRPr lang="ru-RU"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462556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sp>
        <p:nvSpPr>
          <p:cNvPr id="3" name="Прямоугольник 2">
            <a:extLst>
              <a:ext uri="{FF2B5EF4-FFF2-40B4-BE49-F238E27FC236}">
                <a16:creationId xmlns:a16="http://schemas.microsoft.com/office/drawing/2014/main" id="{005830CD-0286-5E4C-B02B-58BB40221697}"/>
              </a:ext>
            </a:extLst>
          </p:cNvPr>
          <p:cNvSpPr/>
          <p:nvPr/>
        </p:nvSpPr>
        <p:spPr>
          <a:xfrm>
            <a:off x="141111" y="513228"/>
            <a:ext cx="11909778" cy="4836645"/>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Пропорциональная избирательная система отличается от мажоритарной тем, что: </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выборы являются всеобщими и равными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созданием единого национального избирательного округа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победителем признаётся кандидат, получивший большинство голосов в своём округе </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предусмотрено тайное голосование на избирательных участках </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избиратель голосует за списки избирательных объединений или партий формируются одномандатные округа</a:t>
            </a:r>
          </a:p>
        </p:txBody>
      </p:sp>
    </p:spTree>
    <p:extLst>
      <p:ext uri="{BB962C8B-B14F-4D97-AF65-F5344CB8AC3E}">
        <p14:creationId xmlns:p14="http://schemas.microsoft.com/office/powerpoint/2010/main" val="32459051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162525" y="4545860"/>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5144981"/>
            <a:ext cx="2634975" cy="2122241"/>
          </a:xfrm>
          <a:prstGeom prst="rect">
            <a:avLst/>
          </a:prstGeom>
        </p:spPr>
      </p:pic>
      <p:sp>
        <p:nvSpPr>
          <p:cNvPr id="4" name="Прямоугольник 3">
            <a:extLst>
              <a:ext uri="{FF2B5EF4-FFF2-40B4-BE49-F238E27FC236}">
                <a16:creationId xmlns:a16="http://schemas.microsoft.com/office/drawing/2014/main" id="{104DC931-1910-7945-AC7B-F4A2CEFB9DB9}"/>
              </a:ext>
            </a:extLst>
          </p:cNvPr>
          <p:cNvSpPr/>
          <p:nvPr/>
        </p:nvSpPr>
        <p:spPr>
          <a:xfrm>
            <a:off x="225777" y="536931"/>
            <a:ext cx="11740445" cy="5242461"/>
          </a:xfrm>
          <a:prstGeom prst="rect">
            <a:avLst/>
          </a:prstGeom>
        </p:spPr>
        <p:txBody>
          <a:bodyPr wrap="square">
            <a:spAutoFit/>
          </a:bodyPr>
          <a:lstStyle/>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 демократическом государстве </a:t>
            </a:r>
            <a:r>
              <a:rPr lang="ru-RU" sz="24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правительство формируется блоком партий, победивших на выборах в парламент. Какие факты позволяют сделать вывод, что выборы проходили по пропорциональной избирательной системе? </a:t>
            </a:r>
          </a:p>
          <a:p>
            <a:pPr algn="just">
              <a:lnSpc>
                <a:spcPct val="107000"/>
              </a:lnSpc>
              <a:spcAft>
                <a:spcPts val="800"/>
              </a:spcAft>
            </a:pP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Голосование проводится по спискам политических партий.</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Все партии и кандидаты обладают равными правами.</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Победу одерживает кандидат, получивший большинство голосов на выборах.</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Предусмотрено голосование по одномандатным округам.</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Граждане голосуют прежде всего за программы партий, а не за конкретных людей.</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Количество мест, полученных партией в парламенте, зависит от процента голосов, поданных за партию на выборах.</a:t>
            </a:r>
          </a:p>
        </p:txBody>
      </p:sp>
    </p:spTree>
    <p:extLst>
      <p:ext uri="{BB962C8B-B14F-4D97-AF65-F5344CB8AC3E}">
        <p14:creationId xmlns:p14="http://schemas.microsoft.com/office/powerpoint/2010/main" val="813318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sp>
        <p:nvSpPr>
          <p:cNvPr id="5" name="Прямоугольник 4">
            <a:extLst>
              <a:ext uri="{FF2B5EF4-FFF2-40B4-BE49-F238E27FC236}">
                <a16:creationId xmlns:a16="http://schemas.microsoft.com/office/drawing/2014/main" id="{42525C93-0DC1-9649-99B7-9100F6349778}"/>
              </a:ext>
            </a:extLst>
          </p:cNvPr>
          <p:cNvSpPr/>
          <p:nvPr/>
        </p:nvSpPr>
        <p:spPr>
          <a:xfrm>
            <a:off x="265289" y="120017"/>
            <a:ext cx="11661422" cy="6120202"/>
          </a:xfrm>
          <a:prstGeom prst="rect">
            <a:avLst/>
          </a:prstGeom>
        </p:spPr>
        <p:txBody>
          <a:bodyPr wrap="square">
            <a:spAutoFit/>
          </a:bodyPr>
          <a:lstStyle/>
          <a:p>
            <a:pPr>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об избирательных системах в демократическом государстве и запишите цифры, под которыми они указаны.</a:t>
            </a:r>
          </a:p>
          <a:p>
            <a:pPr marL="342900" indent="-3429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Пропорциональная избирательная система применяется на выборах в представительные органы.</a:t>
            </a:r>
          </a:p>
          <a:p>
            <a:pPr marL="342900" indent="-3429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Избирательные системы предполагают равенство возможностей политических партий и кандидатов, добровольность участия в выборах.</a:t>
            </a:r>
          </a:p>
          <a:p>
            <a:pPr marL="342900" indent="-3429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Достоинством пропорциональной избирательной системы считается участие различных политических сил в представительном органе в зависимости от их популярности у избирателей.</a:t>
            </a:r>
          </a:p>
          <a:p>
            <a:pPr marL="342900" indent="-3429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При проведении выборов по мажоритарной системе депутатские мандаты распределяются между партийными списками в соответствии с голосами, поданными за эти списки.</a:t>
            </a:r>
          </a:p>
          <a:p>
            <a:pPr marL="342900" indent="-3429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Избирательные системы в демократических государствах обязательно предполагают проведение выборов в два тура.</a:t>
            </a:r>
          </a:p>
        </p:txBody>
      </p:sp>
    </p:spTree>
    <p:extLst>
      <p:ext uri="{BB962C8B-B14F-4D97-AF65-F5344CB8AC3E}">
        <p14:creationId xmlns:p14="http://schemas.microsoft.com/office/powerpoint/2010/main" val="4920411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061065" y="1274564"/>
            <a:ext cx="4481868" cy="4156518"/>
          </a:xfrm>
          <a:prstGeom prst="rect">
            <a:avLst/>
          </a:prstGeom>
        </p:spPr>
      </p:pic>
      <p:sp>
        <p:nvSpPr>
          <p:cNvPr id="4" name="Прямоугольник 3">
            <a:extLst>
              <a:ext uri="{FF2B5EF4-FFF2-40B4-BE49-F238E27FC236}">
                <a16:creationId xmlns:a16="http://schemas.microsoft.com/office/drawing/2014/main" id="{C79F4597-32FC-7A43-9EEC-88EBB3D59416}"/>
              </a:ext>
            </a:extLst>
          </p:cNvPr>
          <p:cNvSpPr/>
          <p:nvPr/>
        </p:nvSpPr>
        <p:spPr>
          <a:xfrm>
            <a:off x="801511" y="272324"/>
            <a:ext cx="7259554" cy="523220"/>
          </a:xfrm>
          <a:prstGeom prst="rect">
            <a:avLst/>
          </a:prstGeom>
        </p:spPr>
        <p:txBody>
          <a:bodyPr wrap="squar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План по теме «Избирательные системы».</a:t>
            </a:r>
            <a:r>
              <a:rPr lang="ru-RU" sz="2800" dirty="0">
                <a:solidFill>
                  <a:srgbClr val="FF0000"/>
                </a:solidFill>
              </a:rPr>
              <a:t> </a:t>
            </a:r>
          </a:p>
        </p:txBody>
      </p:sp>
      <p:sp>
        <p:nvSpPr>
          <p:cNvPr id="9" name="Прямоугольник 8">
            <a:extLst>
              <a:ext uri="{FF2B5EF4-FFF2-40B4-BE49-F238E27FC236}">
                <a16:creationId xmlns:a16="http://schemas.microsoft.com/office/drawing/2014/main" id="{362BAB2E-2493-BE47-8A93-4FF7A00F6452}"/>
              </a:ext>
            </a:extLst>
          </p:cNvPr>
          <p:cNvSpPr/>
          <p:nvPr/>
        </p:nvSpPr>
        <p:spPr>
          <a:xfrm>
            <a:off x="316089" y="751344"/>
            <a:ext cx="8827911" cy="5940088"/>
          </a:xfrm>
          <a:prstGeom prst="rect">
            <a:avLst/>
          </a:prstGeom>
        </p:spPr>
        <p:txBody>
          <a:bodyPr wrap="square">
            <a:spAutoFit/>
          </a:bodyPr>
          <a:lstStyle/>
          <a:p>
            <a:r>
              <a:rPr lang="ru-RU" sz="2000" dirty="0">
                <a:latin typeface="Calibri" panose="020F0502020204030204" pitchFamily="34" charset="0"/>
                <a:ea typeface="Calibri" panose="020F0502020204030204" pitchFamily="34" charset="0"/>
                <a:cs typeface="Times New Roman" panose="02020603050405020304" pitchFamily="18" charset="0"/>
              </a:rPr>
              <a:t>1. Понятие об избирательной системе. </a:t>
            </a:r>
          </a:p>
          <a:p>
            <a:r>
              <a:rPr lang="ru-RU" sz="2000" dirty="0">
                <a:latin typeface="Calibri" panose="020F0502020204030204" pitchFamily="34" charset="0"/>
                <a:ea typeface="Calibri" panose="020F0502020204030204" pitchFamily="34" charset="0"/>
                <a:cs typeface="Times New Roman" panose="02020603050405020304" pitchFamily="18" charset="0"/>
              </a:rPr>
              <a:t>2. Компоненты избирательной системы:</a:t>
            </a:r>
          </a:p>
          <a:p>
            <a:r>
              <a:rPr lang="ru-RU" sz="2000" dirty="0">
                <a:latin typeface="Calibri" panose="020F0502020204030204" pitchFamily="34" charset="0"/>
                <a:ea typeface="Calibri" panose="020F0502020204030204" pitchFamily="34" charset="0"/>
                <a:cs typeface="Times New Roman" panose="02020603050405020304" pitchFamily="18" charset="0"/>
              </a:rPr>
              <a:t>а) избирательное право;</a:t>
            </a:r>
          </a:p>
          <a:p>
            <a:r>
              <a:rPr lang="ru-RU" sz="2000" dirty="0">
                <a:latin typeface="Calibri" panose="020F0502020204030204" pitchFamily="34" charset="0"/>
                <a:ea typeface="Calibri" panose="020F0502020204030204" pitchFamily="34" charset="0"/>
                <a:cs typeface="Times New Roman" panose="02020603050405020304" pitchFamily="18" charset="0"/>
              </a:rPr>
              <a:t>б) избирательный процесс. </a:t>
            </a:r>
          </a:p>
          <a:p>
            <a:r>
              <a:rPr lang="ru-RU" sz="2000" dirty="0">
                <a:latin typeface="Calibri" panose="020F0502020204030204" pitchFamily="34" charset="0"/>
                <a:ea typeface="Calibri" panose="020F0502020204030204" pitchFamily="34" charset="0"/>
                <a:cs typeface="Times New Roman" panose="02020603050405020304" pitchFamily="18" charset="0"/>
              </a:rPr>
              <a:t>3. Стадии избирательного процесса. </a:t>
            </a:r>
          </a:p>
          <a:p>
            <a:r>
              <a:rPr lang="ru-RU" sz="2000" dirty="0">
                <a:latin typeface="Calibri" panose="020F0502020204030204" pitchFamily="34" charset="0"/>
                <a:ea typeface="Calibri" panose="020F0502020204030204" pitchFamily="34" charset="0"/>
                <a:cs typeface="Times New Roman" panose="02020603050405020304" pitchFamily="18" charset="0"/>
              </a:rPr>
              <a:t>а) назначение даты выборов;</a:t>
            </a:r>
          </a:p>
          <a:p>
            <a:r>
              <a:rPr lang="ru-RU" sz="2000" dirty="0">
                <a:latin typeface="Calibri" panose="020F0502020204030204" pitchFamily="34" charset="0"/>
                <a:ea typeface="Calibri" panose="020F0502020204030204" pitchFamily="34" charset="0"/>
                <a:cs typeface="Times New Roman" panose="02020603050405020304" pitchFamily="18" charset="0"/>
              </a:rPr>
              <a:t>б) образование избирательных округов;</a:t>
            </a:r>
          </a:p>
          <a:p>
            <a:r>
              <a:rPr lang="ru-RU" sz="2000" dirty="0">
                <a:latin typeface="Calibri" panose="020F0502020204030204" pitchFamily="34" charset="0"/>
                <a:ea typeface="Calibri" panose="020F0502020204030204" pitchFamily="34" charset="0"/>
                <a:cs typeface="Times New Roman" panose="02020603050405020304" pitchFamily="18" charset="0"/>
              </a:rPr>
              <a:t>в) формирование избирательных комиссий;</a:t>
            </a:r>
          </a:p>
          <a:p>
            <a:r>
              <a:rPr lang="ru-RU" sz="2000" dirty="0">
                <a:latin typeface="Calibri" panose="020F0502020204030204" pitchFamily="34" charset="0"/>
                <a:ea typeface="Calibri" panose="020F0502020204030204" pitchFamily="34" charset="0"/>
                <a:cs typeface="Times New Roman" panose="02020603050405020304" pitchFamily="18" charset="0"/>
              </a:rPr>
              <a:t>г) составление списков избирателей;</a:t>
            </a:r>
          </a:p>
          <a:p>
            <a:r>
              <a:rPr lang="ru-RU" sz="2000" dirty="0">
                <a:latin typeface="Calibri" panose="020F0502020204030204" pitchFamily="34" charset="0"/>
                <a:ea typeface="Calibri" panose="020F0502020204030204" pitchFamily="34" charset="0"/>
                <a:cs typeface="Times New Roman" panose="02020603050405020304" pitchFamily="18" charset="0"/>
              </a:rPr>
              <a:t>д) выдвижение и регистрация кандидатов в депутаты или на выборную должность;</a:t>
            </a:r>
          </a:p>
          <a:p>
            <a:r>
              <a:rPr lang="ru-RU" sz="2000" dirty="0">
                <a:latin typeface="Calibri" panose="020F0502020204030204" pitchFamily="34" charset="0"/>
                <a:ea typeface="Calibri" panose="020F0502020204030204" pitchFamily="34" charset="0"/>
                <a:cs typeface="Times New Roman" panose="02020603050405020304" pitchFamily="18" charset="0"/>
              </a:rPr>
              <a:t>е) предвыборная агитация;</a:t>
            </a:r>
          </a:p>
          <a:p>
            <a:r>
              <a:rPr lang="ru-RU" sz="2000" dirty="0">
                <a:latin typeface="Calibri" panose="020F0502020204030204" pitchFamily="34" charset="0"/>
                <a:ea typeface="Calibri" panose="020F0502020204030204" pitchFamily="34" charset="0"/>
                <a:cs typeface="Times New Roman" panose="02020603050405020304" pitchFamily="18" charset="0"/>
              </a:rPr>
              <a:t>ж) голосование и установление результатов;</a:t>
            </a:r>
          </a:p>
          <a:p>
            <a:r>
              <a:rPr lang="ru-RU" sz="2000" dirty="0">
                <a:latin typeface="Calibri" panose="020F0502020204030204" pitchFamily="34" charset="0"/>
                <a:ea typeface="Calibri" panose="020F0502020204030204" pitchFamily="34" charset="0"/>
                <a:cs typeface="Times New Roman" panose="02020603050405020304" pitchFamily="18" charset="0"/>
              </a:rPr>
              <a:t>з) финансирование выборов и предоставление отчетов о расходовании средств. </a:t>
            </a:r>
          </a:p>
          <a:p>
            <a:r>
              <a:rPr lang="ru-RU" sz="2000" dirty="0">
                <a:latin typeface="Calibri" panose="020F0502020204030204" pitchFamily="34" charset="0"/>
                <a:ea typeface="Calibri" panose="020F0502020204030204" pitchFamily="34" charset="0"/>
                <a:cs typeface="Times New Roman" panose="02020603050405020304" pitchFamily="18" charset="0"/>
              </a:rPr>
              <a:t>4. Виды избирательных систем:</a:t>
            </a:r>
          </a:p>
          <a:p>
            <a:r>
              <a:rPr lang="ru-RU" sz="2000" dirty="0">
                <a:latin typeface="Calibri" panose="020F0502020204030204" pitchFamily="34" charset="0"/>
                <a:ea typeface="Calibri" panose="020F0502020204030204" pitchFamily="34" charset="0"/>
                <a:cs typeface="Times New Roman" panose="02020603050405020304" pitchFamily="18" charset="0"/>
              </a:rPr>
              <a:t>а) мажоритарная;</a:t>
            </a:r>
          </a:p>
          <a:p>
            <a:r>
              <a:rPr lang="ru-RU" sz="2000" dirty="0">
                <a:latin typeface="Calibri" panose="020F0502020204030204" pitchFamily="34" charset="0"/>
                <a:ea typeface="Calibri" panose="020F0502020204030204" pitchFamily="34" charset="0"/>
                <a:cs typeface="Times New Roman" panose="02020603050405020304" pitchFamily="18" charset="0"/>
              </a:rPr>
              <a:t>б) пропорциональная;</a:t>
            </a:r>
          </a:p>
          <a:p>
            <a:r>
              <a:rPr lang="ru-RU" sz="2000" dirty="0">
                <a:latin typeface="Calibri" panose="020F0502020204030204" pitchFamily="34" charset="0"/>
                <a:ea typeface="Calibri" panose="020F0502020204030204" pitchFamily="34" charset="0"/>
                <a:cs typeface="Times New Roman" panose="02020603050405020304" pitchFamily="18" charset="0"/>
              </a:rPr>
              <a:t>в) смешанная. </a:t>
            </a:r>
          </a:p>
        </p:txBody>
      </p:sp>
    </p:spTree>
    <p:extLst>
      <p:ext uri="{BB962C8B-B14F-4D97-AF65-F5344CB8AC3E}">
        <p14:creationId xmlns:p14="http://schemas.microsoft.com/office/powerpoint/2010/main" val="25981540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sp>
        <p:nvSpPr>
          <p:cNvPr id="7" name="Прямоугольник 6">
            <a:extLst>
              <a:ext uri="{FF2B5EF4-FFF2-40B4-BE49-F238E27FC236}">
                <a16:creationId xmlns:a16="http://schemas.microsoft.com/office/drawing/2014/main" id="{87410D7D-4926-7845-AD65-B4B5EB92A41E}"/>
              </a:ext>
            </a:extLst>
          </p:cNvPr>
          <p:cNvSpPr/>
          <p:nvPr/>
        </p:nvSpPr>
        <p:spPr>
          <a:xfrm>
            <a:off x="99786" y="166568"/>
            <a:ext cx="11877725" cy="6370975"/>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5. Виды мажоритарной системы:</a:t>
            </a:r>
          </a:p>
          <a:p>
            <a:r>
              <a:rPr lang="ru-RU" sz="2400" dirty="0">
                <a:latin typeface="Calibri" panose="020F0502020204030204" pitchFamily="34" charset="0"/>
                <a:ea typeface="Calibri" panose="020F0502020204030204" pitchFamily="34" charset="0"/>
                <a:cs typeface="Times New Roman" panose="02020603050405020304" pitchFamily="18" charset="0"/>
              </a:rPr>
              <a:t>а) абсолютного большинства;</a:t>
            </a:r>
          </a:p>
          <a:p>
            <a:r>
              <a:rPr lang="ru-RU" sz="2400" dirty="0">
                <a:latin typeface="Calibri" panose="020F0502020204030204" pitchFamily="34" charset="0"/>
                <a:ea typeface="Calibri" panose="020F0502020204030204" pitchFamily="34" charset="0"/>
                <a:cs typeface="Times New Roman" panose="02020603050405020304" pitchFamily="18" charset="0"/>
              </a:rPr>
              <a:t>б) относительного большинства. </a:t>
            </a:r>
          </a:p>
          <a:p>
            <a:r>
              <a:rPr lang="ru-RU" sz="2400" dirty="0">
                <a:latin typeface="Calibri" panose="020F0502020204030204" pitchFamily="34" charset="0"/>
                <a:ea typeface="Calibri" panose="020F0502020204030204" pitchFamily="34" charset="0"/>
                <a:cs typeface="Times New Roman" panose="02020603050405020304" pitchFamily="18" charset="0"/>
              </a:rPr>
              <a:t>6. Признаки мажоритарной системы:</a:t>
            </a:r>
          </a:p>
          <a:p>
            <a:r>
              <a:rPr lang="ru-RU" sz="2400" dirty="0">
                <a:latin typeface="Calibri" panose="020F0502020204030204" pitchFamily="34" charset="0"/>
                <a:ea typeface="Calibri" panose="020F0502020204030204" pitchFamily="34" charset="0"/>
                <a:cs typeface="Times New Roman" panose="02020603050405020304" pitchFamily="18" charset="0"/>
              </a:rPr>
              <a:t>а) применяется при выборах высших должностных лиц (президента, губернатора, мэра) и при выборах коллегиальных органов власти (депутатов парламента);</a:t>
            </a:r>
          </a:p>
          <a:p>
            <a:r>
              <a:rPr lang="ru-RU" sz="2400" dirty="0">
                <a:latin typeface="Calibri" panose="020F0502020204030204" pitchFamily="34" charset="0"/>
                <a:ea typeface="Calibri" panose="020F0502020204030204" pitchFamily="34" charset="0"/>
                <a:cs typeface="Times New Roman" panose="02020603050405020304" pitchFamily="18" charset="0"/>
              </a:rPr>
              <a:t>б) голосование за конкретного кандидата;</a:t>
            </a:r>
          </a:p>
          <a:p>
            <a:r>
              <a:rPr lang="ru-RU" sz="2400" dirty="0">
                <a:latin typeface="Calibri" panose="020F0502020204030204" pitchFamily="34" charset="0"/>
                <a:ea typeface="Calibri" panose="020F0502020204030204" pitchFamily="34" charset="0"/>
                <a:cs typeface="Times New Roman" panose="02020603050405020304" pitchFamily="18" charset="0"/>
              </a:rPr>
              <a:t>в) победителем считается кандидат, набравший большинство голосов;</a:t>
            </a:r>
          </a:p>
          <a:p>
            <a:r>
              <a:rPr lang="ru-RU" sz="2400" dirty="0">
                <a:latin typeface="Calibri" panose="020F0502020204030204" pitchFamily="34" charset="0"/>
                <a:ea typeface="Calibri" panose="020F0502020204030204" pitchFamily="34" charset="0"/>
                <a:cs typeface="Times New Roman" panose="02020603050405020304" pitchFamily="18" charset="0"/>
              </a:rPr>
              <a:t>г) территория страны разбивается на избирательные округа, от избирательного округа чаще всего один кандидат, но иногда два и более. </a:t>
            </a:r>
          </a:p>
          <a:p>
            <a:r>
              <a:rPr lang="ru-RU" sz="2400" dirty="0">
                <a:latin typeface="Calibri" panose="020F0502020204030204" pitchFamily="34" charset="0"/>
                <a:ea typeface="Calibri" panose="020F0502020204030204" pitchFamily="34" charset="0"/>
                <a:cs typeface="Times New Roman" panose="02020603050405020304" pitchFamily="18" charset="0"/>
              </a:rPr>
              <a:t>7. Признаки пропорциональной системы:</a:t>
            </a:r>
          </a:p>
          <a:p>
            <a:r>
              <a:rPr lang="ru-RU" sz="2400" dirty="0">
                <a:latin typeface="Calibri" panose="020F0502020204030204" pitchFamily="34" charset="0"/>
                <a:ea typeface="Calibri" panose="020F0502020204030204" pitchFamily="34" charset="0"/>
                <a:cs typeface="Times New Roman" panose="02020603050405020304" pitchFamily="18" charset="0"/>
              </a:rPr>
              <a:t>а) голосование по партийным спискам;</a:t>
            </a:r>
          </a:p>
          <a:p>
            <a:r>
              <a:rPr lang="ru-RU" sz="2400" dirty="0">
                <a:latin typeface="Calibri" panose="020F0502020204030204" pitchFamily="34" charset="0"/>
                <a:ea typeface="Calibri" panose="020F0502020204030204" pitchFamily="34" charset="0"/>
                <a:cs typeface="Times New Roman" panose="02020603050405020304" pitchFamily="18" charset="0"/>
              </a:rPr>
              <a:t>б) количество мандатов распределяется в соответствии с процентами набранных голосов;</a:t>
            </a:r>
          </a:p>
          <a:p>
            <a:r>
              <a:rPr lang="ru-RU" sz="2400" dirty="0">
                <a:latin typeface="Calibri" panose="020F0502020204030204" pitchFamily="34" charset="0"/>
                <a:ea typeface="Calibri" panose="020F0502020204030204" pitchFamily="34" charset="0"/>
                <a:cs typeface="Times New Roman" panose="02020603050405020304" pitchFamily="18" charset="0"/>
              </a:rPr>
              <a:t>в) существует процентный избирательный порог набранных голосов, чтобы пройти в парламент (в России 5%);</a:t>
            </a:r>
          </a:p>
          <a:p>
            <a:r>
              <a:rPr lang="ru-RU" sz="2400" dirty="0">
                <a:latin typeface="Calibri" panose="020F0502020204030204" pitchFamily="34" charset="0"/>
                <a:ea typeface="Calibri" panose="020F0502020204030204" pitchFamily="34" charset="0"/>
                <a:cs typeface="Times New Roman" panose="02020603050405020304" pitchFamily="18" charset="0"/>
              </a:rPr>
              <a:t>г) формирование единого общенационального избирательного округа. </a:t>
            </a:r>
          </a:p>
        </p:txBody>
      </p:sp>
    </p:spTree>
    <p:extLst>
      <p:ext uri="{BB962C8B-B14F-4D97-AF65-F5344CB8AC3E}">
        <p14:creationId xmlns:p14="http://schemas.microsoft.com/office/powerpoint/2010/main" val="3589811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sp>
        <p:nvSpPr>
          <p:cNvPr id="2" name="Прямоугольник 1">
            <a:extLst>
              <a:ext uri="{FF2B5EF4-FFF2-40B4-BE49-F238E27FC236}">
                <a16:creationId xmlns:a16="http://schemas.microsoft.com/office/drawing/2014/main" id="{F0085E62-4B2E-6243-A269-6EAF4C7034EF}"/>
              </a:ext>
            </a:extLst>
          </p:cNvPr>
          <p:cNvSpPr/>
          <p:nvPr/>
        </p:nvSpPr>
        <p:spPr>
          <a:xfrm>
            <a:off x="587022" y="-79653"/>
            <a:ext cx="11221156" cy="7017306"/>
          </a:xfrm>
          <a:prstGeom prst="rect">
            <a:avLst/>
          </a:prstGeom>
        </p:spPr>
        <p:txBody>
          <a:bodyPr wrap="square">
            <a:spAutoFit/>
          </a:bodyPr>
          <a:lstStyle/>
          <a:p>
            <a:r>
              <a:rPr lang="ru-RU" dirty="0">
                <a:latin typeface="Calibri" panose="020F0502020204030204" pitchFamily="34" charset="0"/>
                <a:ea typeface="Calibri" panose="020F0502020204030204" pitchFamily="34" charset="0"/>
                <a:cs typeface="Times New Roman" panose="02020603050405020304" pitchFamily="18" charset="0"/>
              </a:rPr>
              <a:t>8. Достоинства мажоритарной системы:                              </a:t>
            </a:r>
          </a:p>
          <a:p>
            <a:r>
              <a:rPr lang="ru-RU" dirty="0">
                <a:latin typeface="Calibri" panose="020F0502020204030204" pitchFamily="34" charset="0"/>
                <a:ea typeface="Calibri" panose="020F0502020204030204" pitchFamily="34" charset="0"/>
                <a:cs typeface="Times New Roman" panose="02020603050405020304" pitchFamily="18" charset="0"/>
              </a:rPr>
              <a:t>а) устанавливается прямая ответственность избранного депутата перед своими избирателями и населением округа;</a:t>
            </a:r>
          </a:p>
          <a:p>
            <a:r>
              <a:rPr lang="ru-RU" dirty="0">
                <a:latin typeface="Calibri" panose="020F0502020204030204" pitchFamily="34" charset="0"/>
                <a:ea typeface="Calibri" panose="020F0502020204030204" pitchFamily="34" charset="0"/>
                <a:cs typeface="Times New Roman" panose="02020603050405020304" pitchFamily="18" charset="0"/>
              </a:rPr>
              <a:t>б) обеспечивает партии-победителю значительное большинство в парламенте, позволяющее, при парламентарных и смешанных формах правления, формировать устойчивое Правительство;</a:t>
            </a:r>
          </a:p>
          <a:p>
            <a:r>
              <a:rPr lang="ru-RU" dirty="0">
                <a:latin typeface="Calibri" panose="020F0502020204030204" pitchFamily="34" charset="0"/>
                <a:ea typeface="Calibri" panose="020F0502020204030204" pitchFamily="34" charset="0"/>
                <a:cs typeface="Times New Roman" panose="02020603050405020304" pitchFamily="18" charset="0"/>
              </a:rPr>
              <a:t>в) возможность участвовать и победить любому независимому кандидату, популярному в том или ином месте. </a:t>
            </a:r>
          </a:p>
          <a:p>
            <a:r>
              <a:rPr lang="ru-RU" dirty="0">
                <a:latin typeface="Calibri" panose="020F0502020204030204" pitchFamily="34" charset="0"/>
                <a:ea typeface="Calibri" panose="020F0502020204030204" pitchFamily="34" charset="0"/>
                <a:cs typeface="Times New Roman" panose="02020603050405020304" pitchFamily="18" charset="0"/>
              </a:rPr>
              <a:t>9. Недостатки мажоритарной системы:</a:t>
            </a:r>
          </a:p>
          <a:p>
            <a:r>
              <a:rPr lang="ru-RU" dirty="0">
                <a:latin typeface="Calibri" panose="020F0502020204030204" pitchFamily="34" charset="0"/>
                <a:ea typeface="Calibri" panose="020F0502020204030204" pitchFamily="34" charset="0"/>
                <a:cs typeface="Times New Roman" panose="02020603050405020304" pitchFamily="18" charset="0"/>
              </a:rPr>
              <a:t>а) получившие незначительное меньшинство могут быть вообще не представлены во властных структурах;</a:t>
            </a:r>
          </a:p>
          <a:p>
            <a:r>
              <a:rPr lang="ru-RU" dirty="0">
                <a:latin typeface="Calibri" panose="020F0502020204030204" pitchFamily="34" charset="0"/>
                <a:ea typeface="Calibri" panose="020F0502020204030204" pitchFamily="34" charset="0"/>
                <a:cs typeface="Times New Roman" panose="02020603050405020304" pitchFamily="18" charset="0"/>
              </a:rPr>
              <a:t>б) частая не результативность выборов, которая приводит к 2 туру;</a:t>
            </a:r>
          </a:p>
          <a:p>
            <a:r>
              <a:rPr lang="ru-RU" dirty="0">
                <a:latin typeface="Calibri" panose="020F0502020204030204" pitchFamily="34" charset="0"/>
                <a:ea typeface="Calibri" panose="020F0502020204030204" pitchFamily="34" charset="0"/>
                <a:cs typeface="Times New Roman" panose="02020603050405020304" pitchFamily="18" charset="0"/>
              </a:rPr>
              <a:t>в) приоритетом депутата, избранного по одномандатному округу, будут проблемы собственного округа, что может затруднить принятие общих решений. </a:t>
            </a:r>
          </a:p>
          <a:p>
            <a:r>
              <a:rPr lang="ru-RU" dirty="0">
                <a:latin typeface="Calibri" panose="020F0502020204030204" pitchFamily="34" charset="0"/>
                <a:ea typeface="Calibri" panose="020F0502020204030204" pitchFamily="34" charset="0"/>
                <a:cs typeface="Times New Roman" panose="02020603050405020304" pitchFamily="18" charset="0"/>
              </a:rPr>
              <a:t>10. Достоинства пропорциональной системы:</a:t>
            </a:r>
          </a:p>
          <a:p>
            <a:r>
              <a:rPr lang="ru-RU" dirty="0">
                <a:latin typeface="Calibri" panose="020F0502020204030204" pitchFamily="34" charset="0"/>
                <a:ea typeface="Calibri" panose="020F0502020204030204" pitchFamily="34" charset="0"/>
                <a:cs typeface="Times New Roman" panose="02020603050405020304" pitchFamily="18" charset="0"/>
              </a:rPr>
              <a:t>а) представляет широкий спектр политических партий, тем самым, отражая волю меньшинства;</a:t>
            </a:r>
          </a:p>
          <a:p>
            <a:r>
              <a:rPr lang="ru-RU" dirty="0">
                <a:latin typeface="Calibri" panose="020F0502020204030204" pitchFamily="34" charset="0"/>
                <a:ea typeface="Calibri" panose="020F0502020204030204" pitchFamily="34" charset="0"/>
                <a:cs typeface="Times New Roman" panose="02020603050405020304" pitchFamily="18" charset="0"/>
              </a:rPr>
              <a:t>б) является гарантом представительства в парламенте мелких и средних партий;</a:t>
            </a:r>
          </a:p>
          <a:p>
            <a:r>
              <a:rPr lang="ru-RU" dirty="0">
                <a:latin typeface="Calibri" panose="020F0502020204030204" pitchFamily="34" charset="0"/>
                <a:ea typeface="Calibri" panose="020F0502020204030204" pitchFamily="34" charset="0"/>
                <a:cs typeface="Times New Roman" panose="02020603050405020304" pitchFamily="18" charset="0"/>
              </a:rPr>
              <a:t>в) меньше вероятность попадания в парламент представителей, обладающих финансовыми рычагами давления на избирателей.  </a:t>
            </a:r>
          </a:p>
          <a:p>
            <a:r>
              <a:rPr lang="ru-RU" dirty="0">
                <a:latin typeface="Calibri" panose="020F0502020204030204" pitchFamily="34" charset="0"/>
                <a:ea typeface="Calibri" panose="020F0502020204030204" pitchFamily="34" charset="0"/>
                <a:cs typeface="Times New Roman" panose="02020603050405020304" pitchFamily="18" charset="0"/>
              </a:rPr>
              <a:t>11. Недостатки пропорциональной системы:</a:t>
            </a:r>
          </a:p>
          <a:p>
            <a:r>
              <a:rPr lang="ru-RU" dirty="0">
                <a:latin typeface="Calibri" panose="020F0502020204030204" pitchFamily="34" charset="0"/>
                <a:ea typeface="Calibri" panose="020F0502020204030204" pitchFamily="34" charset="0"/>
                <a:cs typeface="Times New Roman" panose="02020603050405020304" pitchFamily="18" charset="0"/>
              </a:rPr>
              <a:t>а) избранные по партийным спискам депутаты не столько ответственны перед избирателем, сколько перед самой партией;</a:t>
            </a:r>
          </a:p>
          <a:p>
            <a:r>
              <a:rPr lang="ru-RU" dirty="0">
                <a:latin typeface="Calibri" panose="020F0502020204030204" pitchFamily="34" charset="0"/>
                <a:ea typeface="Calibri" panose="020F0502020204030204" pitchFamily="34" charset="0"/>
                <a:cs typeface="Times New Roman" panose="02020603050405020304" pitchFamily="18" charset="0"/>
              </a:rPr>
              <a:t>б) избиратель выбирает не отдельных персон, а список кандидатов, которые в большинстве своем ему не известны;</a:t>
            </a:r>
          </a:p>
          <a:p>
            <a:r>
              <a:rPr lang="ru-RU" dirty="0">
                <a:latin typeface="Calibri" panose="020F0502020204030204" pitchFamily="34" charset="0"/>
                <a:ea typeface="Calibri" panose="020F0502020204030204" pitchFamily="34" charset="0"/>
                <a:cs typeface="Times New Roman" panose="02020603050405020304" pitchFamily="18" charset="0"/>
              </a:rPr>
              <a:t>в) появление в парламенте множества мелких фракций, которые могут препятствовать принятию общих решений;</a:t>
            </a:r>
          </a:p>
          <a:p>
            <a:r>
              <a:rPr lang="ru-RU" dirty="0">
                <a:latin typeface="Calibri" panose="020F0502020204030204" pitchFamily="34" charset="0"/>
                <a:ea typeface="Calibri" panose="020F0502020204030204" pitchFamily="34" charset="0"/>
                <a:cs typeface="Times New Roman" panose="02020603050405020304" pitchFamily="18" charset="0"/>
              </a:rPr>
              <a:t>г) процентный барьер, не позволяющий пройти новой или небольшой партии. </a:t>
            </a:r>
          </a:p>
          <a:p>
            <a:r>
              <a:rPr lang="ru-RU" dirty="0">
                <a:latin typeface="Calibri" panose="020F0502020204030204" pitchFamily="34" charset="0"/>
                <a:ea typeface="Calibri" panose="020F0502020204030204" pitchFamily="34" charset="0"/>
                <a:cs typeface="Times New Roman" panose="02020603050405020304" pitchFamily="18" charset="0"/>
              </a:rPr>
              <a:t>12. Особенности избирательной системы в РФ.</a:t>
            </a:r>
          </a:p>
        </p:txBody>
      </p:sp>
    </p:spTree>
    <p:extLst>
      <p:ext uri="{BB962C8B-B14F-4D97-AF65-F5344CB8AC3E}">
        <p14:creationId xmlns:p14="http://schemas.microsoft.com/office/powerpoint/2010/main" val="3122658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826BCA5-C769-7440-9C41-A7551246B546}"/>
              </a:ext>
            </a:extLst>
          </p:cNvPr>
          <p:cNvSpPr txBox="1"/>
          <p:nvPr/>
        </p:nvSpPr>
        <p:spPr>
          <a:xfrm>
            <a:off x="395111" y="0"/>
            <a:ext cx="11401778" cy="6740307"/>
          </a:xfrm>
          <a:prstGeom prst="rect">
            <a:avLst/>
          </a:prstGeom>
          <a:noFill/>
        </p:spPr>
        <p:txBody>
          <a:bodyPr wrap="square">
            <a:spAutoFit/>
          </a:bodyPr>
          <a:lstStyle/>
          <a:p>
            <a:pPr algn="just"/>
            <a:r>
              <a:rPr lang="ru-RU" sz="1800" dirty="0">
                <a:solidFill>
                  <a:srgbClr val="FF0000"/>
                </a:solidFill>
                <a:effectLst/>
                <a:latin typeface=".Ã˛"/>
                <a:ea typeface="Calibri" panose="020F0502020204030204" pitchFamily="34" charset="0"/>
                <a:cs typeface=".Ã˛"/>
              </a:rPr>
              <a:t>Правовые основы избирательного права в РФ (Избирательное право и</a:t>
            </a:r>
            <a:r>
              <a:rPr lang="ru-RU"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ru-RU" sz="1800" dirty="0">
                <a:solidFill>
                  <a:srgbClr val="FF0000"/>
                </a:solidFill>
                <a:effectLst/>
                <a:latin typeface=".Ã˛"/>
                <a:ea typeface="Calibri" panose="020F0502020204030204" pitchFamily="34" charset="0"/>
                <a:cs typeface=".Ã˛"/>
              </a:rPr>
              <a:t>избирательный процесс в РФ, Избирательная кампания в РФ, Избирательная</a:t>
            </a:r>
            <a:r>
              <a:rPr lang="ru-RU"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ru-RU" sz="1800" dirty="0">
                <a:solidFill>
                  <a:srgbClr val="FF0000"/>
                </a:solidFill>
                <a:effectLst/>
                <a:latin typeface=".Ã˛"/>
                <a:ea typeface="Calibri" panose="020F0502020204030204" pitchFamily="34" charset="0"/>
                <a:cs typeface=".Ã˛"/>
              </a:rPr>
              <a:t>система в РФ, Законодательство Российской Федерации о выборах; Российская</a:t>
            </a:r>
            <a:r>
              <a:rPr lang="ru-RU"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ru-RU" sz="1800" dirty="0">
                <a:solidFill>
                  <a:srgbClr val="FF0000"/>
                </a:solidFill>
                <a:effectLst/>
                <a:latin typeface=".Ã˛"/>
                <a:ea typeface="Calibri" panose="020F0502020204030204" pitchFamily="34" charset="0"/>
                <a:cs typeface=".Ã˛"/>
              </a:rPr>
              <a:t>Федерация: избирательная система)</a:t>
            </a:r>
            <a:endParaRPr lang="ru-RU"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1. Избирательное право как часть политической и правовой системы.</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2. Источники избирательного права в РФ</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Конституция РФ;</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закон «О выборах Президента РФ»;</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закон «О выборах депутатов Государственной Думы РФ»;</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закон «О референдуме РФ» и т.д.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3. Избирательные права граждан</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активное избирательное право (право избирать);</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пассивное избирательное право (быть избранным).</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Times New Roman" panose="02020603050405020304" pitchFamily="18" charset="0"/>
                <a:ea typeface="Calibri" panose="020F0502020204030204" pitchFamily="34" charset="0"/>
                <a:cs typeface="Times New Roman" panose="02020603050405020304" pitchFamily="18" charset="0"/>
              </a:rPr>
              <a:t>4</a:t>
            </a:r>
            <a:r>
              <a:rPr lang="ru-RU" sz="1800" dirty="0">
                <a:effectLst/>
                <a:latin typeface=".Ã˛"/>
                <a:ea typeface="Calibri" panose="020F0502020204030204" pitchFamily="34" charset="0"/>
                <a:cs typeface=".Ã˛"/>
              </a:rPr>
              <a:t>. Принципы выборов в РФ</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прямые;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равные;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тайные;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альтернативные;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д) свободные;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е) всеобщие.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5. Выборы Президента РФ</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возможность второго тура;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назначаются Советом Федерации РФ;</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проходят раз в 6 лет.</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A2AD1014-0E93-E745-91A5-ED997C2D5566}"/>
              </a:ext>
            </a:extLst>
          </p:cNvPr>
          <p:cNvSpPr txBox="1"/>
          <p:nvPr/>
        </p:nvSpPr>
        <p:spPr>
          <a:xfrm>
            <a:off x="6400800" y="5044281"/>
            <a:ext cx="6096000" cy="1200329"/>
          </a:xfrm>
          <a:prstGeom prst="rect">
            <a:avLst/>
          </a:prstGeom>
          <a:noFill/>
        </p:spPr>
        <p:txBody>
          <a:bodyPr wrap="square">
            <a:spAutoFit/>
          </a:bodyPr>
          <a:lstStyle/>
          <a:p>
            <a:r>
              <a:rPr lang="ru-RU" sz="1800" dirty="0">
                <a:effectLst/>
                <a:latin typeface=".Ã˛"/>
                <a:ea typeface="Calibri" panose="020F0502020204030204" pitchFamily="34" charset="0"/>
                <a:cs typeface=".Ã˛"/>
              </a:rPr>
              <a:t>6. Выборы депутатов Государственной Думы РФ:</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проводятся по смешанной избирательной системе;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проходят раз в 5 лет;</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назначаются Президентом РФ</a:t>
            </a:r>
            <a:endParaRPr lang="ru-RU" dirty="0"/>
          </a:p>
        </p:txBody>
      </p:sp>
    </p:spTree>
    <p:extLst>
      <p:ext uri="{BB962C8B-B14F-4D97-AF65-F5344CB8AC3E}">
        <p14:creationId xmlns:p14="http://schemas.microsoft.com/office/powerpoint/2010/main" val="4243109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7DDB675-A33F-6D49-B8D3-AD5B9E6496BA}"/>
              </a:ext>
            </a:extLst>
          </p:cNvPr>
          <p:cNvSpPr txBox="1"/>
          <p:nvPr/>
        </p:nvSpPr>
        <p:spPr>
          <a:xfrm>
            <a:off x="310444" y="109015"/>
            <a:ext cx="11571111" cy="6740307"/>
          </a:xfrm>
          <a:prstGeom prst="rect">
            <a:avLst/>
          </a:prstGeom>
          <a:noFill/>
        </p:spPr>
        <p:txBody>
          <a:bodyPr wrap="square">
            <a:spAutoFit/>
          </a:bodyPr>
          <a:lstStyle/>
          <a:p>
            <a:r>
              <a:rPr lang="ru-RU" sz="1800" dirty="0">
                <a:solidFill>
                  <a:srgbClr val="FF0000"/>
                </a:solidFill>
                <a:effectLst/>
                <a:latin typeface=".Ã˛"/>
                <a:ea typeface="Calibri" panose="020F0502020204030204" pitchFamily="34" charset="0"/>
                <a:cs typeface=".Ã˛"/>
              </a:rPr>
              <a:t>Роль выборов в политическом процессе (Выборы; Выборы как форма политического</a:t>
            </a:r>
            <a:r>
              <a:rPr lang="ru-RU"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ru-RU" sz="1800" dirty="0">
                <a:solidFill>
                  <a:srgbClr val="FF0000"/>
                </a:solidFill>
                <a:effectLst/>
                <a:latin typeface=".Ã˛"/>
                <a:ea typeface="Calibri" panose="020F0502020204030204" pitchFamily="34" charset="0"/>
                <a:cs typeface=".Ã˛"/>
              </a:rPr>
              <a:t>участия граждан)</a:t>
            </a:r>
            <a:endParaRPr lang="ru-RU"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1. Формы политического участия граждан:</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членство в политических партиях;</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участие в избирательных кампаниях;</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участие в массовых мирных митингах, шествиях, демонстрациях;</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голосование на выборах и т.д.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2. Избирательные права граждан</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активное избирательное право (голосовать);</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пассивное избирательное право (быть избранным).</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3. Принципы демократических выборов</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прямые;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равные;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тайные;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альтернативные;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д) свободные;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е) всеобщие.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4. Избирательные системы</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мажоритарная;</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пропорциональная;</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смешанная.</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5. Этапы выборов (избирательный процесс):</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выдвижение и регистрация кандидатов;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предвыборная агитация;</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голосование и т.д.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147821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
        <p:nvSpPr>
          <p:cNvPr id="6" name="Прямоугольник 5">
            <a:extLst>
              <a:ext uri="{FF2B5EF4-FFF2-40B4-BE49-F238E27FC236}">
                <a16:creationId xmlns:a16="http://schemas.microsoft.com/office/drawing/2014/main" id="{9ACD4942-5D16-B74A-9A9E-48CEA7066634}"/>
              </a:ext>
            </a:extLst>
          </p:cNvPr>
          <p:cNvSpPr/>
          <p:nvPr/>
        </p:nvSpPr>
        <p:spPr>
          <a:xfrm>
            <a:off x="304800" y="238055"/>
            <a:ext cx="8697951" cy="6447919"/>
          </a:xfrm>
          <a:prstGeom prst="rect">
            <a:avLst/>
          </a:prstGeom>
        </p:spPr>
        <p:txBody>
          <a:bodyPr wrap="square">
            <a:spAutoFit/>
          </a:bodyPr>
          <a:lstStyle/>
          <a:p>
            <a:pPr marR="54610" algn="just">
              <a:spcBef>
                <a:spcPts val="840"/>
              </a:spcBef>
            </a:pPr>
            <a:r>
              <a:rPr lang="ru-RU" sz="2400" dirty="0">
                <a:solidFill>
                  <a:srgbClr val="FF0000"/>
                </a:solidFill>
                <a:latin typeface="Montserrat Medium" pitchFamily="2" charset="0"/>
                <a:ea typeface="Times New Roman" panose="02020603050405020304" pitchFamily="18" charset="0"/>
              </a:rPr>
              <a:t>В стране </a:t>
            </a:r>
            <a:r>
              <a:rPr lang="ru-RU" sz="2400" dirty="0" err="1">
                <a:solidFill>
                  <a:srgbClr val="FF0000"/>
                </a:solidFill>
                <a:latin typeface="Montserrat Medium" pitchFamily="2" charset="0"/>
                <a:ea typeface="Times New Roman" panose="02020603050405020304" pitchFamily="18" charset="0"/>
              </a:rPr>
              <a:t>Z</a:t>
            </a:r>
            <a:r>
              <a:rPr lang="ru-RU" sz="2400" dirty="0">
                <a:solidFill>
                  <a:srgbClr val="FF0000"/>
                </a:solidFill>
                <a:latin typeface="Montserrat Medium" pitchFamily="2" charset="0"/>
                <a:ea typeface="Times New Roman" panose="02020603050405020304" pitchFamily="18" charset="0"/>
              </a:rPr>
              <a:t> прошли парламентские выборы. Какие признаки из перечисленных ниже позволяют сделать вывод том, что выборы проходили по мажоритарной системе? Запишите </a:t>
            </a:r>
            <a:r>
              <a:rPr lang="ru-RU" sz="2400" b="1" dirty="0">
                <a:solidFill>
                  <a:srgbClr val="FF0000"/>
                </a:solidFill>
                <a:latin typeface="Montserrat Medium" pitchFamily="2" charset="0"/>
                <a:ea typeface="Times New Roman" panose="02020603050405020304" pitchFamily="18" charset="0"/>
              </a:rPr>
              <a:t>цифры, </a:t>
            </a:r>
            <a:r>
              <a:rPr lang="ru-RU" sz="2400" dirty="0">
                <a:solidFill>
                  <a:srgbClr val="FF0000"/>
                </a:solidFill>
                <a:latin typeface="Montserrat Medium" pitchFamily="2" charset="0"/>
                <a:ea typeface="Times New Roman" panose="02020603050405020304" pitchFamily="18" charset="0"/>
              </a:rPr>
              <a:t>под которыми они указаны. </a:t>
            </a:r>
            <a:endParaRPr lang="ru-RU" sz="2400" dirty="0">
              <a:solidFill>
                <a:srgbClr val="FF0000"/>
              </a:solidFill>
              <a:effectLst/>
              <a:latin typeface="Times New Roman" panose="02020603050405020304" pitchFamily="18" charset="0"/>
              <a:ea typeface="Times New Roman" panose="02020603050405020304" pitchFamily="18" charset="0"/>
            </a:endParaRPr>
          </a:p>
          <a:p>
            <a:pPr>
              <a:spcBef>
                <a:spcPts val="605"/>
              </a:spcBef>
            </a:pPr>
            <a:r>
              <a:rPr lang="ru-RU" sz="2400" dirty="0">
                <a:latin typeface="Montserrat Medium" pitchFamily="2" charset="0"/>
                <a:ea typeface="Times New Roman" panose="02020603050405020304" pitchFamily="18" charset="0"/>
              </a:rPr>
              <a:t>1) возможно выдвижение независимых беспартийных кандидатов </a:t>
            </a:r>
            <a:endParaRPr lang="ru-RU" sz="2400" dirty="0">
              <a:effectLst/>
              <a:latin typeface="Times New Roman" panose="02020603050405020304" pitchFamily="18" charset="0"/>
              <a:ea typeface="Times New Roman" panose="02020603050405020304" pitchFamily="18" charset="0"/>
            </a:endParaRPr>
          </a:p>
          <a:p>
            <a:pPr marR="55880" algn="just"/>
            <a:r>
              <a:rPr lang="ru-RU" sz="2400" dirty="0">
                <a:latin typeface="Montserrat Medium" pitchFamily="2" charset="0"/>
                <a:ea typeface="Times New Roman" panose="02020603050405020304" pitchFamily="18" charset="0"/>
              </a:rPr>
              <a:t>2) количество депутатов парламента зависит от процента голосов, полученных партией </a:t>
            </a:r>
            <a:endParaRPr lang="ru-RU" sz="2400" dirty="0">
              <a:effectLst/>
              <a:latin typeface="Times New Roman" panose="02020603050405020304" pitchFamily="18" charset="0"/>
              <a:ea typeface="Times New Roman" panose="02020603050405020304" pitchFamily="18" charset="0"/>
            </a:endParaRPr>
          </a:p>
          <a:p>
            <a:pPr marR="55880" algn="just"/>
            <a:r>
              <a:rPr lang="ru-RU" sz="2400" dirty="0">
                <a:latin typeface="Montserrat Medium" pitchFamily="2" charset="0"/>
                <a:ea typeface="Times New Roman" panose="02020603050405020304" pitchFamily="18" charset="0"/>
              </a:rPr>
              <a:t>3) граждане голосуют прежде всего за программу партии, не за конкретных людей </a:t>
            </a:r>
            <a:endParaRPr lang="ru-RU" sz="2400" dirty="0">
              <a:effectLst/>
              <a:latin typeface="Times New Roman" panose="02020603050405020304" pitchFamily="18" charset="0"/>
              <a:ea typeface="Times New Roman" panose="02020603050405020304" pitchFamily="18" charset="0"/>
            </a:endParaRPr>
          </a:p>
          <a:p>
            <a:pPr marR="55880" algn="just"/>
            <a:r>
              <a:rPr lang="ru-RU" sz="2400" dirty="0">
                <a:latin typeface="Montserrat Medium" pitchFamily="2" charset="0"/>
                <a:ea typeface="Times New Roman" panose="02020603050405020304" pitchFamily="18" charset="0"/>
              </a:rPr>
              <a:t>4) предусмотрено голосование по одномандатным округам </a:t>
            </a:r>
            <a:endParaRPr lang="ru-RU" sz="2400" dirty="0">
              <a:effectLst/>
              <a:latin typeface="Times New Roman" panose="02020603050405020304" pitchFamily="18" charset="0"/>
              <a:ea typeface="Times New Roman" panose="02020603050405020304" pitchFamily="18" charset="0"/>
            </a:endParaRPr>
          </a:p>
          <a:p>
            <a:pPr marR="374015"/>
            <a:r>
              <a:rPr lang="ru-RU" sz="2400" dirty="0">
                <a:latin typeface="Montserrat Medium" pitchFamily="2" charset="0"/>
                <a:ea typeface="Times New Roman" panose="02020603050405020304" pitchFamily="18" charset="0"/>
              </a:rPr>
              <a:t>5) победу одерживает кандидат, получивший большинство голосов на выборах </a:t>
            </a:r>
            <a:endParaRPr lang="ru-RU" sz="2400" dirty="0">
              <a:effectLst/>
              <a:latin typeface="Times New Roman" panose="02020603050405020304" pitchFamily="18" charset="0"/>
              <a:ea typeface="Times New Roman" panose="02020603050405020304" pitchFamily="18" charset="0"/>
            </a:endParaRPr>
          </a:p>
          <a:p>
            <a:pPr marR="374015"/>
            <a:r>
              <a:rPr lang="ru-RU" sz="2400" dirty="0">
                <a:latin typeface="Montserrat Medium" pitchFamily="2" charset="0"/>
                <a:ea typeface="Times New Roman" panose="02020603050405020304" pitchFamily="18" charset="0"/>
              </a:rPr>
              <a:t>6) голосование проводится по спискам политических партий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850296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4049959"/>
            <a:ext cx="2634975" cy="2122241"/>
          </a:xfrm>
          <a:prstGeom prst="rect">
            <a:avLst/>
          </a:prstGeom>
        </p:spPr>
      </p:pic>
      <p:sp>
        <p:nvSpPr>
          <p:cNvPr id="4" name="Прямоугольник 3">
            <a:extLst>
              <a:ext uri="{FF2B5EF4-FFF2-40B4-BE49-F238E27FC236}">
                <a16:creationId xmlns:a16="http://schemas.microsoft.com/office/drawing/2014/main" id="{61FCD3A3-EEB5-824F-BDDA-4DDD160CE6C5}"/>
              </a:ext>
            </a:extLst>
          </p:cNvPr>
          <p:cNvSpPr/>
          <p:nvPr/>
        </p:nvSpPr>
        <p:spPr>
          <a:xfrm>
            <a:off x="412596" y="310197"/>
            <a:ext cx="9144430" cy="5683607"/>
          </a:xfrm>
          <a:prstGeom prst="rect">
            <a:avLst/>
          </a:prstGeom>
        </p:spPr>
        <p:txBody>
          <a:bodyPr wrap="square">
            <a:spAutoFit/>
          </a:bodyPr>
          <a:lstStyle/>
          <a:p>
            <a:pPr marL="280670" marR="19685" indent="-383540" algn="just">
              <a:spcBef>
                <a:spcPts val="885"/>
              </a:spcBef>
            </a:pPr>
            <a:r>
              <a:rPr lang="ru-RU" dirty="0">
                <a:solidFill>
                  <a:srgbClr val="FF0000"/>
                </a:solidFill>
                <a:latin typeface="Montserrat Medium" pitchFamily="2" charset="0"/>
                <a:ea typeface="Times New Roman" panose="02020603050405020304" pitchFamily="18" charset="0"/>
              </a:rPr>
              <a:t>Представьте, что Вы помогаете учителю оформить презентацию уроку обществознания по теме «Избирательная кампания Российской Федерации». Один из слайдов называется «Выборы депутатов Государственной Думы Федерального Собрания Российской Федерации». Что из перечисленного Вы включили бы этот слайд? Запишите </a:t>
            </a:r>
            <a:r>
              <a:rPr lang="ru-RU" b="1" dirty="0">
                <a:solidFill>
                  <a:srgbClr val="FF0000"/>
                </a:solidFill>
                <a:latin typeface="Montserrat Medium" pitchFamily="2" charset="0"/>
                <a:ea typeface="Times New Roman" panose="02020603050405020304" pitchFamily="18" charset="0"/>
              </a:rPr>
              <a:t>цифры, </a:t>
            </a:r>
            <a:r>
              <a:rPr lang="ru-RU" dirty="0">
                <a:solidFill>
                  <a:srgbClr val="FF0000"/>
                </a:solidFill>
                <a:latin typeface="Montserrat Medium" pitchFamily="2" charset="0"/>
                <a:ea typeface="Times New Roman" panose="02020603050405020304" pitchFamily="18" charset="0"/>
              </a:rPr>
              <a:t>под которыми указаны соответствующие позиции. </a:t>
            </a:r>
            <a:endParaRPr lang="ru-RU" sz="1600" dirty="0">
              <a:solidFill>
                <a:srgbClr val="FF0000"/>
              </a:solidFill>
              <a:effectLst/>
              <a:latin typeface="Times New Roman" panose="02020603050405020304" pitchFamily="18" charset="0"/>
              <a:ea typeface="Times New Roman" panose="02020603050405020304" pitchFamily="18" charset="0"/>
            </a:endParaRPr>
          </a:p>
          <a:p>
            <a:pPr marR="22225">
              <a:spcBef>
                <a:spcPts val="355"/>
              </a:spcBef>
            </a:pPr>
            <a:r>
              <a:rPr lang="ru-RU" dirty="0">
                <a:latin typeface="Montserrat Medium" pitchFamily="2" charset="0"/>
                <a:ea typeface="Times New Roman" panose="02020603050405020304" pitchFamily="18" charset="0"/>
              </a:rPr>
              <a:t>1) Гражданин РФ, достигший на день голосования 18 лет, может быть избран депутатом Государственной Думы. </a:t>
            </a:r>
            <a:endParaRPr lang="ru-RU" sz="1600" dirty="0">
              <a:effectLst/>
              <a:latin typeface="Times New Roman" panose="02020603050405020304" pitchFamily="18" charset="0"/>
              <a:ea typeface="Times New Roman" panose="02020603050405020304" pitchFamily="18" charset="0"/>
            </a:endParaRPr>
          </a:p>
          <a:p>
            <a:pPr marR="26670"/>
            <a:r>
              <a:rPr lang="ru-RU" dirty="0">
                <a:latin typeface="Montserrat Medium" pitchFamily="2" charset="0"/>
                <a:ea typeface="Times New Roman" panose="02020603050405020304" pitchFamily="18" charset="0"/>
              </a:rPr>
              <a:t>2) соответствии Конституцией РФ Государственную Думу Федерального Собрания РФ избирается 450 депутатов. </a:t>
            </a:r>
            <a:endParaRPr lang="ru-RU" sz="1600" dirty="0">
              <a:effectLst/>
              <a:latin typeface="Times New Roman" panose="02020603050405020304" pitchFamily="18" charset="0"/>
              <a:ea typeface="Times New Roman" panose="02020603050405020304" pitchFamily="18" charset="0"/>
            </a:endParaRPr>
          </a:p>
          <a:p>
            <a:pPr marR="22860" algn="just"/>
            <a:r>
              <a:rPr lang="ru-RU" dirty="0">
                <a:latin typeface="Montserrat Medium" pitchFamily="2" charset="0"/>
                <a:ea typeface="Times New Roman" panose="02020603050405020304" pitchFamily="18" charset="0"/>
              </a:rPr>
              <a:t>3) Не имеет права быть избранным депутатом Государственной Думы гражданин РФ, осуждённый лишению свободы за совершение тяжкого (или) особо тяжкого преступления имеющий на день голосования неснятую непогашенную судимость за указанное преступление. </a:t>
            </a:r>
            <a:endParaRPr lang="ru-RU" sz="1600" dirty="0">
              <a:effectLst/>
              <a:latin typeface="Times New Roman" panose="02020603050405020304" pitchFamily="18" charset="0"/>
              <a:ea typeface="Times New Roman" panose="02020603050405020304" pitchFamily="18" charset="0"/>
            </a:endParaRPr>
          </a:p>
          <a:p>
            <a:pPr marR="20955"/>
            <a:r>
              <a:rPr lang="ru-RU" dirty="0">
                <a:latin typeface="Montserrat Medium" pitchFamily="2" charset="0"/>
                <a:ea typeface="Times New Roman" panose="02020603050405020304" pitchFamily="18" charset="0"/>
              </a:rPr>
              <a:t>4) Все депутаты Государственной Думы избираются по одномандатным избирательным округам. </a:t>
            </a:r>
            <a:endParaRPr lang="ru-RU" sz="1600" dirty="0">
              <a:effectLst/>
              <a:latin typeface="Times New Roman" panose="02020603050405020304" pitchFamily="18" charset="0"/>
              <a:ea typeface="Times New Roman" panose="02020603050405020304" pitchFamily="18" charset="0"/>
            </a:endParaRPr>
          </a:p>
          <a:p>
            <a:pPr marR="22225">
              <a:spcBef>
                <a:spcPts val="20"/>
              </a:spcBef>
            </a:pPr>
            <a:r>
              <a:rPr lang="ru-RU" dirty="0">
                <a:latin typeface="Montserrat Medium" pitchFamily="2" charset="0"/>
                <a:ea typeface="Times New Roman" panose="02020603050405020304" pitchFamily="18" charset="0"/>
              </a:rPr>
              <a:t>5) Подготовка проведение выборов депутатов Государственной Думы осуществляются открыто гласно. </a:t>
            </a:r>
            <a:endParaRPr lang="ru-RU" sz="1600" dirty="0">
              <a:effectLst/>
              <a:latin typeface="Times New Roman" panose="02020603050405020304" pitchFamily="18" charset="0"/>
              <a:ea typeface="Times New Roman" panose="02020603050405020304" pitchFamily="18" charset="0"/>
            </a:endParaRPr>
          </a:p>
          <a:p>
            <a:pPr marR="23495"/>
            <a:r>
              <a:rPr lang="ru-RU" dirty="0">
                <a:latin typeface="Montserrat Medium" pitchFamily="2" charset="0"/>
                <a:ea typeface="Times New Roman" panose="02020603050405020304" pitchFamily="18" charset="0"/>
              </a:rPr>
              <a:t>6) Выборы всех депутатов Государственной Думы осуществляются по мажоритарной системе. </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907352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7277405" y="415025"/>
            <a:ext cx="4228795" cy="5346753"/>
          </a:xfrm>
          <a:prstGeom prst="rect">
            <a:avLst/>
          </a:prstGeom>
        </p:spPr>
      </p:pic>
      <p:sp>
        <p:nvSpPr>
          <p:cNvPr id="5" name="Прямоугольник 4">
            <a:extLst>
              <a:ext uri="{FF2B5EF4-FFF2-40B4-BE49-F238E27FC236}">
                <a16:creationId xmlns:a16="http://schemas.microsoft.com/office/drawing/2014/main" id="{79B8E505-254B-5C44-AD06-5F04F63A94C7}"/>
              </a:ext>
            </a:extLst>
          </p:cNvPr>
          <p:cNvSpPr/>
          <p:nvPr/>
        </p:nvSpPr>
        <p:spPr>
          <a:xfrm>
            <a:off x="609390" y="308951"/>
            <a:ext cx="7683190" cy="5160387"/>
          </a:xfrm>
          <a:prstGeom prst="rect">
            <a:avLst/>
          </a:prstGeom>
        </p:spPr>
        <p:txBody>
          <a:bodyPr wrap="square">
            <a:spAutoFit/>
          </a:bodyPr>
          <a:lstStyle/>
          <a:p>
            <a:pPr marR="154940" algn="just">
              <a:spcBef>
                <a:spcPts val="960"/>
              </a:spcBef>
            </a:pPr>
            <a:r>
              <a:rPr lang="ru-RU" dirty="0">
                <a:solidFill>
                  <a:srgbClr val="FF0000"/>
                </a:solidFill>
                <a:latin typeface="Montserrat Medium" pitchFamily="2" charset="0"/>
                <a:ea typeface="Times New Roman" panose="02020603050405020304" pitchFamily="18" charset="0"/>
              </a:rPr>
              <a:t>В стране </a:t>
            </a:r>
            <a:r>
              <a:rPr lang="ru-RU" dirty="0" err="1">
                <a:solidFill>
                  <a:srgbClr val="FF0000"/>
                </a:solidFill>
                <a:latin typeface="Montserrat Medium" pitchFamily="2" charset="0"/>
                <a:ea typeface="Times New Roman" panose="02020603050405020304" pitchFamily="18" charset="0"/>
              </a:rPr>
              <a:t>Z</a:t>
            </a:r>
            <a:r>
              <a:rPr lang="ru-RU" dirty="0">
                <a:solidFill>
                  <a:srgbClr val="FF0000"/>
                </a:solidFill>
                <a:latin typeface="Montserrat Medium" pitchFamily="2" charset="0"/>
                <a:ea typeface="Times New Roman" panose="02020603050405020304" pitchFamily="18" charset="0"/>
              </a:rPr>
              <a:t> раз 5 лет проходят выборы парламент. Выберите в приведённом ниже списке черты, свидетельствующие том, что стране </a:t>
            </a:r>
            <a:r>
              <a:rPr lang="ru-RU" dirty="0" err="1">
                <a:solidFill>
                  <a:srgbClr val="FF0000"/>
                </a:solidFill>
                <a:latin typeface="Montserrat Medium" pitchFamily="2" charset="0"/>
                <a:ea typeface="Times New Roman" panose="02020603050405020304" pitchFamily="18" charset="0"/>
              </a:rPr>
              <a:t>Z</a:t>
            </a:r>
            <a:r>
              <a:rPr lang="ru-RU" dirty="0">
                <a:solidFill>
                  <a:srgbClr val="FF0000"/>
                </a:solidFill>
                <a:latin typeface="Montserrat Medium" pitchFamily="2" charset="0"/>
                <a:ea typeface="Times New Roman" panose="02020603050405020304" pitchFamily="18" charset="0"/>
              </a:rPr>
              <a:t> парламентские выборы проходят по пропорциональной системе, запишите </a:t>
            </a:r>
            <a:r>
              <a:rPr lang="ru-RU" b="1" dirty="0">
                <a:solidFill>
                  <a:srgbClr val="FF0000"/>
                </a:solidFill>
                <a:latin typeface="Montserrat Medium" pitchFamily="2" charset="0"/>
                <a:ea typeface="Times New Roman" panose="02020603050405020304" pitchFamily="18" charset="0"/>
              </a:rPr>
              <a:t>цифры, </a:t>
            </a:r>
            <a:r>
              <a:rPr lang="ru-RU" dirty="0">
                <a:solidFill>
                  <a:srgbClr val="FF0000"/>
                </a:solidFill>
                <a:latin typeface="Montserrat Medium" pitchFamily="2" charset="0"/>
                <a:ea typeface="Times New Roman" panose="02020603050405020304" pitchFamily="18" charset="0"/>
              </a:rPr>
              <a:t>под которыми они указаны. </a:t>
            </a:r>
            <a:endParaRPr lang="ru-RU" sz="1600" dirty="0">
              <a:solidFill>
                <a:srgbClr val="FF0000"/>
              </a:solidFill>
              <a:effectLst/>
              <a:latin typeface="Times New Roman" panose="02020603050405020304" pitchFamily="18" charset="0"/>
              <a:ea typeface="Times New Roman" panose="02020603050405020304" pitchFamily="18" charset="0"/>
            </a:endParaRPr>
          </a:p>
          <a:p>
            <a:pPr marR="168910">
              <a:spcBef>
                <a:spcPts val="930"/>
              </a:spcBef>
            </a:pPr>
            <a:r>
              <a:rPr lang="ru-RU" dirty="0">
                <a:solidFill>
                  <a:srgbClr val="000000"/>
                </a:solidFill>
                <a:latin typeface="Montserrat Medium" pitchFamily="2" charset="0"/>
                <a:ea typeface="Times New Roman" panose="02020603050405020304" pitchFamily="18" charset="0"/>
              </a:rPr>
              <a:t>1) Правительство формируется блоком партий, победивших на выборах в парламент. </a:t>
            </a:r>
            <a:endParaRPr lang="ru-RU" sz="1600" dirty="0">
              <a:effectLst/>
              <a:latin typeface="Times New Roman" panose="02020603050405020304" pitchFamily="18" charset="0"/>
              <a:ea typeface="Times New Roman" panose="02020603050405020304" pitchFamily="18" charset="0"/>
            </a:endParaRPr>
          </a:p>
          <a:p>
            <a:pPr marR="168910">
              <a:spcBef>
                <a:spcPts val="930"/>
              </a:spcBef>
            </a:pPr>
            <a:r>
              <a:rPr lang="ru-RU" dirty="0">
                <a:solidFill>
                  <a:srgbClr val="000000"/>
                </a:solidFill>
                <a:latin typeface="Montserrat Medium" pitchFamily="2" charset="0"/>
                <a:ea typeface="Times New Roman" panose="02020603050405020304" pitchFamily="18" charset="0"/>
              </a:rPr>
              <a:t>2) Победу одерживает кандидат, получивший большинство голосов на выборах.</a:t>
            </a:r>
            <a:endParaRPr lang="ru-RU" sz="1600" dirty="0">
              <a:effectLst/>
              <a:latin typeface="Times New Roman" panose="02020603050405020304" pitchFamily="18" charset="0"/>
              <a:ea typeface="Times New Roman" panose="02020603050405020304" pitchFamily="18" charset="0"/>
            </a:endParaRPr>
          </a:p>
          <a:p>
            <a:pPr marR="168910">
              <a:spcBef>
                <a:spcPts val="930"/>
              </a:spcBef>
            </a:pPr>
            <a:r>
              <a:rPr lang="ru-RU" dirty="0">
                <a:solidFill>
                  <a:srgbClr val="000000"/>
                </a:solidFill>
                <a:latin typeface="Montserrat Medium" pitchFamily="2" charset="0"/>
                <a:ea typeface="Times New Roman" panose="02020603050405020304" pitchFamily="18" charset="0"/>
              </a:rPr>
              <a:t>3) Предусмотрено голосование по одномандатным округам. </a:t>
            </a:r>
            <a:endParaRPr lang="ru-RU" sz="1600" dirty="0">
              <a:effectLst/>
              <a:latin typeface="Times New Roman" panose="02020603050405020304" pitchFamily="18" charset="0"/>
              <a:ea typeface="Times New Roman" panose="02020603050405020304" pitchFamily="18" charset="0"/>
            </a:endParaRPr>
          </a:p>
          <a:p>
            <a:pPr>
              <a:spcBef>
                <a:spcPts val="50"/>
              </a:spcBef>
            </a:pPr>
            <a:r>
              <a:rPr lang="ru-RU" dirty="0">
                <a:solidFill>
                  <a:srgbClr val="000000"/>
                </a:solidFill>
                <a:latin typeface="Montserrat Medium" pitchFamily="2" charset="0"/>
                <a:ea typeface="Times New Roman" panose="02020603050405020304" pitchFamily="18" charset="0"/>
              </a:rPr>
              <a:t>4) Голосование проводится по спискам политических партий. </a:t>
            </a:r>
            <a:endParaRPr lang="ru-RU" sz="1600" dirty="0">
              <a:effectLst/>
              <a:latin typeface="Times New Roman" panose="02020603050405020304" pitchFamily="18" charset="0"/>
              <a:ea typeface="Times New Roman" panose="02020603050405020304" pitchFamily="18" charset="0"/>
            </a:endParaRPr>
          </a:p>
          <a:p>
            <a:pPr marR="156845"/>
            <a:r>
              <a:rPr lang="ru-RU" dirty="0">
                <a:solidFill>
                  <a:srgbClr val="000000"/>
                </a:solidFill>
                <a:latin typeface="Montserrat Medium" pitchFamily="2" charset="0"/>
                <a:ea typeface="Times New Roman" panose="02020603050405020304" pitchFamily="18" charset="0"/>
              </a:rPr>
              <a:t>5) Существует возможность выдвижения независимых беспартийных кандидатов. </a:t>
            </a:r>
            <a:endParaRPr lang="ru-RU" sz="1600" dirty="0">
              <a:effectLst/>
              <a:latin typeface="Times New Roman" panose="02020603050405020304" pitchFamily="18" charset="0"/>
              <a:ea typeface="Times New Roman" panose="02020603050405020304" pitchFamily="18" charset="0"/>
            </a:endParaRPr>
          </a:p>
          <a:p>
            <a:pPr marR="156845"/>
            <a:r>
              <a:rPr lang="ru-RU" dirty="0">
                <a:solidFill>
                  <a:srgbClr val="000000"/>
                </a:solidFill>
                <a:latin typeface="Montserrat Medium" pitchFamily="2" charset="0"/>
                <a:ea typeface="Times New Roman" panose="02020603050405020304" pitchFamily="18" charset="0"/>
              </a:rPr>
              <a:t>6) Количество мест, полученных партией парламенте, зависит от процента голосов, поданных за неё на выборах. </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464820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6117" y="6487579"/>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7931993" y="2418240"/>
            <a:ext cx="4481868" cy="4156518"/>
          </a:xfrm>
          <a:prstGeom prst="rect">
            <a:avLst/>
          </a:prstGeom>
        </p:spPr>
      </p:pic>
      <p:sp>
        <p:nvSpPr>
          <p:cNvPr id="4" name="Прямоугольник 3">
            <a:extLst>
              <a:ext uri="{FF2B5EF4-FFF2-40B4-BE49-F238E27FC236}">
                <a16:creationId xmlns:a16="http://schemas.microsoft.com/office/drawing/2014/main" id="{55CDC25E-BD3F-634F-BD50-CFC3264DC9F5}"/>
              </a:ext>
            </a:extLst>
          </p:cNvPr>
          <p:cNvSpPr/>
          <p:nvPr/>
        </p:nvSpPr>
        <p:spPr>
          <a:xfrm>
            <a:off x="283253" y="209645"/>
            <a:ext cx="7437864" cy="6370975"/>
          </a:xfrm>
          <a:prstGeom prst="rect">
            <a:avLst/>
          </a:prstGeom>
        </p:spPr>
        <p:txBody>
          <a:bodyPr wrap="square">
            <a:spAutoFit/>
          </a:bodyPr>
          <a:lstStyle/>
          <a:p>
            <a:pPr algn="just"/>
            <a:r>
              <a:rPr lang="ru-RU"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В стране </a:t>
            </a:r>
            <a:r>
              <a:rPr lang="ru-RU"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Z</a:t>
            </a:r>
            <a:r>
              <a:rPr lang="ru-RU"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правительство формируется блоком партий, победивших на парламентских выборах. Выберите в приведённом ниже списке черты, свидетельствующие, что в стране </a:t>
            </a:r>
            <a:r>
              <a:rPr lang="ru-RU"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Z</a:t>
            </a:r>
            <a:r>
              <a:rPr lang="ru-RU"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парламентские выборы проходят по пропорциональной системе, и запишите цифры, под которыми эти черты указаны.</a:t>
            </a:r>
            <a:endPar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gn="just"/>
            <a:r>
              <a:rPr lang="ru-RU" sz="2400" dirty="0">
                <a:latin typeface="Times New Roman" panose="02020603050405020304" pitchFamily="18" charset="0"/>
                <a:ea typeface="Calibri" panose="020F0502020204030204" pitchFamily="34" charset="0"/>
                <a:cs typeface="Times New Roman" panose="02020603050405020304" pitchFamily="18" charset="0"/>
              </a:rPr>
              <a:t>1) Голосование проводится по спискам политических партий.</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gn="just"/>
            <a:r>
              <a:rPr lang="ru-RU" sz="2400" dirty="0">
                <a:latin typeface="Times New Roman" panose="02020603050405020304" pitchFamily="18" charset="0"/>
                <a:ea typeface="Calibri" panose="020F0502020204030204" pitchFamily="34" charset="0"/>
                <a:cs typeface="Times New Roman" panose="02020603050405020304" pitchFamily="18" charset="0"/>
              </a:rPr>
              <a:t>2) Существует возможность выдвижения независимых беспартийных кандидатов.</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gn="just"/>
            <a:r>
              <a:rPr lang="ru-RU" sz="2400" dirty="0">
                <a:latin typeface="Times New Roman" panose="02020603050405020304" pitchFamily="18" charset="0"/>
                <a:ea typeface="Calibri" panose="020F0502020204030204" pitchFamily="34" charset="0"/>
                <a:cs typeface="Times New Roman" panose="02020603050405020304" pitchFamily="18" charset="0"/>
              </a:rPr>
              <a:t>3) Граждане голосуют прежде всего за программы партий, а не за конкретных людей.</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gn="just"/>
            <a:r>
              <a:rPr lang="ru-RU" sz="2400" dirty="0">
                <a:latin typeface="Times New Roman" panose="02020603050405020304" pitchFamily="18" charset="0"/>
                <a:ea typeface="Calibri" panose="020F0502020204030204" pitchFamily="34" charset="0"/>
                <a:cs typeface="Times New Roman" panose="02020603050405020304" pitchFamily="18" charset="0"/>
              </a:rPr>
              <a:t>4) Количество мест, полученных партией в парламенте, зависит от процента голосов, поданных за партию на выборах.</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gn="just"/>
            <a:r>
              <a:rPr lang="ru-RU" sz="2400" dirty="0">
                <a:latin typeface="Times New Roman" panose="02020603050405020304" pitchFamily="18" charset="0"/>
                <a:ea typeface="Calibri" panose="020F0502020204030204" pitchFamily="34" charset="0"/>
                <a:cs typeface="Times New Roman" panose="02020603050405020304" pitchFamily="18" charset="0"/>
              </a:rPr>
              <a:t>5)Победу одерживает кандидат, получивший большинство голосов на выборах.</a:t>
            </a:r>
            <a:endParaRPr lang="ru-RU"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612176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751781" y="3100402"/>
            <a:ext cx="3754419" cy="3071798"/>
          </a:xfrm>
          <a:prstGeom prst="rect">
            <a:avLst/>
          </a:prstGeom>
        </p:spPr>
      </p:pic>
      <p:sp>
        <p:nvSpPr>
          <p:cNvPr id="3" name="Прямоугольник 2">
            <a:extLst>
              <a:ext uri="{FF2B5EF4-FFF2-40B4-BE49-F238E27FC236}">
                <a16:creationId xmlns:a16="http://schemas.microsoft.com/office/drawing/2014/main" id="{D75AAE3D-AC7C-DC4A-9ACB-702289DEBBB6}"/>
              </a:ext>
            </a:extLst>
          </p:cNvPr>
          <p:cNvSpPr/>
          <p:nvPr/>
        </p:nvSpPr>
        <p:spPr>
          <a:xfrm>
            <a:off x="200722" y="295264"/>
            <a:ext cx="8653346" cy="4893647"/>
          </a:xfrm>
          <a:prstGeom prst="rect">
            <a:avLst/>
          </a:prstGeom>
        </p:spPr>
        <p:txBody>
          <a:bodyPr wrap="square">
            <a:spAutoFit/>
          </a:bodyPr>
          <a:lstStyle/>
          <a:p>
            <a:r>
              <a:rPr lang="ru-RU" sz="2400" dirty="0">
                <a:solidFill>
                  <a:srgbClr val="FF0000"/>
                </a:solidFill>
                <a:latin typeface="Times New Roman" panose="02020603050405020304" pitchFamily="18" charset="0"/>
                <a:ea typeface="Times New Roman" panose="02020603050405020304" pitchFamily="18" charset="0"/>
              </a:rPr>
              <a:t>В государстве </a:t>
            </a:r>
            <a:r>
              <a:rPr lang="ru-RU" sz="2400" dirty="0" err="1">
                <a:solidFill>
                  <a:srgbClr val="FF0000"/>
                </a:solidFill>
                <a:latin typeface="Times New Roman" panose="02020603050405020304" pitchFamily="18" charset="0"/>
                <a:ea typeface="Times New Roman" panose="02020603050405020304" pitchFamily="18" charset="0"/>
              </a:rPr>
              <a:t>Z</a:t>
            </a:r>
            <a:r>
              <a:rPr lang="ru-RU" sz="2400" dirty="0">
                <a:solidFill>
                  <a:srgbClr val="FF0000"/>
                </a:solidFill>
                <a:latin typeface="Times New Roman" panose="02020603050405020304" pitchFamily="18" charset="0"/>
                <a:ea typeface="Times New Roman" panose="02020603050405020304" pitchFamily="18" charset="0"/>
              </a:rPr>
              <a:t> регулярно на альтернативной основе проходят выборы в законодательное собрание. Какие признаки позволяют сделать вывод о том, что государство </a:t>
            </a:r>
            <a:r>
              <a:rPr lang="ru-RU" sz="2400" dirty="0" err="1">
                <a:solidFill>
                  <a:srgbClr val="FF0000"/>
                </a:solidFill>
                <a:latin typeface="Times New Roman" panose="02020603050405020304" pitchFamily="18" charset="0"/>
                <a:ea typeface="Times New Roman" panose="02020603050405020304" pitchFamily="18" charset="0"/>
              </a:rPr>
              <a:t>Z</a:t>
            </a:r>
            <a:r>
              <a:rPr lang="ru-RU" sz="2400" dirty="0">
                <a:solidFill>
                  <a:srgbClr val="FF0000"/>
                </a:solidFill>
                <a:latin typeface="Times New Roman" panose="02020603050405020304" pitchFamily="18" charset="0"/>
                <a:ea typeface="Times New Roman" panose="02020603050405020304" pitchFamily="18" charset="0"/>
              </a:rPr>
              <a:t>- парламентская республика? Запишите цифры, под которыми они указаны.</a:t>
            </a:r>
            <a:endParaRPr lang="ru-RU" sz="2400" dirty="0">
              <a:solidFill>
                <a:srgbClr val="FF0000"/>
              </a:solidFill>
              <a:effectLst/>
              <a:latin typeface="Times New Roman" panose="02020603050405020304" pitchFamily="18" charset="0"/>
              <a:ea typeface="Times New Roman" panose="02020603050405020304" pitchFamily="18" charset="0"/>
            </a:endParaRPr>
          </a:p>
          <a:p>
            <a:r>
              <a:rPr lang="ru-RU" sz="2400" dirty="0">
                <a:latin typeface="Times New Roman" panose="02020603050405020304" pitchFamily="18" charset="0"/>
                <a:ea typeface="Times New Roman" panose="02020603050405020304" pitchFamily="18" charset="0"/>
              </a:rPr>
              <a:t>1) Президент избирается законодательным собранием.</a:t>
            </a:r>
            <a:endParaRPr lang="ru-RU" sz="2400" dirty="0">
              <a:effectLst/>
              <a:latin typeface="Times New Roman" panose="02020603050405020304" pitchFamily="18" charset="0"/>
              <a:ea typeface="Times New Roman" panose="02020603050405020304" pitchFamily="18" charset="0"/>
            </a:endParaRPr>
          </a:p>
          <a:p>
            <a:r>
              <a:rPr lang="ru-RU" sz="2400" dirty="0">
                <a:latin typeface="Times New Roman" panose="02020603050405020304" pitchFamily="18" charset="0"/>
                <a:ea typeface="Times New Roman" panose="02020603050405020304" pitchFamily="18" charset="0"/>
              </a:rPr>
              <a:t>2) Правительство формируется партией, победившей на выборах в законодательное собрание.</a:t>
            </a:r>
            <a:endParaRPr lang="ru-RU" sz="2400" dirty="0">
              <a:effectLst/>
              <a:latin typeface="Times New Roman" panose="02020603050405020304" pitchFamily="18" charset="0"/>
              <a:ea typeface="Times New Roman" panose="02020603050405020304" pitchFamily="18" charset="0"/>
            </a:endParaRPr>
          </a:p>
          <a:p>
            <a:r>
              <a:rPr lang="ru-RU" sz="2400" dirty="0">
                <a:latin typeface="Times New Roman" panose="02020603050405020304" pitchFamily="18" charset="0"/>
                <a:ea typeface="Times New Roman" panose="02020603050405020304" pitchFamily="18" charset="0"/>
              </a:rPr>
              <a:t>3) Полномочия президента ограничены законом.</a:t>
            </a:r>
            <a:endParaRPr lang="ru-RU" sz="2400" dirty="0">
              <a:effectLst/>
              <a:latin typeface="Times New Roman" panose="02020603050405020304" pitchFamily="18" charset="0"/>
              <a:ea typeface="Times New Roman" panose="02020603050405020304" pitchFamily="18" charset="0"/>
            </a:endParaRPr>
          </a:p>
          <a:p>
            <a:r>
              <a:rPr lang="ru-RU" sz="2400" dirty="0">
                <a:latin typeface="Times New Roman" panose="02020603050405020304" pitchFamily="18" charset="0"/>
                <a:ea typeface="Times New Roman" panose="02020603050405020304" pitchFamily="18" charset="0"/>
              </a:rPr>
              <a:t>4) Правительство ответственно перед законодательным собранием.</a:t>
            </a:r>
            <a:endParaRPr lang="ru-RU" sz="2400" dirty="0">
              <a:effectLst/>
              <a:latin typeface="Times New Roman" panose="02020603050405020304" pitchFamily="18" charset="0"/>
              <a:ea typeface="Times New Roman" panose="02020603050405020304" pitchFamily="18" charset="0"/>
            </a:endParaRPr>
          </a:p>
          <a:p>
            <a:r>
              <a:rPr lang="ru-RU" sz="2400" dirty="0">
                <a:latin typeface="Times New Roman" panose="02020603050405020304" pitchFamily="18" charset="0"/>
                <a:ea typeface="Times New Roman" panose="02020603050405020304" pitchFamily="18" charset="0"/>
              </a:rPr>
              <a:t>5) Главой государства является президент.</a:t>
            </a:r>
            <a:endParaRPr lang="ru-RU" sz="2400" dirty="0">
              <a:effectLst/>
              <a:latin typeface="Times New Roman" panose="02020603050405020304" pitchFamily="18" charset="0"/>
              <a:ea typeface="Times New Roman" panose="02020603050405020304" pitchFamily="18" charset="0"/>
            </a:endParaRPr>
          </a:p>
          <a:p>
            <a:r>
              <a:rPr lang="ru-RU" sz="2400" dirty="0">
                <a:latin typeface="Times New Roman" panose="02020603050405020304" pitchFamily="18" charset="0"/>
                <a:ea typeface="Times New Roman" panose="02020603050405020304" pitchFamily="18" charset="0"/>
              </a:rPr>
              <a:t>6) Законодательное собрание разрабатывает и принимает законы.</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985023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pic>
        <p:nvPicPr>
          <p:cNvPr id="8" name="Picture 8"/>
          <p:cNvPicPr>
            <a:picLocks noChangeAspect="1"/>
          </p:cNvPicPr>
          <p:nvPr/>
        </p:nvPicPr>
        <p:blipFill>
          <a:blip r:embed="rId4"/>
          <a:srcRect/>
          <a:stretch>
            <a:fillRect/>
          </a:stretch>
        </p:blipFill>
        <p:spPr>
          <a:xfrm>
            <a:off x="9583015" y="4199288"/>
            <a:ext cx="4696359" cy="2743200"/>
          </a:xfrm>
          <a:prstGeom prst="rect">
            <a:avLst/>
          </a:prstGeom>
        </p:spPr>
      </p:pic>
      <p:sp>
        <p:nvSpPr>
          <p:cNvPr id="7" name="Прямоугольник 6">
            <a:extLst>
              <a:ext uri="{FF2B5EF4-FFF2-40B4-BE49-F238E27FC236}">
                <a16:creationId xmlns:a16="http://schemas.microsoft.com/office/drawing/2014/main" id="{15E8B909-954C-BA43-94DE-ED3221C1539D}"/>
              </a:ext>
            </a:extLst>
          </p:cNvPr>
          <p:cNvSpPr/>
          <p:nvPr/>
        </p:nvSpPr>
        <p:spPr>
          <a:xfrm>
            <a:off x="260805" y="126352"/>
            <a:ext cx="10847535" cy="6052939"/>
          </a:xfrm>
          <a:prstGeom prst="rect">
            <a:avLst/>
          </a:prstGeom>
        </p:spPr>
        <p:txBody>
          <a:bodyPr wrap="square">
            <a:spAutoFit/>
          </a:bodyPr>
          <a:lstStyle/>
          <a:p>
            <a:pPr marR="160655">
              <a:spcBef>
                <a:spcPts val="1005"/>
              </a:spcBef>
            </a:pPr>
            <a:r>
              <a:rPr lang="ru-RU" sz="2400" dirty="0">
                <a:solidFill>
                  <a:srgbClr val="FF0000"/>
                </a:solidFill>
                <a:latin typeface="Montserrat Medium" pitchFamily="2" charset="0"/>
                <a:ea typeface="Times New Roman" panose="02020603050405020304" pitchFamily="18" charset="0"/>
              </a:rPr>
              <a:t>Выберите верные суждения о выборах депутатов Государственной Думы Федерального Собрания РФ. Запишите </a:t>
            </a:r>
            <a:r>
              <a:rPr lang="ru-RU" sz="2400" b="1" dirty="0">
                <a:solidFill>
                  <a:srgbClr val="FF0000"/>
                </a:solidFill>
                <a:latin typeface="Montserrat Medium" pitchFamily="2" charset="0"/>
                <a:ea typeface="Times New Roman" panose="02020603050405020304" pitchFamily="18" charset="0"/>
              </a:rPr>
              <a:t>цифры, </a:t>
            </a:r>
            <a:r>
              <a:rPr lang="ru-RU" sz="2400" dirty="0">
                <a:solidFill>
                  <a:srgbClr val="FF0000"/>
                </a:solidFill>
                <a:latin typeface="Montserrat Medium" pitchFamily="2" charset="0"/>
                <a:ea typeface="Times New Roman" panose="02020603050405020304" pitchFamily="18" charset="0"/>
              </a:rPr>
              <a:t>под которыми они указаны. </a:t>
            </a:r>
            <a:endParaRPr lang="ru-RU" sz="2400" dirty="0">
              <a:solidFill>
                <a:srgbClr val="FF0000"/>
              </a:solidFill>
              <a:effectLst/>
              <a:latin typeface="Times New Roman" panose="02020603050405020304" pitchFamily="18" charset="0"/>
              <a:ea typeface="Times New Roman" panose="02020603050405020304" pitchFamily="18" charset="0"/>
            </a:endParaRPr>
          </a:p>
          <a:p>
            <a:pPr marR="159385">
              <a:spcBef>
                <a:spcPts val="410"/>
              </a:spcBef>
            </a:pPr>
            <a:r>
              <a:rPr lang="ru-RU" sz="2400" dirty="0">
                <a:latin typeface="Montserrat Medium" pitchFamily="2" charset="0"/>
                <a:ea typeface="Times New Roman" panose="02020603050405020304" pitchFamily="18" charset="0"/>
              </a:rPr>
              <a:t>1) Гражданин РФ, достигший на день голосования 18 лет, может быть избран депутатом Государственной Думы. </a:t>
            </a:r>
            <a:endParaRPr lang="ru-RU" sz="2400" dirty="0">
              <a:effectLst/>
              <a:latin typeface="Times New Roman" panose="02020603050405020304" pitchFamily="18" charset="0"/>
              <a:ea typeface="Times New Roman" panose="02020603050405020304" pitchFamily="18" charset="0"/>
            </a:endParaRPr>
          </a:p>
          <a:p>
            <a:pPr marR="161925"/>
            <a:r>
              <a:rPr lang="ru-RU" sz="2400" dirty="0">
                <a:latin typeface="Montserrat Medium" pitchFamily="2" charset="0"/>
                <a:ea typeface="Times New Roman" panose="02020603050405020304" pitchFamily="18" charset="0"/>
              </a:rPr>
              <a:t>2) В соответствии Конституцией РФ в Государственную Думу РФ избирается 450 депутатов. </a:t>
            </a:r>
            <a:endParaRPr lang="ru-RU" sz="2400" dirty="0">
              <a:effectLst/>
              <a:latin typeface="Times New Roman" panose="02020603050405020304" pitchFamily="18" charset="0"/>
              <a:ea typeface="Times New Roman" panose="02020603050405020304" pitchFamily="18" charset="0"/>
            </a:endParaRPr>
          </a:p>
          <a:p>
            <a:pPr marR="158115"/>
            <a:r>
              <a:rPr lang="ru-RU" sz="2400" dirty="0">
                <a:latin typeface="Montserrat Medium" pitchFamily="2" charset="0"/>
                <a:ea typeface="Times New Roman" panose="02020603050405020304" pitchFamily="18" charset="0"/>
              </a:rPr>
              <a:t>3) Не имеет права быть избранным депутатом Государственной Думы гражданин РФ, осуждённый к лишению свободы за совершение тяжкого (или) особо тяжкого преступления имеющий на день голосования неснятую непогашенную судимость за указанное преступление. </a:t>
            </a:r>
            <a:endParaRPr lang="ru-RU" sz="2400" dirty="0">
              <a:effectLst/>
              <a:latin typeface="Times New Roman" panose="02020603050405020304" pitchFamily="18" charset="0"/>
              <a:ea typeface="Times New Roman" panose="02020603050405020304" pitchFamily="18" charset="0"/>
            </a:endParaRPr>
          </a:p>
          <a:p>
            <a:pPr marR="162560"/>
            <a:r>
              <a:rPr lang="ru-RU" sz="2400" dirty="0">
                <a:latin typeface="Montserrat Medium" pitchFamily="2" charset="0"/>
                <a:ea typeface="Times New Roman" panose="02020603050405020304" pitchFamily="18" charset="0"/>
              </a:rPr>
              <a:t>4) Подготовка и проведение выборов депутатов Государственной Думы осуществляются открыто, гласно. </a:t>
            </a:r>
            <a:endParaRPr lang="ru-RU" sz="2400" dirty="0">
              <a:effectLst/>
              <a:latin typeface="Times New Roman" panose="02020603050405020304" pitchFamily="18" charset="0"/>
              <a:ea typeface="Times New Roman" panose="02020603050405020304" pitchFamily="18" charset="0"/>
            </a:endParaRPr>
          </a:p>
          <a:p>
            <a:r>
              <a:rPr lang="ru-RU" sz="2400" dirty="0">
                <a:latin typeface="Montserrat Medium" pitchFamily="2" charset="0"/>
                <a:ea typeface="Times New Roman" panose="02020603050405020304" pitchFamily="18" charset="0"/>
              </a:rPr>
              <a:t>5) Все депутаты Государственной Думы избираются по одномандатным избирательным округам.</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232809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4" name="Picture 5">
            <a:extLst>
              <a:ext uri="{FF2B5EF4-FFF2-40B4-BE49-F238E27FC236}">
                <a16:creationId xmlns:a16="http://schemas.microsoft.com/office/drawing/2014/main" id="{1BD490CE-1A3F-7A42-8CAD-7C390A4EF7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647489" y="1371963"/>
            <a:ext cx="3754419" cy="3071798"/>
          </a:xfrm>
          <a:prstGeom prst="rect">
            <a:avLst/>
          </a:prstGeom>
        </p:spPr>
      </p:pic>
      <p:sp>
        <p:nvSpPr>
          <p:cNvPr id="2" name="Прямоугольник 1">
            <a:extLst>
              <a:ext uri="{FF2B5EF4-FFF2-40B4-BE49-F238E27FC236}">
                <a16:creationId xmlns:a16="http://schemas.microsoft.com/office/drawing/2014/main" id="{5F775E1A-7B83-5B4E-816E-0BA767600A4A}"/>
              </a:ext>
            </a:extLst>
          </p:cNvPr>
          <p:cNvSpPr/>
          <p:nvPr/>
        </p:nvSpPr>
        <p:spPr>
          <a:xfrm>
            <a:off x="131174" y="27925"/>
            <a:ext cx="10181064" cy="6830075"/>
          </a:xfrm>
          <a:prstGeom prst="rect">
            <a:avLst/>
          </a:prstGeom>
        </p:spPr>
        <p:txBody>
          <a:bodyPr wrap="square">
            <a:spAutoFit/>
          </a:bodyPr>
          <a:lstStyle/>
          <a:p>
            <a:pPr marR="80010">
              <a:spcBef>
                <a:spcPts val="990"/>
              </a:spcBef>
            </a:pPr>
            <a:r>
              <a:rPr lang="ru-RU" sz="2400" dirty="0">
                <a:solidFill>
                  <a:srgbClr val="FF0000"/>
                </a:solidFill>
                <a:latin typeface="Montserrat Medium" pitchFamily="2" charset="0"/>
                <a:ea typeface="Times New Roman" panose="02020603050405020304" pitchFamily="18" charset="0"/>
              </a:rPr>
              <a:t>Выберите верные суждения выборах Президента Российской Федерации. Запищите </a:t>
            </a:r>
            <a:r>
              <a:rPr lang="ru-RU" sz="2400" b="1" dirty="0">
                <a:solidFill>
                  <a:srgbClr val="FF0000"/>
                </a:solidFill>
                <a:latin typeface="Montserrat Medium" pitchFamily="2" charset="0"/>
                <a:ea typeface="Times New Roman" panose="02020603050405020304" pitchFamily="18" charset="0"/>
              </a:rPr>
              <a:t>цифры, </a:t>
            </a:r>
            <a:r>
              <a:rPr lang="ru-RU" sz="2400" dirty="0">
                <a:solidFill>
                  <a:srgbClr val="FF0000"/>
                </a:solidFill>
                <a:latin typeface="Montserrat Medium" pitchFamily="2" charset="0"/>
                <a:ea typeface="Times New Roman" panose="02020603050405020304" pitchFamily="18" charset="0"/>
              </a:rPr>
              <a:t>под которыми они указаны. </a:t>
            </a:r>
            <a:endParaRPr lang="ru-RU" sz="2400" dirty="0">
              <a:solidFill>
                <a:srgbClr val="FF0000"/>
              </a:solidFill>
              <a:effectLst/>
              <a:latin typeface="Times New Roman" panose="02020603050405020304" pitchFamily="18" charset="0"/>
              <a:ea typeface="Times New Roman" panose="02020603050405020304" pitchFamily="18" charset="0"/>
            </a:endParaRPr>
          </a:p>
          <a:p>
            <a:pPr marR="81280">
              <a:spcBef>
                <a:spcPts val="655"/>
              </a:spcBef>
            </a:pPr>
            <a:r>
              <a:rPr lang="ru-RU" sz="2400" dirty="0">
                <a:latin typeface="Montserrat Medium" pitchFamily="2" charset="0"/>
                <a:ea typeface="Times New Roman" panose="02020603050405020304" pitchFamily="18" charset="0"/>
              </a:rPr>
              <a:t>1) Президент РФ избирается гражданами РФ на  основе всеобщего равного прямого избирательного права при тайном голосовании. </a:t>
            </a:r>
            <a:endParaRPr lang="ru-RU" sz="2400" dirty="0">
              <a:effectLst/>
              <a:latin typeface="Times New Roman" panose="02020603050405020304" pitchFamily="18" charset="0"/>
              <a:ea typeface="Times New Roman" panose="02020603050405020304" pitchFamily="18" charset="0"/>
            </a:endParaRPr>
          </a:p>
          <a:p>
            <a:pPr marR="77470"/>
            <a:r>
              <a:rPr lang="ru-RU" sz="2400" dirty="0">
                <a:latin typeface="Montserrat Medium" pitchFamily="2" charset="0"/>
                <a:ea typeface="Times New Roman" panose="02020603050405020304" pitchFamily="18" charset="0"/>
                <a:cs typeface="Arial" panose="020B0604020202020204" pitchFamily="34" charset="0"/>
              </a:rPr>
              <a:t>2) </a:t>
            </a:r>
            <a:r>
              <a:rPr lang="ru-RU" sz="2400" dirty="0">
                <a:latin typeface="Montserrat Medium" pitchFamily="2" charset="0"/>
                <a:ea typeface="Times New Roman" panose="02020603050405020304" pitchFamily="18" charset="0"/>
              </a:rPr>
              <a:t>Подготовка проведение выборов Президента РФ, обеспечение реализации защиты избирательных прав граждан контроль за соблюдением указанных прав возлагаются на избирательные комиссии в пределах их компетенции. </a:t>
            </a:r>
            <a:endParaRPr lang="ru-RU" sz="2400" dirty="0">
              <a:effectLst/>
              <a:latin typeface="Times New Roman" panose="02020603050405020304" pitchFamily="18" charset="0"/>
              <a:ea typeface="Times New Roman" panose="02020603050405020304" pitchFamily="18" charset="0"/>
            </a:endParaRPr>
          </a:p>
          <a:p>
            <a:pPr marR="77470"/>
            <a:r>
              <a:rPr lang="ru-RU" sz="2400" dirty="0">
                <a:latin typeface="Montserrat Medium" pitchFamily="2" charset="0"/>
                <a:ea typeface="Times New Roman" panose="02020603050405020304" pitchFamily="18" charset="0"/>
              </a:rPr>
              <a:t>3) Зарегистрированным кандидатам гарантируются равные условия доступа к средствам массовой информации для проведения предвыборной агитации. </a:t>
            </a:r>
            <a:endParaRPr lang="ru-RU" sz="2400" dirty="0">
              <a:effectLst/>
              <a:latin typeface="Times New Roman" panose="02020603050405020304" pitchFamily="18" charset="0"/>
              <a:ea typeface="Times New Roman" panose="02020603050405020304" pitchFamily="18" charset="0"/>
            </a:endParaRPr>
          </a:p>
          <a:p>
            <a:pPr marR="77470"/>
            <a:r>
              <a:rPr lang="ru-RU" sz="2400" dirty="0">
                <a:latin typeface="Montserrat Medium" pitchFamily="2" charset="0"/>
                <a:ea typeface="Times New Roman" panose="02020603050405020304" pitchFamily="18" charset="0"/>
              </a:rPr>
              <a:t>4) Кандидаты на должность Президента РФ могут быть выдвинуты только политическими партиями. </a:t>
            </a:r>
            <a:endParaRPr lang="ru-RU" sz="2400" dirty="0">
              <a:effectLst/>
              <a:latin typeface="Times New Roman" panose="02020603050405020304" pitchFamily="18" charset="0"/>
              <a:ea typeface="Times New Roman" panose="02020603050405020304" pitchFamily="18" charset="0"/>
            </a:endParaRPr>
          </a:p>
          <a:p>
            <a:pPr marR="92710"/>
            <a:r>
              <a:rPr lang="ru-RU" sz="2400" dirty="0">
                <a:latin typeface="Montserrat Medium" pitchFamily="2" charset="0"/>
                <a:ea typeface="Times New Roman" panose="02020603050405020304" pitchFamily="18" charset="0"/>
              </a:rPr>
              <a:t>5) Президентом РФ может быть избран гражданин РФ не моложе 25 лет, постоянно проживающий РФ не менее 5 лет.</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097645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389435" y="1074356"/>
            <a:ext cx="3720790" cy="5270688"/>
          </a:xfrm>
          <a:prstGeom prst="rect">
            <a:avLst/>
          </a:prstGeom>
        </p:spPr>
      </p:pic>
      <p:sp>
        <p:nvSpPr>
          <p:cNvPr id="6" name="Прямоугольник 5">
            <a:extLst>
              <a:ext uri="{FF2B5EF4-FFF2-40B4-BE49-F238E27FC236}">
                <a16:creationId xmlns:a16="http://schemas.microsoft.com/office/drawing/2014/main" id="{AE5E0261-A44E-4A4E-A8D7-540CB79499AD}"/>
              </a:ext>
            </a:extLst>
          </p:cNvPr>
          <p:cNvSpPr/>
          <p:nvPr/>
        </p:nvSpPr>
        <p:spPr>
          <a:xfrm>
            <a:off x="0" y="102448"/>
            <a:ext cx="8987883" cy="6653103"/>
          </a:xfrm>
          <a:prstGeom prst="rect">
            <a:avLst/>
          </a:prstGeom>
        </p:spPr>
        <p:txBody>
          <a:bodyPr wrap="square">
            <a:spAutoFit/>
          </a:bodyPr>
          <a:lstStyle/>
          <a:p>
            <a:pPr marL="195580" marR="99060" indent="-383540" algn="just">
              <a:spcBef>
                <a:spcPts val="1210"/>
              </a:spcBef>
            </a:pPr>
            <a:r>
              <a:rPr lang="ru-RU" sz="2400" dirty="0">
                <a:solidFill>
                  <a:srgbClr val="FF0000"/>
                </a:solidFill>
                <a:latin typeface="Montserrat Medium" pitchFamily="2" charset="0"/>
                <a:ea typeface="Times New Roman" panose="02020603050405020304" pitchFamily="18" charset="0"/>
              </a:rPr>
              <a:t>В стране </a:t>
            </a:r>
            <a:r>
              <a:rPr lang="ru-RU" sz="2400" dirty="0" err="1">
                <a:solidFill>
                  <a:srgbClr val="FF0000"/>
                </a:solidFill>
                <a:latin typeface="Montserrat Medium" pitchFamily="2" charset="0"/>
                <a:ea typeface="Times New Roman" panose="02020603050405020304" pitchFamily="18" charset="0"/>
              </a:rPr>
              <a:t>Z</a:t>
            </a:r>
            <a:r>
              <a:rPr lang="ru-RU" sz="2400" dirty="0">
                <a:solidFill>
                  <a:srgbClr val="FF0000"/>
                </a:solidFill>
                <a:latin typeface="Montserrat Medium" pitchFamily="2" charset="0"/>
                <a:ea typeface="Times New Roman" panose="02020603050405020304" pitchFamily="18" charset="0"/>
              </a:rPr>
              <a:t> прошли парламентские выборы. Какие из приведённых фактов свидетельствуют том, что выборы проходили по пропорциональной системе? Запишите </a:t>
            </a:r>
            <a:r>
              <a:rPr lang="ru-RU" sz="2400" b="1" dirty="0">
                <a:solidFill>
                  <a:srgbClr val="FF0000"/>
                </a:solidFill>
                <a:latin typeface="Montserrat Medium" pitchFamily="2" charset="0"/>
                <a:ea typeface="Times New Roman" panose="02020603050405020304" pitchFamily="18" charset="0"/>
              </a:rPr>
              <a:t>цифры, </a:t>
            </a:r>
            <a:r>
              <a:rPr lang="ru-RU" sz="2400" dirty="0">
                <a:solidFill>
                  <a:srgbClr val="FF0000"/>
                </a:solidFill>
                <a:latin typeface="Montserrat Medium" pitchFamily="2" charset="0"/>
                <a:ea typeface="Times New Roman" panose="02020603050405020304" pitchFamily="18" charset="0"/>
              </a:rPr>
              <a:t>под которыми они указаны. </a:t>
            </a:r>
            <a:endParaRPr lang="ru-RU" sz="2400" dirty="0">
              <a:solidFill>
                <a:srgbClr val="FF0000"/>
              </a:solidFill>
              <a:effectLst/>
              <a:latin typeface="Times New Roman" panose="02020603050405020304" pitchFamily="18" charset="0"/>
              <a:ea typeface="Times New Roman" panose="02020603050405020304" pitchFamily="18" charset="0"/>
            </a:endParaRPr>
          </a:p>
          <a:p>
            <a:pPr marR="106045">
              <a:spcBef>
                <a:spcPts val="1075"/>
              </a:spcBef>
            </a:pPr>
            <a:r>
              <a:rPr lang="ru-RU" sz="2400" dirty="0">
                <a:latin typeface="Montserrat Medium" pitchFamily="2" charset="0"/>
                <a:ea typeface="Times New Roman" panose="02020603050405020304" pitchFamily="18" charset="0"/>
              </a:rPr>
              <a:t> 1) Чтобы пройти в парламент, партии необходимо преодолеть определённый избирательный барьер. </a:t>
            </a:r>
            <a:endParaRPr lang="ru-RU" sz="2400" dirty="0">
              <a:effectLst/>
              <a:latin typeface="Times New Roman" panose="02020603050405020304" pitchFamily="18" charset="0"/>
              <a:ea typeface="Times New Roman" panose="02020603050405020304" pitchFamily="18" charset="0"/>
            </a:endParaRPr>
          </a:p>
          <a:p>
            <a:pPr marR="106045">
              <a:spcBef>
                <a:spcPts val="1075"/>
              </a:spcBef>
            </a:pPr>
            <a:r>
              <a:rPr lang="ru-RU" sz="2400" dirty="0">
                <a:latin typeface="Montserrat Medium" pitchFamily="2" charset="0"/>
                <a:ea typeface="Times New Roman" panose="02020603050405020304" pitchFamily="18" charset="0"/>
              </a:rPr>
              <a:t>2) Предусмотрено голосование по одномандатным округам. </a:t>
            </a:r>
            <a:endParaRPr lang="ru-RU" sz="2400" dirty="0">
              <a:effectLst/>
              <a:latin typeface="Times New Roman" panose="02020603050405020304" pitchFamily="18" charset="0"/>
              <a:ea typeface="Times New Roman" panose="02020603050405020304" pitchFamily="18" charset="0"/>
            </a:endParaRPr>
          </a:p>
          <a:p>
            <a:pPr marR="103505"/>
            <a:r>
              <a:rPr lang="ru-RU" sz="2400" dirty="0">
                <a:latin typeface="Montserrat Medium" pitchFamily="2" charset="0"/>
                <a:ea typeface="Times New Roman" panose="02020603050405020304" pitchFamily="18" charset="0"/>
              </a:rPr>
              <a:t>3) В выборах принимают участие независимые беспартийные кандидаты. </a:t>
            </a:r>
            <a:endParaRPr lang="ru-RU" sz="2400" dirty="0">
              <a:effectLst/>
              <a:latin typeface="Times New Roman" panose="02020603050405020304" pitchFamily="18" charset="0"/>
              <a:ea typeface="Times New Roman" panose="02020603050405020304" pitchFamily="18" charset="0"/>
            </a:endParaRPr>
          </a:p>
          <a:p>
            <a:pPr marR="103505"/>
            <a:r>
              <a:rPr lang="ru-RU" sz="2400" dirty="0">
                <a:latin typeface="Montserrat Medium" pitchFamily="2" charset="0"/>
                <a:ea typeface="Times New Roman" panose="02020603050405020304" pitchFamily="18" charset="0"/>
              </a:rPr>
              <a:t>4) Количество мест в парламенте, полученное партией, зависит от доли голосов избирателей. </a:t>
            </a:r>
            <a:endParaRPr lang="ru-RU" sz="2400" dirty="0">
              <a:effectLst/>
              <a:latin typeface="Times New Roman" panose="02020603050405020304" pitchFamily="18" charset="0"/>
              <a:ea typeface="Times New Roman" panose="02020603050405020304" pitchFamily="18" charset="0"/>
            </a:endParaRPr>
          </a:p>
          <a:p>
            <a:pPr marR="106680">
              <a:spcBef>
                <a:spcPts val="20"/>
              </a:spcBef>
            </a:pPr>
            <a:r>
              <a:rPr lang="ru-RU" sz="2400" dirty="0">
                <a:latin typeface="Montserrat Medium" pitchFamily="2" charset="0"/>
                <a:ea typeface="Times New Roman" panose="02020603050405020304" pitchFamily="18" charset="0"/>
              </a:rPr>
              <a:t>5) Граждане голосуют прежде всего за программу партии, не за конкретных людей. </a:t>
            </a:r>
            <a:endParaRPr lang="ru-RU" sz="2400" dirty="0">
              <a:effectLst/>
              <a:latin typeface="Times New Roman" panose="02020603050405020304" pitchFamily="18" charset="0"/>
              <a:ea typeface="Times New Roman" panose="02020603050405020304" pitchFamily="18" charset="0"/>
            </a:endParaRPr>
          </a:p>
          <a:p>
            <a:pPr marR="92710"/>
            <a:r>
              <a:rPr lang="ru-RU" sz="2400" dirty="0">
                <a:latin typeface="Montserrat Medium" pitchFamily="2" charset="0"/>
                <a:ea typeface="Times New Roman" panose="02020603050405020304" pitchFamily="18" charset="0"/>
              </a:rPr>
              <a:t>6) В парламент проходит кандидат, получивший большинство голосов на выборах.</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232901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DD161354-61AD-7C4D-B2DB-E55F71C801D2}"/>
              </a:ext>
            </a:extLst>
          </p:cNvPr>
          <p:cNvPicPr>
            <a:picLocks noChangeAspect="1"/>
          </p:cNvPicPr>
          <p:nvPr/>
        </p:nvPicPr>
        <p:blipFill>
          <a:blip r:embed="rId2"/>
          <a:stretch>
            <a:fillRect/>
          </a:stretch>
        </p:blipFill>
        <p:spPr>
          <a:xfrm>
            <a:off x="0" y="245220"/>
            <a:ext cx="11942956" cy="5519852"/>
          </a:xfrm>
          <a:prstGeom prst="rect">
            <a:avLst/>
          </a:prstGeom>
        </p:spPr>
      </p:pic>
      <p:pic>
        <p:nvPicPr>
          <p:cNvPr id="6" name="Picture 3">
            <a:extLst>
              <a:ext uri="{FF2B5EF4-FFF2-40B4-BE49-F238E27FC236}">
                <a16:creationId xmlns:a16="http://schemas.microsoft.com/office/drawing/2014/main" id="{45675AA7-20B5-214B-82BB-04ECE6D5A08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4922467">
            <a:off x="-2677833" y="-5009161"/>
            <a:ext cx="6931309" cy="6931309"/>
          </a:xfrm>
          <a:prstGeom prst="rect">
            <a:avLst/>
          </a:prstGeom>
        </p:spPr>
      </p:pic>
      <p:pic>
        <p:nvPicPr>
          <p:cNvPr id="7" name="Picture 5">
            <a:extLst>
              <a:ext uri="{FF2B5EF4-FFF2-40B4-BE49-F238E27FC236}">
                <a16:creationId xmlns:a16="http://schemas.microsoft.com/office/drawing/2014/main" id="{6C9D782D-D16B-EA40-94EB-B52C0514410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0248729" y="5291958"/>
            <a:ext cx="1799836" cy="1449610"/>
          </a:xfrm>
          <a:prstGeom prst="rect">
            <a:avLst/>
          </a:prstGeom>
        </p:spPr>
      </p:pic>
    </p:spTree>
    <p:extLst>
      <p:ext uri="{BB962C8B-B14F-4D97-AF65-F5344CB8AC3E}">
        <p14:creationId xmlns:p14="http://schemas.microsoft.com/office/powerpoint/2010/main" val="40122370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9223019" y="409001"/>
            <a:ext cx="4228795" cy="5346753"/>
          </a:xfrm>
          <a:prstGeom prst="rect">
            <a:avLst/>
          </a:prstGeom>
        </p:spPr>
      </p:pic>
      <p:pic>
        <p:nvPicPr>
          <p:cNvPr id="5" name="Рисунок 4">
            <a:extLst>
              <a:ext uri="{FF2B5EF4-FFF2-40B4-BE49-F238E27FC236}">
                <a16:creationId xmlns:a16="http://schemas.microsoft.com/office/drawing/2014/main" id="{D0A1E89D-C6C0-9D42-A42A-D363A0FC29EA}"/>
              </a:ext>
            </a:extLst>
          </p:cNvPr>
          <p:cNvPicPr>
            <a:picLocks noChangeAspect="1"/>
          </p:cNvPicPr>
          <p:nvPr/>
        </p:nvPicPr>
        <p:blipFill>
          <a:blip r:embed="rId4"/>
          <a:stretch>
            <a:fillRect/>
          </a:stretch>
        </p:blipFill>
        <p:spPr>
          <a:xfrm>
            <a:off x="0" y="878002"/>
            <a:ext cx="9566910" cy="3290778"/>
          </a:xfrm>
          <a:prstGeom prst="rect">
            <a:avLst/>
          </a:prstGeom>
        </p:spPr>
      </p:pic>
    </p:spTree>
    <p:extLst>
      <p:ext uri="{BB962C8B-B14F-4D97-AF65-F5344CB8AC3E}">
        <p14:creationId xmlns:p14="http://schemas.microsoft.com/office/powerpoint/2010/main" val="29290227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9776119" y="2572945"/>
            <a:ext cx="4481868" cy="4156518"/>
          </a:xfrm>
          <a:prstGeom prst="rect">
            <a:avLst/>
          </a:prstGeom>
        </p:spPr>
      </p:pic>
      <p:pic>
        <p:nvPicPr>
          <p:cNvPr id="4" name="Рисунок 3">
            <a:extLst>
              <a:ext uri="{FF2B5EF4-FFF2-40B4-BE49-F238E27FC236}">
                <a16:creationId xmlns:a16="http://schemas.microsoft.com/office/drawing/2014/main" id="{5BFB314E-251B-7F43-A064-D3ACAFC9A79F}"/>
              </a:ext>
            </a:extLst>
          </p:cNvPr>
          <p:cNvPicPr>
            <a:picLocks noChangeAspect="1"/>
          </p:cNvPicPr>
          <p:nvPr/>
        </p:nvPicPr>
        <p:blipFill>
          <a:blip r:embed="rId6"/>
          <a:stretch>
            <a:fillRect/>
          </a:stretch>
        </p:blipFill>
        <p:spPr>
          <a:xfrm>
            <a:off x="174947" y="257175"/>
            <a:ext cx="9520252" cy="5965772"/>
          </a:xfrm>
          <a:prstGeom prst="rect">
            <a:avLst/>
          </a:prstGeom>
        </p:spPr>
      </p:pic>
    </p:spTree>
    <p:extLst>
      <p:ext uri="{BB962C8B-B14F-4D97-AF65-F5344CB8AC3E}">
        <p14:creationId xmlns:p14="http://schemas.microsoft.com/office/powerpoint/2010/main" val="15604814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835091" y="3614725"/>
            <a:ext cx="3754419" cy="3071798"/>
          </a:xfrm>
          <a:prstGeom prst="rect">
            <a:avLst/>
          </a:prstGeom>
        </p:spPr>
      </p:pic>
      <p:pic>
        <p:nvPicPr>
          <p:cNvPr id="3" name="Рисунок 2">
            <a:extLst>
              <a:ext uri="{FF2B5EF4-FFF2-40B4-BE49-F238E27FC236}">
                <a16:creationId xmlns:a16="http://schemas.microsoft.com/office/drawing/2014/main" id="{92A04AD9-B001-A746-8396-F0AB736180D9}"/>
              </a:ext>
            </a:extLst>
          </p:cNvPr>
          <p:cNvPicPr>
            <a:picLocks noChangeAspect="1"/>
          </p:cNvPicPr>
          <p:nvPr/>
        </p:nvPicPr>
        <p:blipFill>
          <a:blip r:embed="rId4"/>
          <a:stretch>
            <a:fillRect/>
          </a:stretch>
        </p:blipFill>
        <p:spPr>
          <a:xfrm>
            <a:off x="121870" y="171477"/>
            <a:ext cx="9047530" cy="2764626"/>
          </a:xfrm>
          <a:prstGeom prst="rect">
            <a:avLst/>
          </a:prstGeom>
        </p:spPr>
      </p:pic>
      <p:pic>
        <p:nvPicPr>
          <p:cNvPr id="4" name="Рисунок 3">
            <a:extLst>
              <a:ext uri="{FF2B5EF4-FFF2-40B4-BE49-F238E27FC236}">
                <a16:creationId xmlns:a16="http://schemas.microsoft.com/office/drawing/2014/main" id="{9AA3310A-A1AE-5944-B11D-B8373CDDFBCC}"/>
              </a:ext>
            </a:extLst>
          </p:cNvPr>
          <p:cNvPicPr>
            <a:picLocks noChangeAspect="1"/>
          </p:cNvPicPr>
          <p:nvPr/>
        </p:nvPicPr>
        <p:blipFill>
          <a:blip r:embed="rId5"/>
          <a:stretch>
            <a:fillRect/>
          </a:stretch>
        </p:blipFill>
        <p:spPr>
          <a:xfrm>
            <a:off x="845820" y="2663189"/>
            <a:ext cx="8323580" cy="2169715"/>
          </a:xfrm>
          <a:prstGeom prst="rect">
            <a:avLst/>
          </a:prstGeom>
        </p:spPr>
      </p:pic>
      <p:pic>
        <p:nvPicPr>
          <p:cNvPr id="6" name="Picture 2">
            <a:extLst>
              <a:ext uri="{FF2B5EF4-FFF2-40B4-BE49-F238E27FC236}">
                <a16:creationId xmlns:a16="http://schemas.microsoft.com/office/drawing/2014/main" id="{998C0A0F-C3C3-9847-8727-2A057CC5550E}"/>
              </a:ext>
            </a:extLst>
          </p:cNvPr>
          <p:cNvPicPr>
            <a:picLocks noChangeAspect="1"/>
          </p:cNvPicPr>
          <p:nvPr/>
        </p:nvPicPr>
        <p:blipFill>
          <a:blip r:embed="rId6">
            <a:alphaModFix amt="30000"/>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909727">
            <a:off x="5535763" y="-190082"/>
            <a:ext cx="12873449" cy="8519883"/>
          </a:xfrm>
          <a:prstGeom prst="rect">
            <a:avLst/>
          </a:prstGeom>
        </p:spPr>
      </p:pic>
    </p:spTree>
    <p:extLst>
      <p:ext uri="{BB962C8B-B14F-4D97-AF65-F5344CB8AC3E}">
        <p14:creationId xmlns:p14="http://schemas.microsoft.com/office/powerpoint/2010/main" val="31637229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523643" y="6552215"/>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Рисунок 6">
            <a:extLst>
              <a:ext uri="{FF2B5EF4-FFF2-40B4-BE49-F238E27FC236}">
                <a16:creationId xmlns:a16="http://schemas.microsoft.com/office/drawing/2014/main" id="{19A36301-BB5C-7340-B108-0B85AA9305A6}"/>
              </a:ext>
            </a:extLst>
          </p:cNvPr>
          <p:cNvPicPr>
            <a:picLocks noChangeAspect="1"/>
          </p:cNvPicPr>
          <p:nvPr/>
        </p:nvPicPr>
        <p:blipFill>
          <a:blip r:embed="rId4"/>
          <a:stretch>
            <a:fillRect/>
          </a:stretch>
        </p:blipFill>
        <p:spPr>
          <a:xfrm>
            <a:off x="0" y="0"/>
            <a:ext cx="10378440" cy="4015212"/>
          </a:xfrm>
          <a:prstGeom prst="rect">
            <a:avLst/>
          </a:prstGeom>
        </p:spPr>
      </p:pic>
      <p:pic>
        <p:nvPicPr>
          <p:cNvPr id="9" name="Picture 8">
            <a:extLst>
              <a:ext uri="{FF2B5EF4-FFF2-40B4-BE49-F238E27FC236}">
                <a16:creationId xmlns:a16="http://schemas.microsoft.com/office/drawing/2014/main" id="{B3267EF2-6D1B-DC4D-8C24-F25B729A06FF}"/>
              </a:ext>
            </a:extLst>
          </p:cNvPr>
          <p:cNvPicPr>
            <a:picLocks noChangeAspect="1"/>
          </p:cNvPicPr>
          <p:nvPr/>
        </p:nvPicPr>
        <p:blipFill>
          <a:blip r:embed="rId5"/>
          <a:srcRect/>
          <a:stretch>
            <a:fillRect/>
          </a:stretch>
        </p:blipFill>
        <p:spPr>
          <a:xfrm>
            <a:off x="8374099" y="3997667"/>
            <a:ext cx="4696359" cy="2743200"/>
          </a:xfrm>
          <a:prstGeom prst="rect">
            <a:avLst/>
          </a:prstGeom>
        </p:spPr>
      </p:pic>
    </p:spTree>
    <p:extLst>
      <p:ext uri="{BB962C8B-B14F-4D97-AF65-F5344CB8AC3E}">
        <p14:creationId xmlns:p14="http://schemas.microsoft.com/office/powerpoint/2010/main" val="19140145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4" name="Picture 5">
            <a:extLst>
              <a:ext uri="{FF2B5EF4-FFF2-40B4-BE49-F238E27FC236}">
                <a16:creationId xmlns:a16="http://schemas.microsoft.com/office/drawing/2014/main" id="{1BD490CE-1A3F-7A42-8CAD-7C390A4EF7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6631641" y="4361376"/>
            <a:ext cx="3754419" cy="3071798"/>
          </a:xfrm>
          <a:prstGeom prst="rect">
            <a:avLst/>
          </a:prstGeom>
        </p:spPr>
      </p:pic>
      <p:pic>
        <p:nvPicPr>
          <p:cNvPr id="2" name="Рисунок 1">
            <a:extLst>
              <a:ext uri="{FF2B5EF4-FFF2-40B4-BE49-F238E27FC236}">
                <a16:creationId xmlns:a16="http://schemas.microsoft.com/office/drawing/2014/main" id="{60DFB3EC-7C3F-9F4A-9D30-BD1D9C75DAD7}"/>
              </a:ext>
            </a:extLst>
          </p:cNvPr>
          <p:cNvPicPr>
            <a:picLocks noChangeAspect="1"/>
          </p:cNvPicPr>
          <p:nvPr/>
        </p:nvPicPr>
        <p:blipFill>
          <a:blip r:embed="rId6"/>
          <a:stretch>
            <a:fillRect/>
          </a:stretch>
        </p:blipFill>
        <p:spPr>
          <a:xfrm>
            <a:off x="143720" y="583709"/>
            <a:ext cx="9921240" cy="3486150"/>
          </a:xfrm>
          <a:prstGeom prst="rect">
            <a:avLst/>
          </a:prstGeom>
        </p:spPr>
      </p:pic>
    </p:spTree>
    <p:extLst>
      <p:ext uri="{BB962C8B-B14F-4D97-AF65-F5344CB8AC3E}">
        <p14:creationId xmlns:p14="http://schemas.microsoft.com/office/powerpoint/2010/main" val="8363902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0351305F-3490-454F-8041-E10B86E0F937}"/>
              </a:ext>
            </a:extLst>
          </p:cNvPr>
          <p:cNvPicPr>
            <a:picLocks noChangeAspect="1"/>
          </p:cNvPicPr>
          <p:nvPr/>
        </p:nvPicPr>
        <p:blipFill>
          <a:blip r:embed="rId2"/>
          <a:stretch>
            <a:fillRect/>
          </a:stretch>
        </p:blipFill>
        <p:spPr>
          <a:xfrm>
            <a:off x="1062990" y="811530"/>
            <a:ext cx="9829800" cy="3487420"/>
          </a:xfrm>
          <a:prstGeom prst="rect">
            <a:avLst/>
          </a:prstGeom>
        </p:spPr>
      </p:pic>
      <p:pic>
        <p:nvPicPr>
          <p:cNvPr id="3" name="Picture 2">
            <a:extLst>
              <a:ext uri="{FF2B5EF4-FFF2-40B4-BE49-F238E27FC236}">
                <a16:creationId xmlns:a16="http://schemas.microsoft.com/office/drawing/2014/main" id="{12D048B9-E4ED-B74A-9B69-D8628D269D83}"/>
              </a:ext>
            </a:extLst>
          </p:cNvPr>
          <p:cNvPicPr>
            <a:picLocks noChangeAspect="1"/>
          </p:cNvPicPr>
          <p:nvPr/>
        </p:nvPicPr>
        <p:blipFill>
          <a:blip r:embed="rId3">
            <a:alphaModFix amt="30000"/>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909727">
            <a:off x="5535763" y="-190082"/>
            <a:ext cx="12873449" cy="8519883"/>
          </a:xfrm>
          <a:prstGeom prst="rect">
            <a:avLst/>
          </a:prstGeom>
        </p:spPr>
      </p:pic>
      <p:pic>
        <p:nvPicPr>
          <p:cNvPr id="4" name="Picture 5">
            <a:extLst>
              <a:ext uri="{FF2B5EF4-FFF2-40B4-BE49-F238E27FC236}">
                <a16:creationId xmlns:a16="http://schemas.microsoft.com/office/drawing/2014/main" id="{0F5BDCD5-CD93-0345-971F-01FAA895D12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6631641" y="4361376"/>
            <a:ext cx="3754419" cy="3071798"/>
          </a:xfrm>
          <a:prstGeom prst="rect">
            <a:avLst/>
          </a:prstGeom>
        </p:spPr>
      </p:pic>
    </p:spTree>
    <p:extLst>
      <p:ext uri="{BB962C8B-B14F-4D97-AF65-F5344CB8AC3E}">
        <p14:creationId xmlns:p14="http://schemas.microsoft.com/office/powerpoint/2010/main" val="40204988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1E58EF48-C46B-634E-A312-7AAAD9AAAC97}"/>
              </a:ext>
            </a:extLst>
          </p:cNvPr>
          <p:cNvPicPr>
            <a:picLocks noChangeAspect="1"/>
          </p:cNvPicPr>
          <p:nvPr/>
        </p:nvPicPr>
        <p:blipFill>
          <a:blip r:embed="rId2"/>
          <a:stretch>
            <a:fillRect/>
          </a:stretch>
        </p:blipFill>
        <p:spPr>
          <a:xfrm>
            <a:off x="182880" y="228600"/>
            <a:ext cx="10767060" cy="5577840"/>
          </a:xfrm>
          <a:prstGeom prst="rect">
            <a:avLst/>
          </a:prstGeom>
        </p:spPr>
      </p:pic>
      <p:pic>
        <p:nvPicPr>
          <p:cNvPr id="3" name="Picture 2">
            <a:extLst>
              <a:ext uri="{FF2B5EF4-FFF2-40B4-BE49-F238E27FC236}">
                <a16:creationId xmlns:a16="http://schemas.microsoft.com/office/drawing/2014/main" id="{DFBC0A41-E09B-C942-9C08-8764E94128BD}"/>
              </a:ext>
            </a:extLst>
          </p:cNvPr>
          <p:cNvPicPr>
            <a:picLocks noChangeAspect="1"/>
          </p:cNvPicPr>
          <p:nvPr/>
        </p:nvPicPr>
        <p:blipFill>
          <a:blip r:embed="rId3">
            <a:alphaModFix amt="30000"/>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909727">
            <a:off x="5535763" y="-190082"/>
            <a:ext cx="12873449" cy="8519883"/>
          </a:xfrm>
          <a:prstGeom prst="rect">
            <a:avLst/>
          </a:prstGeom>
        </p:spPr>
      </p:pic>
    </p:spTree>
    <p:extLst>
      <p:ext uri="{BB962C8B-B14F-4D97-AF65-F5344CB8AC3E}">
        <p14:creationId xmlns:p14="http://schemas.microsoft.com/office/powerpoint/2010/main" val="341809709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TotalTime>
  <Words>2268</Words>
  <Application>Microsoft Macintosh PowerPoint</Application>
  <PresentationFormat>Широкоэкранный</PresentationFormat>
  <Paragraphs>212</Paragraphs>
  <Slides>31</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31</vt:i4>
      </vt:variant>
    </vt:vector>
  </HeadingPairs>
  <TitlesOfParts>
    <vt:vector size="38" baseType="lpstr">
      <vt:lpstr>.Ã˛</vt:lpstr>
      <vt:lpstr>Arial</vt:lpstr>
      <vt:lpstr>Calibri</vt:lpstr>
      <vt:lpstr>Calibri Light</vt:lpstr>
      <vt:lpstr>Montserrat Medium</vt:lpstr>
      <vt:lpstr>Times New Roman</vt:lpstr>
      <vt:lpstr>Тема Office</vt:lpstr>
      <vt:lpstr> Избирательная кампания в РФ</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Избирательная кампания в РФ</dc:title>
  <dc:creator>Microsoft Office User</dc:creator>
  <cp:lastModifiedBy>Microsoft Office User</cp:lastModifiedBy>
  <cp:revision>10</cp:revision>
  <dcterms:created xsi:type="dcterms:W3CDTF">2022-01-13T11:25:59Z</dcterms:created>
  <dcterms:modified xsi:type="dcterms:W3CDTF">2022-12-29T12:44:27Z</dcterms:modified>
</cp:coreProperties>
</file>