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22" r:id="rId2"/>
    <p:sldId id="324" r:id="rId3"/>
    <p:sldId id="325" r:id="rId4"/>
    <p:sldId id="327" r:id="rId5"/>
    <p:sldId id="328" r:id="rId6"/>
    <p:sldId id="329" r:id="rId7"/>
    <p:sldId id="330" r:id="rId8"/>
    <p:sldId id="331" r:id="rId9"/>
    <p:sldId id="334" r:id="rId10"/>
    <p:sldId id="335" r:id="rId11"/>
    <p:sldId id="336" r:id="rId12"/>
    <p:sldId id="337" r:id="rId13"/>
    <p:sldId id="338" r:id="rId14"/>
    <p:sldId id="339" r:id="rId15"/>
    <p:sldId id="340" r:id="rId16"/>
    <p:sldId id="341" r:id="rId17"/>
    <p:sldId id="342" r:id="rId18"/>
    <p:sldId id="344" r:id="rId19"/>
    <p:sldId id="345" r:id="rId20"/>
    <p:sldId id="346" r:id="rId21"/>
    <p:sldId id="347" r:id="rId22"/>
    <p:sldId id="348" r:id="rId23"/>
    <p:sldId id="368" r:id="rId24"/>
    <p:sldId id="371" r:id="rId25"/>
    <p:sldId id="257" r:id="rId26"/>
    <p:sldId id="279" r:id="rId27"/>
    <p:sldId id="304" r:id="rId28"/>
    <p:sldId id="296" r:id="rId29"/>
    <p:sldId id="305" r:id="rId30"/>
    <p:sldId id="294" r:id="rId31"/>
    <p:sldId id="293" r:id="rId32"/>
    <p:sldId id="267" r:id="rId33"/>
    <p:sldId id="315" r:id="rId34"/>
    <p:sldId id="316" r:id="rId35"/>
    <p:sldId id="317" r:id="rId36"/>
    <p:sldId id="272" r:id="rId37"/>
    <p:sldId id="256" r:id="rId38"/>
    <p:sldId id="302" r:id="rId39"/>
    <p:sldId id="274" r:id="rId40"/>
    <p:sldId id="313" r:id="rId41"/>
    <p:sldId id="318" r:id="rId42"/>
    <p:sldId id="369" r:id="rId43"/>
    <p:sldId id="372" r:id="rId44"/>
    <p:sldId id="349" r:id="rId45"/>
    <p:sldId id="350" r:id="rId46"/>
    <p:sldId id="351" r:id="rId47"/>
    <p:sldId id="352" r:id="rId48"/>
    <p:sldId id="354" r:id="rId49"/>
    <p:sldId id="355" r:id="rId50"/>
    <p:sldId id="356" r:id="rId51"/>
    <p:sldId id="357" r:id="rId52"/>
    <p:sldId id="358" r:id="rId53"/>
    <p:sldId id="359" r:id="rId54"/>
    <p:sldId id="360" r:id="rId55"/>
    <p:sldId id="361" r:id="rId56"/>
    <p:sldId id="362" r:id="rId57"/>
    <p:sldId id="363" r:id="rId58"/>
    <p:sldId id="364" r:id="rId59"/>
    <p:sldId id="365" r:id="rId60"/>
    <p:sldId id="311" r:id="rId61"/>
    <p:sldId id="282" r:id="rId62"/>
    <p:sldId id="288" r:id="rId63"/>
    <p:sldId id="262" r:id="rId64"/>
    <p:sldId id="281" r:id="rId65"/>
    <p:sldId id="265" r:id="rId66"/>
    <p:sldId id="299" r:id="rId67"/>
    <p:sldId id="366" r:id="rId68"/>
    <p:sldId id="259" r:id="rId69"/>
    <p:sldId id="367" r:id="rId70"/>
    <p:sldId id="370" r:id="rId71"/>
    <p:sldId id="373" r:id="rId7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9"/>
    <p:restoredTop sz="94665"/>
  </p:normalViewPr>
  <p:slideViewPr>
    <p:cSldViewPr snapToGrid="0" snapToObjects="1">
      <p:cViewPr varScale="1">
        <p:scale>
          <a:sx n="117" d="100"/>
          <a:sy n="117" d="100"/>
        </p:scale>
        <p:origin x="4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548F222-370E-8041-8C0D-6C41F3E25D8F}"/>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C8EBD6A-E2A9-664B-9CEA-29A11C9FE6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4070F71E-4761-9A49-ABF7-2EA622967A5B}"/>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5" name="Нижний колонтитул 4">
            <a:extLst>
              <a:ext uri="{FF2B5EF4-FFF2-40B4-BE49-F238E27FC236}">
                <a16:creationId xmlns:a16="http://schemas.microsoft.com/office/drawing/2014/main" id="{D8680976-C1D6-E149-9949-C2E68B30438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5E11CDF-1C41-DF47-9194-F7C418ED7BF9}"/>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1053457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ADCA894-5115-F442-82A5-DEE21CEF4F2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05641FB3-0EDB-2E41-BEDF-56A4F1718F39}"/>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A726AA5-891A-624E-8D01-5B130116103F}"/>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5" name="Нижний колонтитул 4">
            <a:extLst>
              <a:ext uri="{FF2B5EF4-FFF2-40B4-BE49-F238E27FC236}">
                <a16:creationId xmlns:a16="http://schemas.microsoft.com/office/drawing/2014/main" id="{84BF7746-02D1-C945-AF33-63D7F2F707C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D653FC2-3965-B142-9A3C-DE3B3C90AE66}"/>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1606230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894EF1-6EDA-954F-8E9E-BA0033A6276F}"/>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40E12412-63AA-1C41-B5E8-6AE15FC5D1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B870503F-0926-F14B-9FF2-A469B069726F}"/>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5" name="Нижний колонтитул 4">
            <a:extLst>
              <a:ext uri="{FF2B5EF4-FFF2-40B4-BE49-F238E27FC236}">
                <a16:creationId xmlns:a16="http://schemas.microsoft.com/office/drawing/2014/main" id="{6266214C-EF54-4049-89C2-FB64BB5914F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15ED212-58D0-B14F-87D6-21437CB9E0E0}"/>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2890728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2923B2A-7421-E345-9FD4-9EED6A9A0D1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345C3C92-F58F-E24D-B4E6-EB34FB7328B4}"/>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42F63F1C-7FB0-B84C-AC9D-45C610735A2A}"/>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29A1F36-848A-2E40-BD70-6BAE52390C6A}"/>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6" name="Нижний колонтитул 5">
            <a:extLst>
              <a:ext uri="{FF2B5EF4-FFF2-40B4-BE49-F238E27FC236}">
                <a16:creationId xmlns:a16="http://schemas.microsoft.com/office/drawing/2014/main" id="{4C0BE683-BA68-2D4B-9B33-99B4F41ED61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E6C1D96-E0E6-7547-AC4C-7110B0069656}"/>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2511432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861584F-A64E-F44D-A504-1C60875F44BD}"/>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3DBE246B-A36E-BC4A-BDF6-4B809729DF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2514A13B-6D18-BE44-BA64-5730A08CF9A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98F5833D-EEED-7247-9448-96B676537A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C80F798F-0B17-3D4D-8516-9BA889FDE57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A85E899-0591-2346-ABAC-50EE3C2A0EA7}"/>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8" name="Нижний колонтитул 7">
            <a:extLst>
              <a:ext uri="{FF2B5EF4-FFF2-40B4-BE49-F238E27FC236}">
                <a16:creationId xmlns:a16="http://schemas.microsoft.com/office/drawing/2014/main" id="{97AA125F-9D30-8343-B7A9-32122214ABD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44E9000C-8333-5544-8E69-074F5BF79161}"/>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538598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7CE163-72D3-B445-91AE-85E6C547A0F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4FAC26B-F04F-CB43-B4A3-5B475D5428CB}"/>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4" name="Нижний колонтитул 3">
            <a:extLst>
              <a:ext uri="{FF2B5EF4-FFF2-40B4-BE49-F238E27FC236}">
                <a16:creationId xmlns:a16="http://schemas.microsoft.com/office/drawing/2014/main" id="{208210A4-2D12-E04E-B03C-BD4AD62A120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FD4798D0-F8B2-0840-BE5E-D7F01FAD845E}"/>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1541383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BFD837A-DC1A-3D4A-9F6E-5A3353E6F896}"/>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3" name="Нижний колонтитул 2">
            <a:extLst>
              <a:ext uri="{FF2B5EF4-FFF2-40B4-BE49-F238E27FC236}">
                <a16:creationId xmlns:a16="http://schemas.microsoft.com/office/drawing/2014/main" id="{534ECB95-B8D7-BF4A-90E7-D563DB8DD2DA}"/>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B4D73616-EB38-C644-8FD2-135A1ABBCB1D}"/>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3924058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E2B046-56EF-B244-ACC3-AEC1BD11E998}"/>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25B74636-A95A-5145-A65E-63483388A0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5CADCE33-0D74-7541-881D-B80FF3B092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98A4B21-C0D0-334B-A64D-B1915A648126}"/>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6" name="Нижний колонтитул 5">
            <a:extLst>
              <a:ext uri="{FF2B5EF4-FFF2-40B4-BE49-F238E27FC236}">
                <a16:creationId xmlns:a16="http://schemas.microsoft.com/office/drawing/2014/main" id="{B0353164-DFC9-C94E-A060-885370A84437}"/>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7A0294F8-A37F-D646-A616-E1840CEFC394}"/>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1340791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D6AFB8-E11F-294F-9B98-9B7B74CF137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92F4015C-FE3D-1948-8CFD-A6BE5B6315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F1767854-A7DE-0C45-8573-50D5B133CB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13BDA96-9B52-AD4C-9415-429327554E46}"/>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6" name="Нижний колонтитул 5">
            <a:extLst>
              <a:ext uri="{FF2B5EF4-FFF2-40B4-BE49-F238E27FC236}">
                <a16:creationId xmlns:a16="http://schemas.microsoft.com/office/drawing/2014/main" id="{C089625D-6FE8-B147-B3E7-FA89259715F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BD34A6B-128A-AF4C-AB46-C96E83DCBD6E}"/>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1234998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95BCEA-8F66-F846-83B5-C47B77F8A6F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58C5168-491B-F643-927C-B5FB7C90324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ECB44A0-22F4-AA4D-8AED-34FE0DCB6600}"/>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5" name="Нижний колонтитул 4">
            <a:extLst>
              <a:ext uri="{FF2B5EF4-FFF2-40B4-BE49-F238E27FC236}">
                <a16:creationId xmlns:a16="http://schemas.microsoft.com/office/drawing/2014/main" id="{4E826875-9BB1-4649-83DE-0B63198C596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765E175-3EBA-8740-934E-78E4DB879936}"/>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360582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E8B2901-D174-CE46-B12F-58D164A88694}"/>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971F1041-97F1-0643-916B-8D1AD700BCEA}"/>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39C70DD-20B6-4C40-8448-52E6AFEB15C8}"/>
              </a:ext>
            </a:extLst>
          </p:cNvPr>
          <p:cNvSpPr>
            <a:spLocks noGrp="1"/>
          </p:cNvSpPr>
          <p:nvPr>
            <p:ph type="dt" sz="half" idx="10"/>
          </p:nvPr>
        </p:nvSpPr>
        <p:spPr/>
        <p:txBody>
          <a:bodyPr/>
          <a:lstStyle/>
          <a:p>
            <a:fld id="{3B7C1CF4-1665-1349-B1C1-E10CBEBCDA9A}" type="datetimeFigureOut">
              <a:rPr lang="ru-RU" smtClean="0"/>
              <a:t>16.05.2023</a:t>
            </a:fld>
            <a:endParaRPr lang="ru-RU"/>
          </a:p>
        </p:txBody>
      </p:sp>
      <p:sp>
        <p:nvSpPr>
          <p:cNvPr id="5" name="Нижний колонтитул 4">
            <a:extLst>
              <a:ext uri="{FF2B5EF4-FFF2-40B4-BE49-F238E27FC236}">
                <a16:creationId xmlns:a16="http://schemas.microsoft.com/office/drawing/2014/main" id="{3141D170-B5B3-074D-A320-CA4D205F101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F5C6698-EA73-944D-A73F-A8DB3470A674}"/>
              </a:ext>
            </a:extLst>
          </p:cNvPr>
          <p:cNvSpPr>
            <a:spLocks noGrp="1"/>
          </p:cNvSpPr>
          <p:nvPr>
            <p:ph type="sldNum" sz="quarter" idx="12"/>
          </p:nvPr>
        </p:nvSpPr>
        <p:spPr/>
        <p:txBody>
          <a:bodyPr/>
          <a:lstStyle/>
          <a:p>
            <a:fld id="{8511263A-9E9B-8942-B9EC-945108477825}" type="slidenum">
              <a:rPr lang="ru-RU" smtClean="0"/>
              <a:t>‹#›</a:t>
            </a:fld>
            <a:endParaRPr lang="ru-RU"/>
          </a:p>
        </p:txBody>
      </p:sp>
    </p:spTree>
    <p:extLst>
      <p:ext uri="{BB962C8B-B14F-4D97-AF65-F5344CB8AC3E}">
        <p14:creationId xmlns:p14="http://schemas.microsoft.com/office/powerpoint/2010/main" val="207916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B0A04F8-1D97-3B46-AEBE-18BC4C21CE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6A1AF44-A720-8046-89DF-67C28DEFDB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C0FDD7D-07AB-2243-9F1C-06CE6C35B1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7C1CF4-1665-1349-B1C1-E10CBEBCDA9A}" type="datetimeFigureOut">
              <a:rPr lang="ru-RU" smtClean="0"/>
              <a:t>16.05.2023</a:t>
            </a:fld>
            <a:endParaRPr lang="ru-RU"/>
          </a:p>
        </p:txBody>
      </p:sp>
      <p:sp>
        <p:nvSpPr>
          <p:cNvPr id="5" name="Нижний колонтитул 4">
            <a:extLst>
              <a:ext uri="{FF2B5EF4-FFF2-40B4-BE49-F238E27FC236}">
                <a16:creationId xmlns:a16="http://schemas.microsoft.com/office/drawing/2014/main" id="{67123E8B-4078-304C-B5C0-2024BD1E6A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AE90AC1E-4379-284D-AD8B-1D6A7B2129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11263A-9E9B-8942-B9EC-945108477825}" type="slidenum">
              <a:rPr lang="ru-RU" smtClean="0"/>
              <a:t>‹#›</a:t>
            </a:fld>
            <a:endParaRPr lang="ru-RU"/>
          </a:p>
        </p:txBody>
      </p:sp>
    </p:spTree>
    <p:extLst>
      <p:ext uri="{BB962C8B-B14F-4D97-AF65-F5344CB8AC3E}">
        <p14:creationId xmlns:p14="http://schemas.microsoft.com/office/powerpoint/2010/main" val="40013778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5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5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5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33.svg"/><Relationship Id="rId4" Type="http://schemas.openxmlformats.org/officeDocument/2006/relationships/image" Target="../media/image32.png"/></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23641" y="936702"/>
            <a:ext cx="7672039" cy="4000672"/>
          </a:xfrm>
        </p:spPr>
        <p:txBody>
          <a:bodyPr>
            <a:normAutofit/>
          </a:bodyPr>
          <a:lstStyle/>
          <a:p>
            <a:r>
              <a:rPr lang="ru-RU" b="1" dirty="0"/>
              <a:t>Гражданское общество и правовое государство</a:t>
            </a:r>
            <a:r>
              <a:rPr lang="ru-RU" dirty="0"/>
              <a:t> </a:t>
            </a:r>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2271622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E8009C71-8C12-8949-8849-9D97DDA24939}"/>
              </a:ext>
            </a:extLst>
          </p:cNvPr>
          <p:cNvSpPr/>
          <p:nvPr/>
        </p:nvSpPr>
        <p:spPr>
          <a:xfrm>
            <a:off x="1882425" y="576452"/>
            <a:ext cx="10027352" cy="3145798"/>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правовом государстве?</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Для правового государства обязательно соблюдение принципа разделения властей.</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Правовым может быть государство как с республиканской формой правления, так и с монархической.</a:t>
            </a:r>
          </a:p>
          <a:p>
            <a:pPr algn="just">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1452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5" name="Прямоугольник 4">
            <a:extLst>
              <a:ext uri="{FF2B5EF4-FFF2-40B4-BE49-F238E27FC236}">
                <a16:creationId xmlns:a16="http://schemas.microsoft.com/office/drawing/2014/main" id="{70A3911D-E574-0C45-AE7F-CC120B48E2F3}"/>
              </a:ext>
            </a:extLst>
          </p:cNvPr>
          <p:cNvSpPr/>
          <p:nvPr/>
        </p:nvSpPr>
        <p:spPr>
          <a:xfrm>
            <a:off x="327378" y="242067"/>
            <a:ext cx="11441038" cy="6135398"/>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Какие из перечисленных примеров иллюстрируют функционирование гражданского</a:t>
            </a:r>
          </a:p>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общества? Запишите цифры, под которыми они указаны.</a:t>
            </a:r>
          </a:p>
          <a:p>
            <a:pPr algn="just">
              <a:lnSpc>
                <a:spcPct val="107000"/>
              </a:lnSpc>
              <a:spcAft>
                <a:spcPts val="800"/>
              </a:spcAft>
            </a:pP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Ассоциация композиторов организовала благотворительный марафон в поддержку ветеранов войны.</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Министерство культуры разработало программу творческого конкурса «Мир глазами необыкновенных детей».</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 стране прошли выборы в парламент.</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Благодаря инициативе представителей общественных организаций было запрещено строительство нового супермаркета в исторической части города.</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Союз предпринимателей учредил стипендии для студентов частных вузов.</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Правительственная газета опубликовала критическую рецензию на новый исторический телесериал.</a:t>
            </a:r>
          </a:p>
        </p:txBody>
      </p:sp>
    </p:spTree>
    <p:extLst>
      <p:ext uri="{BB962C8B-B14F-4D97-AF65-F5344CB8AC3E}">
        <p14:creationId xmlns:p14="http://schemas.microsoft.com/office/powerpoint/2010/main" val="2902779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F28AC345-1AD4-424C-98A3-1FCED8018DAC}"/>
              </a:ext>
            </a:extLst>
          </p:cNvPr>
          <p:cNvSpPr/>
          <p:nvPr/>
        </p:nvSpPr>
        <p:spPr>
          <a:xfrm>
            <a:off x="606778" y="949410"/>
            <a:ext cx="11209867" cy="437562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Ниже приведён перечень терминов. Все они, за исключением двух, характеризуют понятие «правовое государство».</a:t>
            </a:r>
          </a:p>
          <a:p>
            <a:pPr marL="514350" indent="-514350">
              <a:lnSpc>
                <a:spcPct val="107000"/>
              </a:lnSpc>
              <a:spcAft>
                <a:spcPts val="800"/>
              </a:spcAft>
              <a:buAutoNum type="arabicParenR"/>
            </a:pPr>
            <a:r>
              <a:rPr lang="ru-RU" sz="2800" dirty="0">
                <a:latin typeface="Calibri" panose="020F0502020204030204" pitchFamily="34" charset="0"/>
                <a:ea typeface="Calibri" panose="020F0502020204030204" pitchFamily="34" charset="0"/>
                <a:cs typeface="Times New Roman" panose="02020603050405020304" pitchFamily="18" charset="0"/>
              </a:rPr>
              <a:t>главенство права; </a:t>
            </a:r>
          </a:p>
          <a:p>
            <a:pPr marL="514350" indent="-514350">
              <a:lnSpc>
                <a:spcPct val="107000"/>
              </a:lnSpc>
              <a:spcAft>
                <a:spcPts val="800"/>
              </a:spcAft>
              <a:buAutoNum type="arabicParenR"/>
            </a:pPr>
            <a:r>
              <a:rPr lang="ru-RU" sz="2800" dirty="0" err="1">
                <a:latin typeface="Calibri" panose="020F0502020204030204" pitchFamily="34" charset="0"/>
                <a:ea typeface="Calibri" panose="020F0502020204030204" pitchFamily="34" charset="0"/>
                <a:cs typeface="Times New Roman" panose="02020603050405020304" pitchFamily="18" charset="0"/>
              </a:rPr>
              <a:t>однопартийность</a:t>
            </a:r>
            <a:r>
              <a:rPr lang="ru-RU" sz="2800" dirty="0">
                <a:latin typeface="Calibri" panose="020F0502020204030204" pitchFamily="34" charset="0"/>
                <a:ea typeface="Calibri" panose="020F0502020204030204" pitchFamily="34" charset="0"/>
                <a:cs typeface="Times New Roman" panose="02020603050405020304" pitchFamily="18" charset="0"/>
              </a:rPr>
              <a:t>; </a:t>
            </a:r>
          </a:p>
          <a:p>
            <a:pPr marL="514350" indent="-514350">
              <a:lnSpc>
                <a:spcPct val="107000"/>
              </a:lnSpc>
              <a:spcAft>
                <a:spcPts val="800"/>
              </a:spcAft>
              <a:buAutoNum type="arabicParenR"/>
            </a:pPr>
            <a:r>
              <a:rPr lang="ru-RU" sz="2800" dirty="0">
                <a:latin typeface="Calibri" panose="020F0502020204030204" pitchFamily="34" charset="0"/>
                <a:ea typeface="Calibri" panose="020F0502020204030204" pitchFamily="34" charset="0"/>
                <a:cs typeface="Times New Roman" panose="02020603050405020304" pitchFamily="18" charset="0"/>
              </a:rPr>
              <a:t>реализация принципа разделения властей; </a:t>
            </a:r>
          </a:p>
          <a:p>
            <a:pPr marL="514350" indent="-514350">
              <a:lnSpc>
                <a:spcPct val="107000"/>
              </a:lnSpc>
              <a:spcAft>
                <a:spcPts val="800"/>
              </a:spcAft>
              <a:buAutoNum type="arabicParenR"/>
            </a:pPr>
            <a:r>
              <a:rPr lang="ru-RU" sz="2800" dirty="0">
                <a:latin typeface="Calibri" panose="020F0502020204030204" pitchFamily="34" charset="0"/>
                <a:ea typeface="Calibri" panose="020F0502020204030204" pitchFamily="34" charset="0"/>
                <a:cs typeface="Times New Roman" panose="02020603050405020304" pitchFamily="18" charset="0"/>
              </a:rPr>
              <a:t>права человека; </a:t>
            </a:r>
          </a:p>
          <a:p>
            <a:pPr marL="514350" indent="-514350">
              <a:lnSpc>
                <a:spcPct val="107000"/>
              </a:lnSpc>
              <a:spcAft>
                <a:spcPts val="800"/>
              </a:spcAft>
              <a:buAutoNum type="arabicParenR"/>
            </a:pPr>
            <a:r>
              <a:rPr lang="ru-RU" sz="2800" dirty="0">
                <a:latin typeface="Calibri" panose="020F0502020204030204" pitchFamily="34" charset="0"/>
                <a:ea typeface="Calibri" panose="020F0502020204030204" pitchFamily="34" charset="0"/>
                <a:cs typeface="Times New Roman" panose="02020603050405020304" pitchFamily="18" charset="0"/>
              </a:rPr>
              <a:t>взаимная ответственность личности и государства; </a:t>
            </a:r>
          </a:p>
          <a:p>
            <a:pPr marL="514350" indent="-514350">
              <a:lnSpc>
                <a:spcPct val="107000"/>
              </a:lnSpc>
              <a:spcAft>
                <a:spcPts val="800"/>
              </a:spcAft>
              <a:buAutoNum type="arabicParenR"/>
            </a:pPr>
            <a:r>
              <a:rPr lang="ru-RU" sz="2800" dirty="0">
                <a:latin typeface="Calibri" panose="020F0502020204030204" pitchFamily="34" charset="0"/>
                <a:ea typeface="Calibri" panose="020F0502020204030204" pitchFamily="34" charset="0"/>
                <a:cs typeface="Times New Roman" panose="02020603050405020304" pitchFamily="18" charset="0"/>
              </a:rPr>
              <a:t>верховенство исполнительной власти.</a:t>
            </a:r>
          </a:p>
        </p:txBody>
      </p:sp>
    </p:spTree>
    <p:extLst>
      <p:ext uri="{BB962C8B-B14F-4D97-AF65-F5344CB8AC3E}">
        <p14:creationId xmlns:p14="http://schemas.microsoft.com/office/powerpoint/2010/main" val="127816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5E796F57-8D5B-3442-AB61-9DBA39DF7C70}"/>
              </a:ext>
            </a:extLst>
          </p:cNvPr>
          <p:cNvSpPr/>
          <p:nvPr/>
        </p:nvSpPr>
        <p:spPr>
          <a:xfrm>
            <a:off x="146756" y="306062"/>
            <a:ext cx="11864622" cy="6322308"/>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были проведены политические реформы. Какие из приведённых фактов свидетельствуют о том, что государство стало правовым? Запишите цифры, под которыми они указаны.</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Утверждена республиканская форма правления.</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Законодательно введена самостоятельность и независимость ветвей власти.</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 основном законе государства отражены и реализуются на практике гарантии прав и свобод личности.</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 выборах победила консервативная партия.</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Провозглашено верховенство закона во всех сферах жизни.</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Граждане поддерживают проведённые преобразования.</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464286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54226E4A-F2A0-A44D-B84A-93E8969847B2}"/>
              </a:ext>
            </a:extLst>
          </p:cNvPr>
          <p:cNvSpPr/>
          <p:nvPr/>
        </p:nvSpPr>
        <p:spPr>
          <a:xfrm>
            <a:off x="361244" y="333910"/>
            <a:ext cx="10972801" cy="5297669"/>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были проведены политические реформы. Какие из приведённых признаков свидетельствуют о том, что государство стало правовым? Запишите цифры, под которыми они указаны.</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провозглашение республики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создание гарантий для осуществления принципа разделения властей</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реализация на практике прав и свобод человека и личности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победа консервативной партии на выборах</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верховенство закона во всех сферах жизни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общественная поддержка проведённых преобразований</a:t>
            </a:r>
          </a:p>
        </p:txBody>
      </p:sp>
    </p:spTree>
    <p:extLst>
      <p:ext uri="{BB962C8B-B14F-4D97-AF65-F5344CB8AC3E}">
        <p14:creationId xmlns:p14="http://schemas.microsoft.com/office/powerpoint/2010/main" val="1639602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5" name="Прямоугольник 4">
            <a:extLst>
              <a:ext uri="{FF2B5EF4-FFF2-40B4-BE49-F238E27FC236}">
                <a16:creationId xmlns:a16="http://schemas.microsoft.com/office/drawing/2014/main" id="{35687E72-2345-564F-B641-0374FFC49967}"/>
              </a:ext>
            </a:extLst>
          </p:cNvPr>
          <p:cNvSpPr/>
          <p:nvPr/>
        </p:nvSpPr>
        <p:spPr>
          <a:xfrm>
            <a:off x="297454" y="120017"/>
            <a:ext cx="11597092" cy="6617966"/>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Прочитайте фрагменты из публицистических статей. В каком из них содержится информация о событиях, непосредственно отражающих функционирование институтов гражданского общества?</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«Союз автомобилистов обсудил готовящиеся поправки к законодательству, предусматривающие ужесточение ответственности водителей за нарушение Правил дорожного движения, и направил свои предложения в Государственную Думу».</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«Согласно обсуждаемому в Государственной Думе законопроекту средняя заработная плата медицинских работников должна возрасти на 30%».</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«Общественное движение «Солдатских матерей России» выступило наблюдателями на призывных пунктах»</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«На внеочередном совещании Правительства РФ министр сельского хозяйства выступил с критикой предложенных мер защиты отечественного производителя».</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«Верховный Суд РФ рассмотрел кассационную жалобу и принял решение об её удовлетворении».</a:t>
            </a:r>
          </a:p>
        </p:txBody>
      </p:sp>
    </p:spTree>
    <p:extLst>
      <p:ext uri="{BB962C8B-B14F-4D97-AF65-F5344CB8AC3E}">
        <p14:creationId xmlns:p14="http://schemas.microsoft.com/office/powerpoint/2010/main" val="1838340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298194" y="2822042"/>
            <a:ext cx="7882581" cy="5216836"/>
          </a:xfrm>
          <a:prstGeom prst="rect">
            <a:avLst/>
          </a:prstGeom>
        </p:spPr>
      </p:pic>
      <p:pic>
        <p:nvPicPr>
          <p:cNvPr id="5" name="Picture 5"/>
          <p:cNvPicPr>
            <a:picLocks noChangeAspect="1"/>
          </p:cNvPicPr>
          <p:nvPr/>
        </p:nvPicPr>
        <p:blipFill>
          <a:blip r:embed="rId3"/>
          <a:srcRect/>
          <a:stretch>
            <a:fillRect/>
          </a:stretch>
        </p:blipFill>
        <p:spPr>
          <a:xfrm>
            <a:off x="-800300" y="2948179"/>
            <a:ext cx="3800211" cy="3675841"/>
          </a:xfrm>
          <a:prstGeom prst="rect">
            <a:avLst/>
          </a:prstGeom>
        </p:spPr>
      </p:pic>
      <p:sp>
        <p:nvSpPr>
          <p:cNvPr id="2" name="Прямоугольник 1">
            <a:extLst>
              <a:ext uri="{FF2B5EF4-FFF2-40B4-BE49-F238E27FC236}">
                <a16:creationId xmlns:a16="http://schemas.microsoft.com/office/drawing/2014/main" id="{10B9B859-B4FB-8C45-BD85-C76FD1227527}"/>
              </a:ext>
            </a:extLst>
          </p:cNvPr>
          <p:cNvSpPr/>
          <p:nvPr/>
        </p:nvSpPr>
        <p:spPr>
          <a:xfrm>
            <a:off x="2999911" y="233980"/>
            <a:ext cx="9067912" cy="3965253"/>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гражданском обществе?</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Одно из условий возникновения гражданского общества появление возможности у всех граждан обрести экономическую самостоятельность на базе частной собственности.</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Деятельность гражданского общества способствует развитию правового государства.</a:t>
            </a:r>
          </a:p>
        </p:txBody>
      </p:sp>
    </p:spTree>
    <p:extLst>
      <p:ext uri="{BB962C8B-B14F-4D97-AF65-F5344CB8AC3E}">
        <p14:creationId xmlns:p14="http://schemas.microsoft.com/office/powerpoint/2010/main" val="209190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305612" y="-4573627"/>
            <a:ext cx="9967994" cy="6596999"/>
          </a:xfrm>
          <a:prstGeom prst="rect">
            <a:avLst/>
          </a:prstGeom>
        </p:spPr>
      </p:pic>
      <p:graphicFrame>
        <p:nvGraphicFramePr>
          <p:cNvPr id="5" name="Таблица 4">
            <a:extLst>
              <a:ext uri="{FF2B5EF4-FFF2-40B4-BE49-F238E27FC236}">
                <a16:creationId xmlns:a16="http://schemas.microsoft.com/office/drawing/2014/main" id="{96F890C4-4073-1E4F-9A26-58F08BF3A3DE}"/>
              </a:ext>
            </a:extLst>
          </p:cNvPr>
          <p:cNvGraphicFramePr>
            <a:graphicFrameLocks noGrp="1"/>
          </p:cNvGraphicFramePr>
          <p:nvPr/>
        </p:nvGraphicFramePr>
        <p:xfrm>
          <a:off x="872021" y="1489606"/>
          <a:ext cx="10515600" cy="1721232"/>
        </p:xfrm>
        <a:graphic>
          <a:graphicData uri="http://schemas.openxmlformats.org/drawingml/2006/table">
            <a:tbl>
              <a:tblPr firstRow="1" firstCol="1" bandRow="1">
                <a:tableStyleId>{5C22544A-7EE6-4342-B048-85BDC9FD1C3A}</a:tableStyleId>
              </a:tblPr>
              <a:tblGrid>
                <a:gridCol w="934477">
                  <a:extLst>
                    <a:ext uri="{9D8B030D-6E8A-4147-A177-3AD203B41FA5}">
                      <a16:colId xmlns:a16="http://schemas.microsoft.com/office/drawing/2014/main" val="4070065178"/>
                    </a:ext>
                  </a:extLst>
                </a:gridCol>
                <a:gridCol w="9581123">
                  <a:extLst>
                    <a:ext uri="{9D8B030D-6E8A-4147-A177-3AD203B41FA5}">
                      <a16:colId xmlns:a16="http://schemas.microsoft.com/office/drawing/2014/main" val="4202927648"/>
                    </a:ext>
                  </a:extLst>
                </a:gridCol>
              </a:tblGrid>
              <a:tr h="0">
                <a:tc>
                  <a:txBody>
                    <a:bodyPr/>
                    <a:lstStyle/>
                    <a:p>
                      <a:pPr>
                        <a:lnSpc>
                          <a:spcPct val="107000"/>
                        </a:lnSpc>
                        <a:spcAft>
                          <a:spcPts val="800"/>
                        </a:spcAft>
                      </a:pPr>
                      <a:r>
                        <a:rPr lang="ru-RU" sz="2400" dirty="0">
                          <a:effectLst/>
                        </a:rPr>
                        <a:t>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pPr>
                        <a:lnSpc>
                          <a:spcPct val="107000"/>
                        </a:lnSpc>
                        <a:spcAft>
                          <a:spcPts val="800"/>
                        </a:spcAft>
                      </a:pPr>
                      <a:r>
                        <a:rPr lang="ru-RU" sz="2400">
                          <a:effectLst/>
                        </a:rPr>
                        <a:t>Гражданское общество представляет собой сферу реализации повседневных интересов людей.</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2273274283"/>
                  </a:ext>
                </a:extLst>
              </a:tr>
              <a:tr h="0">
                <a:tc>
                  <a:txBody>
                    <a:bodyPr/>
                    <a:lstStyle/>
                    <a:p>
                      <a:pPr>
                        <a:lnSpc>
                          <a:spcPct val="107000"/>
                        </a:lnSpc>
                        <a:spcAft>
                          <a:spcPts val="800"/>
                        </a:spcAft>
                      </a:pPr>
                      <a:r>
                        <a:rPr lang="ru-RU" sz="2400" dirty="0">
                          <a:effectLst/>
                        </a:rPr>
                        <a:t>Б.</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pPr>
                        <a:lnSpc>
                          <a:spcPct val="107000"/>
                        </a:lnSpc>
                        <a:spcAft>
                          <a:spcPts val="800"/>
                        </a:spcAft>
                      </a:pPr>
                      <a:r>
                        <a:rPr lang="ru-RU" sz="2400" dirty="0">
                          <a:effectLst/>
                        </a:rPr>
                        <a:t>В условиях демократии гражданское общество и государство взаимодействуют.</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1191972606"/>
                  </a:ext>
                </a:extLst>
              </a:tr>
            </a:tbl>
          </a:graphicData>
        </a:graphic>
      </p:graphicFrame>
      <p:sp>
        <p:nvSpPr>
          <p:cNvPr id="6" name="Прямоугольник 5">
            <a:extLst>
              <a:ext uri="{FF2B5EF4-FFF2-40B4-BE49-F238E27FC236}">
                <a16:creationId xmlns:a16="http://schemas.microsoft.com/office/drawing/2014/main" id="{552BA2BF-F826-414E-A7F1-32F08CCDA376}"/>
              </a:ext>
            </a:extLst>
          </p:cNvPr>
          <p:cNvSpPr/>
          <p:nvPr/>
        </p:nvSpPr>
        <p:spPr>
          <a:xfrm>
            <a:off x="872020" y="524961"/>
            <a:ext cx="10515599" cy="532903"/>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гражданском обществе?</a:t>
            </a:r>
          </a:p>
        </p:txBody>
      </p:sp>
    </p:spTree>
    <p:extLst>
      <p:ext uri="{BB962C8B-B14F-4D97-AF65-F5344CB8AC3E}">
        <p14:creationId xmlns:p14="http://schemas.microsoft.com/office/powerpoint/2010/main" val="2077566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540220" y="4607722"/>
            <a:ext cx="9967994" cy="6596999"/>
          </a:xfrm>
          <a:prstGeom prst="rect">
            <a:avLst/>
          </a:prstGeom>
        </p:spPr>
      </p:pic>
      <p:sp>
        <p:nvSpPr>
          <p:cNvPr id="3" name="Прямоугольник 2">
            <a:extLst>
              <a:ext uri="{FF2B5EF4-FFF2-40B4-BE49-F238E27FC236}">
                <a16:creationId xmlns:a16="http://schemas.microsoft.com/office/drawing/2014/main" id="{7AF6CEBB-85F1-314D-88B5-285EE6436BBC}"/>
              </a:ext>
            </a:extLst>
          </p:cNvPr>
          <p:cNvSpPr/>
          <p:nvPr/>
        </p:nvSpPr>
        <p:spPr>
          <a:xfrm>
            <a:off x="294888" y="361818"/>
            <a:ext cx="11108266" cy="1450654"/>
          </a:xfrm>
          <a:prstGeom prst="rect">
            <a:avLst/>
          </a:prstGeom>
        </p:spPr>
        <p:txBody>
          <a:bodyPr wrap="square">
            <a:spAutoFit/>
          </a:bodyPr>
          <a:lstStyle/>
          <a:p>
            <a:pPr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 составьте сложный план, позволяющий раскрыть по существу тему </a:t>
            </a: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«Гражданское общество и правовое государство»</a:t>
            </a: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a:t>
            </a:r>
            <a:r>
              <a:rPr lang="ru-RU" sz="2800" dirty="0">
                <a:latin typeface="Calibri" panose="020F0502020204030204" pitchFamily="34" charset="0"/>
                <a:ea typeface="Calibri" panose="020F0502020204030204" pitchFamily="34" charset="0"/>
                <a:cs typeface="Times New Roman" panose="02020603050405020304" pitchFamily="18" charset="0"/>
              </a:rPr>
              <a:t>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C3EEADC-9E53-4F4E-8570-557B152680E3}"/>
              </a:ext>
            </a:extLst>
          </p:cNvPr>
          <p:cNvSpPr/>
          <p:nvPr/>
        </p:nvSpPr>
        <p:spPr>
          <a:xfrm>
            <a:off x="955494" y="2155737"/>
            <a:ext cx="9787054" cy="3416320"/>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1. Понятие о правовом государстве. </a:t>
            </a:r>
          </a:p>
          <a:p>
            <a:r>
              <a:rPr lang="ru-RU" sz="2400" dirty="0">
                <a:latin typeface="Calibri" panose="020F0502020204030204" pitchFamily="34" charset="0"/>
                <a:ea typeface="Calibri" panose="020F0502020204030204" pitchFamily="34" charset="0"/>
                <a:cs typeface="Times New Roman" panose="02020603050405020304" pitchFamily="18" charset="0"/>
              </a:rPr>
              <a:t>2. Признаки правового государства:</a:t>
            </a:r>
          </a:p>
          <a:p>
            <a:r>
              <a:rPr lang="ru-RU" sz="2400" dirty="0">
                <a:latin typeface="Calibri" panose="020F0502020204030204" pitchFamily="34" charset="0"/>
                <a:ea typeface="Calibri" panose="020F0502020204030204" pitchFamily="34" charset="0"/>
                <a:cs typeface="Times New Roman" panose="02020603050405020304" pitchFamily="18" charset="0"/>
              </a:rPr>
              <a:t>а) главенство права и закона во всех сферах жизни общества; </a:t>
            </a:r>
          </a:p>
          <a:p>
            <a:r>
              <a:rPr lang="ru-RU" sz="2400" dirty="0">
                <a:latin typeface="Calibri" panose="020F0502020204030204" pitchFamily="34" charset="0"/>
                <a:ea typeface="Calibri" panose="020F0502020204030204" pitchFamily="34" charset="0"/>
                <a:cs typeface="Times New Roman" panose="02020603050405020304" pitchFamily="18" charset="0"/>
              </a:rPr>
              <a:t>б) равенство всех перед законом; </a:t>
            </a:r>
          </a:p>
          <a:p>
            <a:r>
              <a:rPr lang="ru-RU" sz="2400" dirty="0">
                <a:latin typeface="Calibri" panose="020F0502020204030204" pitchFamily="34" charset="0"/>
                <a:ea typeface="Calibri" panose="020F0502020204030204" pitchFamily="34" charset="0"/>
                <a:cs typeface="Times New Roman" panose="02020603050405020304" pitchFamily="18" charset="0"/>
              </a:rPr>
              <a:t>в) разделение властей на три ветви; </a:t>
            </a:r>
          </a:p>
          <a:p>
            <a:r>
              <a:rPr lang="ru-RU" sz="2400" dirty="0">
                <a:latin typeface="Calibri" panose="020F0502020204030204" pitchFamily="34" charset="0"/>
                <a:ea typeface="Calibri" panose="020F0502020204030204" pitchFamily="34" charset="0"/>
                <a:cs typeface="Times New Roman" panose="02020603050405020304" pitchFamily="18" charset="0"/>
              </a:rPr>
              <a:t>г) реальность прав и свобод человека, их правовая и социальная защищенность;</a:t>
            </a:r>
          </a:p>
          <a:p>
            <a:r>
              <a:rPr lang="ru-RU" sz="2400" dirty="0">
                <a:latin typeface="Calibri" panose="020F0502020204030204" pitchFamily="34" charset="0"/>
                <a:ea typeface="Calibri" panose="020F0502020204030204" pitchFamily="34" charset="0"/>
                <a:cs typeface="Times New Roman" panose="02020603050405020304" pitchFamily="18" charset="0"/>
              </a:rPr>
              <a:t> д) признание прав и свобод человека высшей ценностью; </a:t>
            </a:r>
          </a:p>
          <a:p>
            <a:r>
              <a:rPr lang="ru-RU" sz="2400" dirty="0">
                <a:latin typeface="Calibri" panose="020F0502020204030204" pitchFamily="34" charset="0"/>
                <a:ea typeface="Calibri" panose="020F0502020204030204" pitchFamily="34" charset="0"/>
                <a:cs typeface="Times New Roman" panose="02020603050405020304" pitchFamily="18" charset="0"/>
              </a:rPr>
              <a:t>е) взаимная ответственность личности и государства; </a:t>
            </a:r>
          </a:p>
        </p:txBody>
      </p:sp>
    </p:spTree>
    <p:extLst>
      <p:ext uri="{BB962C8B-B14F-4D97-AF65-F5344CB8AC3E}">
        <p14:creationId xmlns:p14="http://schemas.microsoft.com/office/powerpoint/2010/main" val="26024391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A97C7B17-CA89-874D-86C1-37E242C785C1}"/>
              </a:ext>
            </a:extLst>
          </p:cNvPr>
          <p:cNvPicPr>
            <a:picLocks noChangeAspect="1"/>
          </p:cNvPicPr>
          <p:nvPr/>
        </p:nvPicPr>
        <p:blipFill>
          <a:blip r:embed="rId2"/>
          <a:srcRect/>
          <a:stretch>
            <a:fillRect/>
          </a:stretch>
        </p:blipFill>
        <p:spPr>
          <a:xfrm rot="1532132">
            <a:off x="462484" y="3949800"/>
            <a:ext cx="9967994" cy="6596999"/>
          </a:xfrm>
          <a:prstGeom prst="rect">
            <a:avLst/>
          </a:prstGeom>
        </p:spPr>
      </p:pic>
      <p:sp>
        <p:nvSpPr>
          <p:cNvPr id="3" name="Прямоугольник 2">
            <a:extLst>
              <a:ext uri="{FF2B5EF4-FFF2-40B4-BE49-F238E27FC236}">
                <a16:creationId xmlns:a16="http://schemas.microsoft.com/office/drawing/2014/main" id="{25AA6FDF-00B4-354D-A07D-4E9D6C1C9B85}"/>
              </a:ext>
            </a:extLst>
          </p:cNvPr>
          <p:cNvSpPr/>
          <p:nvPr/>
        </p:nvSpPr>
        <p:spPr>
          <a:xfrm>
            <a:off x="1124414" y="390293"/>
            <a:ext cx="9117981" cy="5693866"/>
          </a:xfrm>
          <a:prstGeom prst="rect">
            <a:avLst/>
          </a:prstGeom>
        </p:spPr>
        <p:txBody>
          <a:bodyPr wrap="square">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3. Предпосылки возникновения гражданского общества: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а) частная собственность;</a:t>
            </a:r>
          </a:p>
          <a:p>
            <a:r>
              <a:rPr lang="ru-RU" sz="2800" dirty="0">
                <a:latin typeface="Calibri" panose="020F0502020204030204" pitchFamily="34" charset="0"/>
                <a:ea typeface="Calibri" panose="020F0502020204030204" pitchFamily="34" charset="0"/>
                <a:cs typeface="Times New Roman" panose="02020603050405020304" pitchFamily="18" charset="0"/>
              </a:rPr>
              <a:t>б) правовое государство;</a:t>
            </a:r>
          </a:p>
          <a:p>
            <a:r>
              <a:rPr lang="ru-RU" sz="2800" dirty="0">
                <a:latin typeface="Calibri" panose="020F0502020204030204" pitchFamily="34" charset="0"/>
                <a:ea typeface="Calibri" panose="020F0502020204030204" pitchFamily="34" charset="0"/>
                <a:cs typeface="Times New Roman" panose="02020603050405020304" pitchFamily="18" charset="0"/>
              </a:rPr>
              <a:t>в) свободный рынок и конкуренция;</a:t>
            </a:r>
          </a:p>
          <a:p>
            <a:r>
              <a:rPr lang="ru-RU" sz="2800" dirty="0">
                <a:latin typeface="Calibri" panose="020F0502020204030204" pitchFamily="34" charset="0"/>
                <a:ea typeface="Calibri" panose="020F0502020204030204" pitchFamily="34" charset="0"/>
                <a:cs typeface="Times New Roman" panose="02020603050405020304" pitchFamily="18" charset="0"/>
              </a:rPr>
              <a:t>г) политический плюрализм;</a:t>
            </a:r>
          </a:p>
          <a:p>
            <a:r>
              <a:rPr lang="ru-RU" sz="2800" dirty="0">
                <a:latin typeface="Calibri" panose="020F0502020204030204" pitchFamily="34" charset="0"/>
                <a:ea typeface="Calibri" panose="020F0502020204030204" pitchFamily="34" charset="0"/>
                <a:cs typeface="Times New Roman" panose="02020603050405020304" pitchFamily="18" charset="0"/>
              </a:rPr>
              <a:t>д) свобода слова и совести;</a:t>
            </a:r>
          </a:p>
          <a:p>
            <a:r>
              <a:rPr lang="ru-RU" sz="2800" dirty="0">
                <a:latin typeface="Calibri" panose="020F0502020204030204" pitchFamily="34" charset="0"/>
                <a:ea typeface="Calibri" panose="020F0502020204030204" pitchFamily="34" charset="0"/>
                <a:cs typeface="Times New Roman" panose="02020603050405020304" pitchFamily="18" charset="0"/>
              </a:rPr>
              <a:t>е) высокий образовательный уровень населения. </a:t>
            </a:r>
          </a:p>
          <a:p>
            <a:r>
              <a:rPr lang="ru-RU" sz="2800" dirty="0">
                <a:latin typeface="Calibri" panose="020F0502020204030204" pitchFamily="34" charset="0"/>
                <a:ea typeface="Calibri" panose="020F0502020204030204" pitchFamily="34" charset="0"/>
                <a:cs typeface="Times New Roman" panose="02020603050405020304" pitchFamily="18" charset="0"/>
              </a:rPr>
              <a:t>4. Структура гражданского общества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а) общественные объединения;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б) органы местного самоуправления;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в) независимые средства массовой информации;</a:t>
            </a:r>
          </a:p>
          <a:p>
            <a:r>
              <a:rPr lang="ru-RU" sz="2800" dirty="0">
                <a:latin typeface="Calibri" panose="020F0502020204030204" pitchFamily="34" charset="0"/>
                <a:ea typeface="Calibri" panose="020F0502020204030204" pitchFamily="34" charset="0"/>
                <a:cs typeface="Times New Roman" panose="02020603050405020304" pitchFamily="18" charset="0"/>
              </a:rPr>
              <a:t>г) церковь;</a:t>
            </a:r>
          </a:p>
          <a:p>
            <a:r>
              <a:rPr lang="ru-RU" sz="2800" dirty="0">
                <a:latin typeface="Calibri" panose="020F0502020204030204" pitchFamily="34" charset="0"/>
                <a:ea typeface="Calibri" panose="020F0502020204030204" pitchFamily="34" charset="0"/>
                <a:cs typeface="Times New Roman" panose="02020603050405020304" pitchFamily="18" charset="0"/>
              </a:rPr>
              <a:t>д) семья. </a:t>
            </a:r>
          </a:p>
        </p:txBody>
      </p:sp>
    </p:spTree>
    <p:extLst>
      <p:ext uri="{BB962C8B-B14F-4D97-AF65-F5344CB8AC3E}">
        <p14:creationId xmlns:p14="http://schemas.microsoft.com/office/powerpoint/2010/main" val="3392104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229515E-4556-6848-890B-FF189F10ADB2}"/>
              </a:ext>
            </a:extLst>
          </p:cNvPr>
          <p:cNvPicPr>
            <a:picLocks noChangeAspect="1"/>
          </p:cNvPicPr>
          <p:nvPr/>
        </p:nvPicPr>
        <p:blipFill>
          <a:blip r:embed="rId2"/>
          <a:srcRect/>
          <a:stretch>
            <a:fillRect/>
          </a:stretch>
        </p:blipFill>
        <p:spPr>
          <a:xfrm rot="1532132">
            <a:off x="2904601" y="4485058"/>
            <a:ext cx="9967994" cy="6596999"/>
          </a:xfrm>
          <a:prstGeom prst="rect">
            <a:avLst/>
          </a:prstGeom>
        </p:spPr>
      </p:pic>
      <p:sp>
        <p:nvSpPr>
          <p:cNvPr id="3" name="Прямоугольник 2">
            <a:extLst>
              <a:ext uri="{FF2B5EF4-FFF2-40B4-BE49-F238E27FC236}">
                <a16:creationId xmlns:a16="http://schemas.microsoft.com/office/drawing/2014/main" id="{49758A9F-4979-CA41-BDC9-4A6A01B01A4C}"/>
              </a:ext>
            </a:extLst>
          </p:cNvPr>
          <p:cNvSpPr/>
          <p:nvPr/>
        </p:nvSpPr>
        <p:spPr>
          <a:xfrm>
            <a:off x="227545" y="204473"/>
            <a:ext cx="11838076" cy="6186309"/>
          </a:xfrm>
          <a:prstGeom prst="rect">
            <a:avLst/>
          </a:prstGeom>
        </p:spPr>
        <p:txBody>
          <a:bodyPr wrap="square">
            <a:spAutoFit/>
          </a:bodyPr>
          <a:lstStyle/>
          <a:p>
            <a:r>
              <a:rPr lang="ru-RU" dirty="0">
                <a:latin typeface="Calibri" panose="020F0502020204030204" pitchFamily="34" charset="0"/>
                <a:ea typeface="Calibri" panose="020F0502020204030204" pitchFamily="34" charset="0"/>
                <a:cs typeface="Times New Roman" panose="02020603050405020304" pitchFamily="18" charset="0"/>
              </a:rPr>
              <a:t>5. Признаки гражданского общества:</a:t>
            </a:r>
          </a:p>
          <a:p>
            <a:r>
              <a:rPr lang="ru-RU" dirty="0">
                <a:latin typeface="Calibri" panose="020F0502020204030204" pitchFamily="34" charset="0"/>
                <a:ea typeface="Calibri" panose="020F0502020204030204" pitchFamily="34" charset="0"/>
                <a:cs typeface="Times New Roman" panose="02020603050405020304" pitchFamily="18" charset="0"/>
              </a:rPr>
              <a:t>а) многообразие форм объединения граждан, организаций;</a:t>
            </a:r>
          </a:p>
          <a:p>
            <a:r>
              <a:rPr lang="ru-RU" dirty="0">
                <a:latin typeface="Calibri" panose="020F0502020204030204" pitchFamily="34" charset="0"/>
                <a:ea typeface="Calibri" panose="020F0502020204030204" pitchFamily="34" charset="0"/>
                <a:cs typeface="Times New Roman" panose="02020603050405020304" pitchFamily="18" charset="0"/>
              </a:rPr>
              <a:t>б) автономность организаций граждан, действующих на принципах самоорганизации и самоуправления;</a:t>
            </a:r>
          </a:p>
          <a:p>
            <a:r>
              <a:rPr lang="ru-RU" dirty="0">
                <a:latin typeface="Calibri" panose="020F0502020204030204" pitchFamily="34" charset="0"/>
                <a:ea typeface="Calibri" panose="020F0502020204030204" pitchFamily="34" charset="0"/>
                <a:cs typeface="Times New Roman" panose="02020603050405020304" pitchFamily="18" charset="0"/>
              </a:rPr>
              <a:t>в) демократизм;</a:t>
            </a:r>
          </a:p>
          <a:p>
            <a:r>
              <a:rPr lang="ru-RU" dirty="0">
                <a:latin typeface="Calibri" panose="020F0502020204030204" pitchFamily="34" charset="0"/>
                <a:ea typeface="Calibri" panose="020F0502020204030204" pitchFamily="34" charset="0"/>
                <a:cs typeface="Times New Roman" panose="02020603050405020304" pitchFamily="18" charset="0"/>
              </a:rPr>
              <a:t>г) развитое общественное сознание, опирающееся на систему нравственных ценностей;</a:t>
            </a:r>
          </a:p>
          <a:p>
            <a:r>
              <a:rPr lang="ru-RU" dirty="0">
                <a:latin typeface="Calibri" panose="020F0502020204030204" pitchFamily="34" charset="0"/>
                <a:ea typeface="Calibri" panose="020F0502020204030204" pitchFamily="34" charset="0"/>
                <a:cs typeface="Times New Roman" panose="02020603050405020304" pitchFamily="18" charset="0"/>
              </a:rPr>
              <a:t>6. Функции гражданского общества:</a:t>
            </a:r>
          </a:p>
          <a:p>
            <a:r>
              <a:rPr lang="ru-RU" dirty="0">
                <a:latin typeface="Calibri" panose="020F0502020204030204" pitchFamily="34" charset="0"/>
                <a:ea typeface="Calibri" panose="020F0502020204030204" pitchFamily="34" charset="0"/>
                <a:cs typeface="Times New Roman" panose="02020603050405020304" pitchFamily="18" charset="0"/>
              </a:rPr>
              <a:t>а) защита частных сфер жизни людей;</a:t>
            </a:r>
          </a:p>
          <a:p>
            <a:r>
              <a:rPr lang="ru-RU" dirty="0">
                <a:latin typeface="Calibri" panose="020F0502020204030204" pitchFamily="34" charset="0"/>
                <a:ea typeface="Calibri" panose="020F0502020204030204" pitchFamily="34" charset="0"/>
                <a:cs typeface="Times New Roman" panose="02020603050405020304" pitchFamily="18" charset="0"/>
              </a:rPr>
              <a:t>б) обеспечение социализации и контроля; </a:t>
            </a:r>
          </a:p>
          <a:p>
            <a:r>
              <a:rPr lang="ru-RU" dirty="0">
                <a:latin typeface="Calibri" panose="020F0502020204030204" pitchFamily="34" charset="0"/>
                <a:ea typeface="Calibri" panose="020F0502020204030204" pitchFamily="34" charset="0"/>
                <a:cs typeface="Times New Roman" panose="02020603050405020304" pitchFamily="18" charset="0"/>
              </a:rPr>
              <a:t>в) защищает права и свободы личности;</a:t>
            </a:r>
          </a:p>
          <a:p>
            <a:r>
              <a:rPr lang="ru-RU" dirty="0">
                <a:latin typeface="Calibri" panose="020F0502020204030204" pitchFamily="34" charset="0"/>
                <a:ea typeface="Calibri" panose="020F0502020204030204" pitchFamily="34" charset="0"/>
                <a:cs typeface="Times New Roman" panose="02020603050405020304" pitchFamily="18" charset="0"/>
              </a:rPr>
              <a:t>г) обеспечивает общественный контроль деятельности государства;</a:t>
            </a:r>
          </a:p>
          <a:p>
            <a:r>
              <a:rPr lang="ru-RU" dirty="0">
                <a:latin typeface="Calibri" panose="020F0502020204030204" pitchFamily="34" charset="0"/>
                <a:ea typeface="Calibri" panose="020F0502020204030204" pitchFamily="34" charset="0"/>
                <a:cs typeface="Times New Roman" panose="02020603050405020304" pitchFamily="18" charset="0"/>
              </a:rPr>
              <a:t>д) способствует демократическому и гуманистическому развитию всей политической системы общества.</a:t>
            </a:r>
          </a:p>
          <a:p>
            <a:r>
              <a:rPr lang="ru-RU" dirty="0">
                <a:latin typeface="Calibri" panose="020F0502020204030204" pitchFamily="34" charset="0"/>
                <a:ea typeface="Calibri" panose="020F0502020204030204" pitchFamily="34" charset="0"/>
                <a:cs typeface="Times New Roman" panose="02020603050405020304" pitchFamily="18" charset="0"/>
              </a:rPr>
              <a:t>7.Права и свободы, которые имеют основополагающее значение для формирования гражданского общества:</a:t>
            </a:r>
          </a:p>
          <a:p>
            <a:r>
              <a:rPr lang="ru-RU" dirty="0">
                <a:latin typeface="Calibri" panose="020F0502020204030204" pitchFamily="34" charset="0"/>
                <a:ea typeface="Calibri" panose="020F0502020204030204" pitchFamily="34" charset="0"/>
                <a:cs typeface="Times New Roman" panose="02020603050405020304" pitchFamily="18" charset="0"/>
              </a:rPr>
              <a:t>а) на жизнь и защиту личного достоинства;</a:t>
            </a:r>
          </a:p>
          <a:p>
            <a:r>
              <a:rPr lang="ru-RU" dirty="0">
                <a:latin typeface="Calibri" panose="020F0502020204030204" pitchFamily="34" charset="0"/>
                <a:ea typeface="Calibri" panose="020F0502020204030204" pitchFamily="34" charset="0"/>
                <a:cs typeface="Times New Roman" panose="02020603050405020304" pitchFamily="18" charset="0"/>
              </a:rPr>
              <a:t>б) на свободу и личную неприкосновенность;</a:t>
            </a:r>
          </a:p>
          <a:p>
            <a:r>
              <a:rPr lang="ru-RU" dirty="0">
                <a:latin typeface="Calibri" panose="020F0502020204030204" pitchFamily="34" charset="0"/>
                <a:ea typeface="Calibri" panose="020F0502020204030204" pitchFamily="34" charset="0"/>
                <a:cs typeface="Times New Roman" panose="02020603050405020304" pitchFamily="18" charset="0"/>
              </a:rPr>
              <a:t>в) на свободное передвижение и выбор места пребывания и жительства;</a:t>
            </a:r>
          </a:p>
          <a:p>
            <a:r>
              <a:rPr lang="ru-RU" dirty="0">
                <a:latin typeface="Calibri" panose="020F0502020204030204" pitchFamily="34" charset="0"/>
                <a:ea typeface="Calibri" panose="020F0502020204030204" pitchFamily="34" charset="0"/>
                <a:cs typeface="Times New Roman" panose="02020603050405020304" pitchFamily="18" charset="0"/>
              </a:rPr>
              <a:t>г) право частной собственности;</a:t>
            </a:r>
          </a:p>
          <a:p>
            <a:r>
              <a:rPr lang="ru-RU" dirty="0">
                <a:latin typeface="Calibri" panose="020F0502020204030204" pitchFamily="34" charset="0"/>
                <a:ea typeface="Calibri" panose="020F0502020204030204" pitchFamily="34" charset="0"/>
                <a:cs typeface="Times New Roman" panose="02020603050405020304" pitchFamily="18" charset="0"/>
              </a:rPr>
              <a:t>д) право создавать профессиональные союзы;</a:t>
            </a:r>
          </a:p>
          <a:p>
            <a:r>
              <a:rPr lang="ru-RU" dirty="0">
                <a:latin typeface="Calibri" panose="020F0502020204030204" pitchFamily="34" charset="0"/>
                <a:ea typeface="Calibri" panose="020F0502020204030204" pitchFamily="34" charset="0"/>
                <a:cs typeface="Times New Roman" panose="02020603050405020304" pitchFamily="18" charset="0"/>
              </a:rPr>
              <a:t>е) право собираться мирно, без оружия, проводить собрания, митинги и демонстрации, шествия и пикетирование;</a:t>
            </a:r>
          </a:p>
          <a:p>
            <a:r>
              <a:rPr lang="ru-RU" dirty="0">
                <a:latin typeface="Calibri" panose="020F0502020204030204" pitchFamily="34" charset="0"/>
                <a:ea typeface="Calibri" panose="020F0502020204030204" pitchFamily="34" charset="0"/>
                <a:cs typeface="Times New Roman" panose="02020603050405020304" pitchFamily="18" charset="0"/>
              </a:rPr>
              <a:t>ж) свобода совести, свобода вероисповедания;</a:t>
            </a:r>
          </a:p>
          <a:p>
            <a:r>
              <a:rPr lang="ru-RU" dirty="0">
                <a:latin typeface="Calibri" panose="020F0502020204030204" pitchFamily="34" charset="0"/>
                <a:ea typeface="Calibri" panose="020F0502020204030204" pitchFamily="34" charset="0"/>
                <a:cs typeface="Times New Roman" panose="02020603050405020304" pitchFamily="18" charset="0"/>
              </a:rPr>
              <a:t>з) свобода мысли и слова;</a:t>
            </a:r>
          </a:p>
          <a:p>
            <a:r>
              <a:rPr lang="ru-RU" dirty="0">
                <a:latin typeface="Calibri" panose="020F0502020204030204" pitchFamily="34" charset="0"/>
                <a:ea typeface="Calibri" panose="020F0502020204030204" pitchFamily="34" charset="0"/>
                <a:cs typeface="Times New Roman" panose="02020603050405020304" pitchFamily="18" charset="0"/>
              </a:rPr>
              <a:t>и) каждому гарантируется право на судебную защиту.</a:t>
            </a:r>
          </a:p>
          <a:p>
            <a:r>
              <a:rPr lang="ru-RU" dirty="0">
                <a:latin typeface="Calibri" panose="020F0502020204030204" pitchFamily="34" charset="0"/>
                <a:ea typeface="Calibri" panose="020F0502020204030204" pitchFamily="34" charset="0"/>
                <a:cs typeface="Times New Roman" panose="02020603050405020304" pitchFamily="18" charset="0"/>
              </a:rPr>
              <a:t>8. Сложность механизма защиты прав и свобод граждан в РФ.</a:t>
            </a:r>
          </a:p>
        </p:txBody>
      </p:sp>
    </p:spTree>
    <p:extLst>
      <p:ext uri="{BB962C8B-B14F-4D97-AF65-F5344CB8AC3E}">
        <p14:creationId xmlns:p14="http://schemas.microsoft.com/office/powerpoint/2010/main" val="2201837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608469" y="4927689"/>
            <a:ext cx="3754419" cy="3071798"/>
          </a:xfrm>
          <a:prstGeom prst="rect">
            <a:avLst/>
          </a:prstGeom>
        </p:spPr>
      </p:pic>
      <p:sp>
        <p:nvSpPr>
          <p:cNvPr id="2" name="Прямоугольник 1">
            <a:extLst>
              <a:ext uri="{FF2B5EF4-FFF2-40B4-BE49-F238E27FC236}">
                <a16:creationId xmlns:a16="http://schemas.microsoft.com/office/drawing/2014/main" id="{5CB0DB33-6D37-8249-A93F-0E8CC9D1A32A}"/>
              </a:ext>
            </a:extLst>
          </p:cNvPr>
          <p:cNvSpPr/>
          <p:nvPr/>
        </p:nvSpPr>
        <p:spPr>
          <a:xfrm>
            <a:off x="248356" y="172823"/>
            <a:ext cx="11446933" cy="5348324"/>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3 На основании обществоведческих, исторических знаний, фактов общественной жизни назовите три формы взаимодействия государства и гражданского общества и конкретизируйте каждую из названных форм примером. </a:t>
            </a:r>
          </a:p>
          <a:p>
            <a:pPr algn="just">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4. Правовое демократическое государство наиболее рациональная форма человеческого общежития. Используя знания обществоведческого курса, информацию СМИ и личный социальный опыт, объясните, как связаны между собой политическая свобода и возможности самореализации личности в каждой из сфер: экономической, социальной и духовной.</a:t>
            </a:r>
          </a:p>
        </p:txBody>
      </p:sp>
    </p:spTree>
    <p:extLst>
      <p:ext uri="{BB962C8B-B14F-4D97-AF65-F5344CB8AC3E}">
        <p14:creationId xmlns:p14="http://schemas.microsoft.com/office/powerpoint/2010/main" val="3958527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Прямоугольник 1">
            <a:extLst>
              <a:ext uri="{FF2B5EF4-FFF2-40B4-BE49-F238E27FC236}">
                <a16:creationId xmlns:a16="http://schemas.microsoft.com/office/drawing/2014/main" id="{5E297021-7B7F-0A4A-826E-C98021C00607}"/>
              </a:ext>
            </a:extLst>
          </p:cNvPr>
          <p:cNvSpPr/>
          <p:nvPr/>
        </p:nvSpPr>
        <p:spPr>
          <a:xfrm>
            <a:off x="338667" y="58847"/>
            <a:ext cx="11638844" cy="6555641"/>
          </a:xfrm>
          <a:prstGeom prst="rect">
            <a:avLst/>
          </a:prstGeom>
        </p:spPr>
        <p:txBody>
          <a:bodyPr wrap="square">
            <a:spAutoFit/>
          </a:bodyPr>
          <a:lstStyle/>
          <a:p>
            <a:pPr algn="just"/>
            <a:r>
              <a:rPr lang="ru-RU" sz="2800" dirty="0">
                <a:solidFill>
                  <a:srgbClr val="FF0000"/>
                </a:solidFill>
              </a:rPr>
              <a:t>Учащиеся 11 класса провели дискуссию о гражданском обществе. Какие из перечисленных примеров иллюстрируют функционирование гражданского общества? Запишите цифры, под которыми они указаны.</a:t>
            </a:r>
          </a:p>
          <a:p>
            <a:pPr algn="just"/>
            <a:r>
              <a:rPr lang="ru-RU" sz="2800" dirty="0">
                <a:solidFill>
                  <a:srgbClr val="000000"/>
                </a:solidFill>
              </a:rPr>
              <a:t>1) Министерство культуры финансирует программу государственного творческого конкурса «Мир глазами детей».</a:t>
            </a:r>
          </a:p>
          <a:p>
            <a:pPr algn="just"/>
            <a:r>
              <a:rPr lang="ru-RU" sz="2800" dirty="0">
                <a:solidFill>
                  <a:srgbClr val="000000"/>
                </a:solidFill>
              </a:rPr>
              <a:t>2) Правительственная газета опубликовала критическую рецензию на новый исторический сериал.</a:t>
            </a:r>
          </a:p>
          <a:p>
            <a:pPr algn="just"/>
            <a:r>
              <a:rPr lang="ru-RU" sz="2800" dirty="0">
                <a:solidFill>
                  <a:srgbClr val="000000"/>
                </a:solidFill>
              </a:rPr>
              <a:t>3) По инициативе представителей общественных организаций в исторической части города запретили строительство нового супермаркета.</a:t>
            </a:r>
          </a:p>
          <a:p>
            <a:pPr algn="just"/>
            <a:r>
              <a:rPr lang="ru-RU" sz="2800" dirty="0">
                <a:solidFill>
                  <a:srgbClr val="000000"/>
                </a:solidFill>
              </a:rPr>
              <a:t>4) В ходе парламентских выборов в ряде регионов голосование проходило в два тура.</a:t>
            </a:r>
          </a:p>
          <a:p>
            <a:pPr algn="just"/>
            <a:r>
              <a:rPr lang="ru-RU" sz="2800" dirty="0">
                <a:solidFill>
                  <a:srgbClr val="000000"/>
                </a:solidFill>
              </a:rPr>
              <a:t>5) Союз предпринимателей учредил стипендии для студентов государственных вузов.</a:t>
            </a:r>
          </a:p>
          <a:p>
            <a:pPr algn="just"/>
            <a:r>
              <a:rPr lang="ru-RU" sz="2800" dirty="0">
                <a:solidFill>
                  <a:srgbClr val="000000"/>
                </a:solidFill>
              </a:rPr>
              <a:t>6) Ассоциация киноактёров организовала благотворительный марафон в поддержку ветеранов боевых действий.</a:t>
            </a:r>
          </a:p>
        </p:txBody>
      </p:sp>
    </p:spTree>
    <p:extLst>
      <p:ext uri="{BB962C8B-B14F-4D97-AF65-F5344CB8AC3E}">
        <p14:creationId xmlns:p14="http://schemas.microsoft.com/office/powerpoint/2010/main" val="2154075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379997" y="910357"/>
            <a:ext cx="3754419" cy="3071798"/>
          </a:xfrm>
          <a:prstGeom prst="rect">
            <a:avLst/>
          </a:prstGeom>
        </p:spPr>
      </p:pic>
      <p:sp>
        <p:nvSpPr>
          <p:cNvPr id="2" name="Прямоугольник 1">
            <a:extLst>
              <a:ext uri="{FF2B5EF4-FFF2-40B4-BE49-F238E27FC236}">
                <a16:creationId xmlns:a16="http://schemas.microsoft.com/office/drawing/2014/main" id="{7D8ABDDA-50F9-CC42-AA3B-70621A14ABF9}"/>
              </a:ext>
            </a:extLst>
          </p:cNvPr>
          <p:cNvSpPr/>
          <p:nvPr/>
        </p:nvSpPr>
        <p:spPr>
          <a:xfrm>
            <a:off x="1253067" y="1050920"/>
            <a:ext cx="10555111" cy="5262979"/>
          </a:xfrm>
          <a:prstGeom prst="rect">
            <a:avLst/>
          </a:prstGeom>
        </p:spPr>
        <p:txBody>
          <a:bodyPr wrap="square">
            <a:spAutoFit/>
          </a:bodyPr>
          <a:lstStyle/>
          <a:p>
            <a:pPr algn="just"/>
            <a:r>
              <a:rPr lang="ru-RU" sz="2800" dirty="0">
                <a:solidFill>
                  <a:srgbClr val="FF0000"/>
                </a:solidFill>
              </a:rPr>
              <a:t>В государстве </a:t>
            </a:r>
            <a:r>
              <a:rPr lang="en" sz="2800" dirty="0">
                <a:solidFill>
                  <a:srgbClr val="FF0000"/>
                </a:solidFill>
              </a:rPr>
              <a:t>Z </a:t>
            </a:r>
            <a:r>
              <a:rPr lang="ru-RU" sz="2800" dirty="0">
                <a:solidFill>
                  <a:srgbClr val="FF0000"/>
                </a:solidFill>
              </a:rPr>
              <a:t>существует частичный запрет на деятельность оппозиции. Какие из приведенных признаков свидетельствуют о том, что в государстве </a:t>
            </a:r>
            <a:r>
              <a:rPr lang="en" sz="2800" dirty="0">
                <a:solidFill>
                  <a:srgbClr val="FF0000"/>
                </a:solidFill>
              </a:rPr>
              <a:t>Z </a:t>
            </a:r>
            <a:r>
              <a:rPr lang="ru-RU" sz="2800" dirty="0">
                <a:solidFill>
                  <a:srgbClr val="FF0000"/>
                </a:solidFill>
              </a:rPr>
              <a:t>установился авторитарный политический режим?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проявляется слабость гражданского общества</a:t>
            </a:r>
          </a:p>
          <a:p>
            <a:pPr algn="just"/>
            <a:r>
              <a:rPr lang="ru-RU" sz="2800" dirty="0">
                <a:solidFill>
                  <a:srgbClr val="000000"/>
                </a:solidFill>
              </a:rPr>
              <a:t>2) власть носит публичный характер</a:t>
            </a:r>
          </a:p>
          <a:p>
            <a:pPr algn="just"/>
            <a:r>
              <a:rPr lang="ru-RU" sz="2800" dirty="0">
                <a:solidFill>
                  <a:srgbClr val="000000"/>
                </a:solidFill>
              </a:rPr>
              <a:t>3) парламент контролирует деятельность правительства</a:t>
            </a:r>
          </a:p>
          <a:p>
            <a:pPr algn="just"/>
            <a:r>
              <a:rPr lang="ru-RU" sz="2800" dirty="0">
                <a:solidFill>
                  <a:srgbClr val="000000"/>
                </a:solidFill>
              </a:rPr>
              <a:t>4) допускается использование силовых структур для удержания власти</a:t>
            </a:r>
          </a:p>
          <a:p>
            <a:pPr algn="just"/>
            <a:r>
              <a:rPr lang="ru-RU" sz="2800" dirty="0">
                <a:solidFill>
                  <a:srgbClr val="000000"/>
                </a:solidFill>
              </a:rPr>
              <a:t>5) все стороны жизни подчинены единой идеологии</a:t>
            </a:r>
          </a:p>
          <a:p>
            <a:pPr algn="just"/>
            <a:r>
              <a:rPr lang="ru-RU" sz="2800" dirty="0">
                <a:solidFill>
                  <a:srgbClr val="000000"/>
                </a:solidFill>
              </a:rPr>
              <a:t>6) контроль над экономикой полностью централизован</a:t>
            </a:r>
            <a:endParaRPr lang="ru-RU" sz="2800" b="0" i="0" dirty="0">
              <a:solidFill>
                <a:srgbClr val="000000"/>
              </a:solidFill>
              <a:effectLst/>
            </a:endParaRPr>
          </a:p>
        </p:txBody>
      </p:sp>
    </p:spTree>
    <p:extLst>
      <p:ext uri="{BB962C8B-B14F-4D97-AF65-F5344CB8AC3E}">
        <p14:creationId xmlns:p14="http://schemas.microsoft.com/office/powerpoint/2010/main" val="27462134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graphicFrame>
        <p:nvGraphicFramePr>
          <p:cNvPr id="5" name="Таблица 4">
            <a:extLst>
              <a:ext uri="{FF2B5EF4-FFF2-40B4-BE49-F238E27FC236}">
                <a16:creationId xmlns:a16="http://schemas.microsoft.com/office/drawing/2014/main" id="{62745E0E-45B9-624A-A132-468E6048EF99}"/>
              </a:ext>
            </a:extLst>
          </p:cNvPr>
          <p:cNvGraphicFramePr>
            <a:graphicFrameLocks noGrp="1"/>
          </p:cNvGraphicFramePr>
          <p:nvPr/>
        </p:nvGraphicFramePr>
        <p:xfrm>
          <a:off x="711200" y="2490439"/>
          <a:ext cx="11249378" cy="4175760"/>
        </p:xfrm>
        <a:graphic>
          <a:graphicData uri="http://schemas.openxmlformats.org/drawingml/2006/table">
            <a:tbl>
              <a:tblPr/>
              <a:tblGrid>
                <a:gridCol w="5624689">
                  <a:extLst>
                    <a:ext uri="{9D8B030D-6E8A-4147-A177-3AD203B41FA5}">
                      <a16:colId xmlns:a16="http://schemas.microsoft.com/office/drawing/2014/main" val="3739840698"/>
                    </a:ext>
                  </a:extLst>
                </a:gridCol>
                <a:gridCol w="674963">
                  <a:extLst>
                    <a:ext uri="{9D8B030D-6E8A-4147-A177-3AD203B41FA5}">
                      <a16:colId xmlns:a16="http://schemas.microsoft.com/office/drawing/2014/main" val="3966694451"/>
                    </a:ext>
                  </a:extLst>
                </a:gridCol>
                <a:gridCol w="4949726">
                  <a:extLst>
                    <a:ext uri="{9D8B030D-6E8A-4147-A177-3AD203B41FA5}">
                      <a16:colId xmlns:a16="http://schemas.microsoft.com/office/drawing/2014/main" val="1620723703"/>
                    </a:ext>
                  </a:extLst>
                </a:gridCol>
              </a:tblGrid>
              <a:tr h="0">
                <a:tc>
                  <a:txBody>
                    <a:bodyPr/>
                    <a:lstStyle/>
                    <a:p>
                      <a:pPr algn="ctr" fontAlgn="ctr"/>
                      <a:r>
                        <a:rPr lang="ru-RU" sz="2400">
                          <a:solidFill>
                            <a:srgbClr val="000000"/>
                          </a:solidFill>
                          <a:effectLst/>
                        </a:rPr>
                        <a:t>СОЦИАЛЬНАЯ СИТУАЦИЯ</a:t>
                      </a:r>
                    </a:p>
                  </a:txBody>
                  <a:tcPr marL="38100" marR="38100" marT="38100" marB="38100" anchor="ctr">
                    <a:lnL>
                      <a:noFill/>
                    </a:lnL>
                    <a:lnR>
                      <a:noFill/>
                    </a:lnR>
                    <a:lnT>
                      <a:noFill/>
                    </a:lnT>
                    <a:lnB>
                      <a:noFill/>
                    </a:lnB>
                    <a:solidFill>
                      <a:srgbClr val="FFFFFF"/>
                    </a:solidFill>
                  </a:tcPr>
                </a:tc>
                <a:tc>
                  <a:txBody>
                    <a:bodyPr/>
                    <a:lstStyle/>
                    <a:p>
                      <a:pPr algn="l"/>
                      <a:r>
                        <a:rPr lang="ru-RU" sz="2400">
                          <a:solidFill>
                            <a:srgbClr val="000000"/>
                          </a:solidFill>
                          <a:effectLst/>
                        </a:rPr>
                        <a:t> </a:t>
                      </a:r>
                    </a:p>
                  </a:txBody>
                  <a:tcPr marL="38100" marR="38100" marT="38100" marB="38100" anchor="ctr">
                    <a:lnL>
                      <a:noFill/>
                    </a:lnL>
                    <a:lnR>
                      <a:noFill/>
                    </a:lnR>
                    <a:lnT>
                      <a:noFill/>
                    </a:lnT>
                    <a:lnB>
                      <a:noFill/>
                    </a:lnB>
                    <a:solidFill>
                      <a:srgbClr val="FFFFFF"/>
                    </a:solidFill>
                  </a:tcPr>
                </a:tc>
                <a:tc>
                  <a:txBody>
                    <a:bodyPr/>
                    <a:lstStyle/>
                    <a:p>
                      <a:pPr algn="ctr" fontAlgn="ctr"/>
                      <a:r>
                        <a:rPr lang="ru-RU" sz="2400">
                          <a:solidFill>
                            <a:srgbClr val="000000"/>
                          </a:solidFill>
                          <a:effectLst/>
                        </a:rPr>
                        <a:t>СОЦИАЛЬНЫЙ ИНСТИТУТ</a:t>
                      </a:r>
                    </a:p>
                  </a:txBody>
                  <a:tcPr marL="38100" marR="38100" marT="38100" marB="38100" anchor="ctr">
                    <a:lnL>
                      <a:noFill/>
                    </a:lnL>
                    <a:lnR>
                      <a:noFill/>
                    </a:lnR>
                    <a:lnT>
                      <a:noFill/>
                    </a:lnT>
                    <a:lnB>
                      <a:noFill/>
                    </a:lnB>
                    <a:solidFill>
                      <a:srgbClr val="FFFFFF"/>
                    </a:solidFill>
                  </a:tcPr>
                </a:tc>
                <a:extLst>
                  <a:ext uri="{0D108BD9-81ED-4DB2-BD59-A6C34878D82A}">
                    <a16:rowId xmlns:a16="http://schemas.microsoft.com/office/drawing/2014/main" val="2584880766"/>
                  </a:ext>
                </a:extLst>
              </a:tr>
              <a:tr h="0">
                <a:tc>
                  <a:txBody>
                    <a:bodyPr/>
                    <a:lstStyle/>
                    <a:p>
                      <a:pPr algn="l" fontAlgn="t"/>
                      <a:r>
                        <a:rPr lang="ru-RU" sz="2400" dirty="0">
                          <a:solidFill>
                            <a:srgbClr val="000000"/>
                          </a:solidFill>
                          <a:effectLst/>
                        </a:rPr>
                        <a:t>А) Ликвидация последствий стихийного бедствия сотрудниками МЧС.</a:t>
                      </a:r>
                    </a:p>
                    <a:p>
                      <a:pPr algn="l" fontAlgn="t"/>
                      <a:r>
                        <a:rPr lang="ru-RU" sz="2400" dirty="0">
                          <a:solidFill>
                            <a:srgbClr val="000000"/>
                          </a:solidFill>
                          <a:effectLst/>
                        </a:rPr>
                        <a:t>Б) Проведение общественной экспертизы законопроекта о пенсиях.</a:t>
                      </a:r>
                    </a:p>
                    <a:p>
                      <a:pPr algn="l" fontAlgn="t"/>
                      <a:r>
                        <a:rPr lang="ru-RU" sz="2400" dirty="0">
                          <a:solidFill>
                            <a:srgbClr val="000000"/>
                          </a:solidFill>
                          <a:effectLst/>
                        </a:rPr>
                        <a:t>В) Работа попечительского совета школы.</a:t>
                      </a:r>
                    </a:p>
                    <a:p>
                      <a:pPr algn="l" fontAlgn="t"/>
                      <a:r>
                        <a:rPr lang="ru-RU" sz="2400" dirty="0">
                          <a:solidFill>
                            <a:srgbClr val="000000"/>
                          </a:solidFill>
                          <a:effectLst/>
                        </a:rPr>
                        <a:t>Г) Предъявление обвинения опасному преступнику.</a:t>
                      </a:r>
                    </a:p>
                    <a:p>
                      <a:pPr algn="l" fontAlgn="t"/>
                      <a:r>
                        <a:rPr lang="ru-RU" sz="2400" dirty="0">
                          <a:solidFill>
                            <a:srgbClr val="000000"/>
                          </a:solidFill>
                          <a:effectLst/>
                        </a:rPr>
                        <a:t>Д) Публичные слушания в областном комитете по строительству по проекту перспективной застройки микрорайона.</a:t>
                      </a:r>
                    </a:p>
                  </a:txBody>
                  <a:tcPr marL="38100" marR="38100" marT="38100" marB="38100">
                    <a:lnL>
                      <a:noFill/>
                    </a:lnL>
                    <a:lnR>
                      <a:noFill/>
                    </a:lnR>
                    <a:lnT>
                      <a:noFill/>
                    </a:lnT>
                    <a:lnB>
                      <a:noFill/>
                    </a:lnB>
                    <a:solidFill>
                      <a:srgbClr val="FFFFFF"/>
                    </a:solidFill>
                  </a:tcPr>
                </a:tc>
                <a:tc>
                  <a:txBody>
                    <a:bodyPr/>
                    <a:lstStyle/>
                    <a:p>
                      <a:pPr algn="l"/>
                      <a:r>
                        <a:rPr lang="ru-RU" sz="2400">
                          <a:solidFill>
                            <a:srgbClr val="000000"/>
                          </a:solidFill>
                          <a:effectLst/>
                        </a:rPr>
                        <a:t> </a:t>
                      </a:r>
                    </a:p>
                  </a:txBody>
                  <a:tcPr marL="38100" marR="38100" marT="38100" marB="38100" anchor="ctr">
                    <a:lnL>
                      <a:noFill/>
                    </a:lnL>
                    <a:lnR>
                      <a:noFill/>
                    </a:lnR>
                    <a:lnT>
                      <a:noFill/>
                    </a:lnT>
                    <a:lnB>
                      <a:noFill/>
                    </a:lnB>
                    <a:solidFill>
                      <a:srgbClr val="FFFFFF"/>
                    </a:solidFill>
                  </a:tcPr>
                </a:tc>
                <a:tc>
                  <a:txBody>
                    <a:bodyPr/>
                    <a:lstStyle/>
                    <a:p>
                      <a:pPr algn="l" fontAlgn="t"/>
                      <a:r>
                        <a:rPr lang="ru-RU" sz="2400" dirty="0">
                          <a:solidFill>
                            <a:srgbClr val="000000"/>
                          </a:solidFill>
                          <a:effectLst/>
                        </a:rPr>
                        <a:t>1) деятельность государства</a:t>
                      </a:r>
                    </a:p>
                    <a:p>
                      <a:pPr algn="l" fontAlgn="t"/>
                      <a:r>
                        <a:rPr lang="ru-RU" sz="2400" dirty="0">
                          <a:solidFill>
                            <a:srgbClr val="000000"/>
                          </a:solidFill>
                          <a:effectLst/>
                        </a:rPr>
                        <a:t>2) деятельность гражданского общества</a:t>
                      </a:r>
                    </a:p>
                    <a:p>
                      <a:pPr algn="l" fontAlgn="t"/>
                      <a:r>
                        <a:rPr lang="ru-RU" sz="2400" dirty="0">
                          <a:solidFill>
                            <a:srgbClr val="000000"/>
                          </a:solidFill>
                          <a:effectLst/>
                        </a:rPr>
                        <a:t>3) совместная деятельность государства и гражданского общества</a:t>
                      </a:r>
                    </a:p>
                  </a:txBody>
                  <a:tcPr marL="38100" marR="38100" marT="38100" marB="38100">
                    <a:lnL>
                      <a:noFill/>
                    </a:lnL>
                    <a:lnR>
                      <a:noFill/>
                    </a:lnR>
                    <a:lnT>
                      <a:noFill/>
                    </a:lnT>
                    <a:lnB>
                      <a:noFill/>
                    </a:lnB>
                    <a:solidFill>
                      <a:srgbClr val="FFFFFF"/>
                    </a:solidFill>
                  </a:tcPr>
                </a:tc>
                <a:extLst>
                  <a:ext uri="{0D108BD9-81ED-4DB2-BD59-A6C34878D82A}">
                    <a16:rowId xmlns:a16="http://schemas.microsoft.com/office/drawing/2014/main" val="3433758236"/>
                  </a:ext>
                </a:extLst>
              </a:tr>
            </a:tbl>
          </a:graphicData>
        </a:graphic>
      </p:graphicFrame>
      <p:sp>
        <p:nvSpPr>
          <p:cNvPr id="6" name="Прямоугольник 5">
            <a:extLst>
              <a:ext uri="{FF2B5EF4-FFF2-40B4-BE49-F238E27FC236}">
                <a16:creationId xmlns:a16="http://schemas.microsoft.com/office/drawing/2014/main" id="{8582179A-3A2D-744C-AC4C-0EF718BD3E13}"/>
              </a:ext>
            </a:extLst>
          </p:cNvPr>
          <p:cNvSpPr/>
          <p:nvPr/>
        </p:nvSpPr>
        <p:spPr>
          <a:xfrm>
            <a:off x="231422" y="463800"/>
            <a:ext cx="11729156" cy="1815882"/>
          </a:xfrm>
          <a:prstGeom prst="rect">
            <a:avLst/>
          </a:prstGeom>
        </p:spPr>
        <p:txBody>
          <a:bodyPr wrap="square">
            <a:spAutoFit/>
          </a:bodyPr>
          <a:lstStyle/>
          <a:p>
            <a:pPr algn="just"/>
            <a:r>
              <a:rPr lang="ru-RU" sz="2800" dirty="0">
                <a:solidFill>
                  <a:srgbClr val="FF0000"/>
                </a:solidFill>
              </a:rPr>
              <a:t>Установите соответствие между социальными ситуациями и социальными институтами, чья деятельность проявляется в данных ситуациях: к каждой позиции, данной в первом столбце, подберите соответствующую позицию из второго столбца.</a:t>
            </a:r>
          </a:p>
        </p:txBody>
      </p:sp>
    </p:spTree>
    <p:extLst>
      <p:ext uri="{BB962C8B-B14F-4D97-AF65-F5344CB8AC3E}">
        <p14:creationId xmlns:p14="http://schemas.microsoft.com/office/powerpoint/2010/main" val="2052022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0BA156B0-D298-6C40-B39D-F0B68CE42875}"/>
              </a:ext>
            </a:extLst>
          </p:cNvPr>
          <p:cNvSpPr/>
          <p:nvPr/>
        </p:nvSpPr>
        <p:spPr>
          <a:xfrm>
            <a:off x="327378" y="582067"/>
            <a:ext cx="11537244" cy="5693866"/>
          </a:xfrm>
          <a:prstGeom prst="rect">
            <a:avLst/>
          </a:prstGeom>
        </p:spPr>
        <p:txBody>
          <a:bodyPr wrap="square">
            <a:spAutoFit/>
          </a:bodyPr>
          <a:lstStyle/>
          <a:p>
            <a:pPr algn="just"/>
            <a:r>
              <a:rPr lang="ru-RU" sz="2800" dirty="0">
                <a:solidFill>
                  <a:srgbClr val="FF0000"/>
                </a:solidFill>
                <a:latin typeface="Verdana" panose="020B0604030504040204" pitchFamily="34" charset="0"/>
              </a:rPr>
              <a:t>Выберите верные суждения о гражданском обществе и запишите цифры, под которыми они указаны.</a:t>
            </a:r>
          </a:p>
          <a:p>
            <a:pPr algn="just"/>
            <a:r>
              <a:rPr lang="ru-RU" sz="2800" dirty="0">
                <a:solidFill>
                  <a:srgbClr val="000000"/>
                </a:solidFill>
                <a:latin typeface="Verdana" panose="020B0604030504040204" pitchFamily="34" charset="0"/>
              </a:rPr>
              <a:t> </a:t>
            </a:r>
          </a:p>
          <a:p>
            <a:pPr algn="just"/>
            <a:r>
              <a:rPr lang="ru-RU" sz="2800" dirty="0">
                <a:solidFill>
                  <a:srgbClr val="000000"/>
                </a:solidFill>
                <a:latin typeface="Verdana" panose="020B0604030504040204" pitchFamily="34" charset="0"/>
              </a:rPr>
              <a:t>1) Гражданское общество представляет собой совокупность самоуправляющихся организаций.</a:t>
            </a:r>
          </a:p>
          <a:p>
            <a:pPr algn="just"/>
            <a:r>
              <a:rPr lang="ru-RU" sz="2800" dirty="0">
                <a:solidFill>
                  <a:srgbClr val="000000"/>
                </a:solidFill>
                <a:latin typeface="Verdana" panose="020B0604030504040204" pitchFamily="34" charset="0"/>
              </a:rPr>
              <a:t>2) Деятельность институтов гражданского общества никак не регулируется государством.</a:t>
            </a:r>
          </a:p>
          <a:p>
            <a:pPr algn="just"/>
            <a:r>
              <a:rPr lang="ru-RU" sz="2800" dirty="0">
                <a:solidFill>
                  <a:srgbClr val="000000"/>
                </a:solidFill>
                <a:latin typeface="Verdana" panose="020B0604030504040204" pitchFamily="34" charset="0"/>
              </a:rPr>
              <a:t>3) Экономической основой гражданского общества является государственная собственность.</a:t>
            </a:r>
          </a:p>
          <a:p>
            <a:pPr algn="just"/>
            <a:r>
              <a:rPr lang="ru-RU" sz="2800" dirty="0">
                <a:solidFill>
                  <a:srgbClr val="000000"/>
                </a:solidFill>
                <a:latin typeface="Verdana" panose="020B0604030504040204" pitchFamily="34" charset="0"/>
              </a:rPr>
              <a:t>4) Гражданское общество включает в себя всех граждан государства.</a:t>
            </a:r>
          </a:p>
          <a:p>
            <a:pPr algn="just"/>
            <a:r>
              <a:rPr lang="ru-RU" sz="2800" dirty="0">
                <a:solidFill>
                  <a:srgbClr val="000000"/>
                </a:solidFill>
                <a:latin typeface="Verdana" panose="020B0604030504040204" pitchFamily="34" charset="0"/>
              </a:rPr>
              <a:t>5) Развитое гражданское общество не может существовать при тоталитарном политическом режиме.</a:t>
            </a:r>
            <a:endParaRPr lang="ru-RU" sz="28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36920223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3" name="Прямоугольник 2">
            <a:extLst>
              <a:ext uri="{FF2B5EF4-FFF2-40B4-BE49-F238E27FC236}">
                <a16:creationId xmlns:a16="http://schemas.microsoft.com/office/drawing/2014/main" id="{4517980F-7374-BC49-8F34-3F09F0EE571D}"/>
              </a:ext>
            </a:extLst>
          </p:cNvPr>
          <p:cNvSpPr/>
          <p:nvPr/>
        </p:nvSpPr>
        <p:spPr>
          <a:xfrm>
            <a:off x="383822" y="302359"/>
            <a:ext cx="11293676" cy="6124754"/>
          </a:xfrm>
          <a:prstGeom prst="rect">
            <a:avLst/>
          </a:prstGeom>
        </p:spPr>
        <p:txBody>
          <a:bodyPr wrap="square">
            <a:spAutoFit/>
          </a:bodyPr>
          <a:lstStyle/>
          <a:p>
            <a:pPr algn="just"/>
            <a:r>
              <a:rPr lang="ru-RU" sz="2800" dirty="0">
                <a:solidFill>
                  <a:srgbClr val="FF0000"/>
                </a:solidFill>
              </a:rPr>
              <a:t>Какие из приведённых примеров иллюстрируют функционирование гражданского общества? Запишите цифры, под которыми они указаны.</a:t>
            </a:r>
          </a:p>
          <a:p>
            <a:pPr algn="just"/>
            <a:r>
              <a:rPr lang="ru-RU" sz="2800" dirty="0">
                <a:solidFill>
                  <a:srgbClr val="000000"/>
                </a:solidFill>
              </a:rPr>
              <a:t> </a:t>
            </a:r>
          </a:p>
          <a:p>
            <a:pPr algn="just"/>
            <a:r>
              <a:rPr lang="ru-RU" sz="2800" dirty="0">
                <a:solidFill>
                  <a:srgbClr val="000000"/>
                </a:solidFill>
              </a:rPr>
              <a:t>1) Министерство образования объявило о проведении конкурса «Учитель года».</a:t>
            </a:r>
          </a:p>
          <a:p>
            <a:pPr algn="just"/>
            <a:r>
              <a:rPr lang="ru-RU" sz="2800" dirty="0">
                <a:solidFill>
                  <a:srgbClr val="000000"/>
                </a:solidFill>
              </a:rPr>
              <a:t>2) </a:t>
            </a:r>
            <a:r>
              <a:rPr lang="en" sz="2800" dirty="0">
                <a:solidFill>
                  <a:srgbClr val="000000"/>
                </a:solidFill>
              </a:rPr>
              <a:t>Ha </a:t>
            </a:r>
            <a:r>
              <a:rPr lang="ru-RU" sz="2800" dirty="0">
                <a:solidFill>
                  <a:srgbClr val="000000"/>
                </a:solidFill>
              </a:rPr>
              <a:t>собрании жителей микрорайона было принято решение о благоустройстве детских площадок.</a:t>
            </a:r>
          </a:p>
          <a:p>
            <a:pPr algn="just"/>
            <a:r>
              <a:rPr lang="ru-RU" sz="2800" dirty="0">
                <a:solidFill>
                  <a:srgbClr val="000000"/>
                </a:solidFill>
              </a:rPr>
              <a:t>3) По всей стране прошли парламентские выборы.</a:t>
            </a:r>
          </a:p>
          <a:p>
            <a:pPr algn="just"/>
            <a:r>
              <a:rPr lang="ru-RU" sz="2800" dirty="0">
                <a:solidFill>
                  <a:srgbClr val="000000"/>
                </a:solidFill>
              </a:rPr>
              <a:t>4) По инициативе губернатора были установлены новые светофоры на дорожных переходах возле школ и детских садов.</a:t>
            </a:r>
          </a:p>
          <a:p>
            <a:pPr algn="just"/>
            <a:r>
              <a:rPr lang="ru-RU" sz="2800" dirty="0">
                <a:solidFill>
                  <a:srgbClr val="000000"/>
                </a:solidFill>
              </a:rPr>
              <a:t>5) Граждане проявили активность в благоустройстве своего района, организации досуга несовершеннолетних.</a:t>
            </a:r>
          </a:p>
          <a:p>
            <a:pPr algn="just"/>
            <a:r>
              <a:rPr lang="ru-RU" sz="2800" dirty="0">
                <a:solidFill>
                  <a:srgbClr val="000000"/>
                </a:solidFill>
              </a:rPr>
              <a:t>6) В городе </a:t>
            </a:r>
            <a:r>
              <a:rPr lang="en" sz="2800" dirty="0">
                <a:solidFill>
                  <a:srgbClr val="000000"/>
                </a:solidFill>
              </a:rPr>
              <a:t>Z </a:t>
            </a:r>
            <a:r>
              <a:rPr lang="ru-RU" sz="2800" dirty="0">
                <a:solidFill>
                  <a:srgbClr val="000000"/>
                </a:solidFill>
              </a:rPr>
              <a:t>учителя-математики создали свою профессиональную ассоциацию.</a:t>
            </a:r>
            <a:endParaRPr lang="ru-RU" sz="2800" b="0" i="0" dirty="0">
              <a:solidFill>
                <a:srgbClr val="000000"/>
              </a:solidFill>
              <a:effectLst/>
            </a:endParaRPr>
          </a:p>
        </p:txBody>
      </p:sp>
    </p:spTree>
    <p:extLst>
      <p:ext uri="{BB962C8B-B14F-4D97-AF65-F5344CB8AC3E}">
        <p14:creationId xmlns:p14="http://schemas.microsoft.com/office/powerpoint/2010/main" val="41882718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DB6BF1B3-792F-584A-BD3B-0464FA2265E9}"/>
              </a:ext>
            </a:extLst>
          </p:cNvPr>
          <p:cNvSpPr/>
          <p:nvPr/>
        </p:nvSpPr>
        <p:spPr>
          <a:xfrm>
            <a:off x="1531160" y="1947393"/>
            <a:ext cx="8973290" cy="2062103"/>
          </a:xfrm>
          <a:prstGeom prst="rect">
            <a:avLst/>
          </a:prstGeom>
        </p:spPr>
        <p:txBody>
          <a:bodyPr wrap="square">
            <a:spAutoFit/>
          </a:bodyPr>
          <a:lstStyle/>
          <a:p>
            <a:pPr algn="just"/>
            <a:r>
              <a:rPr lang="ru-RU" sz="3200" dirty="0">
                <a:solidFill>
                  <a:srgbClr val="000000"/>
                </a:solidFill>
              </a:rPr>
              <a:t>Опираясь на обществоведческие знания, назовите и кратко поясните любые три предпосылки формирования гражданского общества.</a:t>
            </a:r>
            <a:br>
              <a:rPr lang="ru-RU" sz="3200" dirty="0"/>
            </a:br>
            <a:endParaRPr lang="ru-RU" sz="3200" dirty="0"/>
          </a:p>
        </p:txBody>
      </p:sp>
    </p:spTree>
    <p:extLst>
      <p:ext uri="{BB962C8B-B14F-4D97-AF65-F5344CB8AC3E}">
        <p14:creationId xmlns:p14="http://schemas.microsoft.com/office/powerpoint/2010/main" val="1136043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79201" y="-3535389"/>
            <a:ext cx="9967994" cy="6596999"/>
          </a:xfrm>
          <a:prstGeom prst="rect">
            <a:avLst/>
          </a:prstGeom>
        </p:spPr>
      </p:pic>
      <p:pic>
        <p:nvPicPr>
          <p:cNvPr id="3" name="Picture 3"/>
          <p:cNvPicPr>
            <a:picLocks noChangeAspect="1"/>
          </p:cNvPicPr>
          <p:nvPr/>
        </p:nvPicPr>
        <p:blipFill>
          <a:blip r:embed="rId3"/>
          <a:srcRect l="34816" r="94"/>
          <a:stretch>
            <a:fillRect/>
          </a:stretch>
        </p:blipFill>
        <p:spPr>
          <a:xfrm>
            <a:off x="6248700" y="4291409"/>
            <a:ext cx="5790599" cy="4438163"/>
          </a:xfrm>
          <a:prstGeom prst="rect">
            <a:avLst/>
          </a:prstGeom>
        </p:spPr>
      </p:pic>
      <p:sp>
        <p:nvSpPr>
          <p:cNvPr id="4" name="Прямоугольник 3">
            <a:extLst>
              <a:ext uri="{FF2B5EF4-FFF2-40B4-BE49-F238E27FC236}">
                <a16:creationId xmlns:a16="http://schemas.microsoft.com/office/drawing/2014/main" id="{39F0D9B8-6ADC-8845-BD7E-B7363DD633BF}"/>
              </a:ext>
            </a:extLst>
          </p:cNvPr>
          <p:cNvSpPr/>
          <p:nvPr/>
        </p:nvSpPr>
        <p:spPr>
          <a:xfrm>
            <a:off x="1533912" y="2475527"/>
            <a:ext cx="9124176" cy="1815882"/>
          </a:xfrm>
          <a:prstGeom prst="rect">
            <a:avLst/>
          </a:prstGeom>
        </p:spPr>
        <p:txBody>
          <a:bodyPr wrap="square">
            <a:spAutoFit/>
          </a:bodyPr>
          <a:lstStyle/>
          <a:p>
            <a:pPr algn="just"/>
            <a:r>
              <a:rPr lang="ru-RU" sz="2800" dirty="0">
                <a:solidFill>
                  <a:srgbClr val="000000"/>
                </a:solidFill>
                <a:latin typeface="Verdana" panose="020B0604030504040204" pitchFamily="34" charset="0"/>
              </a:rPr>
              <a:t>Опираясь на знания обществоведческого курса, назовите три любых института гражданского общества, исключая профсоюзы.</a:t>
            </a:r>
            <a:br>
              <a:rPr lang="ru-RU" sz="2800" dirty="0"/>
            </a:br>
            <a:endParaRPr lang="ru-RU" sz="2800" dirty="0"/>
          </a:p>
        </p:txBody>
      </p:sp>
    </p:spTree>
    <p:extLst>
      <p:ext uri="{BB962C8B-B14F-4D97-AF65-F5344CB8AC3E}">
        <p14:creationId xmlns:p14="http://schemas.microsoft.com/office/powerpoint/2010/main" val="32755803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68B7B227-5DAB-9943-B663-CE93F3097598}"/>
              </a:ext>
            </a:extLst>
          </p:cNvPr>
          <p:cNvSpPr/>
          <p:nvPr/>
        </p:nvSpPr>
        <p:spPr>
          <a:xfrm>
            <a:off x="4549423" y="1228397"/>
            <a:ext cx="6547556" cy="3970318"/>
          </a:xfrm>
          <a:prstGeom prst="rect">
            <a:avLst/>
          </a:prstGeom>
        </p:spPr>
        <p:txBody>
          <a:bodyPr wrap="square">
            <a:spAutoFit/>
          </a:bodyPr>
          <a:lstStyle/>
          <a:p>
            <a:pPr algn="just"/>
            <a:r>
              <a:rPr lang="ru-RU" sz="2800" dirty="0">
                <a:solidFill>
                  <a:srgbClr val="000000"/>
                </a:solidFill>
                <a:latin typeface="Verdana" panose="020B0604030504040204" pitchFamily="34" charset="0"/>
              </a:rPr>
              <a:t>Опираясь на знания обществоведческого курса, назовите политический режим, в рамках которого ни при каких условиях невозможно развитие институтов гражданского общества. Назовите три любые функции гражданского общества.</a:t>
            </a:r>
            <a:br>
              <a:rPr lang="ru-RU" sz="2800" dirty="0"/>
            </a:br>
            <a:endParaRPr lang="ru-RU" sz="2800" dirty="0"/>
          </a:p>
        </p:txBody>
      </p:sp>
    </p:spTree>
    <p:extLst>
      <p:ext uri="{BB962C8B-B14F-4D97-AF65-F5344CB8AC3E}">
        <p14:creationId xmlns:p14="http://schemas.microsoft.com/office/powerpoint/2010/main" val="20379110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sp>
        <p:nvSpPr>
          <p:cNvPr id="3" name="Прямоугольник 2">
            <a:extLst>
              <a:ext uri="{FF2B5EF4-FFF2-40B4-BE49-F238E27FC236}">
                <a16:creationId xmlns:a16="http://schemas.microsoft.com/office/drawing/2014/main" id="{F6040482-3A4D-C340-BF95-3AAD05E40D45}"/>
              </a:ext>
            </a:extLst>
          </p:cNvPr>
          <p:cNvSpPr/>
          <p:nvPr/>
        </p:nvSpPr>
        <p:spPr>
          <a:xfrm>
            <a:off x="869245" y="541867"/>
            <a:ext cx="10814755" cy="5262979"/>
          </a:xfrm>
          <a:prstGeom prst="rect">
            <a:avLst/>
          </a:prstGeom>
        </p:spPr>
        <p:txBody>
          <a:bodyPr wrap="square">
            <a:spAutoFit/>
          </a:bodyPr>
          <a:lstStyle/>
          <a:p>
            <a:pPr algn="just"/>
            <a:r>
              <a:rPr lang="ru-RU" sz="2400" dirty="0">
                <a:solidFill>
                  <a:srgbClr val="FF0000"/>
                </a:solidFill>
                <a:latin typeface="Verdana" panose="020B0604030504040204" pitchFamily="34" charset="0"/>
              </a:rPr>
              <a:t>Выберите верные суждения о гражданском обществе и запишите цифры, под которыми они указаны.</a:t>
            </a:r>
          </a:p>
          <a:p>
            <a:pPr algn="just"/>
            <a:r>
              <a:rPr lang="ru-RU" sz="2400" dirty="0">
                <a:solidFill>
                  <a:srgbClr val="000000"/>
                </a:solidFill>
                <a:latin typeface="Verdana" panose="020B0604030504040204" pitchFamily="34" charset="0"/>
              </a:rPr>
              <a:t> </a:t>
            </a:r>
          </a:p>
          <a:p>
            <a:pPr algn="just"/>
            <a:r>
              <a:rPr lang="ru-RU" sz="2400" dirty="0">
                <a:solidFill>
                  <a:srgbClr val="000000"/>
                </a:solidFill>
                <a:latin typeface="Verdana" panose="020B0604030504040204" pitchFamily="34" charset="0"/>
              </a:rPr>
              <a:t>1) Гражданское общество представляют негосударственные объединения и организации, которые выражают частные интересы и потребности граждан.</a:t>
            </a:r>
          </a:p>
          <a:p>
            <a:pPr algn="just"/>
            <a:r>
              <a:rPr lang="ru-RU" sz="2400" dirty="0">
                <a:solidFill>
                  <a:srgbClr val="000000"/>
                </a:solidFill>
                <a:latin typeface="Verdana" panose="020B0604030504040204" pitchFamily="34" charset="0"/>
              </a:rPr>
              <a:t>2) Гражданское общество может плодотворно сотрудничать с государством.</a:t>
            </a:r>
          </a:p>
          <a:p>
            <a:pPr algn="just"/>
            <a:r>
              <a:rPr lang="ru-RU" sz="2400" dirty="0">
                <a:solidFill>
                  <a:srgbClr val="000000"/>
                </a:solidFill>
                <a:latin typeface="Verdana" panose="020B0604030504040204" pitchFamily="34" charset="0"/>
              </a:rPr>
              <a:t>3) Объединения и организации гражданского общества образуют иерархическую структуру господства и подчинения.</a:t>
            </a:r>
          </a:p>
          <a:p>
            <a:pPr algn="just"/>
            <a:r>
              <a:rPr lang="ru-RU" sz="2400" dirty="0">
                <a:solidFill>
                  <a:srgbClr val="000000"/>
                </a:solidFill>
                <a:latin typeface="Verdana" panose="020B0604030504040204" pitchFamily="34" charset="0"/>
              </a:rPr>
              <a:t>4) Гражданское общество не существует при монархической форме правления.</a:t>
            </a:r>
          </a:p>
          <a:p>
            <a:pPr algn="just"/>
            <a:r>
              <a:rPr lang="ru-RU" sz="2400" dirty="0">
                <a:solidFill>
                  <a:srgbClr val="000000"/>
                </a:solidFill>
                <a:latin typeface="Verdana" panose="020B0604030504040204" pitchFamily="34" charset="0"/>
              </a:rPr>
              <a:t>5) Организации гражданского общества могут возникать и действовать во всех сферах общества.</a:t>
            </a:r>
            <a:endParaRPr lang="ru-RU" sz="24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4017589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A99C58E-7DE0-4BE3-FE76-D06EA2540386}"/>
              </a:ext>
            </a:extLst>
          </p:cNvPr>
          <p:cNvSpPr txBox="1"/>
          <p:nvPr/>
        </p:nvSpPr>
        <p:spPr>
          <a:xfrm>
            <a:off x="979714" y="1055915"/>
            <a:ext cx="10526486" cy="2862322"/>
          </a:xfrm>
          <a:prstGeom prst="rect">
            <a:avLst/>
          </a:prstGeom>
          <a:noFill/>
        </p:spPr>
        <p:txBody>
          <a:bodyPr wrap="square">
            <a:spAutoFit/>
          </a:bodyPr>
          <a:lstStyle/>
          <a:p>
            <a:r>
              <a:rPr lang="ru-RU" sz="1800" dirty="0">
                <a:effectLst/>
                <a:latin typeface="Times New Roman" panose="02020603050405020304" pitchFamily="18" charset="0"/>
              </a:rPr>
              <a:t>1) </a:t>
            </a:r>
            <a:r>
              <a:rPr lang="ru-RU" sz="1800" dirty="0" err="1">
                <a:effectLst/>
                <a:latin typeface="Times New Roman" panose="02020603050405020304" pitchFamily="18" charset="0"/>
              </a:rPr>
              <a:t>Обоснуйте</a:t>
            </a:r>
            <a:r>
              <a:rPr lang="ru-RU" sz="1800" dirty="0">
                <a:effectLst/>
                <a:latin typeface="Times New Roman" panose="02020603050405020304" pitchFamily="18" charset="0"/>
              </a:rPr>
              <a:t> значимость демократических </a:t>
            </a:r>
            <a:r>
              <a:rPr lang="ru-RU" sz="1800" dirty="0" err="1">
                <a:effectLst/>
                <a:latin typeface="Times New Roman" panose="02020603050405020304" pitchFamily="18" charset="0"/>
              </a:rPr>
              <a:t>ценностеи</a:t>
            </a:r>
            <a:r>
              <a:rPr lang="ru-RU" sz="1800" dirty="0">
                <a:effectLst/>
                <a:latin typeface="Times New Roman" panose="02020603050405020304" pitchFamily="18" charset="0"/>
              </a:rPr>
              <a:t>̆ для формирования гражданского общества. </a:t>
            </a:r>
            <a:endParaRPr lang="ru-RU" dirty="0"/>
          </a:p>
          <a:p>
            <a:r>
              <a:rPr lang="ru-RU" sz="1800" dirty="0">
                <a:effectLst/>
                <a:latin typeface="Times New Roman,Italic" pitchFamily="2" charset="0"/>
              </a:rPr>
              <a:t>(Обоснование должно быть дано с </a:t>
            </a:r>
            <a:r>
              <a:rPr lang="ru-RU" sz="1800" dirty="0" err="1">
                <a:effectLst/>
                <a:latin typeface="Times New Roman,Italic" pitchFamily="2" charset="0"/>
              </a:rPr>
              <a:t>опорои</a:t>
            </a:r>
            <a:r>
              <a:rPr lang="ru-RU" sz="1800" dirty="0">
                <a:effectLst/>
                <a:latin typeface="Times New Roman,Italic" pitchFamily="2" charset="0"/>
              </a:rPr>
              <a:t>̆ на обществоведческие знания в нескольких связанных между </a:t>
            </a:r>
            <a:r>
              <a:rPr lang="ru-RU" sz="1800" dirty="0" err="1">
                <a:effectLst/>
                <a:latin typeface="Times New Roman,Italic" pitchFamily="2" charset="0"/>
              </a:rPr>
              <a:t>собои</a:t>
            </a:r>
            <a:r>
              <a:rPr lang="ru-RU" sz="1800" dirty="0">
                <a:effectLst/>
                <a:latin typeface="Times New Roman,Italic" pitchFamily="2" charset="0"/>
              </a:rPr>
              <a:t>̆ </a:t>
            </a:r>
            <a:r>
              <a:rPr lang="ru-RU" sz="1800" dirty="0" err="1">
                <a:effectLst/>
                <a:latin typeface="Times New Roman,Italic" pitchFamily="2" charset="0"/>
              </a:rPr>
              <a:t>распространённых</a:t>
            </a:r>
            <a:r>
              <a:rPr lang="ru-RU" sz="1800" dirty="0">
                <a:effectLst/>
                <a:latin typeface="Times New Roman,Italic" pitchFamily="2" charset="0"/>
              </a:rPr>
              <a:t> предложениях, раскрывать причинно-следственные и(или) функциональные связи)</a:t>
            </a:r>
            <a:br>
              <a:rPr lang="ru-RU" sz="1800" dirty="0">
                <a:effectLst/>
                <a:latin typeface="Times New Roman,Italic" pitchFamily="2" charset="0"/>
              </a:rPr>
            </a:br>
            <a:r>
              <a:rPr lang="ru-RU" sz="1800" dirty="0">
                <a:effectLst/>
                <a:latin typeface="Times New Roman" panose="02020603050405020304" pitchFamily="18" charset="0"/>
              </a:rPr>
              <a:t>2) Какие организации и движения к </a:t>
            </a:r>
            <a:r>
              <a:rPr lang="ru-RU" sz="1800" dirty="0" err="1">
                <a:effectLst/>
                <a:latin typeface="Times New Roman" panose="02020603050405020304" pitchFamily="18" charset="0"/>
              </a:rPr>
              <a:t>Российскои</a:t>
            </a:r>
            <a:r>
              <a:rPr lang="ru-RU" sz="1800" dirty="0">
                <a:effectLst/>
                <a:latin typeface="Times New Roman" panose="02020603050405020304" pitchFamily="18" charset="0"/>
              </a:rPr>
              <a:t>̆ Федерации относят к институтам гражданского общества? (Назовите любые три таких института из разных сфер </a:t>
            </a:r>
            <a:r>
              <a:rPr lang="ru-RU" sz="1800" dirty="0" err="1">
                <a:effectLst/>
                <a:latin typeface="Times New Roman" panose="02020603050405020304" pitchFamily="18" charset="0"/>
              </a:rPr>
              <a:t>общественнои</a:t>
            </a:r>
            <a:r>
              <a:rPr lang="ru-RU" sz="1800" dirty="0">
                <a:effectLst/>
                <a:latin typeface="Times New Roman" panose="02020603050405020304" pitchFamily="18" charset="0"/>
              </a:rPr>
              <a:t>̆ жизни.) </a:t>
            </a:r>
            <a:endParaRPr lang="ru-RU" dirty="0"/>
          </a:p>
          <a:p>
            <a:r>
              <a:rPr lang="ru-RU" sz="1800" dirty="0">
                <a:effectLst/>
                <a:latin typeface="Times New Roman" panose="02020603050405020304" pitchFamily="18" charset="0"/>
              </a:rPr>
              <a:t>3) Для каждого из них приведите по одному примеру, иллюстрирующему деятельность, связанную с </a:t>
            </a:r>
            <a:r>
              <a:rPr lang="ru-RU" sz="1800" dirty="0" err="1">
                <a:effectLst/>
                <a:latin typeface="Times New Roman" panose="02020603050405020304" pitchFamily="18" charset="0"/>
              </a:rPr>
              <a:t>защитои</a:t>
            </a:r>
            <a:r>
              <a:rPr lang="ru-RU" sz="1800" dirty="0">
                <a:effectLst/>
                <a:latin typeface="Times New Roman" panose="02020603050405020304" pitchFamily="18" charset="0"/>
              </a:rPr>
              <a:t>̆ конкретных интересов граждан. </a:t>
            </a:r>
            <a:r>
              <a:rPr lang="ru-RU" sz="1800" dirty="0">
                <a:effectLst/>
                <a:latin typeface="Times New Roman,Italic" pitchFamily="2" charset="0"/>
              </a:rPr>
              <a:t>(</a:t>
            </a:r>
            <a:r>
              <a:rPr lang="ru-RU" sz="1800" dirty="0" err="1">
                <a:effectLst/>
                <a:latin typeface="Times New Roman,Italic" pitchFamily="2" charset="0"/>
              </a:rPr>
              <a:t>Каждыи</a:t>
            </a:r>
            <a:r>
              <a:rPr lang="ru-RU" sz="1800" dirty="0">
                <a:effectLst/>
                <a:latin typeface="Times New Roman,Italic" pitchFamily="2" charset="0"/>
              </a:rPr>
              <a:t>̆ пример должен быть сформулирован </a:t>
            </a:r>
            <a:r>
              <a:rPr lang="ru-RU" sz="1800" dirty="0" err="1">
                <a:effectLst/>
                <a:latin typeface="Times New Roman,Italic" pitchFamily="2" charset="0"/>
              </a:rPr>
              <a:t>развёрнуто</a:t>
            </a:r>
            <a:r>
              <a:rPr lang="ru-RU" sz="1800" dirty="0">
                <a:effectLst/>
                <a:latin typeface="Times New Roman,Italic" pitchFamily="2" charset="0"/>
              </a:rPr>
              <a:t>. Всего должно быть приведено три примера, иллюстрирующие деятельность </a:t>
            </a:r>
            <a:r>
              <a:rPr lang="ru-RU" sz="1800" dirty="0" err="1">
                <a:effectLst/>
                <a:latin typeface="Times New Roman,Italic" pitchFamily="2" charset="0"/>
              </a:rPr>
              <a:t>трёх</a:t>
            </a:r>
            <a:r>
              <a:rPr lang="ru-RU" sz="1800" dirty="0">
                <a:effectLst/>
                <a:latin typeface="Times New Roman,Italic" pitchFamily="2" charset="0"/>
              </a:rPr>
              <a:t> различных организаций) </a:t>
            </a:r>
            <a:endParaRPr lang="ru-RU" dirty="0"/>
          </a:p>
        </p:txBody>
      </p:sp>
      <p:sp>
        <p:nvSpPr>
          <p:cNvPr id="4" name="TextBox 3">
            <a:extLst>
              <a:ext uri="{FF2B5EF4-FFF2-40B4-BE49-F238E27FC236}">
                <a16:creationId xmlns:a16="http://schemas.microsoft.com/office/drawing/2014/main" id="{00116FFC-9BB0-71C8-CBB6-105CDE814C88}"/>
              </a:ext>
            </a:extLst>
          </p:cNvPr>
          <p:cNvSpPr txBox="1"/>
          <p:nvPr/>
        </p:nvSpPr>
        <p:spPr>
          <a:xfrm>
            <a:off x="447594" y="1055915"/>
            <a:ext cx="476412" cy="369332"/>
          </a:xfrm>
          <a:prstGeom prst="rect">
            <a:avLst/>
          </a:prstGeom>
          <a:noFill/>
        </p:spPr>
        <p:txBody>
          <a:bodyPr wrap="none" rtlCol="0">
            <a:spAutoFit/>
          </a:bodyPr>
          <a:lstStyle/>
          <a:p>
            <a:r>
              <a:rPr lang="ru-RU" dirty="0">
                <a:solidFill>
                  <a:srgbClr val="FF0000"/>
                </a:solidFill>
              </a:rPr>
              <a:t>25.</a:t>
            </a:r>
          </a:p>
        </p:txBody>
      </p:sp>
    </p:spTree>
    <p:extLst>
      <p:ext uri="{BB962C8B-B14F-4D97-AF65-F5344CB8AC3E}">
        <p14:creationId xmlns:p14="http://schemas.microsoft.com/office/powerpoint/2010/main" val="24038683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5FE2AC-B27F-86D7-053B-C55EBA34F5E4}"/>
              </a:ext>
            </a:extLst>
          </p:cNvPr>
          <p:cNvSpPr txBox="1"/>
          <p:nvPr/>
        </p:nvSpPr>
        <p:spPr>
          <a:xfrm>
            <a:off x="772885" y="612844"/>
            <a:ext cx="10254343" cy="5355312"/>
          </a:xfrm>
          <a:prstGeom prst="rect">
            <a:avLst/>
          </a:prstGeom>
          <a:noFill/>
        </p:spPr>
        <p:txBody>
          <a:bodyPr wrap="square">
            <a:spAutoFit/>
          </a:bodyPr>
          <a:lstStyle/>
          <a:p>
            <a:r>
              <a:rPr lang="ru-RU" sz="1800" dirty="0">
                <a:effectLst/>
                <a:latin typeface="Times New Roman" panose="02020603050405020304" pitchFamily="18" charset="0"/>
              </a:rPr>
              <a:t>1) Гражданское общество подразумевает многообразие форм объединения и автономность организаций граждан, </a:t>
            </a:r>
            <a:r>
              <a:rPr lang="ru-RU" sz="1800" dirty="0" err="1">
                <a:effectLst/>
                <a:latin typeface="Times New Roman" panose="02020603050405020304" pitchFamily="18" charset="0"/>
              </a:rPr>
              <a:t>действующих</a:t>
            </a:r>
            <a:r>
              <a:rPr lang="ru-RU" sz="1800" dirty="0">
                <a:effectLst/>
                <a:latin typeface="Times New Roman" panose="02020603050405020304" pitchFamily="18" charset="0"/>
              </a:rPr>
              <a:t> на принципах самоорганизации и самоуправления. Это возможно реализовать только в том случае, если в обществе закреплены такие демократические ценности, как «плюрализм» (допустимость одновременного существования многих объединений и идеологий) и «свобода личности». Кроме того, в гражданском обществе преобладают горизонтальные связи и договорные отношения. А для этого необходимо, чтобы среди </a:t>
            </a:r>
            <a:r>
              <a:rPr lang="ru-RU" sz="1800" dirty="0" err="1">
                <a:effectLst/>
                <a:latin typeface="Times New Roman" panose="02020603050405020304" pitchFamily="18" charset="0"/>
              </a:rPr>
              <a:t>людеи</a:t>
            </a:r>
            <a:r>
              <a:rPr lang="ru-RU" sz="1800" dirty="0">
                <a:effectLst/>
                <a:latin typeface="Times New Roman" panose="02020603050405020304" pitchFamily="18" charset="0"/>
              </a:rPr>
              <a:t>̆ была принята демократическая ценность «равноправия». </a:t>
            </a:r>
            <a:endParaRPr lang="ru-RU" dirty="0"/>
          </a:p>
          <a:p>
            <a:r>
              <a:rPr lang="ru-RU" sz="1800" dirty="0">
                <a:effectLst/>
                <a:latin typeface="Times New Roman" panose="02020603050405020304" pitchFamily="18" charset="0"/>
              </a:rPr>
              <a:t>2) 1. Товарищество собственников жилья.</a:t>
            </a:r>
            <a:br>
              <a:rPr lang="ru-RU" sz="1800" dirty="0">
                <a:effectLst/>
                <a:latin typeface="Times New Roman" panose="02020603050405020304" pitchFamily="18" charset="0"/>
              </a:rPr>
            </a:br>
            <a:r>
              <a:rPr lang="ru-RU" sz="1800" dirty="0">
                <a:effectLst/>
                <a:latin typeface="Times New Roman" panose="02020603050405020304" pitchFamily="18" charset="0"/>
              </a:rPr>
              <a:t>2. Политические партии.</a:t>
            </a:r>
            <a:br>
              <a:rPr lang="ru-RU" sz="1800" dirty="0">
                <a:effectLst/>
                <a:latin typeface="Times New Roman" panose="02020603050405020304" pitchFamily="18" charset="0"/>
              </a:rPr>
            </a:br>
            <a:r>
              <a:rPr lang="ru-RU" sz="1800" dirty="0">
                <a:effectLst/>
                <a:latin typeface="Times New Roman" panose="02020603050405020304" pitchFamily="18" charset="0"/>
              </a:rPr>
              <a:t>3. Творческие союзы.</a:t>
            </a:r>
            <a:br>
              <a:rPr lang="ru-RU" sz="1800" dirty="0">
                <a:effectLst/>
                <a:latin typeface="Times New Roman" panose="02020603050405020304" pitchFamily="18" charset="0"/>
              </a:rPr>
            </a:br>
            <a:r>
              <a:rPr lang="ru-RU" sz="1800" dirty="0">
                <a:effectLst/>
                <a:latin typeface="Times New Roman" panose="02020603050405020304" pitchFamily="18" charset="0"/>
              </a:rPr>
              <a:t>3) 1. Экономическая: чтобы обеспечить себе комфортную среду, жильцы нескольких домов, </a:t>
            </a:r>
            <a:r>
              <a:rPr lang="ru-RU" sz="1800" dirty="0" err="1">
                <a:effectLst/>
                <a:latin typeface="Times New Roman" panose="02020603050405020304" pitchFamily="18" charset="0"/>
              </a:rPr>
              <a:t>объединённые</a:t>
            </a:r>
            <a:r>
              <a:rPr lang="ru-RU" sz="1800" dirty="0">
                <a:effectLst/>
                <a:latin typeface="Times New Roman" panose="02020603050405020304" pitchFamily="18" charset="0"/>
              </a:rPr>
              <a:t> в ТСЖ «Плюс», предложили сделать на пустыре детскую площадку и разработали проект. </a:t>
            </a:r>
            <a:endParaRPr lang="ru-RU" dirty="0"/>
          </a:p>
          <a:p>
            <a:r>
              <a:rPr lang="ru-RU" sz="1800" dirty="0">
                <a:effectLst/>
                <a:latin typeface="Times New Roman" panose="02020603050405020304" pitchFamily="18" charset="0"/>
              </a:rPr>
              <a:t>2. Политическая: чтобы обеспечить себе низкие налоги и </a:t>
            </a:r>
            <a:r>
              <a:rPr lang="ru-RU" sz="1800" dirty="0" err="1">
                <a:effectLst/>
                <a:latin typeface="Times New Roman" panose="02020603050405020304" pitchFamily="18" charset="0"/>
              </a:rPr>
              <a:t>хорошии</a:t>
            </a:r>
            <a:r>
              <a:rPr lang="ru-RU" sz="1800" dirty="0">
                <a:effectLst/>
                <a:latin typeface="Times New Roman" panose="02020603050405020304" pitchFamily="18" charset="0"/>
              </a:rPr>
              <a:t>̆ </a:t>
            </a:r>
            <a:r>
              <a:rPr lang="ru-RU" sz="1800" dirty="0" err="1">
                <a:effectLst/>
                <a:latin typeface="Times New Roman" panose="02020603050405020304" pitchFamily="18" charset="0"/>
              </a:rPr>
              <a:t>инвестиционныи</a:t>
            </a:r>
            <a:r>
              <a:rPr lang="ru-RU" sz="1800" dirty="0">
                <a:effectLst/>
                <a:latin typeface="Times New Roman" panose="02020603050405020304" pitchFamily="18" charset="0"/>
              </a:rPr>
              <a:t>̆ климат, предприниматели объединились в партию «Новые люди» и выдвинули своих кандидатов на выборы в Государственную Думу.</a:t>
            </a:r>
            <a:br>
              <a:rPr lang="ru-RU" sz="1800" dirty="0">
                <a:effectLst/>
                <a:latin typeface="Times New Roman" panose="02020603050405020304" pitchFamily="18" charset="0"/>
              </a:rPr>
            </a:br>
            <a:r>
              <a:rPr lang="ru-RU" sz="1800" dirty="0">
                <a:effectLst/>
                <a:latin typeface="Times New Roman" panose="02020603050405020304" pitchFamily="18" charset="0"/>
              </a:rPr>
              <a:t>3. Духовная: союз уличных художников защищает свободу самовыражения (в </a:t>
            </a:r>
            <a:r>
              <a:rPr lang="ru-RU" sz="1800" dirty="0" err="1">
                <a:effectLst/>
                <a:latin typeface="Times New Roman" panose="02020603050405020304" pitchFamily="18" charset="0"/>
              </a:rPr>
              <a:t>которои</a:t>
            </a:r>
            <a:r>
              <a:rPr lang="ru-RU" sz="1800" dirty="0">
                <a:effectLst/>
                <a:latin typeface="Times New Roman" panose="02020603050405020304" pitchFamily="18" charset="0"/>
              </a:rPr>
              <a:t>̆ жизненно заинтересованы творцы); он </a:t>
            </a:r>
            <a:r>
              <a:rPr lang="ru-RU" sz="1800" dirty="0" err="1">
                <a:effectLst/>
                <a:latin typeface="Times New Roman" panose="02020603050405020304" pitchFamily="18" charset="0"/>
              </a:rPr>
              <a:t>провёл</a:t>
            </a:r>
            <a:r>
              <a:rPr lang="ru-RU" sz="1800" dirty="0">
                <a:effectLst/>
                <a:latin typeface="Times New Roman" panose="02020603050405020304" pitchFamily="18" charset="0"/>
              </a:rPr>
              <a:t> акцию, чтобы привлечь внимание к уничтожению </a:t>
            </a:r>
            <a:r>
              <a:rPr lang="ru-RU" sz="1800" dirty="0" err="1">
                <a:effectLst/>
                <a:latin typeface="Times New Roman" panose="02020603050405020304" pitchFamily="18" charset="0"/>
              </a:rPr>
              <a:t>настеннои</a:t>
            </a:r>
            <a:r>
              <a:rPr lang="ru-RU" sz="1800" dirty="0">
                <a:effectLst/>
                <a:latin typeface="Times New Roman" panose="02020603050405020304" pitchFamily="18" charset="0"/>
              </a:rPr>
              <a:t>̆ живописи </a:t>
            </a:r>
            <a:r>
              <a:rPr lang="ru-RU" sz="1800" dirty="0" err="1">
                <a:effectLst/>
                <a:latin typeface="Times New Roman" panose="02020603050405020304" pitchFamily="18" charset="0"/>
              </a:rPr>
              <a:t>мэриеи</a:t>
            </a:r>
            <a:r>
              <a:rPr lang="ru-RU" sz="1800" dirty="0">
                <a:effectLst/>
                <a:latin typeface="Times New Roman" panose="02020603050405020304" pitchFamily="18" charset="0"/>
              </a:rPr>
              <a:t>̆ города. </a:t>
            </a:r>
            <a:endParaRPr lang="ru-RU" dirty="0"/>
          </a:p>
        </p:txBody>
      </p:sp>
    </p:spTree>
    <p:extLst>
      <p:ext uri="{BB962C8B-B14F-4D97-AF65-F5344CB8AC3E}">
        <p14:creationId xmlns:p14="http://schemas.microsoft.com/office/powerpoint/2010/main" val="4146496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34793" y="1230473"/>
            <a:ext cx="7672039" cy="3127038"/>
          </a:xfrm>
        </p:spPr>
        <p:txBody>
          <a:bodyPr>
            <a:normAutofit fontScale="90000"/>
          </a:bodyPr>
          <a:lstStyle/>
          <a:p>
            <a:r>
              <a:rPr lang="ru-RU" b="1" dirty="0"/>
              <a:t>Политическая элита и политическое лидерство</a:t>
            </a:r>
            <a:br>
              <a:rPr lang="ru-RU" dirty="0"/>
            </a:b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2030613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10167625" y="3991923"/>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10623378" y="478392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10077738" y="4379232"/>
            <a:ext cx="3381357" cy="3503996"/>
          </a:xfrm>
          <a:prstGeom prst="rect">
            <a:avLst/>
          </a:prstGeom>
        </p:spPr>
      </p:pic>
      <p:sp>
        <p:nvSpPr>
          <p:cNvPr id="7" name="Прямоугольник 6">
            <a:extLst>
              <a:ext uri="{FF2B5EF4-FFF2-40B4-BE49-F238E27FC236}">
                <a16:creationId xmlns:a16="http://schemas.microsoft.com/office/drawing/2014/main" id="{27E7467C-E896-B842-98B5-F7BF872B6866}"/>
              </a:ext>
            </a:extLst>
          </p:cNvPr>
          <p:cNvSpPr/>
          <p:nvPr/>
        </p:nvSpPr>
        <p:spPr>
          <a:xfrm>
            <a:off x="361244" y="453304"/>
            <a:ext cx="11164711" cy="6117124"/>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политической элите и запишите </a:t>
            </a:r>
            <a:r>
              <a:rPr lang="ru-RU" sz="28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8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 основным функциям политической элиты относят создание и потребление материальных благ.</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представляет собой относительно немногочисленную самостоятельную группу, способную принимать политические решения.</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 официально закреплённый источник власти в любом государстве.</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выдвигает политических лидеров.</a:t>
            </a:r>
          </a:p>
          <a:p>
            <a:pPr marL="342900" indent="-34290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отношению к власти политическую элиту подразделяют на правящую и контрэлиту.</a:t>
            </a:r>
          </a:p>
        </p:txBody>
      </p:sp>
    </p:spTree>
    <p:extLst>
      <p:ext uri="{BB962C8B-B14F-4D97-AF65-F5344CB8AC3E}">
        <p14:creationId xmlns:p14="http://schemas.microsoft.com/office/powerpoint/2010/main" val="881595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7FD3FEAA-66E6-D14B-97D1-19213604EFB1}"/>
              </a:ext>
            </a:extLst>
          </p:cNvPr>
          <p:cNvSpPr/>
          <p:nvPr/>
        </p:nvSpPr>
        <p:spPr>
          <a:xfrm>
            <a:off x="479778" y="181060"/>
            <a:ext cx="11232444" cy="6578147"/>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политической элите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 государственном уровне высшие властные и управленческие полномочия в обществе принадлежат политической элите.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является саморегулирующейся общностью, которая избирательно может допускать в свою среду представителей других слоёв.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 зависимости от идеологии выделяют прогрессивный и регрессивный типы политической элиты.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элита может мобилизовать граждан для решения общих значимых задач.</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Деятельность политических элит непосредственно определяется только интересами населения.</a:t>
            </a:r>
          </a:p>
        </p:txBody>
      </p:sp>
    </p:spTree>
    <p:extLst>
      <p:ext uri="{BB962C8B-B14F-4D97-AF65-F5344CB8AC3E}">
        <p14:creationId xmlns:p14="http://schemas.microsoft.com/office/powerpoint/2010/main" val="2749012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6F2BC462-052F-CE42-84D3-C1333D6B6A40}"/>
              </a:ext>
            </a:extLst>
          </p:cNvPr>
          <p:cNvSpPr/>
          <p:nvPr/>
        </p:nvSpPr>
        <p:spPr>
          <a:xfrm>
            <a:off x="395111" y="414361"/>
            <a:ext cx="11503378" cy="5725029"/>
          </a:xfrm>
          <a:prstGeom prst="rect">
            <a:avLst/>
          </a:prstGeom>
        </p:spPr>
        <p:txBody>
          <a:bodyPr wrap="square">
            <a:spAutoFit/>
          </a:bodyPr>
          <a:lstStyle/>
          <a:p>
            <a:pPr>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политической элите и запишите </a:t>
            </a:r>
            <a:r>
              <a:rPr lang="ru-RU" sz="2400" b="1" u="sng" dirty="0">
                <a:latin typeface="Calibri" panose="020F0502020204030204" pitchFamily="34" charset="0"/>
                <a:ea typeface="Calibri" panose="020F0502020204030204" pitchFamily="34" charset="0"/>
                <a:cs typeface="Times New Roman" panose="02020603050405020304" pitchFamily="18" charset="0"/>
              </a:rPr>
              <a:t>цифры</a:t>
            </a:r>
            <a:r>
              <a:rPr lang="ru-RU" sz="2400" dirty="0">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Правящая политическая элита – это группа лиц, профессионально занимающаяся деятельностью в сфере власти и управления государством.</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 задачам политической элиты относятся принятие политических решений и контроль за их реализацией.</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Пополнение или изменение состава политической элиты зависит только от позиции самих элитарных группировок в обществе.</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 политическую элиту входят прежде всего наиболее видные </a:t>
            </a:r>
            <a:br>
              <a:rPr lang="ru-RU" sz="2400" dirty="0">
                <a:latin typeface="Calibri" panose="020F0502020204030204" pitchFamily="34" charset="0"/>
                <a:ea typeface="Calibri" panose="020F0502020204030204" pitchFamily="34" charset="0"/>
                <a:cs typeface="Times New Roman" panose="02020603050405020304" pitchFamily="18" charset="0"/>
              </a:rPr>
            </a:br>
            <a:r>
              <a:rPr lang="ru-RU" sz="2400" dirty="0">
                <a:latin typeface="Calibri" panose="020F0502020204030204" pitchFamily="34" charset="0"/>
                <a:ea typeface="Calibri" panose="020F0502020204030204" pitchFamily="34" charset="0"/>
                <a:cs typeface="Times New Roman" panose="02020603050405020304" pitchFamily="18" charset="0"/>
              </a:rPr>
              <a:t>и авторитетные представители экономических кругов, гуманитарной </a:t>
            </a:r>
            <a:br>
              <a:rPr lang="ru-RU" sz="2400" dirty="0">
                <a:latin typeface="Calibri" panose="020F0502020204030204" pitchFamily="34" charset="0"/>
                <a:ea typeface="Calibri" panose="020F0502020204030204" pitchFamily="34" charset="0"/>
                <a:cs typeface="Times New Roman" panose="02020603050405020304" pitchFamily="18" charset="0"/>
              </a:rPr>
            </a:br>
            <a:r>
              <a:rPr lang="ru-RU" sz="2400" dirty="0">
                <a:latin typeface="Calibri" panose="020F0502020204030204" pitchFamily="34" charset="0"/>
                <a:ea typeface="Calibri" panose="020F0502020204030204" pitchFamily="34" charset="0"/>
                <a:cs typeface="Times New Roman" panose="02020603050405020304" pitchFamily="18" charset="0"/>
              </a:rPr>
              <a:t>и технической интеллигенции.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В обществе любого типа могут возникнуть противоречия между интересами элитарных и </a:t>
            </a:r>
            <a:r>
              <a:rPr lang="ru-RU" sz="2400" dirty="0" err="1">
                <a:latin typeface="Calibri" panose="020F0502020204030204" pitchFamily="34" charset="0"/>
                <a:ea typeface="Calibri" panose="020F0502020204030204" pitchFamily="34" charset="0"/>
                <a:cs typeface="Times New Roman" panose="02020603050405020304" pitchFamily="18" charset="0"/>
              </a:rPr>
              <a:t>неэлитарных</a:t>
            </a:r>
            <a:r>
              <a:rPr lang="ru-RU" sz="2400" dirty="0">
                <a:latin typeface="Calibri" panose="020F0502020204030204" pitchFamily="34" charset="0"/>
                <a:ea typeface="Calibri" panose="020F0502020204030204" pitchFamily="34" charset="0"/>
                <a:cs typeface="Times New Roman" panose="02020603050405020304" pitchFamily="18" charset="0"/>
              </a:rPr>
              <a:t> групп.</a:t>
            </a:r>
          </a:p>
        </p:txBody>
      </p:sp>
    </p:spTree>
    <p:extLst>
      <p:ext uri="{BB962C8B-B14F-4D97-AF65-F5344CB8AC3E}">
        <p14:creationId xmlns:p14="http://schemas.microsoft.com/office/powerpoint/2010/main" val="2080196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5043259" y="2934931"/>
            <a:ext cx="7882581" cy="5216836"/>
          </a:xfrm>
          <a:prstGeom prst="rect">
            <a:avLst/>
          </a:prstGeom>
        </p:spPr>
      </p:pic>
      <p:pic>
        <p:nvPicPr>
          <p:cNvPr id="5" name="Picture 5"/>
          <p:cNvPicPr>
            <a:picLocks noChangeAspect="1"/>
          </p:cNvPicPr>
          <p:nvPr/>
        </p:nvPicPr>
        <p:blipFill>
          <a:blip r:embed="rId3"/>
          <a:srcRect/>
          <a:stretch>
            <a:fillRect/>
          </a:stretch>
        </p:blipFill>
        <p:spPr>
          <a:xfrm>
            <a:off x="-752211" y="3025149"/>
            <a:ext cx="3800211" cy="3675841"/>
          </a:xfrm>
          <a:prstGeom prst="rect">
            <a:avLst/>
          </a:prstGeom>
        </p:spPr>
      </p:pic>
      <p:sp>
        <p:nvSpPr>
          <p:cNvPr id="2" name="Прямоугольник 1">
            <a:extLst>
              <a:ext uri="{FF2B5EF4-FFF2-40B4-BE49-F238E27FC236}">
                <a16:creationId xmlns:a16="http://schemas.microsoft.com/office/drawing/2014/main" id="{2FC99E11-4B14-F64F-A381-8229C9429115}"/>
              </a:ext>
            </a:extLst>
          </p:cNvPr>
          <p:cNvSpPr/>
          <p:nvPr/>
        </p:nvSpPr>
        <p:spPr>
          <a:xfrm>
            <a:off x="2630699" y="157010"/>
            <a:ext cx="9361423" cy="3543984"/>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политическом лидерстве?</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А. Авторитет и влияние лидера традиционного типа, как правило, основаны на вере народа в особый дар лидера, его особые способности управлять, эффективно решать все проблемы.</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Б. Демократический тип лидерства характеризуется тем, что, выполняя свои функции, лидер опирается на активность ведомых, учитывает их мнение.</a:t>
            </a:r>
          </a:p>
          <a:p>
            <a:pPr algn="just">
              <a:lnSpc>
                <a:spcPct val="107000"/>
              </a:lnSpc>
              <a:spcAft>
                <a:spcPts val="800"/>
              </a:spcAft>
            </a:pP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850307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sp>
        <p:nvSpPr>
          <p:cNvPr id="3" name="Прямоугольник 2">
            <a:extLst>
              <a:ext uri="{FF2B5EF4-FFF2-40B4-BE49-F238E27FC236}">
                <a16:creationId xmlns:a16="http://schemas.microsoft.com/office/drawing/2014/main" id="{26524B93-E926-1546-A3F8-4D7CBD85A2D8}"/>
              </a:ext>
            </a:extLst>
          </p:cNvPr>
          <p:cNvSpPr/>
          <p:nvPr/>
        </p:nvSpPr>
        <p:spPr>
          <a:xfrm>
            <a:off x="406400" y="651318"/>
            <a:ext cx="10984089" cy="5827621"/>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политическом лидерстве и запишите цифры, под которыми они указаны.</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Авторитарный стиль характеризуется тем, что лидер, выполняя свои функции, всегда учитывает мнения ведомых, развивает их творческое отношение к делу.</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 харизматическому типу политического лидерства относятся лидеры, наделённые, по мнению других людей, особыми выдающимися качествами.</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Любой политический лидер обязательно является лидером партии.</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Политическое лидерство это устойчивое, приоритетное и легитимное влияние одного или нескольких лиц, осуществляющих властные функции, на общество.</a:t>
            </a:r>
          </a:p>
          <a:p>
            <a:pPr marL="457200" indent="-457200" algn="just">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По способу легитимации власти различают рационально-легальный, традиционный и харизматический типы лидерства.</a:t>
            </a:r>
          </a:p>
          <a:p>
            <a:pPr algn="just">
              <a:lnSpc>
                <a:spcPct val="107000"/>
              </a:lnSpc>
              <a:spcAft>
                <a:spcPts val="800"/>
              </a:spcAft>
            </a:pPr>
            <a:r>
              <a:rPr lang="ru-RU" sz="24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017428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a:off x="6704049" y="2827406"/>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279201" y="-3535389"/>
            <a:ext cx="9967994" cy="6596999"/>
          </a:xfrm>
          <a:prstGeom prst="rect">
            <a:avLst/>
          </a:prstGeom>
        </p:spPr>
      </p:pic>
      <p:sp>
        <p:nvSpPr>
          <p:cNvPr id="5" name="Прямоугольник 4">
            <a:extLst>
              <a:ext uri="{FF2B5EF4-FFF2-40B4-BE49-F238E27FC236}">
                <a16:creationId xmlns:a16="http://schemas.microsoft.com/office/drawing/2014/main" id="{052A5653-7DC3-D847-98E6-395C11B67689}"/>
              </a:ext>
            </a:extLst>
          </p:cNvPr>
          <p:cNvSpPr/>
          <p:nvPr/>
        </p:nvSpPr>
        <p:spPr>
          <a:xfrm>
            <a:off x="146755" y="408654"/>
            <a:ext cx="11954933" cy="6219716"/>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политическом лидерстве 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Понятие «лидерство» используется для характеристики как формально-должностного статуса и социальной позиции, так и личностных качеств и делового поведения человека.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способу легитимации лидерство подразделяется на демократическое и авторитарное.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масштабам лидеры могут быть общенациональными, региональными и местными.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Политические лидеры отвечают за производство и распределение материальных благ.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Политический лидер выполняет функцию объединения сторонников.</a:t>
            </a:r>
          </a:p>
        </p:txBody>
      </p:sp>
    </p:spTree>
    <p:extLst>
      <p:ext uri="{BB962C8B-B14F-4D97-AF65-F5344CB8AC3E}">
        <p14:creationId xmlns:p14="http://schemas.microsoft.com/office/powerpoint/2010/main" val="42820240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F3F3BBD9-E5D9-484B-9F8B-28797C7562AD}"/>
              </a:ext>
            </a:extLst>
          </p:cNvPr>
          <p:cNvSpPr/>
          <p:nvPr/>
        </p:nvSpPr>
        <p:spPr>
          <a:xfrm>
            <a:off x="1201777" y="196334"/>
            <a:ext cx="10260950"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по теме «Политическая элита и её роль в жизни общества».</a:t>
            </a:r>
            <a:r>
              <a:rPr lang="ru-RU" sz="2800" dirty="0">
                <a:solidFill>
                  <a:srgbClr val="FF0000"/>
                </a:solidFill>
              </a:rPr>
              <a:t> </a:t>
            </a:r>
          </a:p>
        </p:txBody>
      </p:sp>
      <p:sp>
        <p:nvSpPr>
          <p:cNvPr id="4" name="Прямоугольник 3">
            <a:extLst>
              <a:ext uri="{FF2B5EF4-FFF2-40B4-BE49-F238E27FC236}">
                <a16:creationId xmlns:a16="http://schemas.microsoft.com/office/drawing/2014/main" id="{A41B8A8D-5C4A-604A-8053-66062ED93CF2}"/>
              </a:ext>
            </a:extLst>
          </p:cNvPr>
          <p:cNvSpPr/>
          <p:nvPr/>
        </p:nvSpPr>
        <p:spPr>
          <a:xfrm>
            <a:off x="1201777" y="671691"/>
            <a:ext cx="6096000" cy="6186309"/>
          </a:xfrm>
          <a:prstGeom prst="rect">
            <a:avLst/>
          </a:prstGeom>
        </p:spPr>
        <p:txBody>
          <a:bodyPr>
            <a:spAutoFit/>
          </a:bodyPr>
          <a:lstStyle/>
          <a:p>
            <a:r>
              <a:rPr lang="ru-RU" dirty="0">
                <a:latin typeface="Calibri" panose="020F0502020204030204" pitchFamily="34" charset="0"/>
                <a:ea typeface="Calibri" panose="020F0502020204030204" pitchFamily="34" charset="0"/>
                <a:cs typeface="Times New Roman" panose="02020603050405020304" pitchFamily="18" charset="0"/>
              </a:rPr>
              <a:t>1. Понятие о политической элите. </a:t>
            </a:r>
          </a:p>
          <a:p>
            <a:r>
              <a:rPr lang="ru-RU" dirty="0">
                <a:latin typeface="Calibri" panose="020F0502020204030204" pitchFamily="34" charset="0"/>
                <a:ea typeface="Calibri" panose="020F0502020204030204" pitchFamily="34" charset="0"/>
                <a:cs typeface="Times New Roman" panose="02020603050405020304" pitchFamily="18" charset="0"/>
              </a:rPr>
              <a:t>2. Причины существования политической элиты:</a:t>
            </a:r>
          </a:p>
          <a:p>
            <a:r>
              <a:rPr lang="ru-RU" dirty="0">
                <a:latin typeface="Calibri" panose="020F0502020204030204" pitchFamily="34" charset="0"/>
                <a:ea typeface="Calibri" panose="020F0502020204030204" pitchFamily="34" charset="0"/>
                <a:cs typeface="Times New Roman" panose="02020603050405020304" pitchFamily="18" charset="0"/>
              </a:rPr>
              <a:t>а) необходимость профессионального управления обществом;</a:t>
            </a:r>
          </a:p>
          <a:p>
            <a:r>
              <a:rPr lang="ru-RU" dirty="0">
                <a:latin typeface="Calibri" panose="020F0502020204030204" pitchFamily="34" charset="0"/>
                <a:ea typeface="Calibri" panose="020F0502020204030204" pitchFamily="34" charset="0"/>
                <a:cs typeface="Times New Roman" panose="02020603050405020304" pitchFamily="18" charset="0"/>
              </a:rPr>
              <a:t>б) неравенство способностей и возможностей людей;</a:t>
            </a:r>
          </a:p>
          <a:p>
            <a:r>
              <a:rPr lang="ru-RU" dirty="0">
                <a:latin typeface="Calibri" panose="020F0502020204030204" pitchFamily="34" charset="0"/>
                <a:ea typeface="Calibri" panose="020F0502020204030204" pitchFamily="34" charset="0"/>
                <a:cs typeface="Times New Roman" panose="02020603050405020304" pitchFamily="18" charset="0"/>
              </a:rPr>
              <a:t>в) высокий социальный статус представителей элиты;</a:t>
            </a:r>
          </a:p>
          <a:p>
            <a:r>
              <a:rPr lang="ru-RU" dirty="0">
                <a:latin typeface="Calibri" panose="020F0502020204030204" pitchFamily="34" charset="0"/>
                <a:ea typeface="Calibri" panose="020F0502020204030204" pitchFamily="34" charset="0"/>
                <a:cs typeface="Times New Roman" panose="02020603050405020304" pitchFamily="18" charset="0"/>
              </a:rPr>
              <a:t>г) политическая пассивность большинства населения;</a:t>
            </a:r>
          </a:p>
          <a:p>
            <a:r>
              <a:rPr lang="ru-RU" dirty="0">
                <a:latin typeface="Calibri" panose="020F0502020204030204" pitchFamily="34" charset="0"/>
                <a:ea typeface="Calibri" panose="020F0502020204030204" pitchFamily="34" charset="0"/>
                <a:cs typeface="Times New Roman" panose="02020603050405020304" pitchFamily="18" charset="0"/>
              </a:rPr>
              <a:t>д) невозможность осуществлять полный контроль за действиями элиты.</a:t>
            </a:r>
          </a:p>
          <a:p>
            <a:r>
              <a:rPr lang="ru-RU" dirty="0">
                <a:latin typeface="Calibri" panose="020F0502020204030204" pitchFamily="34" charset="0"/>
                <a:ea typeface="Calibri" panose="020F0502020204030204" pitchFamily="34" charset="0"/>
                <a:cs typeface="Times New Roman" panose="02020603050405020304" pitchFamily="18" charset="0"/>
              </a:rPr>
              <a:t>3. Функции политической элиты:</a:t>
            </a:r>
          </a:p>
          <a:p>
            <a:r>
              <a:rPr lang="ru-RU" dirty="0">
                <a:latin typeface="Calibri" panose="020F0502020204030204" pitchFamily="34" charset="0"/>
                <a:ea typeface="Calibri" panose="020F0502020204030204" pitchFamily="34" charset="0"/>
                <a:cs typeface="Times New Roman" panose="02020603050405020304" pitchFamily="18" charset="0"/>
              </a:rPr>
              <a:t>а) изучение и анализ интересов различных социальных групп; </a:t>
            </a:r>
          </a:p>
          <a:p>
            <a:r>
              <a:rPr lang="ru-RU" dirty="0">
                <a:latin typeface="Calibri" panose="020F0502020204030204" pitchFamily="34" charset="0"/>
                <a:ea typeface="Calibri" panose="020F0502020204030204" pitchFamily="34" charset="0"/>
                <a:cs typeface="Times New Roman" panose="02020603050405020304" pitchFamily="18" charset="0"/>
              </a:rPr>
              <a:t>б) субординация этих интересов; </a:t>
            </a:r>
          </a:p>
          <a:p>
            <a:r>
              <a:rPr lang="ru-RU" dirty="0">
                <a:latin typeface="Calibri" panose="020F0502020204030204" pitchFamily="34" charset="0"/>
                <a:ea typeface="Calibri" panose="020F0502020204030204" pitchFamily="34" charset="0"/>
                <a:cs typeface="Times New Roman" panose="02020603050405020304" pitchFamily="18" charset="0"/>
              </a:rPr>
              <a:t>в) отражение интересов в политических установках; </a:t>
            </a:r>
          </a:p>
          <a:p>
            <a:r>
              <a:rPr lang="ru-RU" dirty="0">
                <a:latin typeface="Calibri" panose="020F0502020204030204" pitchFamily="34" charset="0"/>
                <a:ea typeface="Calibri" panose="020F0502020204030204" pitchFamily="34" charset="0"/>
                <a:cs typeface="Times New Roman" panose="02020603050405020304" pitchFamily="18" charset="0"/>
              </a:rPr>
              <a:t>г) выработка политической идеологии (программ, доктрин, конституции, законов); </a:t>
            </a:r>
          </a:p>
          <a:p>
            <a:r>
              <a:rPr lang="ru-RU" dirty="0">
                <a:latin typeface="Calibri" panose="020F0502020204030204" pitchFamily="34" charset="0"/>
                <a:ea typeface="Calibri" panose="020F0502020204030204" pitchFamily="34" charset="0"/>
                <a:cs typeface="Times New Roman" panose="02020603050405020304" pitchFamily="18" charset="0"/>
              </a:rPr>
              <a:t>д) создание механизма воплощения политических замыслов: </a:t>
            </a:r>
          </a:p>
          <a:p>
            <a:r>
              <a:rPr lang="ru-RU" dirty="0">
                <a:latin typeface="Calibri" panose="020F0502020204030204" pitchFamily="34" charset="0"/>
                <a:ea typeface="Calibri" panose="020F0502020204030204" pitchFamily="34" charset="0"/>
                <a:cs typeface="Times New Roman" panose="02020603050405020304" pitchFamily="18" charset="0"/>
              </a:rPr>
              <a:t>е) назначение кадрового аппарата органов управления; </a:t>
            </a:r>
          </a:p>
          <a:p>
            <a:r>
              <a:rPr lang="ru-RU" dirty="0">
                <a:latin typeface="Calibri" panose="020F0502020204030204" pitchFamily="34" charset="0"/>
                <a:ea typeface="Calibri" panose="020F0502020204030204" pitchFamily="34" charset="0"/>
                <a:cs typeface="Times New Roman" panose="02020603050405020304" pitchFamily="18" charset="0"/>
              </a:rPr>
              <a:t>ж) создание и коррекция институтов политической системы; </a:t>
            </a:r>
          </a:p>
          <a:p>
            <a:r>
              <a:rPr lang="ru-RU" dirty="0">
                <a:latin typeface="Calibri" panose="020F0502020204030204" pitchFamily="34" charset="0"/>
                <a:ea typeface="Calibri" panose="020F0502020204030204" pitchFamily="34" charset="0"/>
                <a:cs typeface="Times New Roman" panose="02020603050405020304" pitchFamily="18" charset="0"/>
              </a:rPr>
              <a:t>з) выдвижение политических лидеров.</a:t>
            </a:r>
          </a:p>
        </p:txBody>
      </p:sp>
    </p:spTree>
    <p:extLst>
      <p:ext uri="{BB962C8B-B14F-4D97-AF65-F5344CB8AC3E}">
        <p14:creationId xmlns:p14="http://schemas.microsoft.com/office/powerpoint/2010/main" val="31767113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736797" y="2349691"/>
            <a:ext cx="3754419" cy="3071798"/>
          </a:xfrm>
          <a:prstGeom prst="rect">
            <a:avLst/>
          </a:prstGeom>
        </p:spPr>
      </p:pic>
      <p:sp>
        <p:nvSpPr>
          <p:cNvPr id="2" name="Прямоугольник 1">
            <a:extLst>
              <a:ext uri="{FF2B5EF4-FFF2-40B4-BE49-F238E27FC236}">
                <a16:creationId xmlns:a16="http://schemas.microsoft.com/office/drawing/2014/main" id="{65FF98FB-FD22-F94B-942A-F7B573F0CF0F}"/>
              </a:ext>
            </a:extLst>
          </p:cNvPr>
          <p:cNvSpPr/>
          <p:nvPr/>
        </p:nvSpPr>
        <p:spPr>
          <a:xfrm>
            <a:off x="660657" y="285085"/>
            <a:ext cx="9386453" cy="5262979"/>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4. Характерные черты элиты:</a:t>
            </a:r>
          </a:p>
          <a:p>
            <a:r>
              <a:rPr lang="ru-RU" sz="2400" dirty="0">
                <a:latin typeface="Calibri" panose="020F0502020204030204" pitchFamily="34" charset="0"/>
                <a:ea typeface="Calibri" panose="020F0502020204030204" pitchFamily="34" charset="0"/>
                <a:cs typeface="Times New Roman" panose="02020603050405020304" pitchFamily="18" charset="0"/>
              </a:rPr>
              <a:t>а) небольшая, достаточно самостоятельная социальная группа;</a:t>
            </a:r>
          </a:p>
          <a:p>
            <a:r>
              <a:rPr lang="ru-RU" sz="2400" dirty="0">
                <a:latin typeface="Calibri" panose="020F0502020204030204" pitchFamily="34" charset="0"/>
                <a:ea typeface="Calibri" panose="020F0502020204030204" pitchFamily="34" charset="0"/>
                <a:cs typeface="Times New Roman" panose="02020603050405020304" pitchFamily="18" charset="0"/>
              </a:rPr>
              <a:t>б) высокий социальный статус;</a:t>
            </a:r>
          </a:p>
          <a:p>
            <a:r>
              <a:rPr lang="ru-RU" sz="2400" dirty="0">
                <a:latin typeface="Calibri" panose="020F0502020204030204" pitchFamily="34" charset="0"/>
                <a:ea typeface="Calibri" panose="020F0502020204030204" pitchFamily="34" charset="0"/>
                <a:cs typeface="Times New Roman" panose="02020603050405020304" pitchFamily="18" charset="0"/>
              </a:rPr>
              <a:t>в) значительный объем государственной и информационной власти;</a:t>
            </a:r>
          </a:p>
          <a:p>
            <a:r>
              <a:rPr lang="ru-RU" sz="2400" dirty="0">
                <a:latin typeface="Calibri" panose="020F0502020204030204" pitchFamily="34" charset="0"/>
                <a:ea typeface="Calibri" panose="020F0502020204030204" pitchFamily="34" charset="0"/>
                <a:cs typeface="Times New Roman" panose="02020603050405020304" pitchFamily="18" charset="0"/>
              </a:rPr>
              <a:t>г) непосредственное участие в осуществлении власти; </a:t>
            </a:r>
          </a:p>
          <a:p>
            <a:r>
              <a:rPr lang="ru-RU" sz="2400" dirty="0">
                <a:latin typeface="Calibri" panose="020F0502020204030204" pitchFamily="34" charset="0"/>
                <a:ea typeface="Calibri" panose="020F0502020204030204" pitchFamily="34" charset="0"/>
                <a:cs typeface="Times New Roman" panose="02020603050405020304" pitchFamily="18" charset="0"/>
              </a:rPr>
              <a:t>д) организаторские способности и талант. </a:t>
            </a:r>
          </a:p>
          <a:p>
            <a:r>
              <a:rPr lang="ru-RU" sz="2400" dirty="0">
                <a:latin typeface="Calibri" panose="020F0502020204030204" pitchFamily="34" charset="0"/>
                <a:ea typeface="Calibri" panose="020F0502020204030204" pitchFamily="34" charset="0"/>
                <a:cs typeface="Times New Roman" panose="02020603050405020304" pitchFamily="18" charset="0"/>
              </a:rPr>
              <a:t>5. Отбор (</a:t>
            </a:r>
            <a:r>
              <a:rPr lang="ru-RU" sz="2400" dirty="0" err="1">
                <a:latin typeface="Calibri" panose="020F0502020204030204" pitchFamily="34" charset="0"/>
                <a:ea typeface="Calibri" panose="020F0502020204030204" pitchFamily="34" charset="0"/>
                <a:cs typeface="Times New Roman" panose="02020603050405020304" pitchFamily="18" charset="0"/>
              </a:rPr>
              <a:t>рекрутирование</a:t>
            </a:r>
            <a:r>
              <a:rPr lang="ru-RU" sz="2400" dirty="0">
                <a:latin typeface="Calibri" panose="020F0502020204030204" pitchFamily="34" charset="0"/>
                <a:ea typeface="Calibri" panose="020F0502020204030204" pitchFamily="34" charset="0"/>
                <a:cs typeface="Times New Roman" panose="02020603050405020304" pitchFamily="18" charset="0"/>
              </a:rPr>
              <a:t>) политических элит происходит:</a:t>
            </a:r>
          </a:p>
          <a:p>
            <a:r>
              <a:rPr lang="ru-RU" sz="2400" dirty="0">
                <a:latin typeface="Calibri" panose="020F0502020204030204" pitchFamily="34" charset="0"/>
                <a:ea typeface="Calibri" panose="020F0502020204030204" pitchFamily="34" charset="0"/>
                <a:cs typeface="Times New Roman" panose="02020603050405020304" pitchFamily="18" charset="0"/>
              </a:rPr>
              <a:t>а) через систему гильдий (закрытая);</a:t>
            </a:r>
          </a:p>
          <a:p>
            <a:r>
              <a:rPr lang="ru-RU" sz="2400" dirty="0">
                <a:latin typeface="Calibri" panose="020F0502020204030204" pitchFamily="34" charset="0"/>
                <a:ea typeface="Calibri" panose="020F0502020204030204" pitchFamily="34" charset="0"/>
                <a:cs typeface="Times New Roman" panose="02020603050405020304" pitchFamily="18" charset="0"/>
              </a:rPr>
              <a:t>б) через антрепренерскую (открытая) систему.</a:t>
            </a:r>
          </a:p>
          <a:p>
            <a:r>
              <a:rPr lang="ru-RU" sz="2400" dirty="0">
                <a:latin typeface="Calibri" panose="020F0502020204030204" pitchFamily="34" charset="0"/>
                <a:ea typeface="Calibri" panose="020F0502020204030204" pitchFamily="34" charset="0"/>
                <a:cs typeface="Times New Roman" panose="02020603050405020304" pitchFamily="18" charset="0"/>
              </a:rPr>
              <a:t>6. Система гильдий:</a:t>
            </a:r>
          </a:p>
          <a:p>
            <a:r>
              <a:rPr lang="ru-RU" sz="2400" dirty="0">
                <a:latin typeface="Calibri" panose="020F0502020204030204" pitchFamily="34" charset="0"/>
                <a:ea typeface="Calibri" panose="020F0502020204030204" pitchFamily="34" charset="0"/>
                <a:cs typeface="Times New Roman" panose="02020603050405020304" pitchFamily="18" charset="0"/>
              </a:rPr>
              <a:t>а) закрытость;</a:t>
            </a:r>
          </a:p>
          <a:p>
            <a:r>
              <a:rPr lang="ru-RU" sz="2400" dirty="0">
                <a:latin typeface="Calibri" panose="020F0502020204030204" pitchFamily="34" charset="0"/>
                <a:ea typeface="Calibri" panose="020F0502020204030204" pitchFamily="34" charset="0"/>
                <a:cs typeface="Times New Roman" panose="02020603050405020304" pitchFamily="18" charset="0"/>
              </a:rPr>
              <a:t>б) высокая степень </a:t>
            </a:r>
            <a:r>
              <a:rPr lang="ru-RU" sz="2400" dirty="0" err="1">
                <a:latin typeface="Calibri" panose="020F0502020204030204" pitchFamily="34" charset="0"/>
                <a:ea typeface="Calibri" panose="020F0502020204030204" pitchFamily="34" charset="0"/>
                <a:cs typeface="Times New Roman" panose="02020603050405020304" pitchFamily="18" charset="0"/>
              </a:rPr>
              <a:t>институциализации</a:t>
            </a:r>
            <a:r>
              <a:rPr lang="ru-RU" sz="2400" dirty="0">
                <a:latin typeface="Calibri" panose="020F0502020204030204" pitchFamily="34" charset="0"/>
                <a:ea typeface="Calibri" panose="020F0502020204030204" pitchFamily="34" charset="0"/>
                <a:cs typeface="Times New Roman" panose="02020603050405020304" pitchFamily="18" charset="0"/>
              </a:rPr>
              <a:t> процесса отбора;</a:t>
            </a:r>
          </a:p>
          <a:p>
            <a:r>
              <a:rPr lang="ru-RU" sz="2400" dirty="0">
                <a:latin typeface="Calibri" panose="020F0502020204030204" pitchFamily="34" charset="0"/>
                <a:ea typeface="Calibri" panose="020F0502020204030204" pitchFamily="34" charset="0"/>
                <a:cs typeface="Times New Roman" panose="02020603050405020304" pitchFamily="18" charset="0"/>
              </a:rPr>
              <a:t>в) небольшой круг электората; </a:t>
            </a:r>
          </a:p>
          <a:p>
            <a:r>
              <a:rPr lang="ru-RU" sz="2400" dirty="0">
                <a:latin typeface="Calibri" panose="020F0502020204030204" pitchFamily="34" charset="0"/>
                <a:ea typeface="Calibri" panose="020F0502020204030204" pitchFamily="34" charset="0"/>
                <a:cs typeface="Times New Roman" panose="02020603050405020304" pitchFamily="18" charset="0"/>
              </a:rPr>
              <a:t>г) тенденция к воспроизводству уже существующего типа лидерства;</a:t>
            </a:r>
          </a:p>
        </p:txBody>
      </p:sp>
    </p:spTree>
    <p:extLst>
      <p:ext uri="{BB962C8B-B14F-4D97-AF65-F5344CB8AC3E}">
        <p14:creationId xmlns:p14="http://schemas.microsoft.com/office/powerpoint/2010/main" val="51035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Прямоугольник 1">
            <a:extLst>
              <a:ext uri="{FF2B5EF4-FFF2-40B4-BE49-F238E27FC236}">
                <a16:creationId xmlns:a16="http://schemas.microsoft.com/office/drawing/2014/main" id="{C83FDFD3-A18D-F14B-8A21-6CD4FCADE4AA}"/>
              </a:ext>
            </a:extLst>
          </p:cNvPr>
          <p:cNvSpPr/>
          <p:nvPr/>
        </p:nvSpPr>
        <p:spPr>
          <a:xfrm>
            <a:off x="611558" y="350167"/>
            <a:ext cx="8240889" cy="5632311"/>
          </a:xfrm>
          <a:prstGeom prst="rect">
            <a:avLst/>
          </a:prstGeom>
        </p:spPr>
        <p:txBody>
          <a:bodyPr wrap="square">
            <a:spAutoFit/>
          </a:bodyPr>
          <a:lstStyle/>
          <a:p>
            <a:r>
              <a:rPr lang="ru-RU" sz="2000" dirty="0">
                <a:latin typeface="Calibri" panose="020F0502020204030204" pitchFamily="34" charset="0"/>
                <a:ea typeface="Calibri" panose="020F0502020204030204" pitchFamily="34" charset="0"/>
                <a:cs typeface="Times New Roman" panose="02020603050405020304" pitchFamily="18" charset="0"/>
              </a:rPr>
              <a:t>7. Антрепренерская система:</a:t>
            </a:r>
          </a:p>
          <a:p>
            <a:r>
              <a:rPr lang="ru-RU" sz="2000" dirty="0">
                <a:latin typeface="Calibri" panose="020F0502020204030204" pitchFamily="34" charset="0"/>
                <a:ea typeface="Calibri" panose="020F0502020204030204" pitchFamily="34" charset="0"/>
                <a:cs typeface="Times New Roman" panose="02020603050405020304" pitchFamily="18" charset="0"/>
              </a:rPr>
              <a:t>а) открытость;</a:t>
            </a:r>
          </a:p>
          <a:p>
            <a:r>
              <a:rPr lang="ru-RU" sz="2000" dirty="0">
                <a:latin typeface="Calibri" panose="020F0502020204030204" pitchFamily="34" charset="0"/>
                <a:ea typeface="Calibri" panose="020F0502020204030204" pitchFamily="34" charset="0"/>
                <a:cs typeface="Times New Roman" panose="02020603050405020304" pitchFamily="18" charset="0"/>
              </a:rPr>
              <a:t>б)  небольшое число формальных требований к претендентам на должности; </a:t>
            </a:r>
          </a:p>
          <a:p>
            <a:r>
              <a:rPr lang="ru-RU" sz="2000" dirty="0">
                <a:latin typeface="Calibri" panose="020F0502020204030204" pitchFamily="34" charset="0"/>
                <a:ea typeface="Calibri" panose="020F0502020204030204" pitchFamily="34" charset="0"/>
                <a:cs typeface="Times New Roman" panose="02020603050405020304" pitchFamily="18" charset="0"/>
              </a:rPr>
              <a:t>в) широкий электорат;</a:t>
            </a:r>
          </a:p>
          <a:p>
            <a:r>
              <a:rPr lang="ru-RU" sz="2000" dirty="0">
                <a:latin typeface="Calibri" panose="020F0502020204030204" pitchFamily="34" charset="0"/>
                <a:ea typeface="Calibri" panose="020F0502020204030204" pitchFamily="34" charset="0"/>
                <a:cs typeface="Times New Roman" panose="02020603050405020304" pitchFamily="18" charset="0"/>
              </a:rPr>
              <a:t>г) высокая </a:t>
            </a:r>
            <a:r>
              <a:rPr lang="ru-RU" sz="2000" dirty="0" err="1">
                <a:latin typeface="Calibri" panose="020F0502020204030204" pitchFamily="34" charset="0"/>
                <a:ea typeface="Calibri" panose="020F0502020204030204" pitchFamily="34" charset="0"/>
                <a:cs typeface="Times New Roman" panose="02020603050405020304" pitchFamily="18" charset="0"/>
              </a:rPr>
              <a:t>конкурентность</a:t>
            </a:r>
            <a:r>
              <a:rPr lang="ru-RU" sz="2000" dirty="0">
                <a:latin typeface="Calibri" panose="020F0502020204030204" pitchFamily="34" charset="0"/>
                <a:ea typeface="Calibri" panose="020F0502020204030204" pitchFamily="34" charset="0"/>
                <a:cs typeface="Times New Roman" panose="02020603050405020304" pitchFamily="18" charset="0"/>
              </a:rPr>
              <a:t> отбора; </a:t>
            </a:r>
          </a:p>
          <a:p>
            <a:r>
              <a:rPr lang="ru-RU" sz="2000" dirty="0">
                <a:latin typeface="Calibri" panose="020F0502020204030204" pitchFamily="34" charset="0"/>
                <a:ea typeface="Calibri" panose="020F0502020204030204" pitchFamily="34" charset="0"/>
                <a:cs typeface="Times New Roman" panose="02020603050405020304" pitchFamily="18" charset="0"/>
              </a:rPr>
              <a:t>д) первостепенность личностных качеств. </a:t>
            </a:r>
          </a:p>
          <a:p>
            <a:r>
              <a:rPr lang="ru-RU" sz="2000" dirty="0">
                <a:latin typeface="Calibri" panose="020F0502020204030204" pitchFamily="34" charset="0"/>
                <a:ea typeface="Calibri" panose="020F0502020204030204" pitchFamily="34" charset="0"/>
                <a:cs typeface="Times New Roman" panose="02020603050405020304" pitchFamily="18" charset="0"/>
              </a:rPr>
              <a:t>8. Каналы </a:t>
            </a:r>
            <a:r>
              <a:rPr lang="ru-RU" sz="2000" dirty="0" err="1">
                <a:latin typeface="Calibri" panose="020F0502020204030204" pitchFamily="34" charset="0"/>
                <a:ea typeface="Calibri" panose="020F0502020204030204" pitchFamily="34" charset="0"/>
                <a:cs typeface="Times New Roman" panose="02020603050405020304" pitchFamily="18" charset="0"/>
              </a:rPr>
              <a:t>рекрутирования</a:t>
            </a:r>
            <a:r>
              <a:rPr lang="ru-RU" sz="2000" dirty="0">
                <a:latin typeface="Calibri" panose="020F0502020204030204" pitchFamily="34" charset="0"/>
                <a:ea typeface="Calibri" panose="020F0502020204030204" pitchFamily="34" charset="0"/>
                <a:cs typeface="Times New Roman" panose="02020603050405020304" pitchFamily="18" charset="0"/>
              </a:rPr>
              <a:t> элиты в демократическом обществе:</a:t>
            </a:r>
          </a:p>
          <a:p>
            <a:r>
              <a:rPr lang="ru-RU" sz="2000" dirty="0">
                <a:latin typeface="Calibri" panose="020F0502020204030204" pitchFamily="34" charset="0"/>
                <a:ea typeface="Calibri" panose="020F0502020204030204" pitchFamily="34" charset="0"/>
                <a:cs typeface="Times New Roman" panose="02020603050405020304" pitchFamily="18" charset="0"/>
              </a:rPr>
              <a:t>а) государственная служба;</a:t>
            </a:r>
          </a:p>
          <a:p>
            <a:r>
              <a:rPr lang="ru-RU" sz="2000" dirty="0">
                <a:latin typeface="Calibri" panose="020F0502020204030204" pitchFamily="34" charset="0"/>
                <a:ea typeface="Calibri" panose="020F0502020204030204" pitchFamily="34" charset="0"/>
                <a:cs typeface="Times New Roman" panose="02020603050405020304" pitchFamily="18" charset="0"/>
              </a:rPr>
              <a:t>б) общественная деятельность;</a:t>
            </a:r>
          </a:p>
          <a:p>
            <a:r>
              <a:rPr lang="ru-RU" sz="2000" dirty="0">
                <a:latin typeface="Calibri" panose="020F0502020204030204" pitchFamily="34" charset="0"/>
                <a:ea typeface="Calibri" panose="020F0502020204030204" pitchFamily="34" charset="0"/>
                <a:cs typeface="Times New Roman" panose="02020603050405020304" pitchFamily="18" charset="0"/>
              </a:rPr>
              <a:t>в) система образования и культуры;</a:t>
            </a:r>
          </a:p>
          <a:p>
            <a:r>
              <a:rPr lang="ru-RU" sz="2000" dirty="0">
                <a:latin typeface="Calibri" panose="020F0502020204030204" pitchFamily="34" charset="0"/>
                <a:ea typeface="Calibri" panose="020F0502020204030204" pitchFamily="34" charset="0"/>
                <a:cs typeface="Times New Roman" panose="02020603050405020304" pitchFamily="18" charset="0"/>
              </a:rPr>
              <a:t>г) экономическая деятельность. </a:t>
            </a:r>
          </a:p>
          <a:p>
            <a:r>
              <a:rPr lang="ru-RU" sz="2000" dirty="0">
                <a:latin typeface="Calibri" panose="020F0502020204030204" pitchFamily="34" charset="0"/>
                <a:ea typeface="Calibri" panose="020F0502020204030204" pitchFamily="34" charset="0"/>
                <a:cs typeface="Times New Roman" panose="02020603050405020304" pitchFamily="18" charset="0"/>
              </a:rPr>
              <a:t>9. Критерии эффективности деятельности политической элиты:</a:t>
            </a:r>
          </a:p>
          <a:p>
            <a:r>
              <a:rPr lang="ru-RU" sz="2000" dirty="0">
                <a:latin typeface="Calibri" panose="020F0502020204030204" pitchFamily="34" charset="0"/>
                <a:ea typeface="Calibri" panose="020F0502020204030204" pitchFamily="34" charset="0"/>
                <a:cs typeface="Times New Roman" panose="02020603050405020304" pitchFamily="18" charset="0"/>
              </a:rPr>
              <a:t>а) достигнутый уровень прогресса и благосостояния своего народа; </a:t>
            </a:r>
          </a:p>
          <a:p>
            <a:r>
              <a:rPr lang="ru-RU" sz="2000" dirty="0">
                <a:latin typeface="Calibri" panose="020F0502020204030204" pitchFamily="34" charset="0"/>
                <a:ea typeface="Calibri" panose="020F0502020204030204" pitchFamily="34" charset="0"/>
                <a:cs typeface="Times New Roman" panose="02020603050405020304" pitchFamily="18" charset="0"/>
              </a:rPr>
              <a:t>б) политическая стабильность общества;</a:t>
            </a:r>
          </a:p>
          <a:p>
            <a:r>
              <a:rPr lang="ru-RU" sz="2000" dirty="0">
                <a:latin typeface="Calibri" panose="020F0502020204030204" pitchFamily="34" charset="0"/>
                <a:ea typeface="Calibri" panose="020F0502020204030204" pitchFamily="34" charset="0"/>
                <a:cs typeface="Times New Roman" panose="02020603050405020304" pitchFamily="18" charset="0"/>
              </a:rPr>
              <a:t>в) национальная безопасность; </a:t>
            </a:r>
          </a:p>
          <a:p>
            <a:r>
              <a:rPr lang="ru-RU" sz="2000" dirty="0">
                <a:latin typeface="Calibri" panose="020F0502020204030204" pitchFamily="34" charset="0"/>
                <a:ea typeface="Calibri" panose="020F0502020204030204" pitchFamily="34" charset="0"/>
                <a:cs typeface="Times New Roman" panose="02020603050405020304" pitchFamily="18" charset="0"/>
              </a:rPr>
              <a:t>г) оптимальное соотношение между гражданским обществом и государством. </a:t>
            </a:r>
            <a:endParaRPr lang="ru-RU" sz="2000" dirty="0"/>
          </a:p>
        </p:txBody>
      </p:sp>
    </p:spTree>
    <p:extLst>
      <p:ext uri="{BB962C8B-B14F-4D97-AF65-F5344CB8AC3E}">
        <p14:creationId xmlns:p14="http://schemas.microsoft.com/office/powerpoint/2010/main" val="5609077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01153" y="-387865"/>
            <a:ext cx="3754419" cy="3071798"/>
          </a:xfrm>
          <a:prstGeom prst="rect">
            <a:avLst/>
          </a:prstGeom>
        </p:spPr>
      </p:pic>
      <p:sp>
        <p:nvSpPr>
          <p:cNvPr id="2" name="Прямоугольник 1">
            <a:extLst>
              <a:ext uri="{FF2B5EF4-FFF2-40B4-BE49-F238E27FC236}">
                <a16:creationId xmlns:a16="http://schemas.microsoft.com/office/drawing/2014/main" id="{314604AD-ABB6-A540-8E94-DF0AE6106448}"/>
              </a:ext>
            </a:extLst>
          </p:cNvPr>
          <p:cNvSpPr/>
          <p:nvPr/>
        </p:nvSpPr>
        <p:spPr>
          <a:xfrm>
            <a:off x="3089910" y="893718"/>
            <a:ext cx="8911453" cy="4154984"/>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10. Структура политической элиты и её основные виды:</a:t>
            </a:r>
          </a:p>
          <a:p>
            <a:r>
              <a:rPr lang="ru-RU" sz="2400" dirty="0">
                <a:latin typeface="Calibri" panose="020F0502020204030204" pitchFamily="34" charset="0"/>
                <a:ea typeface="Calibri" panose="020F0502020204030204" pitchFamily="34" charset="0"/>
                <a:cs typeface="Times New Roman" panose="02020603050405020304" pitchFamily="18" charset="0"/>
              </a:rPr>
              <a:t>а) статусная позиция в институциональной политической системе: публичные государственные деятели, высшее чиновничество, лидеры политических партий и общественных движений;</a:t>
            </a:r>
          </a:p>
          <a:p>
            <a:r>
              <a:rPr lang="ru-RU" sz="2400" dirty="0">
                <a:latin typeface="Calibri" panose="020F0502020204030204" pitchFamily="34" charset="0"/>
                <a:ea typeface="Calibri" panose="020F0502020204030204" pitchFamily="34" charset="0"/>
                <a:cs typeface="Times New Roman" panose="02020603050405020304" pitchFamily="18" charset="0"/>
              </a:rPr>
              <a:t>б) объем полномочий: общенациональная (федеральная) элита, региональная элита, местная элита;</a:t>
            </a:r>
          </a:p>
          <a:p>
            <a:r>
              <a:rPr lang="ru-RU" sz="2400" dirty="0">
                <a:latin typeface="Calibri" panose="020F0502020204030204" pitchFamily="34" charset="0"/>
                <a:ea typeface="Calibri" panose="020F0502020204030204" pitchFamily="34" charset="0"/>
                <a:cs typeface="Times New Roman" panose="02020603050405020304" pitchFamily="18" charset="0"/>
              </a:rPr>
              <a:t>в) идеологическая и партийная принадлежность: либеральная, социально-демократическая, национально-патриотическая элиты;</a:t>
            </a:r>
          </a:p>
          <a:p>
            <a:r>
              <a:rPr lang="ru-RU" sz="2400" dirty="0">
                <a:latin typeface="Calibri" panose="020F0502020204030204" pitchFamily="34" charset="0"/>
                <a:ea typeface="Calibri" panose="020F0502020204030204" pitchFamily="34" charset="0"/>
                <a:cs typeface="Times New Roman" panose="02020603050405020304" pitchFamily="18" charset="0"/>
              </a:rPr>
              <a:t>г) место в системе принятия государственных решений: правящая элита, оппозиционная элита. </a:t>
            </a:r>
          </a:p>
          <a:p>
            <a:r>
              <a:rPr lang="ru-RU" sz="2400" dirty="0">
                <a:latin typeface="Calibri" panose="020F0502020204030204" pitchFamily="34" charset="0"/>
                <a:ea typeface="Calibri" panose="020F0502020204030204" pitchFamily="34" charset="0"/>
                <a:cs typeface="Times New Roman" panose="02020603050405020304" pitchFamily="18" charset="0"/>
              </a:rPr>
              <a:t>11. Политическая элита в современной России.</a:t>
            </a:r>
          </a:p>
        </p:txBody>
      </p:sp>
    </p:spTree>
    <p:extLst>
      <p:ext uri="{BB962C8B-B14F-4D97-AF65-F5344CB8AC3E}">
        <p14:creationId xmlns:p14="http://schemas.microsoft.com/office/powerpoint/2010/main" val="12810719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7BE74A0D-897E-8B40-93B2-31809A8ABFE8}"/>
              </a:ext>
            </a:extLst>
          </p:cNvPr>
          <p:cNvSpPr/>
          <p:nvPr/>
        </p:nvSpPr>
        <p:spPr>
          <a:xfrm>
            <a:off x="1952976" y="1760398"/>
            <a:ext cx="9606845" cy="3860096"/>
          </a:xfrm>
          <a:prstGeom prst="rect">
            <a:avLst/>
          </a:prstGeom>
        </p:spPr>
        <p:txBody>
          <a:bodyPr wrap="square">
            <a:spAutoFit/>
          </a:bodyPr>
          <a:lstStyle/>
          <a:p>
            <a:pPr algn="just">
              <a:lnSpc>
                <a:spcPct val="107000"/>
              </a:lnSpc>
              <a:spcAft>
                <a:spcPts val="800"/>
              </a:spcAft>
            </a:pPr>
            <a:r>
              <a:rPr lang="ru-RU" sz="3200" dirty="0">
                <a:latin typeface="Calibri" panose="020F0502020204030204" pitchFamily="34" charset="0"/>
                <a:ea typeface="Calibri" panose="020F0502020204030204" pitchFamily="34" charset="0"/>
                <a:cs typeface="Times New Roman" panose="02020603050405020304" pitchFamily="18" charset="0"/>
              </a:rPr>
              <a:t>Почему необходимо обновление состава политической элиты? (Приведите два довода.) На основании обществоведческих знаний, информации СМИ и личного социального опыта назовите любые два социальных лифта, способствующих обновлению состава политической элиты</a:t>
            </a:r>
          </a:p>
          <a:p>
            <a:pPr algn="just">
              <a:lnSpc>
                <a:spcPct val="107000"/>
              </a:lnSpc>
              <a:spcAft>
                <a:spcPts val="800"/>
              </a:spcAft>
            </a:pPr>
            <a:r>
              <a:rPr lang="ru-RU" sz="32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8454262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
        <p:nvSpPr>
          <p:cNvPr id="6" name="Прямоугольник 5">
            <a:extLst>
              <a:ext uri="{FF2B5EF4-FFF2-40B4-BE49-F238E27FC236}">
                <a16:creationId xmlns:a16="http://schemas.microsoft.com/office/drawing/2014/main" id="{619FEBE9-0DB1-B34C-9052-815A668C1228}"/>
              </a:ext>
            </a:extLst>
          </p:cNvPr>
          <p:cNvSpPr/>
          <p:nvPr/>
        </p:nvSpPr>
        <p:spPr>
          <a:xfrm>
            <a:off x="661639" y="179529"/>
            <a:ext cx="9207190" cy="830997"/>
          </a:xfrm>
          <a:prstGeom prst="rect">
            <a:avLst/>
          </a:prstGeom>
        </p:spPr>
        <p:txBody>
          <a:bodyPr wrap="square">
            <a:spAutoFit/>
          </a:bodyPr>
          <a:lstStyle/>
          <a:p>
            <a:pPr algn="just"/>
            <a:r>
              <a:rPr lang="ru-RU" sz="2400" dirty="0">
                <a:solidFill>
                  <a:srgbClr val="FF0000"/>
                </a:solidFill>
                <a:ea typeface="Calibri" panose="020F0502020204030204" pitchFamily="34" charset="0"/>
                <a:cs typeface="Times New Roman" panose="02020603050405020304" pitchFamily="18" charset="0"/>
              </a:rPr>
              <a:t>Выберите верные суждения о политическом лидерстве, запишите </a:t>
            </a:r>
            <a:r>
              <a:rPr lang="ru-RU" sz="2400" b="1" dirty="0">
                <a:solidFill>
                  <a:srgbClr val="FF0000"/>
                </a:solidFill>
                <a:ea typeface="Calibri" panose="020F0502020204030204" pitchFamily="34" charset="0"/>
                <a:cs typeface="Times New Roman" panose="02020603050405020304" pitchFamily="18" charset="0"/>
              </a:rPr>
              <a:t>цифры, </a:t>
            </a:r>
            <a:r>
              <a:rPr lang="ru-RU" sz="2400" dirty="0">
                <a:solidFill>
                  <a:srgbClr val="FF0000"/>
                </a:solidFill>
                <a:ea typeface="Calibri" panose="020F0502020204030204" pitchFamily="34" charset="0"/>
                <a:cs typeface="Times New Roman" panose="02020603050405020304" pitchFamily="18" charset="0"/>
              </a:rPr>
              <a:t>под которыми они указаны</a:t>
            </a:r>
            <a:r>
              <a:rPr lang="ru-RU" sz="2400" dirty="0">
                <a:solidFill>
                  <a:srgbClr val="FF0000"/>
                </a:solidFill>
                <a:effectLst/>
              </a:rPr>
              <a:t> </a:t>
            </a:r>
            <a:endParaRPr lang="ru-RU" sz="2400" dirty="0">
              <a:solidFill>
                <a:srgbClr val="FF0000"/>
              </a:solidFill>
            </a:endParaRPr>
          </a:p>
        </p:txBody>
      </p:sp>
      <p:sp>
        <p:nvSpPr>
          <p:cNvPr id="7" name="Прямоугольник 6">
            <a:extLst>
              <a:ext uri="{FF2B5EF4-FFF2-40B4-BE49-F238E27FC236}">
                <a16:creationId xmlns:a16="http://schemas.microsoft.com/office/drawing/2014/main" id="{DDC508A2-F5FA-364F-BD93-5115746C2071}"/>
              </a:ext>
            </a:extLst>
          </p:cNvPr>
          <p:cNvSpPr/>
          <p:nvPr/>
        </p:nvSpPr>
        <p:spPr>
          <a:xfrm>
            <a:off x="156117" y="1135231"/>
            <a:ext cx="8430322" cy="4310539"/>
          </a:xfrm>
          <a:prstGeom prst="rect">
            <a:avLst/>
          </a:prstGeom>
        </p:spPr>
        <p:txBody>
          <a:bodyPr wrap="square">
            <a:spAutoFit/>
          </a:bodyPr>
          <a:lstStyle/>
          <a:p>
            <a:pPr marR="156210" algn="just">
              <a:spcBef>
                <a:spcPts val="260"/>
              </a:spcBef>
            </a:pPr>
            <a:r>
              <a:rPr lang="ru-RU" dirty="0">
                <a:latin typeface="Montserrat Medium" pitchFamily="2" charset="0"/>
                <a:ea typeface="Times New Roman" panose="02020603050405020304" pitchFamily="18" charset="0"/>
              </a:rPr>
              <a:t>1) Политическим лидерством называют способность определённого лица решающим образом постоянно влиять на всё общество, социальную группу, организацию. </a:t>
            </a:r>
            <a:endParaRPr lang="ru-RU" dirty="0">
              <a:latin typeface="Times New Roman" panose="02020603050405020304" pitchFamily="18" charset="0"/>
              <a:ea typeface="Times New Roman" panose="02020603050405020304" pitchFamily="18" charset="0"/>
            </a:endParaRPr>
          </a:p>
          <a:p>
            <a:pPr marR="156210" algn="just">
              <a:spcBef>
                <a:spcPts val="260"/>
              </a:spcBef>
            </a:pPr>
            <a:r>
              <a:rPr lang="ru-RU" dirty="0">
                <a:latin typeface="Montserrat Medium" pitchFamily="2" charset="0"/>
                <a:ea typeface="Times New Roman" panose="02020603050405020304" pitchFamily="18" charset="0"/>
              </a:rPr>
              <a:t>2) Авторитет влияние политического лидера харизматического типа, как </a:t>
            </a:r>
            <a:r>
              <a:rPr lang="ru-RU" dirty="0">
                <a:latin typeface="Times New Roman" panose="02020603050405020304" pitchFamily="18" charset="0"/>
                <a:ea typeface="Times New Roman" panose="02020603050405020304" pitchFamily="18" charset="0"/>
              </a:rPr>
              <a:t> </a:t>
            </a:r>
            <a:r>
              <a:rPr lang="ru-RU" dirty="0">
                <a:latin typeface="Montserrat Medium" pitchFamily="2" charset="0"/>
                <a:ea typeface="Times New Roman" panose="02020603050405020304" pitchFamily="18" charset="0"/>
              </a:rPr>
              <a:t>правило, основаны на вере народа в особый дар лидера, его сверхъестественную способность эффективно решать все проблемы. </a:t>
            </a:r>
            <a:endParaRPr lang="ru-RU" dirty="0">
              <a:latin typeface="Times New Roman" panose="02020603050405020304" pitchFamily="18" charset="0"/>
              <a:ea typeface="Times New Roman" panose="02020603050405020304" pitchFamily="18" charset="0"/>
            </a:endParaRPr>
          </a:p>
          <a:p>
            <a:pPr marR="151765" algn="just"/>
            <a:r>
              <a:rPr lang="ru-RU" dirty="0">
                <a:latin typeface="Montserrat Medium" pitchFamily="2" charset="0"/>
                <a:ea typeface="Times New Roman" panose="02020603050405020304" pitchFamily="18" charset="0"/>
              </a:rPr>
              <a:t>3) Демократический тип политического лидерства характеризуется тем, что, выполняя свои функции, лидер опирается на активность подчинённых, учитывает их мнение. </a:t>
            </a:r>
            <a:endParaRPr lang="ru-RU" dirty="0">
              <a:latin typeface="Times New Roman" panose="02020603050405020304" pitchFamily="18" charset="0"/>
              <a:ea typeface="Times New Roman" panose="02020603050405020304" pitchFamily="18" charset="0"/>
            </a:endParaRPr>
          </a:p>
          <a:p>
            <a:pPr marR="165100" algn="just"/>
            <a:r>
              <a:rPr lang="ru-RU" dirty="0">
                <a:latin typeface="Montserrat Medium" pitchFamily="2" charset="0"/>
                <a:ea typeface="Times New Roman" panose="02020603050405020304" pitchFamily="18" charset="0"/>
              </a:rPr>
              <a:t>4) Рационально-легальное лидерство основано на традиции, вере подчинённых то, что власть законна, поскольку она существовала всегда. </a:t>
            </a:r>
            <a:endParaRPr lang="ru-RU" dirty="0">
              <a:latin typeface="Times New Roman" panose="02020603050405020304" pitchFamily="18" charset="0"/>
              <a:ea typeface="Times New Roman" panose="02020603050405020304" pitchFamily="18" charset="0"/>
            </a:endParaRPr>
          </a:p>
          <a:p>
            <a:pPr algn="just">
              <a:lnSpc>
                <a:spcPct val="107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5) Политический лидер вырабатывает политический курс, в той или иной мере отражающий реалии жизни общества.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96556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04965" y="6572739"/>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250966" y="2528808"/>
            <a:ext cx="4481868" cy="4156518"/>
          </a:xfrm>
          <a:prstGeom prst="rect">
            <a:avLst/>
          </a:prstGeom>
        </p:spPr>
      </p:pic>
      <p:sp>
        <p:nvSpPr>
          <p:cNvPr id="4" name="Прямоугольник 3">
            <a:extLst>
              <a:ext uri="{FF2B5EF4-FFF2-40B4-BE49-F238E27FC236}">
                <a16:creationId xmlns:a16="http://schemas.microsoft.com/office/drawing/2014/main" id="{255D9F96-7A92-F04D-9147-F48E918D1704}"/>
              </a:ext>
            </a:extLst>
          </p:cNvPr>
          <p:cNvSpPr/>
          <p:nvPr/>
        </p:nvSpPr>
        <p:spPr>
          <a:xfrm>
            <a:off x="210083" y="128368"/>
            <a:ext cx="9285248" cy="646331"/>
          </a:xfrm>
          <a:prstGeom prst="rect">
            <a:avLst/>
          </a:prstGeom>
        </p:spPr>
        <p:txBody>
          <a:bodyPr wrap="square">
            <a:spAutoFit/>
          </a:bodyPr>
          <a:lstStyle/>
          <a:p>
            <a:r>
              <a:rPr lang="ru-RU" dirty="0">
                <a:solidFill>
                  <a:srgbClr val="FF0000"/>
                </a:solidFill>
                <a:latin typeface="Montserrat Medium" pitchFamily="2" charset="0"/>
                <a:ea typeface="Calibri" panose="020F0502020204030204" pitchFamily="34" charset="0"/>
                <a:cs typeface="Times New Roman" panose="02020603050405020304" pitchFamily="18" charset="0"/>
              </a:rPr>
              <a:t>Выберите верные суждения о политической элите запишите </a:t>
            </a:r>
            <a:r>
              <a:rPr lang="ru-RU" b="1" dirty="0">
                <a:solidFill>
                  <a:srgbClr val="FF0000"/>
                </a:solidFill>
                <a:latin typeface="Montserrat Medium" pitchFamily="2" charset="0"/>
                <a:ea typeface="Calibri" panose="020F0502020204030204" pitchFamily="34" charset="0"/>
                <a:cs typeface="Times New Roman" panose="02020603050405020304" pitchFamily="18" charset="0"/>
              </a:rPr>
              <a:t>цифры, </a:t>
            </a:r>
            <a:r>
              <a:rPr lang="ru-RU" dirty="0">
                <a:solidFill>
                  <a:srgbClr val="FF0000"/>
                </a:solidFill>
                <a:latin typeface="Montserrat Medium" pitchFamily="2" charset="0"/>
                <a:ea typeface="Calibri" panose="020F0502020204030204" pitchFamily="34" charset="0"/>
                <a:cs typeface="Times New Roman" panose="02020603050405020304" pitchFamily="18" charset="0"/>
              </a:rPr>
              <a:t>под которыми они указаны</a:t>
            </a:r>
            <a:r>
              <a:rPr lang="ru-RU" dirty="0">
                <a:solidFill>
                  <a:srgbClr val="FF0000"/>
                </a:solidFill>
                <a:effectLst/>
              </a:rPr>
              <a:t> </a:t>
            </a:r>
            <a:endParaRPr lang="ru-RU" dirty="0">
              <a:solidFill>
                <a:srgbClr val="FF0000"/>
              </a:solidFill>
            </a:endParaRPr>
          </a:p>
        </p:txBody>
      </p:sp>
      <p:sp>
        <p:nvSpPr>
          <p:cNvPr id="9" name="Прямоугольник 8">
            <a:extLst>
              <a:ext uri="{FF2B5EF4-FFF2-40B4-BE49-F238E27FC236}">
                <a16:creationId xmlns:a16="http://schemas.microsoft.com/office/drawing/2014/main" id="{E7D0B805-9158-D24F-958B-5157786BAB37}"/>
              </a:ext>
            </a:extLst>
          </p:cNvPr>
          <p:cNvSpPr/>
          <p:nvPr/>
        </p:nvSpPr>
        <p:spPr>
          <a:xfrm>
            <a:off x="210082" y="1025650"/>
            <a:ext cx="8443263" cy="5450018"/>
          </a:xfrm>
          <a:prstGeom prst="rect">
            <a:avLst/>
          </a:prstGeom>
        </p:spPr>
        <p:txBody>
          <a:bodyPr wrap="square">
            <a:spAutoFit/>
          </a:bodyPr>
          <a:lstStyle/>
          <a:p>
            <a:pPr marR="146685">
              <a:lnSpc>
                <a:spcPct val="150000"/>
              </a:lnSpc>
              <a:spcBef>
                <a:spcPts val="530"/>
              </a:spcBef>
            </a:pPr>
            <a:r>
              <a:rPr lang="ru-RU" dirty="0">
                <a:latin typeface="Montserrat Medium" pitchFamily="2" charset="0"/>
                <a:ea typeface="Times New Roman" panose="02020603050405020304" pitchFamily="18" charset="0"/>
              </a:rPr>
              <a:t>1) Формированию политических элит в определённой мере способствует значимость престижность управленческого труда. </a:t>
            </a:r>
            <a:endParaRPr lang="ru-RU" sz="1600" dirty="0">
              <a:effectLst/>
              <a:latin typeface="Times New Roman" panose="02020603050405020304" pitchFamily="18" charset="0"/>
              <a:ea typeface="Times New Roman" panose="02020603050405020304" pitchFamily="18" charset="0"/>
            </a:endParaRPr>
          </a:p>
          <a:p>
            <a:pPr marR="151130">
              <a:lnSpc>
                <a:spcPct val="150000"/>
              </a:lnSpc>
            </a:pPr>
            <a:r>
              <a:rPr lang="ru-RU" dirty="0">
                <a:latin typeface="Montserrat Medium" pitchFamily="2" charset="0"/>
                <a:ea typeface="Times New Roman" panose="02020603050405020304" pitchFamily="18" charset="0"/>
              </a:rPr>
              <a:t>2) К факторам формирования политических элит относят возможность получения различных привилегий. </a:t>
            </a:r>
            <a:endParaRPr lang="ru-RU" sz="1600" dirty="0">
              <a:effectLst/>
              <a:latin typeface="Times New Roman" panose="02020603050405020304" pitchFamily="18" charset="0"/>
              <a:ea typeface="Times New Roman" panose="02020603050405020304" pitchFamily="18" charset="0"/>
            </a:endParaRPr>
          </a:p>
          <a:p>
            <a:pPr marR="147955">
              <a:lnSpc>
                <a:spcPct val="150000"/>
              </a:lnSpc>
            </a:pPr>
            <a:r>
              <a:rPr lang="ru-RU" dirty="0">
                <a:latin typeface="Montserrat Medium" pitchFamily="2" charset="0"/>
                <a:ea typeface="Times New Roman" panose="02020603050405020304" pitchFamily="18" charset="0"/>
              </a:rPr>
              <a:t>3) В любом обществе могут складываться серьёзные противоречия между составом и интересами элитарных и  </a:t>
            </a:r>
            <a:r>
              <a:rPr lang="ru-RU" dirty="0" err="1">
                <a:latin typeface="Montserrat Medium" pitchFamily="2" charset="0"/>
                <a:ea typeface="Times New Roman" panose="02020603050405020304" pitchFamily="18" charset="0"/>
              </a:rPr>
              <a:t>неэлитарных</a:t>
            </a:r>
            <a:r>
              <a:rPr lang="ru-RU" dirty="0">
                <a:latin typeface="Montserrat Medium" pitchFamily="2" charset="0"/>
                <a:ea typeface="Times New Roman" panose="02020603050405020304" pitchFamily="18" charset="0"/>
              </a:rPr>
              <a:t> групп. </a:t>
            </a:r>
            <a:endParaRPr lang="ru-RU" sz="1600" dirty="0">
              <a:effectLst/>
              <a:latin typeface="Times New Roman" panose="02020603050405020304" pitchFamily="18" charset="0"/>
              <a:ea typeface="Times New Roman" panose="02020603050405020304" pitchFamily="18" charset="0"/>
            </a:endParaRPr>
          </a:p>
          <a:p>
            <a:pPr marR="150495">
              <a:lnSpc>
                <a:spcPct val="150000"/>
              </a:lnSpc>
            </a:pPr>
            <a:r>
              <a:rPr lang="ru-RU" dirty="0">
                <a:latin typeface="Montserrat Medium" pitchFamily="2" charset="0"/>
                <a:ea typeface="Times New Roman" panose="02020603050405020304" pitchFamily="18" charset="0"/>
              </a:rPr>
              <a:t>4) Политическая элита распоряжается определёнными информационными статусными ресурсами. </a:t>
            </a:r>
            <a:endParaRPr lang="ru-RU" sz="1600" dirty="0">
              <a:effectLst/>
              <a:latin typeface="Times New Roman" panose="02020603050405020304" pitchFamily="18" charset="0"/>
              <a:ea typeface="Times New Roman" panose="02020603050405020304" pitchFamily="18" charset="0"/>
            </a:endParaRPr>
          </a:p>
          <a:p>
            <a:pPr marR="150495">
              <a:lnSpc>
                <a:spcPct val="150000"/>
              </a:lnSpc>
            </a:pPr>
            <a:r>
              <a:rPr lang="ru-RU" dirty="0">
                <a:latin typeface="Montserrat Medium" pitchFamily="2" charset="0"/>
                <a:ea typeface="Times New Roman" panose="02020603050405020304" pitchFamily="18" charset="0"/>
              </a:rPr>
              <a:t>5) Правящую элиту составляют политические деятели, лидеры партий, находящиеся в оппозиции проводимому политическому курсу. </a:t>
            </a:r>
            <a:endParaRPr lang="ru-RU" sz="1600" dirty="0">
              <a:effectLst/>
              <a:latin typeface="Times New Roman" panose="02020603050405020304" pitchFamily="18" charset="0"/>
              <a:ea typeface="Times New Roman" panose="02020603050405020304" pitchFamily="18" charset="0"/>
            </a:endParaRPr>
          </a:p>
          <a:p>
            <a:pPr>
              <a:lnSpc>
                <a:spcPct val="150000"/>
              </a:lnSpc>
              <a:spcAft>
                <a:spcPts val="800"/>
              </a:spcAft>
            </a:pPr>
            <a:r>
              <a:rPr lang="ru-RU" dirty="0">
                <a:latin typeface="Montserrat Medium" pitchFamily="2"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717369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516116" y="6538608"/>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912013" y="3997667"/>
            <a:ext cx="4696359" cy="2743200"/>
          </a:xfrm>
          <a:prstGeom prst="rect">
            <a:avLst/>
          </a:prstGeom>
        </p:spPr>
      </p:pic>
      <p:sp>
        <p:nvSpPr>
          <p:cNvPr id="7" name="Прямоугольник 6">
            <a:extLst>
              <a:ext uri="{FF2B5EF4-FFF2-40B4-BE49-F238E27FC236}">
                <a16:creationId xmlns:a16="http://schemas.microsoft.com/office/drawing/2014/main" id="{E641016E-8113-AD43-A555-232C6EAC22E6}"/>
              </a:ext>
            </a:extLst>
          </p:cNvPr>
          <p:cNvSpPr/>
          <p:nvPr/>
        </p:nvSpPr>
        <p:spPr>
          <a:xfrm>
            <a:off x="516116" y="450851"/>
            <a:ext cx="9145817" cy="4154984"/>
          </a:xfrm>
          <a:prstGeom prst="rect">
            <a:avLst/>
          </a:prstGeom>
        </p:spPr>
        <p:txBody>
          <a:bodyPr wrap="square">
            <a:spAutoFit/>
          </a:bodyPr>
          <a:lstStyle/>
          <a:p>
            <a:pPr marR="106680" algn="just">
              <a:spcBef>
                <a:spcPts val="1655"/>
              </a:spcBef>
            </a:pPr>
            <a:r>
              <a:rPr lang="ru-RU" sz="2400" dirty="0">
                <a:solidFill>
                  <a:srgbClr val="000000"/>
                </a:solidFill>
                <a:latin typeface="Montserrat Medium" pitchFamily="2" charset="0"/>
                <a:ea typeface="Times New Roman" panose="02020603050405020304" pitchFamily="18" charset="0"/>
              </a:rPr>
              <a:t>Гражданин Н. был избран губернатором области </a:t>
            </a:r>
            <a:r>
              <a:rPr lang="ru-RU" sz="2400" dirty="0" err="1">
                <a:solidFill>
                  <a:srgbClr val="000000"/>
                </a:solidFill>
                <a:latin typeface="Montserrat Medium" pitchFamily="2" charset="0"/>
                <a:ea typeface="Times New Roman" panose="02020603050405020304" pitchFamily="18" charset="0"/>
              </a:rPr>
              <a:t>Z</a:t>
            </a:r>
            <a:r>
              <a:rPr lang="ru-RU" sz="2400" dirty="0">
                <a:solidFill>
                  <a:srgbClr val="000000"/>
                </a:solidFill>
                <a:latin typeface="Montserrat Medium" pitchFamily="2" charset="0"/>
                <a:ea typeface="Times New Roman" panose="02020603050405020304" pitchFamily="18" charset="0"/>
              </a:rPr>
              <a:t>. Он уделяет большое внимание развитию институтов гражданского общества, защите прав и свобод граждан. Он регулярно встречается с жителями населённых пунктов области, стремится максимально удовлетворять пожелания жителей. Определите тип лидерства в зависимости от способа легитимации (узаконения) власти. Назовите два других типа лидерства, выделяемых по данному критерию, кратко охарактеризуйте один любой из них.</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831107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66903" y="4962655"/>
            <a:ext cx="3754419" cy="3071798"/>
          </a:xfrm>
          <a:prstGeom prst="rect">
            <a:avLst/>
          </a:prstGeom>
        </p:spPr>
      </p:pic>
      <p:sp>
        <p:nvSpPr>
          <p:cNvPr id="2" name="Прямоугольник 1">
            <a:extLst>
              <a:ext uri="{FF2B5EF4-FFF2-40B4-BE49-F238E27FC236}">
                <a16:creationId xmlns:a16="http://schemas.microsoft.com/office/drawing/2014/main" id="{4C155023-A0C5-BF4F-A74B-56A09E1268C1}"/>
              </a:ext>
            </a:extLst>
          </p:cNvPr>
          <p:cNvSpPr/>
          <p:nvPr/>
        </p:nvSpPr>
        <p:spPr>
          <a:xfrm>
            <a:off x="390293" y="216284"/>
            <a:ext cx="9879980" cy="830997"/>
          </a:xfrm>
          <a:prstGeom prst="rect">
            <a:avLst/>
          </a:prstGeom>
        </p:spPr>
        <p:txBody>
          <a:bodyPr wrap="square">
            <a:spAutoFit/>
          </a:bodyPr>
          <a:lstStyle/>
          <a:p>
            <a:pPr algn="just"/>
            <a:r>
              <a:rPr lang="ru-RU" sz="2400" dirty="0">
                <a:solidFill>
                  <a:srgbClr val="FF0000"/>
                </a:solidFill>
                <a:ea typeface="Calibri" panose="020F0502020204030204" pitchFamily="34" charset="0"/>
                <a:cs typeface="Times New Roman" panose="02020603050405020304" pitchFamily="18" charset="0"/>
              </a:rPr>
              <a:t>Выберите верные суждения о политическом лидерстве запишите </a:t>
            </a:r>
            <a:r>
              <a:rPr lang="ru-RU" sz="2400" b="1" dirty="0">
                <a:solidFill>
                  <a:srgbClr val="FF0000"/>
                </a:solidFill>
                <a:ea typeface="Calibri" panose="020F0502020204030204" pitchFamily="34" charset="0"/>
                <a:cs typeface="Times New Roman" panose="02020603050405020304" pitchFamily="18" charset="0"/>
              </a:rPr>
              <a:t>цифры, </a:t>
            </a:r>
            <a:r>
              <a:rPr lang="ru-RU" sz="2400" dirty="0">
                <a:solidFill>
                  <a:srgbClr val="FF0000"/>
                </a:solidFill>
                <a:ea typeface="Calibri" panose="020F0502020204030204" pitchFamily="34" charset="0"/>
                <a:cs typeface="Times New Roman" panose="02020603050405020304" pitchFamily="18" charset="0"/>
              </a:rPr>
              <a:t>под которыми они указаны</a:t>
            </a:r>
            <a:r>
              <a:rPr lang="ru-RU" sz="2400" dirty="0">
                <a:solidFill>
                  <a:srgbClr val="FF0000"/>
                </a:solidFill>
                <a:effectLst/>
              </a:rPr>
              <a:t> </a:t>
            </a:r>
            <a:endParaRPr lang="ru-RU" sz="2400" dirty="0">
              <a:solidFill>
                <a:srgbClr val="FF0000"/>
              </a:solidFill>
            </a:endParaRPr>
          </a:p>
        </p:txBody>
      </p:sp>
      <p:sp>
        <p:nvSpPr>
          <p:cNvPr id="5" name="Прямоугольник 4">
            <a:extLst>
              <a:ext uri="{FF2B5EF4-FFF2-40B4-BE49-F238E27FC236}">
                <a16:creationId xmlns:a16="http://schemas.microsoft.com/office/drawing/2014/main" id="{3114EDC8-99DE-3A48-A4E8-21B1DB97BDCE}"/>
              </a:ext>
            </a:extLst>
          </p:cNvPr>
          <p:cNvSpPr/>
          <p:nvPr/>
        </p:nvSpPr>
        <p:spPr>
          <a:xfrm>
            <a:off x="390292" y="1491267"/>
            <a:ext cx="9879979" cy="4154984"/>
          </a:xfrm>
          <a:prstGeom prst="rect">
            <a:avLst/>
          </a:prstGeom>
        </p:spPr>
        <p:txBody>
          <a:bodyPr wrap="square">
            <a:spAutoFit/>
          </a:bodyPr>
          <a:lstStyle/>
          <a:p>
            <a:pPr algn="just">
              <a:spcBef>
                <a:spcPts val="565"/>
              </a:spcBef>
            </a:pPr>
            <a:r>
              <a:rPr lang="ru-RU" sz="2400" dirty="0">
                <a:ea typeface="Times New Roman" panose="02020603050405020304" pitchFamily="18" charset="0"/>
              </a:rPr>
              <a:t>1) Авторитарное лидерство предполагает единоличное направляющее воздействие лидера на подчинённых.</a:t>
            </a:r>
          </a:p>
          <a:p>
            <a:pPr algn="just"/>
            <a:r>
              <a:rPr lang="ru-RU" sz="2400" dirty="0">
                <a:ea typeface="Times New Roman" panose="02020603050405020304" pitchFamily="18" charset="0"/>
              </a:rPr>
              <a:t>2) Демократическое лидерство предполагает учёт лидером мнений членов организации.</a:t>
            </a:r>
          </a:p>
          <a:p>
            <a:pPr algn="just"/>
            <a:r>
              <a:rPr lang="ru-RU" sz="2400" dirty="0">
                <a:ea typeface="Times New Roman" panose="02020603050405020304" pitchFamily="18" charset="0"/>
              </a:rPr>
              <a:t>3) Эффективность деятельности лидеров определяется только их личностными качествами.</a:t>
            </a:r>
          </a:p>
          <a:p>
            <a:pPr algn="just"/>
            <a:r>
              <a:rPr lang="ru-RU" sz="2400" dirty="0">
                <a:ea typeface="Times New Roman" panose="02020603050405020304" pitchFamily="18" charset="0"/>
              </a:rPr>
              <a:t>4) Традиционное лидерство предполагает признание исключительных, сверхъестественных качеств лидера. </a:t>
            </a:r>
          </a:p>
          <a:p>
            <a:pPr algn="just"/>
            <a:r>
              <a:rPr lang="ru-RU" sz="2400" dirty="0">
                <a:ea typeface="Calibri" panose="020F0502020204030204" pitchFamily="34" charset="0"/>
                <a:cs typeface="Times New Roman" panose="02020603050405020304" pitchFamily="18" charset="0"/>
              </a:rPr>
              <a:t>5) Политическим лидером в современном обществе становится, как правило, человек, чьи качества оказываются наиболее востребованными в сложившейся ситуации.</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40204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16790" y="1441447"/>
            <a:ext cx="4481868" cy="4156518"/>
          </a:xfrm>
          <a:prstGeom prst="rect">
            <a:avLst/>
          </a:prstGeom>
        </p:spPr>
      </p:pic>
      <p:sp>
        <p:nvSpPr>
          <p:cNvPr id="4" name="Прямоугольник 3">
            <a:extLst>
              <a:ext uri="{FF2B5EF4-FFF2-40B4-BE49-F238E27FC236}">
                <a16:creationId xmlns:a16="http://schemas.microsoft.com/office/drawing/2014/main" id="{C3A36CC2-0EA0-0F4D-94C1-032E7410210D}"/>
              </a:ext>
            </a:extLst>
          </p:cNvPr>
          <p:cNvSpPr/>
          <p:nvPr/>
        </p:nvSpPr>
        <p:spPr>
          <a:xfrm>
            <a:off x="877537" y="140203"/>
            <a:ext cx="7139254" cy="3970318"/>
          </a:xfrm>
          <a:prstGeom prst="rect">
            <a:avLst/>
          </a:prstGeom>
        </p:spPr>
        <p:txBody>
          <a:bodyPr wrap="square">
            <a:spAutoFit/>
          </a:bodyPr>
          <a:lstStyle/>
          <a:p>
            <a:pPr algn="just"/>
            <a:r>
              <a:rPr lang="ru-RU" sz="2800" dirty="0">
                <a:ea typeface="Calibri" panose="020F0502020204030204" pitchFamily="34" charset="0"/>
                <a:cs typeface="Times New Roman" panose="02020603050405020304" pitchFamily="18" charset="0"/>
              </a:rPr>
              <a:t>А. был избран губернатором области </a:t>
            </a:r>
            <a:r>
              <a:rPr lang="ru-RU" sz="2800" dirty="0" err="1">
                <a:ea typeface="Calibri" panose="020F0502020204030204" pitchFamily="34" charset="0"/>
                <a:cs typeface="Times New Roman" panose="02020603050405020304" pitchFamily="18" charset="0"/>
              </a:rPr>
              <a:t>Z</a:t>
            </a:r>
            <a:r>
              <a:rPr lang="ru-RU" sz="2800" dirty="0">
                <a:ea typeface="Calibri" panose="020F0502020204030204" pitchFamily="34" charset="0"/>
                <a:cs typeface="Times New Roman" panose="02020603050405020304" pitchFamily="18" charset="0"/>
              </a:rPr>
              <a:t>. Он уделяет большое внимание защите прав и свобод граждан, развитию институтов гражданского общества. В общении он доброжелателен, открыт для критики. Что из перечисленного ниже характеризует тип политического лидерства, описанный в данной ситуации? Запишите цифры, под которыми указаны верные характеристики</a:t>
            </a:r>
            <a:r>
              <a:rPr lang="ru-RU" sz="2800" dirty="0">
                <a:effectLst/>
              </a:rPr>
              <a:t> </a:t>
            </a:r>
            <a:endParaRPr lang="ru-RU" sz="2800" dirty="0"/>
          </a:p>
        </p:txBody>
      </p:sp>
    </p:spTree>
    <p:extLst>
      <p:ext uri="{BB962C8B-B14F-4D97-AF65-F5344CB8AC3E}">
        <p14:creationId xmlns:p14="http://schemas.microsoft.com/office/powerpoint/2010/main" val="31606570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C90C70-B7F4-EBEE-974C-281D8DC84A7D}"/>
              </a:ext>
            </a:extLst>
          </p:cNvPr>
          <p:cNvSpPr txBox="1"/>
          <p:nvPr/>
        </p:nvSpPr>
        <p:spPr>
          <a:xfrm>
            <a:off x="1328056" y="968829"/>
            <a:ext cx="9949544" cy="3416320"/>
          </a:xfrm>
          <a:prstGeom prst="rect">
            <a:avLst/>
          </a:prstGeom>
          <a:noFill/>
        </p:spPr>
        <p:txBody>
          <a:bodyPr wrap="square" rtlCol="0">
            <a:spAutoFit/>
          </a:bodyPr>
          <a:lstStyle/>
          <a:p>
            <a:r>
              <a:rPr lang="ru-RU" sz="1800" dirty="0">
                <a:effectLst/>
                <a:latin typeface="Times New Roman" panose="02020603050405020304" pitchFamily="18" charset="0"/>
              </a:rPr>
              <a:t>1) Объясните, почему в демократическом обществе, как и в недемократическом, существует политическая элита. </a:t>
            </a:r>
            <a:r>
              <a:rPr lang="ru-RU" sz="1800" dirty="0">
                <a:effectLst/>
                <a:latin typeface="Times New Roman,Italic" pitchFamily="2" charset="0"/>
              </a:rPr>
              <a:t>(Обоснование должно быть дано с </a:t>
            </a:r>
            <a:r>
              <a:rPr lang="ru-RU" sz="1800" dirty="0" err="1">
                <a:effectLst/>
                <a:latin typeface="Times New Roman,Italic" pitchFamily="2" charset="0"/>
              </a:rPr>
              <a:t>опорои</a:t>
            </a:r>
            <a:r>
              <a:rPr lang="ru-RU" sz="1800" dirty="0">
                <a:effectLst/>
                <a:latin typeface="Times New Roman,Italic" pitchFamily="2" charset="0"/>
              </a:rPr>
              <a:t>̆ на обществоведческие знания в нескольких связанных между </a:t>
            </a:r>
            <a:r>
              <a:rPr lang="ru-RU" sz="1800" dirty="0" err="1">
                <a:effectLst/>
                <a:latin typeface="Times New Roman,Italic" pitchFamily="2" charset="0"/>
              </a:rPr>
              <a:t>собои</a:t>
            </a:r>
            <a:r>
              <a:rPr lang="ru-RU" sz="1800" dirty="0">
                <a:effectLst/>
                <a:latin typeface="Times New Roman,Italic" pitchFamily="2" charset="0"/>
              </a:rPr>
              <a:t>̆ </a:t>
            </a:r>
            <a:r>
              <a:rPr lang="ru-RU" sz="1800" dirty="0" err="1">
                <a:effectLst/>
                <a:latin typeface="Times New Roman,Italic" pitchFamily="2" charset="0"/>
              </a:rPr>
              <a:t>распространённых</a:t>
            </a:r>
            <a:r>
              <a:rPr lang="ru-RU" sz="1800" dirty="0">
                <a:effectLst/>
                <a:latin typeface="Times New Roman,Italic" pitchFamily="2" charset="0"/>
              </a:rPr>
              <a:t> предложениях, раскрывать причинно- следственные и(или) функциональные связи.) </a:t>
            </a:r>
            <a:endParaRPr lang="ru-RU" dirty="0"/>
          </a:p>
          <a:p>
            <a:r>
              <a:rPr lang="ru-RU" sz="1800" dirty="0">
                <a:effectLst/>
                <a:latin typeface="Times New Roman" panose="02020603050405020304" pitchFamily="18" charset="0"/>
              </a:rPr>
              <a:t>2) Кого относят к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элите? (Назовите </a:t>
            </a:r>
            <a:r>
              <a:rPr lang="ru-RU" sz="1800" dirty="0" err="1">
                <a:effectLst/>
                <a:latin typeface="Times New Roman" panose="02020603050405020304" pitchFamily="18" charset="0"/>
              </a:rPr>
              <a:t>трёх</a:t>
            </a:r>
            <a:r>
              <a:rPr lang="ru-RU" sz="1800" dirty="0">
                <a:effectLst/>
                <a:latin typeface="Times New Roman" panose="02020603050405020304" pitchFamily="18" charset="0"/>
              </a:rPr>
              <a:t> любых </a:t>
            </a:r>
            <a:r>
              <a:rPr lang="ru-RU" sz="1800" dirty="0" err="1">
                <a:effectLst/>
                <a:latin typeface="Times New Roman" panose="02020603050405020304" pitchFamily="18" charset="0"/>
              </a:rPr>
              <a:t>представителеи</a:t>
            </a:r>
            <a:r>
              <a:rPr lang="ru-RU" sz="1800" dirty="0">
                <a:effectLst/>
                <a:latin typeface="Times New Roman" panose="02020603050405020304" pitchFamily="18" charset="0"/>
              </a:rPr>
              <a:t>̆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элиты.)</a:t>
            </a:r>
            <a:br>
              <a:rPr lang="ru-RU" sz="1800" dirty="0">
                <a:effectLst/>
                <a:latin typeface="Times New Roman" panose="02020603050405020304" pitchFamily="18" charset="0"/>
              </a:rPr>
            </a:br>
            <a:r>
              <a:rPr lang="ru-RU" sz="1800" dirty="0">
                <a:effectLst/>
                <a:latin typeface="Times New Roman" panose="02020603050405020304" pitchFamily="18" charset="0"/>
              </a:rPr>
              <a:t>3) Для каждого из указанных в пункте 2 </a:t>
            </a:r>
            <a:r>
              <a:rPr lang="ru-RU" sz="1800" dirty="0" err="1">
                <a:effectLst/>
                <a:latin typeface="Times New Roman" panose="02020603050405020304" pitchFamily="18" charset="0"/>
              </a:rPr>
              <a:t>представителеи</a:t>
            </a:r>
            <a:r>
              <a:rPr lang="ru-RU" sz="1800" dirty="0">
                <a:effectLst/>
                <a:latin typeface="Times New Roman" panose="02020603050405020304" pitchFamily="18" charset="0"/>
              </a:rPr>
              <a:t>̆ политических элит приведите по одному примеру, иллюстрирующему реализацию </a:t>
            </a:r>
            <a:r>
              <a:rPr lang="ru-RU" sz="1800" dirty="0" err="1">
                <a:effectLst/>
                <a:latin typeface="Times New Roman" panose="02020603050405020304" pitchFamily="18" charset="0"/>
              </a:rPr>
              <a:t>любои</a:t>
            </a:r>
            <a:r>
              <a:rPr lang="ru-RU" sz="1800" dirty="0">
                <a:effectLst/>
                <a:latin typeface="Times New Roman" panose="02020603050405020304" pitchFamily="18" charset="0"/>
              </a:rPr>
              <a:t>̆ функции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элиты в жизни общества и государства. </a:t>
            </a:r>
            <a:r>
              <a:rPr lang="ru-RU" sz="1800" dirty="0">
                <a:effectLst/>
                <a:latin typeface="Times New Roman,Italic" pitchFamily="2" charset="0"/>
              </a:rPr>
              <a:t>(</a:t>
            </a:r>
            <a:r>
              <a:rPr lang="ru-RU" sz="1800" dirty="0" err="1">
                <a:effectLst/>
                <a:latin typeface="Times New Roman,Italic" pitchFamily="2" charset="0"/>
              </a:rPr>
              <a:t>Каждыи</a:t>
            </a:r>
            <a:r>
              <a:rPr lang="ru-RU" sz="1800" dirty="0">
                <a:effectLst/>
                <a:latin typeface="Times New Roman,Italic" pitchFamily="2" charset="0"/>
              </a:rPr>
              <a:t>̆ пример должен быть сформулирован </a:t>
            </a:r>
            <a:r>
              <a:rPr lang="ru-RU" sz="1800" dirty="0" err="1">
                <a:effectLst/>
                <a:latin typeface="Times New Roman,Italic" pitchFamily="2" charset="0"/>
              </a:rPr>
              <a:t>развёрнуто</a:t>
            </a:r>
            <a:r>
              <a:rPr lang="ru-RU" sz="1800" dirty="0">
                <a:effectLst/>
                <a:latin typeface="Times New Roman,Italic" pitchFamily="2" charset="0"/>
              </a:rPr>
              <a:t>. В совокупности примеры должны иллюстрировать три различные функции.)</a:t>
            </a:r>
            <a:br>
              <a:rPr lang="ru-RU" sz="1800" dirty="0">
                <a:effectLst/>
                <a:latin typeface="Times New Roman,Italic" pitchFamily="2" charset="0"/>
              </a:rPr>
            </a:br>
            <a:endParaRPr lang="ru-RU" dirty="0"/>
          </a:p>
          <a:p>
            <a:endParaRPr lang="ru-RU" dirty="0"/>
          </a:p>
        </p:txBody>
      </p:sp>
      <p:sp>
        <p:nvSpPr>
          <p:cNvPr id="3" name="TextBox 2">
            <a:extLst>
              <a:ext uri="{FF2B5EF4-FFF2-40B4-BE49-F238E27FC236}">
                <a16:creationId xmlns:a16="http://schemas.microsoft.com/office/drawing/2014/main" id="{E47EE182-7D34-1576-A1E1-356DA425E354}"/>
              </a:ext>
            </a:extLst>
          </p:cNvPr>
          <p:cNvSpPr txBox="1"/>
          <p:nvPr/>
        </p:nvSpPr>
        <p:spPr>
          <a:xfrm>
            <a:off x="598715" y="1055914"/>
            <a:ext cx="476412" cy="369332"/>
          </a:xfrm>
          <a:prstGeom prst="rect">
            <a:avLst/>
          </a:prstGeom>
          <a:noFill/>
        </p:spPr>
        <p:txBody>
          <a:bodyPr wrap="none" rtlCol="0">
            <a:spAutoFit/>
          </a:bodyPr>
          <a:lstStyle/>
          <a:p>
            <a:r>
              <a:rPr lang="ru-RU" dirty="0">
                <a:solidFill>
                  <a:srgbClr val="FF0000"/>
                </a:solidFill>
              </a:rPr>
              <a:t>25.</a:t>
            </a:r>
          </a:p>
        </p:txBody>
      </p:sp>
    </p:spTree>
    <p:extLst>
      <p:ext uri="{BB962C8B-B14F-4D97-AF65-F5344CB8AC3E}">
        <p14:creationId xmlns:p14="http://schemas.microsoft.com/office/powerpoint/2010/main" val="20989925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A9BE28-D527-48E3-6F36-C7033CB246E3}"/>
              </a:ext>
            </a:extLst>
          </p:cNvPr>
          <p:cNvSpPr txBox="1"/>
          <p:nvPr/>
        </p:nvSpPr>
        <p:spPr>
          <a:xfrm>
            <a:off x="1611085" y="178084"/>
            <a:ext cx="9394371" cy="2862322"/>
          </a:xfrm>
          <a:prstGeom prst="rect">
            <a:avLst/>
          </a:prstGeom>
          <a:noFill/>
        </p:spPr>
        <p:txBody>
          <a:bodyPr wrap="square">
            <a:spAutoFit/>
          </a:bodyPr>
          <a:lstStyle/>
          <a:p>
            <a:r>
              <a:rPr lang="ru-RU" sz="1800" dirty="0">
                <a:effectLst/>
                <a:latin typeface="Times New Roman" panose="02020603050405020304" pitchFamily="18" charset="0"/>
              </a:rPr>
              <a:t>1) Необходимость существования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элиты в любом типе общества объясняется фактом социального неравенства </a:t>
            </a:r>
            <a:r>
              <a:rPr lang="ru-RU" sz="1800" dirty="0" err="1">
                <a:effectLst/>
                <a:latin typeface="Times New Roman" panose="02020603050405020304" pitchFamily="18" charset="0"/>
              </a:rPr>
              <a:t>людеи</a:t>
            </a:r>
            <a:r>
              <a:rPr lang="ru-RU" sz="1800" dirty="0">
                <a:effectLst/>
                <a:latin typeface="Times New Roman" panose="02020603050405020304" pitchFamily="18" charset="0"/>
              </a:rPr>
              <a:t>̆, невозможностью и нежеланием </a:t>
            </a:r>
            <a:r>
              <a:rPr lang="ru-RU" sz="1800" dirty="0" err="1">
                <a:effectLst/>
                <a:latin typeface="Times New Roman" panose="02020603050405020304" pitchFamily="18" charset="0"/>
              </a:rPr>
              <a:t>значительнои</a:t>
            </a:r>
            <a:r>
              <a:rPr lang="ru-RU" sz="1800" dirty="0">
                <a:effectLst/>
                <a:latin typeface="Times New Roman" panose="02020603050405020304" pitchFamily="18" charset="0"/>
              </a:rPr>
              <a:t>̆ части населения заниматься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деятельностью. В любом, в том числе и демократическом обществе необходимо профессионально решать проблемы развития государства, контролировать текущие политические процессы. А это функция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элиты. Для выполнения столь сложных задач человеку необходимы особые способности, образование, умения и навыки. </a:t>
            </a:r>
          </a:p>
          <a:p>
            <a:r>
              <a:rPr lang="ru-RU" sz="1800" dirty="0">
                <a:effectLst/>
                <a:latin typeface="Times New Roman" panose="02020603050405020304" pitchFamily="18" charset="0"/>
              </a:rPr>
              <a:t>2) Представители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элиты: </a:t>
            </a:r>
          </a:p>
          <a:p>
            <a:r>
              <a:rPr lang="ru-RU" sz="1800" dirty="0">
                <a:effectLst/>
                <a:latin typeface="Times New Roman" panose="02020603050405020304" pitchFamily="18" charset="0"/>
              </a:rPr>
              <a:t>1. Глава государства.</a:t>
            </a:r>
            <a:br>
              <a:rPr lang="ru-RU" sz="1800" dirty="0">
                <a:effectLst/>
                <a:latin typeface="Times New Roman" panose="02020603050405020304" pitchFamily="18" charset="0"/>
              </a:rPr>
            </a:br>
            <a:r>
              <a:rPr lang="ru-RU" sz="1800" dirty="0">
                <a:effectLst/>
                <a:latin typeface="Times New Roman" panose="02020603050405020304" pitchFamily="18" charset="0"/>
              </a:rPr>
              <a:t>2. Глава правительства. </a:t>
            </a:r>
            <a:endParaRPr lang="ru-RU" dirty="0"/>
          </a:p>
        </p:txBody>
      </p:sp>
      <p:sp>
        <p:nvSpPr>
          <p:cNvPr id="7" name="TextBox 6">
            <a:extLst>
              <a:ext uri="{FF2B5EF4-FFF2-40B4-BE49-F238E27FC236}">
                <a16:creationId xmlns:a16="http://schemas.microsoft.com/office/drawing/2014/main" id="{E71209A5-AE6D-52C2-21B7-6C450A9E1FB1}"/>
              </a:ext>
            </a:extLst>
          </p:cNvPr>
          <p:cNvSpPr txBox="1"/>
          <p:nvPr/>
        </p:nvSpPr>
        <p:spPr>
          <a:xfrm>
            <a:off x="1611085" y="3017070"/>
            <a:ext cx="10308772" cy="2862322"/>
          </a:xfrm>
          <a:prstGeom prst="rect">
            <a:avLst/>
          </a:prstGeom>
          <a:noFill/>
        </p:spPr>
        <p:txBody>
          <a:bodyPr wrap="square">
            <a:spAutoFit/>
          </a:bodyPr>
          <a:lstStyle/>
          <a:p>
            <a:r>
              <a:rPr lang="ru-RU" sz="1800" dirty="0">
                <a:effectLst/>
                <a:latin typeface="Times New Roman" panose="02020603050405020304" pitchFamily="18" charset="0"/>
              </a:rPr>
              <a:t>3. Лидер </a:t>
            </a:r>
            <a:r>
              <a:rPr lang="ru-RU" sz="1800" dirty="0" err="1">
                <a:effectLst/>
                <a:latin typeface="Times New Roman" panose="02020603050405020304" pitchFamily="18" charset="0"/>
              </a:rPr>
              <a:t>крупнои</a:t>
            </a:r>
            <a:r>
              <a:rPr lang="ru-RU" sz="1800" dirty="0">
                <a:effectLst/>
                <a:latin typeface="Times New Roman" panose="02020603050405020304" pitchFamily="18" charset="0"/>
              </a:rPr>
              <a:t>̆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партии.</a:t>
            </a:r>
            <a:br>
              <a:rPr lang="ru-RU" sz="1800" dirty="0">
                <a:effectLst/>
                <a:latin typeface="Times New Roman" panose="02020603050405020304" pitchFamily="18" charset="0"/>
              </a:rPr>
            </a:br>
            <a:r>
              <a:rPr lang="ru-RU" sz="1800" dirty="0">
                <a:effectLst/>
                <a:latin typeface="Times New Roman" panose="02020603050405020304" pitchFamily="18" charset="0"/>
              </a:rPr>
              <a:t>3) Примеры, иллюстрирующие реализацию </a:t>
            </a:r>
            <a:r>
              <a:rPr lang="ru-RU" sz="1800" dirty="0" err="1">
                <a:effectLst/>
                <a:latin typeface="Times New Roman" panose="02020603050405020304" pitchFamily="18" charset="0"/>
              </a:rPr>
              <a:t>любои</a:t>
            </a:r>
            <a:r>
              <a:rPr lang="ru-RU" sz="1800" dirty="0">
                <a:effectLst/>
                <a:latin typeface="Times New Roman" panose="02020603050405020304" pitchFamily="18" charset="0"/>
              </a:rPr>
              <a:t>̆ функции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элиты в жизни общества и государства:</a:t>
            </a:r>
            <a:br>
              <a:rPr lang="ru-RU" sz="1800" dirty="0">
                <a:effectLst/>
                <a:latin typeface="Times New Roman" panose="02020603050405020304" pitchFamily="18" charset="0"/>
              </a:rPr>
            </a:br>
            <a:r>
              <a:rPr lang="ru-RU" sz="1800" dirty="0">
                <a:effectLst/>
                <a:latin typeface="Times New Roman" panose="02020603050405020304" pitchFamily="18" charset="0"/>
              </a:rPr>
              <a:t>1. Президент страны выступил перед Федеральным Собранием с изложением основных направлений социально-экономического развития страны на период до 2024 года. (Стратегическая).</a:t>
            </a:r>
            <a:br>
              <a:rPr lang="ru-RU" sz="1800" dirty="0">
                <a:effectLst/>
                <a:latin typeface="Times New Roman" panose="02020603050405020304" pitchFamily="18" charset="0"/>
              </a:rPr>
            </a:br>
            <a:r>
              <a:rPr lang="ru-RU" sz="1800" dirty="0">
                <a:effectLst/>
                <a:latin typeface="Times New Roman" panose="02020603050405020304" pitchFamily="18" charset="0"/>
              </a:rPr>
              <a:t>2. Председатель Правительства распорядился проанализировать порядок выплат социальных пособий выплат субъектами РФ социальных пособий семьям, имеющим </a:t>
            </a:r>
            <a:r>
              <a:rPr lang="ru-RU" sz="1800" dirty="0" err="1">
                <a:effectLst/>
                <a:latin typeface="Times New Roman" panose="02020603050405020304" pitchFamily="18" charset="0"/>
              </a:rPr>
              <a:t>детеи</a:t>
            </a:r>
            <a:r>
              <a:rPr lang="ru-RU" sz="1800" dirty="0">
                <a:effectLst/>
                <a:latin typeface="Times New Roman" panose="02020603050405020304" pitchFamily="18" charset="0"/>
              </a:rPr>
              <a:t>̆. (Организаторская).</a:t>
            </a:r>
            <a:br>
              <a:rPr lang="ru-RU" sz="1800" dirty="0">
                <a:effectLst/>
                <a:latin typeface="Times New Roman" panose="02020603050405020304" pitchFamily="18" charset="0"/>
              </a:rPr>
            </a:br>
            <a:r>
              <a:rPr lang="ru-RU" sz="1800" dirty="0">
                <a:effectLst/>
                <a:latin typeface="Times New Roman" panose="02020603050405020304" pitchFamily="18" charset="0"/>
              </a:rPr>
              <a:t>3. Лидер КПРФ выступил в </a:t>
            </a:r>
            <a:r>
              <a:rPr lang="ru-RU" sz="1800" dirty="0" err="1">
                <a:effectLst/>
                <a:latin typeface="Times New Roman" panose="02020603050405020304" pitchFamily="18" charset="0"/>
              </a:rPr>
              <a:t>Государственнои</a:t>
            </a:r>
            <a:r>
              <a:rPr lang="ru-RU" sz="1800" dirty="0">
                <a:effectLst/>
                <a:latin typeface="Times New Roman" panose="02020603050405020304" pitchFamily="18" charset="0"/>
              </a:rPr>
              <a:t>̆ Думе, призвав к укреплению единства и стабильности в обществе, недопущению его раскола. (Интегративная)</a:t>
            </a:r>
            <a:br>
              <a:rPr lang="ru-RU" sz="1800" dirty="0">
                <a:effectLst/>
                <a:latin typeface="Times New Roman" panose="02020603050405020304" pitchFamily="18" charset="0"/>
              </a:rPr>
            </a:br>
            <a:endParaRPr lang="ru-RU" dirty="0"/>
          </a:p>
        </p:txBody>
      </p:sp>
    </p:spTree>
    <p:extLst>
      <p:ext uri="{BB962C8B-B14F-4D97-AF65-F5344CB8AC3E}">
        <p14:creationId xmlns:p14="http://schemas.microsoft.com/office/powerpoint/2010/main" val="28753930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34793" y="1230473"/>
            <a:ext cx="7672039" cy="3127038"/>
          </a:xfrm>
        </p:spPr>
        <p:txBody>
          <a:bodyPr>
            <a:normAutofit fontScale="90000"/>
          </a:bodyPr>
          <a:lstStyle/>
          <a:p>
            <a:r>
              <a:rPr lang="ru-RU" b="1" dirty="0"/>
              <a:t>Политические партии и общественно-политические движения</a:t>
            </a:r>
            <a:br>
              <a:rPr lang="ru-RU" dirty="0"/>
            </a:b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21282063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7" name="Прямоугольник 6">
            <a:extLst>
              <a:ext uri="{FF2B5EF4-FFF2-40B4-BE49-F238E27FC236}">
                <a16:creationId xmlns:a16="http://schemas.microsoft.com/office/drawing/2014/main" id="{44EF7A14-33D9-C546-A653-FDCED34070DF}"/>
              </a:ext>
            </a:extLst>
          </p:cNvPr>
          <p:cNvSpPr/>
          <p:nvPr/>
        </p:nvSpPr>
        <p:spPr>
          <a:xfrm>
            <a:off x="1527717" y="870397"/>
            <a:ext cx="10392937" cy="4170437"/>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массовых и кадровых партиях?</a:t>
            </a: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Общим признаком массовой и кадровой партий является организация работы с партийным активом.</a:t>
            </a:r>
          </a:p>
          <a:p>
            <a:pPr algn="just">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Общим признаком массовой и кадровой партий является малочисленность первичных организаций, активизация их действий во время предвыборных кампаний.</a:t>
            </a:r>
          </a:p>
          <a:p>
            <a:pPr algn="just">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674784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5" name="Прямоугольник 4">
            <a:extLst>
              <a:ext uri="{FF2B5EF4-FFF2-40B4-BE49-F238E27FC236}">
                <a16:creationId xmlns:a16="http://schemas.microsoft.com/office/drawing/2014/main" id="{BE079A7B-83CE-DF45-BC86-8F4D7F8456C7}"/>
              </a:ext>
            </a:extLst>
          </p:cNvPr>
          <p:cNvSpPr/>
          <p:nvPr/>
        </p:nvSpPr>
        <p:spPr>
          <a:xfrm>
            <a:off x="1092818" y="575716"/>
            <a:ext cx="10827835" cy="4375621"/>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Какое из направлений деятельности характерно для политической партии в демократическом обществе?</a:t>
            </a:r>
          </a:p>
          <a:p>
            <a:pPr algn="just">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осуществление денежно-кредитной политики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разработка программ развития общества</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управление всеми основными информационными каналами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исполнение функций органов государственной власти</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пропаганда определённых политических взглядов</a:t>
            </a:r>
          </a:p>
        </p:txBody>
      </p:sp>
    </p:spTree>
    <p:extLst>
      <p:ext uri="{BB962C8B-B14F-4D97-AF65-F5344CB8AC3E}">
        <p14:creationId xmlns:p14="http://schemas.microsoft.com/office/powerpoint/2010/main" val="5953832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390D790E-5145-E24E-8C53-55C33A856227}"/>
              </a:ext>
            </a:extLst>
          </p:cNvPr>
          <p:cNvSpPr/>
          <p:nvPr/>
        </p:nvSpPr>
        <p:spPr>
          <a:xfrm>
            <a:off x="401443" y="270587"/>
            <a:ext cx="11329639" cy="5400261"/>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списке политические партии, выделяемые по идеологическому критерию. Запишите цифры, под которыми они указаны.</a:t>
            </a:r>
          </a:p>
          <a:p>
            <a:pPr algn="just">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региональные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кадровые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либеральные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консервативные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массовые</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коммунистические</a:t>
            </a:r>
          </a:p>
        </p:txBody>
      </p:sp>
    </p:spTree>
    <p:extLst>
      <p:ext uri="{BB962C8B-B14F-4D97-AF65-F5344CB8AC3E}">
        <p14:creationId xmlns:p14="http://schemas.microsoft.com/office/powerpoint/2010/main" val="42529920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F8F9ED70-3608-7F46-A792-347BAF8BE58F}"/>
              </a:ext>
            </a:extLst>
          </p:cNvPr>
          <p:cNvSpPr/>
          <p:nvPr/>
        </p:nvSpPr>
        <p:spPr>
          <a:xfrm>
            <a:off x="234175" y="131962"/>
            <a:ext cx="11496907" cy="5400261"/>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появилась новая политическая организация. Какие из приведённых фактов служат доказательствами того, что она является политической партией? Запишите цифры, под которыми они указаны</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разработка определённой идеологии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издание газеты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использование Интернета для обеспечения массовой поддержки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сбор средств на благотворительные цели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принятие устава и программы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активное участие организации в парламентских выборах</a:t>
            </a:r>
          </a:p>
        </p:txBody>
      </p:sp>
    </p:spTree>
    <p:extLst>
      <p:ext uri="{BB962C8B-B14F-4D97-AF65-F5344CB8AC3E}">
        <p14:creationId xmlns:p14="http://schemas.microsoft.com/office/powerpoint/2010/main" val="7319844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09599287-877C-FF40-B38C-6BDBAE58E940}"/>
              </a:ext>
            </a:extLst>
          </p:cNvPr>
          <p:cNvSpPr/>
          <p:nvPr/>
        </p:nvSpPr>
        <p:spPr>
          <a:xfrm>
            <a:off x="356839" y="434897"/>
            <a:ext cx="11307336" cy="3350982"/>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массовых и кадровых партиях?</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Признаком, отличающим кадровую партию от массовой, является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наличие немногочисленного профессионального ядра.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разработка партийной идеологии и программы действий.</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62170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9701322" y="3628220"/>
            <a:ext cx="3653667" cy="3408272"/>
          </a:xfrm>
          <a:prstGeom prst="rect">
            <a:avLst/>
          </a:prstGeom>
        </p:spPr>
      </p:pic>
      <p:sp>
        <p:nvSpPr>
          <p:cNvPr id="5" name="Прямоугольник 4">
            <a:extLst>
              <a:ext uri="{FF2B5EF4-FFF2-40B4-BE49-F238E27FC236}">
                <a16:creationId xmlns:a16="http://schemas.microsoft.com/office/drawing/2014/main" id="{1E3F9283-46D9-B443-966E-D0E1254D902A}"/>
              </a:ext>
            </a:extLst>
          </p:cNvPr>
          <p:cNvSpPr/>
          <p:nvPr/>
        </p:nvSpPr>
        <p:spPr>
          <a:xfrm>
            <a:off x="202580" y="127470"/>
            <a:ext cx="11786839" cy="5553508"/>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политических партиях и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партия выражает политически значимые интересы определённых социальных групп.</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Общественно-политические движения, в отличие от политических партий, стремятся к завоеванию, удержанию и осуществлению государственной власти.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Политическая партия имеет программу и устав и, как правило, состоит из партийного аппарата и рядовых членов.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методам борьбы за власть выделяют правящие и оппозиционные партии.</a:t>
            </a:r>
          </a:p>
        </p:txBody>
      </p:sp>
    </p:spTree>
    <p:extLst>
      <p:ext uri="{BB962C8B-B14F-4D97-AF65-F5344CB8AC3E}">
        <p14:creationId xmlns:p14="http://schemas.microsoft.com/office/powerpoint/2010/main" val="12838208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5022610" y="3254600"/>
            <a:ext cx="7882581" cy="5216836"/>
          </a:xfrm>
          <a:prstGeom prst="rect">
            <a:avLst/>
          </a:prstGeom>
        </p:spPr>
      </p:pic>
      <p:sp>
        <p:nvSpPr>
          <p:cNvPr id="2" name="Прямоугольник 1">
            <a:extLst>
              <a:ext uri="{FF2B5EF4-FFF2-40B4-BE49-F238E27FC236}">
                <a16:creationId xmlns:a16="http://schemas.microsoft.com/office/drawing/2014/main" id="{99163C4F-8C8E-EA42-8BF5-788CAFA111B3}"/>
              </a:ext>
            </a:extLst>
          </p:cNvPr>
          <p:cNvSpPr/>
          <p:nvPr/>
        </p:nvSpPr>
        <p:spPr>
          <a:xfrm>
            <a:off x="291790" y="212134"/>
            <a:ext cx="11608420" cy="5656100"/>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политических партиях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Политические партии выполняют роль посредника между обществом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ru-RU" sz="2800" dirty="0">
                <a:latin typeface="Calibri" panose="020F0502020204030204" pitchFamily="34" charset="0"/>
                <a:ea typeface="Calibri" panose="020F0502020204030204" pitchFamily="34" charset="0"/>
                <a:cs typeface="Times New Roman" panose="02020603050405020304" pitchFamily="18" charset="0"/>
              </a:rPr>
              <a:t>и государством.</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способу организации выделяют массовые и кадровые партии.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Основными функциями политических партий являются разработка </a:t>
            </a:r>
            <a:br>
              <a:rPr lang="ru-RU" sz="2800" dirty="0">
                <a:latin typeface="Calibri" panose="020F0502020204030204" pitchFamily="34" charset="0"/>
                <a:ea typeface="Calibri" panose="020F0502020204030204" pitchFamily="34" charset="0"/>
                <a:cs typeface="Times New Roman" panose="02020603050405020304" pitchFamily="18" charset="0"/>
              </a:rPr>
            </a:br>
            <a:r>
              <a:rPr lang="ru-RU" sz="2800" dirty="0">
                <a:latin typeface="Calibri" panose="020F0502020204030204" pitchFamily="34" charset="0"/>
                <a:ea typeface="Calibri" panose="020F0502020204030204" pitchFamily="34" charset="0"/>
                <a:cs typeface="Times New Roman" panose="02020603050405020304" pitchFamily="18" charset="0"/>
              </a:rPr>
              <a:t>и принятие государственного бюджета.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 отношению к парламенту партии делятся на легальные и нелегальные.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Политические партии пропагандируют определённую политическую идеологию.</a:t>
            </a:r>
          </a:p>
        </p:txBody>
      </p:sp>
    </p:spTree>
    <p:extLst>
      <p:ext uri="{BB962C8B-B14F-4D97-AF65-F5344CB8AC3E}">
        <p14:creationId xmlns:p14="http://schemas.microsoft.com/office/powerpoint/2010/main" val="31508548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8349627" y="2747621"/>
            <a:ext cx="4712537" cy="4110379"/>
          </a:xfrm>
          <a:prstGeom prst="rect">
            <a:avLst/>
          </a:prstGeom>
        </p:spPr>
      </p:pic>
      <p:sp>
        <p:nvSpPr>
          <p:cNvPr id="3" name="Прямоугольник 2">
            <a:extLst>
              <a:ext uri="{FF2B5EF4-FFF2-40B4-BE49-F238E27FC236}">
                <a16:creationId xmlns:a16="http://schemas.microsoft.com/office/drawing/2014/main" id="{DB2B0D54-EE24-0E47-A7C5-D3DA2A4BC4BD}"/>
              </a:ext>
            </a:extLst>
          </p:cNvPr>
          <p:cNvSpPr/>
          <p:nvPr/>
        </p:nvSpPr>
        <p:spPr>
          <a:xfrm>
            <a:off x="176962" y="189571"/>
            <a:ext cx="11838076" cy="5930213"/>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Политическая партия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имеет чёткую организацию, активно работают её региональные отделения. Основными ценностями провозглашены личная свобода,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неотчуждаемость</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частной собственности, свобода предпринимательства. Партия выступает за ограничение роли государства в экономике. Политическая партия во время выборов набрала необходимое количество голосов и получила в парламенте большинство мест.</a:t>
            </a:r>
          </a:p>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Что из перечисленного характеризует тип политической партии, описанный в данной ситуации? Запишите </a:t>
            </a:r>
            <a:r>
              <a:rPr lang="ru-RU" sz="2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указаны верные характеристики.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правящая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либеральная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социалистическая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кадровая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массовая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консервативная</a:t>
            </a:r>
          </a:p>
        </p:txBody>
      </p:sp>
    </p:spTree>
    <p:extLst>
      <p:ext uri="{BB962C8B-B14F-4D97-AF65-F5344CB8AC3E}">
        <p14:creationId xmlns:p14="http://schemas.microsoft.com/office/powerpoint/2010/main" val="17975211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4" name="Picture 4"/>
          <p:cNvPicPr>
            <a:picLocks noChangeAspect="1"/>
          </p:cNvPicPr>
          <p:nvPr/>
        </p:nvPicPr>
        <p:blipFill>
          <a:blip r:embed="rId2"/>
          <a:srcRect/>
          <a:stretch>
            <a:fillRect/>
          </a:stretch>
        </p:blipFill>
        <p:spPr>
          <a:xfrm rot="1532132">
            <a:off x="-2279201" y="-3535389"/>
            <a:ext cx="9967994" cy="6596999"/>
          </a:xfrm>
          <a:prstGeom prst="rect">
            <a:avLst/>
          </a:prstGeom>
        </p:spPr>
      </p:pic>
      <p:graphicFrame>
        <p:nvGraphicFramePr>
          <p:cNvPr id="5" name="Таблица 4">
            <a:extLst>
              <a:ext uri="{FF2B5EF4-FFF2-40B4-BE49-F238E27FC236}">
                <a16:creationId xmlns:a16="http://schemas.microsoft.com/office/drawing/2014/main" id="{7A0A5661-A720-F546-AF9E-16CE2554F3B8}"/>
              </a:ext>
            </a:extLst>
          </p:cNvPr>
          <p:cNvGraphicFramePr>
            <a:graphicFrameLocks noGrp="1"/>
          </p:cNvGraphicFramePr>
          <p:nvPr/>
        </p:nvGraphicFramePr>
        <p:xfrm>
          <a:off x="0" y="1"/>
          <a:ext cx="12192000" cy="6338609"/>
        </p:xfrm>
        <a:graphic>
          <a:graphicData uri="http://schemas.openxmlformats.org/drawingml/2006/table">
            <a:tbl>
              <a:tblPr firstRow="1" firstCol="1" bandRow="1">
                <a:tableStyleId>{5C22544A-7EE6-4342-B048-85BDC9FD1C3A}</a:tableStyleId>
              </a:tblPr>
              <a:tblGrid>
                <a:gridCol w="3425853">
                  <a:extLst>
                    <a:ext uri="{9D8B030D-6E8A-4147-A177-3AD203B41FA5}">
                      <a16:colId xmlns:a16="http://schemas.microsoft.com/office/drawing/2014/main" val="4010630568"/>
                    </a:ext>
                  </a:extLst>
                </a:gridCol>
                <a:gridCol w="8766147">
                  <a:extLst>
                    <a:ext uri="{9D8B030D-6E8A-4147-A177-3AD203B41FA5}">
                      <a16:colId xmlns:a16="http://schemas.microsoft.com/office/drawing/2014/main" val="119474866"/>
                    </a:ext>
                  </a:extLst>
                </a:gridCol>
              </a:tblGrid>
              <a:tr h="2426055">
                <a:tc>
                  <a:txBody>
                    <a:bodyPr/>
                    <a:lstStyle/>
                    <a:p>
                      <a:pPr>
                        <a:lnSpc>
                          <a:spcPct val="107000"/>
                        </a:lnSpc>
                        <a:spcAft>
                          <a:spcPts val="800"/>
                        </a:spcAft>
                      </a:pPr>
                      <a:r>
                        <a:rPr lang="ru-RU" sz="2800">
                          <a:effectLst/>
                        </a:rPr>
                        <a:t>ТИПЫ ПОЛИТИЧЕСКИХ ПАРТИЙ (в зависимости от идеологии)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pPr>
                        <a:lnSpc>
                          <a:spcPct val="107000"/>
                        </a:lnSpc>
                        <a:spcAft>
                          <a:spcPts val="800"/>
                        </a:spcAft>
                      </a:pPr>
                      <a:r>
                        <a:rPr lang="ru-RU" sz="2800">
                          <a:effectLst/>
                        </a:rPr>
                        <a:t>ХАРАКТЕРИСТИКИ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1173414392"/>
                  </a:ext>
                </a:extLst>
              </a:tr>
              <a:tr h="1956277">
                <a:tc>
                  <a:txBody>
                    <a:bodyPr/>
                    <a:lstStyle/>
                    <a:p>
                      <a:pPr>
                        <a:lnSpc>
                          <a:spcPct val="107000"/>
                        </a:lnSpc>
                        <a:spcAft>
                          <a:spcPts val="800"/>
                        </a:spcAft>
                      </a:pPr>
                      <a:r>
                        <a:rPr lang="ru-RU" sz="2800" dirty="0">
                          <a:effectLst/>
                        </a:rPr>
                        <a:t>Консервативная партия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800"/>
                        </a:spcAft>
                      </a:pPr>
                      <a:r>
                        <a:rPr lang="ru-RU" sz="2800" dirty="0">
                          <a:effectLst/>
                        </a:rPr>
                        <a:t>Отстаивает ценность порядка, традиций и стабильности развития, незыблемость моральных принципов, лежащих в основе семьи, религии и собственности и др.</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1848906304"/>
                  </a:ext>
                </a:extLst>
              </a:tr>
              <a:tr h="1956277">
                <a:tc>
                  <a:txBody>
                    <a:bodyPr/>
                    <a:lstStyle/>
                    <a:p>
                      <a:pPr>
                        <a:lnSpc>
                          <a:spcPct val="107000"/>
                        </a:lnSpc>
                        <a:spcAft>
                          <a:spcPts val="800"/>
                        </a:spcAft>
                      </a:pPr>
                      <a:r>
                        <a:rPr lang="ru-RU" sz="2800" dirty="0">
                          <a:effectLst/>
                        </a:rPr>
                        <a:t>……. партия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tc>
                <a:tc>
                  <a:txBody>
                    <a:bodyPr/>
                    <a:lstStyle/>
                    <a:p>
                      <a:pPr>
                        <a:lnSpc>
                          <a:spcPct val="107000"/>
                        </a:lnSpc>
                        <a:spcAft>
                          <a:spcPts val="800"/>
                        </a:spcAft>
                      </a:pPr>
                      <a:r>
                        <a:rPr lang="ru-RU" sz="2800" dirty="0">
                          <a:effectLst/>
                        </a:rPr>
                        <a:t>Провозглашает священность и </a:t>
                      </a:r>
                      <a:r>
                        <a:rPr lang="ru-RU" sz="2800" dirty="0" err="1">
                          <a:effectLst/>
                        </a:rPr>
                        <a:t>неотчуждаемость</a:t>
                      </a:r>
                      <a:r>
                        <a:rPr lang="ru-RU" sz="2800" dirty="0">
                          <a:effectLst/>
                        </a:rPr>
                        <a:t> естественных прав личности, их приоритет над интересами общества и государства, правовое равенство граждан, политический плюрализм</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2623339607"/>
                  </a:ext>
                </a:extLst>
              </a:tr>
            </a:tbl>
          </a:graphicData>
        </a:graphic>
      </p:graphicFrame>
    </p:spTree>
    <p:extLst>
      <p:ext uri="{BB962C8B-B14F-4D97-AF65-F5344CB8AC3E}">
        <p14:creationId xmlns:p14="http://schemas.microsoft.com/office/powerpoint/2010/main" val="30379575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301779" y="-3998232"/>
            <a:ext cx="9967994" cy="6596999"/>
          </a:xfrm>
          <a:prstGeom prst="rect">
            <a:avLst/>
          </a:prstGeom>
        </p:spPr>
      </p:pic>
      <p:sp>
        <p:nvSpPr>
          <p:cNvPr id="3" name="Прямоугольник 2">
            <a:extLst>
              <a:ext uri="{FF2B5EF4-FFF2-40B4-BE49-F238E27FC236}">
                <a16:creationId xmlns:a16="http://schemas.microsoft.com/office/drawing/2014/main" id="{4CBC831C-9E19-594E-9ECC-7B3828BD13E6}"/>
              </a:ext>
            </a:extLst>
          </p:cNvPr>
          <p:cNvSpPr/>
          <p:nvPr/>
        </p:nvSpPr>
        <p:spPr>
          <a:xfrm>
            <a:off x="302941" y="34850"/>
            <a:ext cx="11586117" cy="6325386"/>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Политическая партия </a:t>
            </a:r>
            <a:r>
              <a:rPr lang="ru-RU" sz="24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имеет устав и программу, объединяет значительное число граждан, по всей стране активно работают её местные отделения. Партия отстаивает ценность порядка, традиций и стабильности развития, незыблемость моральных принципов, лежащих в основе семьи, религии и собственности. Политическая партия во время выборов получила места в парламенте, но не большинство.</a:t>
            </a:r>
          </a:p>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Что из перечисленного характеризует тип политической партии, описанный в данной ситуации? Запишите </a:t>
            </a:r>
            <a:r>
              <a:rPr lang="ru-RU" sz="24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указаны верные характеристики.</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оппозиционная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либеральная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социалистическая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консервативная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кадровая</a:t>
            </a:r>
          </a:p>
          <a:p>
            <a:pPr marL="457200" indent="-4572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массовая</a:t>
            </a:r>
          </a:p>
        </p:txBody>
      </p:sp>
    </p:spTree>
    <p:extLst>
      <p:ext uri="{BB962C8B-B14F-4D97-AF65-F5344CB8AC3E}">
        <p14:creationId xmlns:p14="http://schemas.microsoft.com/office/powerpoint/2010/main" val="197364732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graphicFrame>
        <p:nvGraphicFramePr>
          <p:cNvPr id="4" name="Таблица 3">
            <a:extLst>
              <a:ext uri="{FF2B5EF4-FFF2-40B4-BE49-F238E27FC236}">
                <a16:creationId xmlns:a16="http://schemas.microsoft.com/office/drawing/2014/main" id="{B8BB6D15-2F33-D74C-BD4C-C5B678112BD3}"/>
              </a:ext>
            </a:extLst>
          </p:cNvPr>
          <p:cNvGraphicFramePr>
            <a:graphicFrameLocks noGrp="1"/>
          </p:cNvGraphicFramePr>
          <p:nvPr/>
        </p:nvGraphicFramePr>
        <p:xfrm>
          <a:off x="613317" y="1682369"/>
          <a:ext cx="11296186" cy="1976248"/>
        </p:xfrm>
        <a:graphic>
          <a:graphicData uri="http://schemas.openxmlformats.org/drawingml/2006/table">
            <a:tbl>
              <a:tblPr firstRow="1" firstCol="1" bandRow="1"/>
              <a:tblGrid>
                <a:gridCol w="480689">
                  <a:extLst>
                    <a:ext uri="{9D8B030D-6E8A-4147-A177-3AD203B41FA5}">
                      <a16:colId xmlns:a16="http://schemas.microsoft.com/office/drawing/2014/main" val="1001607422"/>
                    </a:ext>
                  </a:extLst>
                </a:gridCol>
                <a:gridCol w="10815497">
                  <a:extLst>
                    <a:ext uri="{9D8B030D-6E8A-4147-A177-3AD203B41FA5}">
                      <a16:colId xmlns:a16="http://schemas.microsoft.com/office/drawing/2014/main" val="550583478"/>
                    </a:ext>
                  </a:extLst>
                </a:gridCol>
              </a:tblGrid>
              <a:tr h="0">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А.</a:t>
                      </a:r>
                    </a:p>
                  </a:txBody>
                  <a:tcPr marL="47625" marR="47625" marT="47625" marB="47625">
                    <a:lnL>
                      <a:noFill/>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Признаками политической партии могут быть устойчивость состава и наличие программы.</a:t>
                      </a:r>
                    </a:p>
                  </a:txBody>
                  <a:tcPr marL="47625" marR="47625" marT="47625" marB="47625">
                    <a:lnL>
                      <a:noFill/>
                    </a:lnL>
                    <a:lnR>
                      <a:noFill/>
                    </a:lnR>
                    <a:lnT>
                      <a:noFill/>
                    </a:lnT>
                    <a:lnB>
                      <a:noFill/>
                    </a:lnB>
                  </a:tcPr>
                </a:tc>
                <a:extLst>
                  <a:ext uri="{0D108BD9-81ED-4DB2-BD59-A6C34878D82A}">
                    <a16:rowId xmlns:a16="http://schemas.microsoft.com/office/drawing/2014/main" val="215989890"/>
                  </a:ext>
                </a:extLst>
              </a:tr>
              <a:tr h="0">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Б.</a:t>
                      </a:r>
                    </a:p>
                  </a:txBody>
                  <a:tcPr marL="47625" marR="47625" marT="47625" marB="47625">
                    <a:lnL>
                      <a:noFill/>
                    </a:lnL>
                    <a:lnR>
                      <a:noFill/>
                    </a:lnR>
                    <a:lnT>
                      <a:noFill/>
                    </a:lnT>
                    <a:lnB>
                      <a:noFill/>
                    </a:lnB>
                  </a:tcPr>
                </a:tc>
                <a:tc>
                  <a:txBody>
                    <a:bodyPr/>
                    <a:lstStyle/>
                    <a:p>
                      <a:pPr>
                        <a:lnSpc>
                          <a:spcPct val="107000"/>
                        </a:lnSpc>
                        <a:spcAft>
                          <a:spcPts val="800"/>
                        </a:spcAft>
                      </a:pPr>
                      <a:r>
                        <a:rPr lang="ru-RU" sz="2800" dirty="0">
                          <a:effectLst/>
                          <a:latin typeface="Calibri" panose="020F0502020204030204" pitchFamily="34" charset="0"/>
                          <a:ea typeface="Calibri" panose="020F0502020204030204" pitchFamily="34" charset="0"/>
                          <a:cs typeface="Times New Roman" panose="02020603050405020304" pitchFamily="18" charset="0"/>
                        </a:rPr>
                        <a:t>Партия стремится к достижению и осуществлению политической власти.</a:t>
                      </a:r>
                    </a:p>
                  </a:txBody>
                  <a:tcPr marL="47625" marR="47625" marT="47625" marB="47625">
                    <a:lnL>
                      <a:noFill/>
                    </a:lnL>
                    <a:lnR>
                      <a:noFill/>
                    </a:lnR>
                    <a:lnT>
                      <a:noFill/>
                    </a:lnT>
                    <a:lnB>
                      <a:noFill/>
                    </a:lnB>
                  </a:tcPr>
                </a:tc>
                <a:extLst>
                  <a:ext uri="{0D108BD9-81ED-4DB2-BD59-A6C34878D82A}">
                    <a16:rowId xmlns:a16="http://schemas.microsoft.com/office/drawing/2014/main" val="1588148828"/>
                  </a:ext>
                </a:extLst>
              </a:tr>
            </a:tbl>
          </a:graphicData>
        </a:graphic>
      </p:graphicFrame>
      <p:sp>
        <p:nvSpPr>
          <p:cNvPr id="5" name="Прямоугольник 4">
            <a:extLst>
              <a:ext uri="{FF2B5EF4-FFF2-40B4-BE49-F238E27FC236}">
                <a16:creationId xmlns:a16="http://schemas.microsoft.com/office/drawing/2014/main" id="{8D6516DC-C0F1-2540-BD1D-C33F10287CAB}"/>
              </a:ext>
            </a:extLst>
          </p:cNvPr>
          <p:cNvSpPr/>
          <p:nvPr/>
        </p:nvSpPr>
        <p:spPr>
          <a:xfrm>
            <a:off x="1479370" y="896660"/>
            <a:ext cx="9045810"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политических партиях?</a:t>
            </a:r>
            <a:r>
              <a:rPr lang="ru-RU" sz="2800" dirty="0">
                <a:solidFill>
                  <a:srgbClr val="FF0000"/>
                </a:solidFill>
              </a:rPr>
              <a:t> </a:t>
            </a:r>
          </a:p>
        </p:txBody>
      </p:sp>
    </p:spTree>
    <p:extLst>
      <p:ext uri="{BB962C8B-B14F-4D97-AF65-F5344CB8AC3E}">
        <p14:creationId xmlns:p14="http://schemas.microsoft.com/office/powerpoint/2010/main" val="25447707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2" name="Прямоугольник 1">
            <a:extLst>
              <a:ext uri="{FF2B5EF4-FFF2-40B4-BE49-F238E27FC236}">
                <a16:creationId xmlns:a16="http://schemas.microsoft.com/office/drawing/2014/main" id="{E699E3A2-E5B8-5A46-B0BE-8EDE6F56749E}"/>
              </a:ext>
            </a:extLst>
          </p:cNvPr>
          <p:cNvSpPr/>
          <p:nvPr/>
        </p:nvSpPr>
        <p:spPr>
          <a:xfrm>
            <a:off x="241609" y="538087"/>
            <a:ext cx="11708781" cy="540026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списке функции политической партии в демократическом обществе.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a:p>
            <a:pPr>
              <a:lnSpc>
                <a:spcPct val="107000"/>
              </a:lnSpc>
              <a:spcAft>
                <a:spcPts val="800"/>
              </a:spcAft>
            </a:pP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выражение мнений граждан по вопросам общественной жизни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участие в судопроизводстве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руководство министерствами и ведомствами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выдвижение кандидатов на  выборах в органы местного самоуправления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политическое просвещение граждан</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регулирование правовых отношений</a:t>
            </a:r>
          </a:p>
        </p:txBody>
      </p:sp>
    </p:spTree>
    <p:extLst>
      <p:ext uri="{BB962C8B-B14F-4D97-AF65-F5344CB8AC3E}">
        <p14:creationId xmlns:p14="http://schemas.microsoft.com/office/powerpoint/2010/main" val="21422319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graphicFrame>
        <p:nvGraphicFramePr>
          <p:cNvPr id="3" name="Таблица 2">
            <a:extLst>
              <a:ext uri="{FF2B5EF4-FFF2-40B4-BE49-F238E27FC236}">
                <a16:creationId xmlns:a16="http://schemas.microsoft.com/office/drawing/2014/main" id="{EADB830D-63D0-1F4D-BC96-11E770942C05}"/>
              </a:ext>
            </a:extLst>
          </p:cNvPr>
          <p:cNvGraphicFramePr>
            <a:graphicFrameLocks noGrp="1"/>
          </p:cNvGraphicFramePr>
          <p:nvPr/>
        </p:nvGraphicFramePr>
        <p:xfrm>
          <a:off x="492512" y="601343"/>
          <a:ext cx="10515600" cy="4484055"/>
        </p:xfrm>
        <a:graphic>
          <a:graphicData uri="http://schemas.openxmlformats.org/drawingml/2006/table">
            <a:tbl>
              <a:tblPr firstRow="1" firstCol="1" bandRow="1"/>
              <a:tblGrid>
                <a:gridCol w="823332">
                  <a:extLst>
                    <a:ext uri="{9D8B030D-6E8A-4147-A177-3AD203B41FA5}">
                      <a16:colId xmlns:a16="http://schemas.microsoft.com/office/drawing/2014/main" val="2661166120"/>
                    </a:ext>
                  </a:extLst>
                </a:gridCol>
                <a:gridCol w="4434468">
                  <a:extLst>
                    <a:ext uri="{9D8B030D-6E8A-4147-A177-3AD203B41FA5}">
                      <a16:colId xmlns:a16="http://schemas.microsoft.com/office/drawing/2014/main" val="1058372388"/>
                    </a:ext>
                  </a:extLst>
                </a:gridCol>
                <a:gridCol w="762000">
                  <a:extLst>
                    <a:ext uri="{9D8B030D-6E8A-4147-A177-3AD203B41FA5}">
                      <a16:colId xmlns:a16="http://schemas.microsoft.com/office/drawing/2014/main" val="3678159258"/>
                    </a:ext>
                  </a:extLst>
                </a:gridCol>
                <a:gridCol w="4495800">
                  <a:extLst>
                    <a:ext uri="{9D8B030D-6E8A-4147-A177-3AD203B41FA5}">
                      <a16:colId xmlns:a16="http://schemas.microsoft.com/office/drawing/2014/main" val="2465417141"/>
                    </a:ext>
                  </a:extLst>
                </a:gridCol>
              </a:tblGrid>
              <a:tr h="0">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ОСОБЕННОСТИ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ТИПЫ ПАРТИЙ</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97673634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развитая организационная структура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массовые</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167531299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формирование на время избирательной кампании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кадровые</a:t>
                      </a:r>
                    </a:p>
                  </a:txBody>
                  <a:tcPr marL="47625" marR="47625" marT="47625" marB="47625" anchor="ctr">
                    <a:lnL>
                      <a:noFill/>
                    </a:lnL>
                    <a:lnR>
                      <a:noFill/>
                    </a:lnR>
                    <a:lnT>
                      <a:noFill/>
                    </a:lnT>
                    <a:lnB>
                      <a:noFill/>
                    </a:lnB>
                  </a:tcPr>
                </a:tc>
                <a:extLst>
                  <a:ext uri="{0D108BD9-81ED-4DB2-BD59-A6C34878D82A}">
                    <a16:rowId xmlns:a16="http://schemas.microsoft.com/office/drawing/2014/main" val="2485580263"/>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отсутствие фиксированного членства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52813744"/>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разветвлённая сеть местных организаций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114344109"/>
                  </a:ext>
                </a:extLst>
              </a:tr>
            </a:tbl>
          </a:graphicData>
        </a:graphic>
      </p:graphicFrame>
    </p:spTree>
    <p:extLst>
      <p:ext uri="{BB962C8B-B14F-4D97-AF65-F5344CB8AC3E}">
        <p14:creationId xmlns:p14="http://schemas.microsoft.com/office/powerpoint/2010/main" val="16951823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01153" y="-387865"/>
            <a:ext cx="3754419" cy="3071798"/>
          </a:xfrm>
          <a:prstGeom prst="rect">
            <a:avLst/>
          </a:prstGeom>
        </p:spPr>
      </p:pic>
      <p:sp>
        <p:nvSpPr>
          <p:cNvPr id="2" name="Прямоугольник 1">
            <a:extLst>
              <a:ext uri="{FF2B5EF4-FFF2-40B4-BE49-F238E27FC236}">
                <a16:creationId xmlns:a16="http://schemas.microsoft.com/office/drawing/2014/main" id="{DAD48EFC-C7D5-B44A-90A0-544680A7D0E1}"/>
              </a:ext>
            </a:extLst>
          </p:cNvPr>
          <p:cNvSpPr/>
          <p:nvPr/>
        </p:nvSpPr>
        <p:spPr>
          <a:xfrm>
            <a:off x="2938936" y="2237145"/>
            <a:ext cx="9896476" cy="3350982"/>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политических партиях?</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Политические партии играют важную роль</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в разработке программ развития общества.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в развитии политической культуры общества.</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59464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139ECB69-7CDA-D34B-9ED3-CF8C0FB70691}"/>
              </a:ext>
            </a:extLst>
          </p:cNvPr>
          <p:cNvSpPr/>
          <p:nvPr/>
        </p:nvSpPr>
        <p:spPr>
          <a:xfrm>
            <a:off x="288768" y="222354"/>
            <a:ext cx="6068584"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План по теме «Политические партии»</a:t>
            </a:r>
            <a:r>
              <a:rPr lang="ru-RU" sz="2800" dirty="0">
                <a:solidFill>
                  <a:srgbClr val="FF0000"/>
                </a:solidFill>
              </a:rPr>
              <a:t> </a:t>
            </a:r>
          </a:p>
        </p:txBody>
      </p:sp>
      <p:sp>
        <p:nvSpPr>
          <p:cNvPr id="4" name="Прямоугольник 3">
            <a:extLst>
              <a:ext uri="{FF2B5EF4-FFF2-40B4-BE49-F238E27FC236}">
                <a16:creationId xmlns:a16="http://schemas.microsoft.com/office/drawing/2014/main" id="{441313B1-78AC-6240-B857-6D9CF7869EC8}"/>
              </a:ext>
            </a:extLst>
          </p:cNvPr>
          <p:cNvSpPr/>
          <p:nvPr/>
        </p:nvSpPr>
        <p:spPr>
          <a:xfrm>
            <a:off x="976888" y="579589"/>
            <a:ext cx="10760927" cy="6370975"/>
          </a:xfrm>
          <a:prstGeom prst="rect">
            <a:avLst/>
          </a:prstGeom>
        </p:spPr>
        <p:txBody>
          <a:bodyPr wrap="square">
            <a:spAutoFit/>
          </a:bodyPr>
          <a:lstStyle/>
          <a:p>
            <a:r>
              <a:rPr lang="ru-RU" sz="2400" dirty="0"/>
              <a:t>1. Понятие о политических партиях. </a:t>
            </a:r>
          </a:p>
          <a:p>
            <a:r>
              <a:rPr lang="ru-RU" sz="2400" dirty="0"/>
              <a:t>2. Отличительные признаки политической партии:</a:t>
            </a:r>
          </a:p>
          <a:p>
            <a:r>
              <a:rPr lang="ru-RU" sz="2400" dirty="0"/>
              <a:t>а) нацеленность на завоевание и осуществление власти;</a:t>
            </a:r>
          </a:p>
          <a:p>
            <a:r>
              <a:rPr lang="ru-RU" sz="2400" dirty="0"/>
              <a:t>б) наличие политической программы, т. е. документа, в котором формулируются цели и задачи партии; </a:t>
            </a:r>
          </a:p>
          <a:p>
            <a:r>
              <a:rPr lang="ru-RU" sz="2400" dirty="0"/>
              <a:t>в) наличие организации (руководящие органы, членство, устав партии); </a:t>
            </a:r>
          </a:p>
          <a:p>
            <a:r>
              <a:rPr lang="ru-RU" sz="2400" dirty="0"/>
              <a:t>г) наличие разветвлённой сети местных организаций, ядро которых образуют активисты-добровольцы; </a:t>
            </a:r>
          </a:p>
          <a:p>
            <a:r>
              <a:rPr lang="ru-RU" sz="2400" dirty="0"/>
              <a:t>д) носитель определённой идеологии или особого видения мира и человека.</a:t>
            </a:r>
          </a:p>
          <a:p>
            <a:r>
              <a:rPr lang="ru-RU" sz="2400" dirty="0"/>
              <a:t>3. Функции политической партии:</a:t>
            </a:r>
          </a:p>
          <a:p>
            <a:r>
              <a:rPr lang="ru-RU" sz="2400" dirty="0"/>
              <a:t>а) борьба за власть в государстве и влияние на политику государства; </a:t>
            </a:r>
          </a:p>
          <a:p>
            <a:r>
              <a:rPr lang="ru-RU" sz="2400" dirty="0"/>
              <a:t>б) участие в осуществлении власти; </a:t>
            </a:r>
          </a:p>
          <a:p>
            <a:r>
              <a:rPr lang="ru-RU" sz="2400" dirty="0"/>
              <a:t>в) участие в формировании власти; </a:t>
            </a:r>
          </a:p>
          <a:p>
            <a:r>
              <a:rPr lang="ru-RU" sz="2400" dirty="0"/>
              <a:t>г) формирование общественного мнения; </a:t>
            </a:r>
          </a:p>
          <a:p>
            <a:r>
              <a:rPr lang="ru-RU" sz="2400" dirty="0"/>
              <a:t>д) выражение интересов социальных групп;</a:t>
            </a:r>
          </a:p>
          <a:p>
            <a:r>
              <a:rPr lang="ru-RU" sz="2400" dirty="0"/>
              <a:t>е) политическое воспитание;</a:t>
            </a:r>
          </a:p>
          <a:p>
            <a:r>
              <a:rPr lang="ru-RU" sz="2400" dirty="0"/>
              <a:t>ж) подготовка кадров политиков.</a:t>
            </a:r>
          </a:p>
        </p:txBody>
      </p:sp>
    </p:spTree>
    <p:extLst>
      <p:ext uri="{BB962C8B-B14F-4D97-AF65-F5344CB8AC3E}">
        <p14:creationId xmlns:p14="http://schemas.microsoft.com/office/powerpoint/2010/main" val="38437375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7EF7D129-0B44-144C-B03B-C817ED695382}"/>
              </a:ext>
            </a:extLst>
          </p:cNvPr>
          <p:cNvSpPr/>
          <p:nvPr/>
        </p:nvSpPr>
        <p:spPr>
          <a:xfrm>
            <a:off x="795455" y="446049"/>
            <a:ext cx="11396545" cy="6247864"/>
          </a:xfrm>
          <a:prstGeom prst="rect">
            <a:avLst/>
          </a:prstGeom>
        </p:spPr>
        <p:txBody>
          <a:bodyPr wrap="square">
            <a:spAutoFit/>
          </a:bodyPr>
          <a:lstStyle/>
          <a:p>
            <a:r>
              <a:rPr lang="ru-RU" sz="2000" dirty="0"/>
              <a:t>4. Политические идеологии:</a:t>
            </a:r>
          </a:p>
          <a:p>
            <a:r>
              <a:rPr lang="ru-RU" sz="2000" dirty="0"/>
              <a:t>а) либерализм</a:t>
            </a:r>
          </a:p>
          <a:p>
            <a:r>
              <a:rPr lang="ru-RU" sz="2000" dirty="0"/>
              <a:t>б) социализм</a:t>
            </a:r>
          </a:p>
          <a:p>
            <a:r>
              <a:rPr lang="ru-RU" sz="2000" dirty="0"/>
              <a:t>в) консерватизм</a:t>
            </a:r>
          </a:p>
          <a:p>
            <a:r>
              <a:rPr lang="ru-RU" sz="2000" dirty="0"/>
              <a:t>г) социал-демократизм</a:t>
            </a:r>
          </a:p>
          <a:p>
            <a:r>
              <a:rPr lang="ru-RU" sz="2000" dirty="0"/>
              <a:t>д) радикализм</a:t>
            </a:r>
          </a:p>
          <a:p>
            <a:r>
              <a:rPr lang="ru-RU" sz="2000" dirty="0"/>
              <a:t>е) анархизм</a:t>
            </a:r>
          </a:p>
          <a:p>
            <a:r>
              <a:rPr lang="ru-RU" sz="2000" dirty="0"/>
              <a:t>5. Виды политических партий:</a:t>
            </a:r>
          </a:p>
          <a:p>
            <a:r>
              <a:rPr lang="ru-RU" sz="2000" dirty="0"/>
              <a:t>а) по организационному строению (кадровые и массовые);</a:t>
            </a:r>
          </a:p>
          <a:p>
            <a:r>
              <a:rPr lang="ru-RU" sz="2000" dirty="0"/>
              <a:t>б) по отношению к закону (легальные и нелегальные);</a:t>
            </a:r>
          </a:p>
          <a:p>
            <a:r>
              <a:rPr lang="ru-RU" sz="2000" dirty="0"/>
              <a:t>в) по отношению к господствующей элите (правящие и оппозиционные);</a:t>
            </a:r>
          </a:p>
          <a:p>
            <a:r>
              <a:rPr lang="ru-RU" sz="2000" dirty="0"/>
              <a:t>г) по шкале политического спектра (левые, центристские, правые);</a:t>
            </a:r>
          </a:p>
          <a:p>
            <a:r>
              <a:rPr lang="ru-RU" sz="2000" dirty="0"/>
              <a:t>д) по идеологической направленности (анархистские, коммунистические, социал-демократические, либеральные, консервативные, клерикальные (религиозные), националистические);</a:t>
            </a:r>
          </a:p>
          <a:p>
            <a:r>
              <a:rPr lang="ru-RU" sz="2000" dirty="0"/>
              <a:t>е) по способу деятельности (реформистские, революционные). </a:t>
            </a:r>
          </a:p>
          <a:p>
            <a:r>
              <a:rPr lang="ru-RU" sz="2000" dirty="0"/>
              <a:t>6. Типы партийных систем:</a:t>
            </a:r>
          </a:p>
          <a:p>
            <a:r>
              <a:rPr lang="ru-RU" sz="2000" dirty="0"/>
              <a:t>а) однопартийные;</a:t>
            </a:r>
          </a:p>
          <a:p>
            <a:r>
              <a:rPr lang="ru-RU" sz="2000" dirty="0"/>
              <a:t>б) двухпартийные;</a:t>
            </a:r>
          </a:p>
          <a:p>
            <a:r>
              <a:rPr lang="ru-RU" sz="2000" dirty="0"/>
              <a:t>в) многопартийные.</a:t>
            </a:r>
          </a:p>
          <a:p>
            <a:r>
              <a:rPr lang="ru-RU" sz="2000" dirty="0"/>
              <a:t>7. Политические партии и их роль в жизни общества. </a:t>
            </a:r>
          </a:p>
        </p:txBody>
      </p:sp>
    </p:spTree>
    <p:extLst>
      <p:ext uri="{BB962C8B-B14F-4D97-AF65-F5344CB8AC3E}">
        <p14:creationId xmlns:p14="http://schemas.microsoft.com/office/powerpoint/2010/main" val="212911378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934EC3F2-7A77-034F-B390-4E557E462986}"/>
              </a:ext>
            </a:extLst>
          </p:cNvPr>
          <p:cNvSpPr/>
          <p:nvPr/>
        </p:nvSpPr>
        <p:spPr>
          <a:xfrm>
            <a:off x="1663390" y="1230062"/>
            <a:ext cx="8865220" cy="1915974"/>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лекции политолога была высказана мысль о том, что политические партии выступают связующим звеном между гражданским обществом и государством. Приведите три аргумента в поддержку данного мнения.</a:t>
            </a:r>
          </a:p>
        </p:txBody>
      </p:sp>
    </p:spTree>
    <p:extLst>
      <p:ext uri="{BB962C8B-B14F-4D97-AF65-F5344CB8AC3E}">
        <p14:creationId xmlns:p14="http://schemas.microsoft.com/office/powerpoint/2010/main" val="39477381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C1BF1E60-B533-A94A-8DAC-EDE6BAE8B602}"/>
              </a:ext>
            </a:extLst>
          </p:cNvPr>
          <p:cNvSpPr/>
          <p:nvPr/>
        </p:nvSpPr>
        <p:spPr>
          <a:xfrm>
            <a:off x="2185639" y="2303722"/>
            <a:ext cx="8118088" cy="1915974"/>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Назовите любые три направления деятельности оппозиции в политической жизни современного демократического общества и проиллюстрируйте каждое из них конкретным примером.</a:t>
            </a:r>
          </a:p>
        </p:txBody>
      </p:sp>
    </p:spTree>
    <p:extLst>
      <p:ext uri="{BB962C8B-B14F-4D97-AF65-F5344CB8AC3E}">
        <p14:creationId xmlns:p14="http://schemas.microsoft.com/office/powerpoint/2010/main" val="26912370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79201" y="-3535389"/>
            <a:ext cx="9967994" cy="6596999"/>
          </a:xfrm>
          <a:prstGeom prst="rect">
            <a:avLst/>
          </a:prstGeom>
        </p:spPr>
      </p:pic>
      <p:sp>
        <p:nvSpPr>
          <p:cNvPr id="4" name="Прямоугольник 3">
            <a:extLst>
              <a:ext uri="{FF2B5EF4-FFF2-40B4-BE49-F238E27FC236}">
                <a16:creationId xmlns:a16="http://schemas.microsoft.com/office/drawing/2014/main" id="{E4DBBF03-F5C3-9244-A2BC-6C8F6908838E}"/>
              </a:ext>
            </a:extLst>
          </p:cNvPr>
          <p:cNvSpPr/>
          <p:nvPr/>
        </p:nvSpPr>
        <p:spPr>
          <a:xfrm>
            <a:off x="459058" y="1329230"/>
            <a:ext cx="11273883" cy="5143139"/>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государстве </a:t>
            </a:r>
            <a:r>
              <a:rPr lang="ru-RU" sz="2800" dirty="0" err="1">
                <a:latin typeface="Calibri" panose="020F0502020204030204" pitchFamily="34" charset="0"/>
                <a:ea typeface="Calibri" panose="020F0502020204030204" pitchFamily="34" charset="0"/>
                <a:cs typeface="Times New Roman" panose="02020603050405020304" pitchFamily="18" charset="0"/>
              </a:rPr>
              <a:t>Z</a:t>
            </a:r>
            <a:r>
              <a:rPr lang="ru-RU" sz="2800" dirty="0">
                <a:latin typeface="Calibri" panose="020F0502020204030204" pitchFamily="34" charset="0"/>
                <a:ea typeface="Calibri" panose="020F0502020204030204" pitchFamily="34" charset="0"/>
                <a:cs typeface="Times New Roman" panose="02020603050405020304" pitchFamily="18" charset="0"/>
              </a:rPr>
              <a:t> была зарегистрирована новая политическая партия. Она имеет центральные органы управления и региональные отделения. Партия провозглашает своими базовыми принципами традиционализм, стабильность, порядок, а также приоритет интересов государства, нации, общества над интересами индивида. Политическая партия во время выборов набрала необходимое количество голосов и получила места в парламенте. Определите тип политической партии в зависимости от её идеологической принадлежности. Приведите факт, который позволил Вам сделать такой вывод. Назовите любые два других типа партий, выделяемых по данному критерию, и кратко охарактеризуйте один любой из них.</a:t>
            </a:r>
          </a:p>
        </p:txBody>
      </p:sp>
    </p:spTree>
    <p:extLst>
      <p:ext uri="{BB962C8B-B14F-4D97-AF65-F5344CB8AC3E}">
        <p14:creationId xmlns:p14="http://schemas.microsoft.com/office/powerpoint/2010/main" val="42357967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377A2391-3B1D-1049-98BD-3259106DDAA4}"/>
              </a:ext>
            </a:extLst>
          </p:cNvPr>
          <p:cNvSpPr/>
          <p:nvPr/>
        </p:nvSpPr>
        <p:spPr>
          <a:xfrm>
            <a:off x="3880624" y="2481229"/>
            <a:ext cx="7961971" cy="2376997"/>
          </a:xfrm>
          <a:prstGeom prst="rect">
            <a:avLst/>
          </a:prstGeom>
        </p:spPr>
        <p:txBody>
          <a:bodyPr wrap="square">
            <a:spAutoFit/>
          </a:bodyPr>
          <a:lstStyle/>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Назовите и проиллюстрируйте примерами три функции политической партии в современном обществе. (Сначала назовите функцию, затем приведите соответствующий пример.) (Каждый пример должен быть сформулирован развёрнуто.)</a:t>
            </a:r>
          </a:p>
        </p:txBody>
      </p:sp>
    </p:spTree>
    <p:extLst>
      <p:ext uri="{BB962C8B-B14F-4D97-AF65-F5344CB8AC3E}">
        <p14:creationId xmlns:p14="http://schemas.microsoft.com/office/powerpoint/2010/main" val="185665083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4" name="Прямоугольник 3">
            <a:extLst>
              <a:ext uri="{FF2B5EF4-FFF2-40B4-BE49-F238E27FC236}">
                <a16:creationId xmlns:a16="http://schemas.microsoft.com/office/drawing/2014/main" id="{FA7C5DFD-460D-E04D-BB0C-9CD4A00C471D}"/>
              </a:ext>
            </a:extLst>
          </p:cNvPr>
          <p:cNvSpPr/>
          <p:nvPr/>
        </p:nvSpPr>
        <p:spPr>
          <a:xfrm>
            <a:off x="683942" y="1267563"/>
            <a:ext cx="8649628" cy="4535793"/>
          </a:xfrm>
          <a:prstGeom prst="rect">
            <a:avLst/>
          </a:prstGeom>
        </p:spPr>
        <p:txBody>
          <a:bodyPr wrap="square">
            <a:spAutoFit/>
          </a:bodyPr>
          <a:lstStyle/>
          <a:p>
            <a:pPr>
              <a:lnSpc>
                <a:spcPct val="107000"/>
              </a:lnSpc>
              <a:spcAft>
                <a:spcPts val="800"/>
              </a:spcAft>
            </a:pPr>
            <a:r>
              <a:rPr lang="ru-RU" sz="2400" dirty="0">
                <a:solidFill>
                  <a:srgbClr val="FF0000"/>
                </a:solidFill>
                <a:ea typeface="Calibri" panose="020F0502020204030204" pitchFamily="34" charset="0"/>
                <a:cs typeface="Times New Roman" panose="02020603050405020304" pitchFamily="18" charset="0"/>
              </a:rPr>
              <a:t>Выберите верные суждения о функциях политических партий в демократическом обществе запишите </a:t>
            </a:r>
            <a:r>
              <a:rPr lang="ru-RU" sz="2400" b="1" dirty="0">
                <a:solidFill>
                  <a:srgbClr val="FF0000"/>
                </a:solidFill>
                <a:ea typeface="Calibri" panose="020F0502020204030204" pitchFamily="34" charset="0"/>
                <a:cs typeface="Times New Roman" panose="02020603050405020304" pitchFamily="18" charset="0"/>
              </a:rPr>
              <a:t>цифры, </a:t>
            </a:r>
            <a:r>
              <a:rPr lang="ru-RU" sz="2400" dirty="0">
                <a:solidFill>
                  <a:srgbClr val="FF0000"/>
                </a:solidFill>
                <a:ea typeface="Calibri" panose="020F0502020204030204" pitchFamily="34" charset="0"/>
                <a:cs typeface="Times New Roman" panose="02020603050405020304" pitchFamily="18" charset="0"/>
              </a:rPr>
              <a:t>под которыми они указаны. </a:t>
            </a:r>
          </a:p>
          <a:p>
            <a:pPr>
              <a:spcBef>
                <a:spcPts val="535"/>
              </a:spcBef>
            </a:pPr>
            <a:r>
              <a:rPr lang="ru-RU" sz="2400" dirty="0">
                <a:ea typeface="Times New Roman" panose="02020603050405020304" pitchFamily="18" charset="0"/>
              </a:rPr>
              <a:t>1) Политические партии разрабатывают принимают государственный бюджет. </a:t>
            </a:r>
          </a:p>
          <a:p>
            <a:pPr>
              <a:spcBef>
                <a:spcPts val="535"/>
              </a:spcBef>
            </a:pPr>
            <a:r>
              <a:rPr lang="ru-RU" sz="2400" dirty="0">
                <a:ea typeface="Times New Roman" panose="02020603050405020304" pitchFamily="18" charset="0"/>
              </a:rPr>
              <a:t>2) Политические партии руководят системой правоохранительных органов. </a:t>
            </a:r>
          </a:p>
          <a:p>
            <a:pPr>
              <a:spcBef>
                <a:spcPts val="535"/>
              </a:spcBef>
            </a:pPr>
            <a:r>
              <a:rPr lang="ru-RU" sz="2400" dirty="0">
                <a:ea typeface="Times New Roman" panose="02020603050405020304" pitchFamily="18" charset="0"/>
              </a:rPr>
              <a:t>3) Политические партии мобилизуют граждан на осуществление политических действий. </a:t>
            </a:r>
          </a:p>
          <a:p>
            <a:r>
              <a:rPr lang="ru-RU" sz="2400" dirty="0">
                <a:ea typeface="Times New Roman" panose="02020603050405020304" pitchFamily="18" charset="0"/>
              </a:rPr>
              <a:t>4) Политические партии участвуют предвыборных кампаниях. </a:t>
            </a:r>
          </a:p>
          <a:p>
            <a:pPr>
              <a:lnSpc>
                <a:spcPct val="107000"/>
              </a:lnSpc>
              <a:spcAft>
                <a:spcPts val="800"/>
              </a:spcAft>
            </a:pPr>
            <a:r>
              <a:rPr lang="ru-RU" sz="2400" dirty="0">
                <a:ea typeface="Calibri" panose="020F0502020204030204" pitchFamily="34" charset="0"/>
                <a:cs typeface="Times New Roman" panose="02020603050405020304" pitchFamily="18" charset="0"/>
              </a:rPr>
              <a:t>5) Политические партии стремятся к завоеванию власти.</a:t>
            </a:r>
            <a:endParaRPr lang="ru-RU" sz="2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8279017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grpSp>
        <p:nvGrpSpPr>
          <p:cNvPr id="3" name="Group 3"/>
          <p:cNvGrpSpPr/>
          <p:nvPr/>
        </p:nvGrpSpPr>
        <p:grpSpPr>
          <a:xfrm>
            <a:off x="672233" y="5761777"/>
            <a:ext cx="10847535" cy="153245"/>
            <a:chOff x="0" y="0"/>
            <a:chExt cx="40453856" cy="571500"/>
          </a:xfrm>
        </p:grpSpPr>
        <p:sp>
          <p:nvSpPr>
            <p:cNvPr id="4" name="Freeform 4"/>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5" name="Прямоугольник 4">
            <a:extLst>
              <a:ext uri="{FF2B5EF4-FFF2-40B4-BE49-F238E27FC236}">
                <a16:creationId xmlns:a16="http://schemas.microsoft.com/office/drawing/2014/main" id="{626EB9B0-82F9-FD40-A619-41860E210ED7}"/>
              </a:ext>
            </a:extLst>
          </p:cNvPr>
          <p:cNvSpPr/>
          <p:nvPr/>
        </p:nvSpPr>
        <p:spPr>
          <a:xfrm>
            <a:off x="1181405" y="599415"/>
            <a:ext cx="6096000" cy="5157822"/>
          </a:xfrm>
          <a:prstGeom prst="rect">
            <a:avLst/>
          </a:prstGeom>
        </p:spPr>
        <p:txBody>
          <a:bodyPr>
            <a:spAutoFit/>
          </a:bodyPr>
          <a:lstStyle/>
          <a:p>
            <a:pPr marR="31750" algn="just">
              <a:spcBef>
                <a:spcPts val="835"/>
              </a:spcBef>
            </a:pPr>
            <a:r>
              <a:rPr lang="ru-RU" sz="2000" dirty="0">
                <a:latin typeface="Montserrat Medium" pitchFamily="2" charset="0"/>
                <a:ea typeface="Times New Roman" panose="02020603050405020304" pitchFamily="18" charset="0"/>
              </a:rPr>
              <a:t>Партия </a:t>
            </a:r>
            <a:r>
              <a:rPr lang="ru-RU" sz="2000" dirty="0" err="1">
                <a:latin typeface="Montserrat Medium" pitchFamily="2" charset="0"/>
                <a:ea typeface="Times New Roman" panose="02020603050405020304" pitchFamily="18" charset="0"/>
              </a:rPr>
              <a:t>V</a:t>
            </a:r>
            <a:r>
              <a:rPr lang="ru-RU" sz="2000" dirty="0">
                <a:latin typeface="Montserrat Medium" pitchFamily="2" charset="0"/>
                <a:ea typeface="Times New Roman" panose="02020603050405020304" pitchFamily="18" charset="0"/>
              </a:rPr>
              <a:t> создала сеть первичных организаций во многих регионах страны. Члены политического совета партии избраны в различные федеральные местные органы власти, где имеют большинство мест. Партия выступает с идеей защиты прав трудящихся, является сторонницей построения правового социального государства. Выберите в приведённом ниже списке характеристики данной партии запишите </a:t>
            </a:r>
            <a:r>
              <a:rPr lang="ru-RU" sz="2000" b="1" dirty="0">
                <a:latin typeface="Montserrat Medium" pitchFamily="2" charset="0"/>
                <a:ea typeface="Times New Roman" panose="02020603050405020304" pitchFamily="18" charset="0"/>
              </a:rPr>
              <a:t>цифры, </a:t>
            </a:r>
            <a:r>
              <a:rPr lang="ru-RU" sz="2000" dirty="0">
                <a:latin typeface="Montserrat Medium" pitchFamily="2" charset="0"/>
                <a:ea typeface="Times New Roman" panose="02020603050405020304" pitchFamily="18" charset="0"/>
              </a:rPr>
              <a:t>под которыми они указаны. </a:t>
            </a:r>
          </a:p>
          <a:p>
            <a:pPr marR="31750" algn="just">
              <a:spcBef>
                <a:spcPts val="835"/>
              </a:spcBef>
            </a:pPr>
            <a:endParaRPr lang="ru-RU" sz="2000" dirty="0">
              <a:latin typeface="Times New Roman" panose="02020603050405020304" pitchFamily="18" charset="0"/>
              <a:ea typeface="Times New Roman" panose="02020603050405020304" pitchFamily="18" charset="0"/>
            </a:endParaRPr>
          </a:p>
          <a:p>
            <a:pPr>
              <a:spcBef>
                <a:spcPts val="250"/>
              </a:spcBef>
            </a:pPr>
            <a:r>
              <a:rPr lang="ru-RU" sz="2000" dirty="0">
                <a:latin typeface="Montserrat Medium" pitchFamily="2" charset="0"/>
                <a:ea typeface="Times New Roman" panose="02020603050405020304" pitchFamily="18" charset="0"/>
              </a:rPr>
              <a:t>1) кадровая                         4) правящая </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2) консервативная           5) массовая </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3) социалистическая       6) революционная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0513687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64986" y="5694869"/>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445304" y="2663949"/>
            <a:ext cx="4481868" cy="4156518"/>
          </a:xfrm>
          <a:prstGeom prst="rect">
            <a:avLst/>
          </a:prstGeom>
        </p:spPr>
      </p:pic>
      <p:sp>
        <p:nvSpPr>
          <p:cNvPr id="4" name="Прямоугольник 3">
            <a:extLst>
              <a:ext uri="{FF2B5EF4-FFF2-40B4-BE49-F238E27FC236}">
                <a16:creationId xmlns:a16="http://schemas.microsoft.com/office/drawing/2014/main" id="{12C87A2E-2A9C-CF41-BBF8-20F7190C4D2D}"/>
              </a:ext>
            </a:extLst>
          </p:cNvPr>
          <p:cNvSpPr/>
          <p:nvPr/>
        </p:nvSpPr>
        <p:spPr>
          <a:xfrm>
            <a:off x="164986" y="197844"/>
            <a:ext cx="8280318" cy="5262979"/>
          </a:xfrm>
          <a:prstGeom prst="rect">
            <a:avLst/>
          </a:prstGeom>
        </p:spPr>
        <p:txBody>
          <a:bodyPr wrap="square">
            <a:spAutoFit/>
          </a:bodyPr>
          <a:lstStyle/>
          <a:p>
            <a:r>
              <a:rPr lang="ru-RU" sz="2400" dirty="0">
                <a:solidFill>
                  <a:srgbClr val="FF0000"/>
                </a:solidFill>
                <a:ea typeface="Times New Roman" panose="02020603050405020304" pitchFamily="18" charset="0"/>
              </a:rPr>
              <a:t>Выберите верные суждения о политических партиях и запишите цифры, под которыми они указаны.</a:t>
            </a:r>
          </a:p>
          <a:p>
            <a:r>
              <a:rPr lang="ru-RU" sz="2400" dirty="0">
                <a:solidFill>
                  <a:srgbClr val="000000"/>
                </a:solidFill>
                <a:ea typeface="Times New Roman" panose="02020603050405020304" pitchFamily="18" charset="0"/>
              </a:rPr>
              <a:t>1) Политической партией называют добровольный союз, основанный на общности политических идей и нацеленный на овладение государственной властью.</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2) Массовые партии ориентированы на ближайшие выборы, они формируются вокруг нескольких лидеров, имеют слабую организацию.</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3) Политические партии выражают властно значимые интересы определённых социальных групп.</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4) Политические партии объединяют сторонников какой-либо идеи, программы и привлекают их к участию в политике.</a:t>
            </a:r>
            <a:endParaRPr lang="ru-RU" sz="2400" dirty="0">
              <a:ea typeface="Times New Roman" panose="02020603050405020304" pitchFamily="18" charset="0"/>
            </a:endParaRPr>
          </a:p>
          <a:p>
            <a:r>
              <a:rPr lang="ru-RU" sz="2400" dirty="0">
                <a:solidFill>
                  <a:srgbClr val="000000"/>
                </a:solidFill>
                <a:ea typeface="Times New Roman" panose="02020603050405020304" pitchFamily="18" charset="0"/>
              </a:rPr>
              <a:t>5) По отношению к закону выделяют правящие и оппозиционные партии.</a:t>
            </a:r>
            <a:endParaRPr lang="ru-RU" sz="2400" dirty="0">
              <a:effectLst/>
              <a:ea typeface="Times New Roman" panose="02020603050405020304" pitchFamily="18" charset="0"/>
            </a:endParaRPr>
          </a:p>
        </p:txBody>
      </p:sp>
    </p:spTree>
    <p:extLst>
      <p:ext uri="{BB962C8B-B14F-4D97-AF65-F5344CB8AC3E}">
        <p14:creationId xmlns:p14="http://schemas.microsoft.com/office/powerpoint/2010/main" val="148441511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5D31F699-ECD2-584F-8109-AE71421600CE}"/>
              </a:ext>
            </a:extLst>
          </p:cNvPr>
          <p:cNvSpPr/>
          <p:nvPr/>
        </p:nvSpPr>
        <p:spPr>
          <a:xfrm>
            <a:off x="44605" y="97318"/>
            <a:ext cx="12102790" cy="6663363"/>
          </a:xfrm>
          <a:prstGeom prst="rect">
            <a:avLst/>
          </a:prstGeom>
        </p:spPr>
        <p:txBody>
          <a:bodyPr wrap="square">
            <a:spAutoFit/>
          </a:bodyPr>
          <a:lstStyle/>
          <a:p>
            <a:pPr>
              <a:spcBef>
                <a:spcPts val="300"/>
              </a:spcBef>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современной науке политические партии определяются как организации, добивающиеся избрания или продвижения своих лидеров на государственные посты. Партии обычно имеют формализованную структуру с руководителями, штаб-квартирами, аппаратом сотрудников, уставными</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программными документами. Они официально представляют своих кандидатов избирателям соответствующих округов, проводят кампании за их избрание и привлекают на свою сторону массы. Названия партий могут не отражать их характер, а иногда даже бывают взаимоисключающими.</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Bef>
                <a:spcPts val="300"/>
              </a:spcBef>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Граждане объединяются в партию не из культурных или просветительских целей, не из-за стремления к извлечению прибыли (хотя вступление некоторых граждан в правящую партию может преследовать цели материального благополучия), а на основе единства взглядов</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политических целей, общего мировоззрения.</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Bef>
                <a:spcPts val="300"/>
              </a:spcBef>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Законы о политических партиях содержат правила о финансах</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имуществе партий. Во-первых, они устанавливают источники финансирования: взносы, доходы от имущества, дарение, кредиты.</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Во-вторых, партии обязаны вести учёт всех поступающих взносов</a:t>
            </a:r>
            <a:b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b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и пожертвований, доходов и расходов. В-третьих, законы многих стран предусматривают государственную финансовую поддержку проводимых партиями избирательных кампаний. Для этого выделяются средства из государственного бюджета. Такое финансирование может быть предоставлено всем партиям или только партиям, набравшим процент голосов на выборах…</a:t>
            </a:r>
            <a:endParaRPr lang="ru-RU"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С точки зрения организационной структуры принято различать партии кадровые, массовые… С точки зрения особенностей правового положения различаются партии легальные и нелегальные. Легальные партии </a:t>
            </a:r>
            <a:r>
              <a:rPr lang="ru-RU" sz="2400" dirty="0">
                <a:solidFill>
                  <a:srgbClr val="000000"/>
                </a:solidFill>
                <a:latin typeface="STIXGeneral-Regular" pitchFamily="2" charset="2"/>
                <a:ea typeface="Times New Roman" panose="02020603050405020304" pitchFamily="18" charset="0"/>
                <a:cs typeface="Arial" panose="020B0604020202020204" pitchFamily="34" charset="0"/>
              </a:rPr>
              <a:t>–</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это партии, действующие на законных основаниях. Партия становится нелегальной, если она запрещена законом, судебным решением, но продолжает свою деятельность в подполье.</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66161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9002985" y="395421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120002" y="6623225"/>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8390663" y="4044208"/>
            <a:ext cx="4696359" cy="2743200"/>
          </a:xfrm>
          <a:prstGeom prst="rect">
            <a:avLst/>
          </a:prstGeom>
        </p:spPr>
      </p:pic>
      <p:sp>
        <p:nvSpPr>
          <p:cNvPr id="7" name="Прямоугольник 6">
            <a:extLst>
              <a:ext uri="{FF2B5EF4-FFF2-40B4-BE49-F238E27FC236}">
                <a16:creationId xmlns:a16="http://schemas.microsoft.com/office/drawing/2014/main" id="{CB46327B-D5A2-EE4D-BEF3-7409FE97F539}"/>
              </a:ext>
            </a:extLst>
          </p:cNvPr>
          <p:cNvSpPr/>
          <p:nvPr/>
        </p:nvSpPr>
        <p:spPr>
          <a:xfrm>
            <a:off x="113797" y="0"/>
            <a:ext cx="8963296" cy="7478970"/>
          </a:xfrm>
          <a:prstGeom prst="rect">
            <a:avLst/>
          </a:prstGeom>
        </p:spPr>
        <p:txBody>
          <a:bodyPr wrap="square">
            <a:spAutoFit/>
          </a:bodyPr>
          <a:lstStyle/>
          <a:p>
            <a:r>
              <a:rPr lang="ru-RU" sz="2400" dirty="0">
                <a:ea typeface="Times New Roman" panose="02020603050405020304" pitchFamily="18" charset="0"/>
              </a:rPr>
              <a:t>Что автор называет политической партией? Какие два основания выделения различных типов партий приведены в тексте?</a:t>
            </a:r>
            <a:r>
              <a:rPr lang="ru-RU" sz="2400" dirty="0"/>
              <a:t> Какие требования к финансам и имуществу партий предъявляет законодательство (на основе текста сформулируйте два требования)? </a:t>
            </a:r>
          </a:p>
          <a:p>
            <a:endParaRPr lang="ru-RU" sz="2400" dirty="0"/>
          </a:p>
          <a:p>
            <a:r>
              <a:rPr lang="ru-RU" sz="2400" dirty="0"/>
              <a:t>Дайте определение смысла понятия «политическое движение»</a:t>
            </a:r>
          </a:p>
          <a:p>
            <a:endParaRPr lang="ru-RU" sz="2400" dirty="0"/>
          </a:p>
          <a:p>
            <a:r>
              <a:rPr lang="ru-RU" sz="2400" dirty="0"/>
              <a:t>Какие три функции политических партий упомянуты в тексте? Назовите и проиллюстрируйте примерами любые две другие функции политических партий в общественной жизни.</a:t>
            </a:r>
          </a:p>
          <a:p>
            <a:endParaRPr lang="ru-RU" sz="2400" dirty="0"/>
          </a:p>
          <a:p>
            <a:r>
              <a:rPr lang="ru-RU" sz="2400" dirty="0"/>
              <a:t>Автор пишет о том, что законы многих стран предусматривают государственную финансовую поддержку проводимых политическими партиями избирательных кампаний. Используя обществоведческие знания и факты общественной жизни, выскажите три предположения о том, как подобная практика защищает права и свободы граждан.</a:t>
            </a:r>
          </a:p>
          <a:p>
            <a:endParaRPr lang="ru-RU" sz="2400" dirty="0"/>
          </a:p>
          <a:p>
            <a:endParaRPr lang="ru-RU" sz="2400" dirty="0"/>
          </a:p>
        </p:txBody>
      </p:sp>
    </p:spTree>
    <p:extLst>
      <p:ext uri="{BB962C8B-B14F-4D97-AF65-F5344CB8AC3E}">
        <p14:creationId xmlns:p14="http://schemas.microsoft.com/office/powerpoint/2010/main" val="231294552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47F76D5-4F2C-76C2-5C1A-48402FFB5FBA}"/>
              </a:ext>
            </a:extLst>
          </p:cNvPr>
          <p:cNvSpPr txBox="1"/>
          <p:nvPr/>
        </p:nvSpPr>
        <p:spPr>
          <a:xfrm>
            <a:off x="1785256" y="684856"/>
            <a:ext cx="8284029" cy="3416320"/>
          </a:xfrm>
          <a:prstGeom prst="rect">
            <a:avLst/>
          </a:prstGeom>
          <a:noFill/>
        </p:spPr>
        <p:txBody>
          <a:bodyPr wrap="square">
            <a:spAutoFit/>
          </a:bodyPr>
          <a:lstStyle/>
          <a:p>
            <a:r>
              <a:rPr lang="ru-RU" sz="1800" dirty="0">
                <a:effectLst/>
                <a:latin typeface="Times New Roman" panose="02020603050405020304" pitchFamily="18" charset="0"/>
              </a:rPr>
              <a:t>1) </a:t>
            </a:r>
            <a:r>
              <a:rPr lang="ru-RU" sz="1800" dirty="0" err="1">
                <a:effectLst/>
                <a:latin typeface="Times New Roman" panose="02020603050405020304" pitchFamily="18" charset="0"/>
              </a:rPr>
              <a:t>Обоснуйте</a:t>
            </a:r>
            <a:r>
              <a:rPr lang="ru-RU" sz="1800" dirty="0">
                <a:effectLst/>
                <a:latin typeface="Times New Roman" panose="02020603050405020304" pitchFamily="18" charset="0"/>
              </a:rPr>
              <a:t> важность </a:t>
            </a:r>
            <a:r>
              <a:rPr lang="ru-RU" sz="1800" dirty="0" err="1">
                <a:effectLst/>
                <a:latin typeface="Times New Roman" panose="02020603050405020304" pitchFamily="18" charset="0"/>
              </a:rPr>
              <a:t>определённои</a:t>
            </a:r>
            <a:r>
              <a:rPr lang="ru-RU" sz="1800" dirty="0">
                <a:effectLst/>
                <a:latin typeface="Times New Roman" panose="02020603050405020304" pitchFamily="18" charset="0"/>
              </a:rPr>
              <a:t>̆ независимости политических партий от государства в условиях демократии. </a:t>
            </a:r>
            <a:r>
              <a:rPr lang="ru-RU" sz="1800" dirty="0">
                <a:effectLst/>
                <a:latin typeface="Times New Roman,Italic" pitchFamily="2" charset="0"/>
              </a:rPr>
              <a:t>(Обоснование должно быть дано с </a:t>
            </a:r>
            <a:r>
              <a:rPr lang="ru-RU" sz="1800" dirty="0" err="1">
                <a:effectLst/>
                <a:latin typeface="Times New Roman,Italic" pitchFamily="2" charset="0"/>
              </a:rPr>
              <a:t>опорои</a:t>
            </a:r>
            <a:r>
              <a:rPr lang="ru-RU" sz="1800" dirty="0">
                <a:effectLst/>
                <a:latin typeface="Times New Roman,Italic" pitchFamily="2" charset="0"/>
              </a:rPr>
              <a:t>̆ на обществоведческие знания в нескольких связанных между </a:t>
            </a:r>
            <a:r>
              <a:rPr lang="ru-RU" sz="1800" dirty="0" err="1">
                <a:effectLst/>
                <a:latin typeface="Times New Roman,Italic" pitchFamily="2" charset="0"/>
              </a:rPr>
              <a:t>собои</a:t>
            </a:r>
            <a:r>
              <a:rPr lang="ru-RU" sz="1800" dirty="0">
                <a:effectLst/>
                <a:latin typeface="Times New Roman,Italic" pitchFamily="2" charset="0"/>
              </a:rPr>
              <a:t>̆ </a:t>
            </a:r>
            <a:r>
              <a:rPr lang="ru-RU" sz="1800" dirty="0" err="1">
                <a:effectLst/>
                <a:latin typeface="Times New Roman,Italic" pitchFamily="2" charset="0"/>
              </a:rPr>
              <a:t>распространённых</a:t>
            </a:r>
            <a:r>
              <a:rPr lang="ru-RU" sz="1800" dirty="0">
                <a:effectLst/>
                <a:latin typeface="Times New Roman,Italic" pitchFamily="2" charset="0"/>
              </a:rPr>
              <a:t> предложениях, раскрывать причинно- следственные и(или) функциональные связи)</a:t>
            </a:r>
            <a:br>
              <a:rPr lang="ru-RU" sz="1800" dirty="0">
                <a:effectLst/>
                <a:latin typeface="Times New Roman,Italic" pitchFamily="2" charset="0"/>
              </a:rPr>
            </a:br>
            <a:r>
              <a:rPr lang="ru-RU" sz="1800" dirty="0">
                <a:effectLst/>
                <a:latin typeface="Times New Roman" panose="02020603050405020304" pitchFamily="18" charset="0"/>
              </a:rPr>
              <a:t>2) Какие политические партии </a:t>
            </a:r>
            <a:r>
              <a:rPr lang="ru-RU" sz="1800" dirty="0" err="1">
                <a:effectLst/>
                <a:latin typeface="Times New Roman" panose="02020603050405020304" pitchFamily="18" charset="0"/>
              </a:rPr>
              <a:t>действуют</a:t>
            </a:r>
            <a:r>
              <a:rPr lang="ru-RU" sz="1800" dirty="0">
                <a:effectLst/>
                <a:latin typeface="Times New Roman" panose="02020603050405020304" pitchFamily="18" charset="0"/>
              </a:rPr>
              <a:t> в </a:t>
            </a:r>
            <a:r>
              <a:rPr lang="ru-RU" sz="1800" dirty="0" err="1">
                <a:effectLst/>
                <a:latin typeface="Times New Roman" panose="02020603050405020304" pitchFamily="18" charset="0"/>
              </a:rPr>
              <a:t>Российскои</a:t>
            </a:r>
            <a:r>
              <a:rPr lang="ru-RU" sz="1800" dirty="0">
                <a:effectLst/>
                <a:latin typeface="Times New Roman" panose="02020603050405020304" pitchFamily="18" charset="0"/>
              </a:rPr>
              <a:t>̆ Федерации? (Назовите любые три партии.)</a:t>
            </a:r>
            <a:br>
              <a:rPr lang="ru-RU" sz="1800" dirty="0">
                <a:effectLst/>
                <a:latin typeface="Times New Roman" panose="02020603050405020304" pitchFamily="18" charset="0"/>
              </a:rPr>
            </a:br>
            <a:r>
              <a:rPr lang="ru-RU" sz="1800" dirty="0">
                <a:effectLst/>
                <a:latin typeface="Times New Roman" panose="02020603050405020304" pitchFamily="18" charset="0"/>
              </a:rPr>
              <a:t>3) </a:t>
            </a:r>
            <a:r>
              <a:rPr lang="ru-RU" sz="1800" dirty="0" err="1">
                <a:effectLst/>
                <a:latin typeface="Times New Roman" panose="02020603050405020304" pitchFamily="18" charset="0"/>
              </a:rPr>
              <a:t>Проиллюстрируйте</a:t>
            </a:r>
            <a:r>
              <a:rPr lang="ru-RU" sz="1800" dirty="0">
                <a:effectLst/>
                <a:latin typeface="Times New Roman" panose="02020603050405020304" pitchFamily="18" charset="0"/>
              </a:rPr>
              <a:t> тремя любыми примерами </a:t>
            </a:r>
            <a:r>
              <a:rPr lang="ru-RU" sz="1800" dirty="0" err="1">
                <a:effectLst/>
                <a:latin typeface="Times New Roman" panose="02020603050405020304" pitchFamily="18" charset="0"/>
              </a:rPr>
              <a:t>взаимодействие</a:t>
            </a:r>
            <a:r>
              <a:rPr lang="ru-RU" sz="1800" dirty="0">
                <a:effectLst/>
                <a:latin typeface="Times New Roman" panose="02020603050405020304" pitchFamily="18" charset="0"/>
              </a:rPr>
              <a:t> между упомянутыми политическими партиями и избирателями. </a:t>
            </a:r>
            <a:r>
              <a:rPr lang="ru-RU" sz="1800" dirty="0">
                <a:effectLst/>
                <a:latin typeface="Times New Roman,Italic" pitchFamily="2" charset="0"/>
              </a:rPr>
              <a:t>(</a:t>
            </a:r>
            <a:r>
              <a:rPr lang="ru-RU" sz="1800" dirty="0" err="1">
                <a:effectLst/>
                <a:latin typeface="Times New Roman,Italic" pitchFamily="2" charset="0"/>
              </a:rPr>
              <a:t>Каждыи</a:t>
            </a:r>
            <a:r>
              <a:rPr lang="ru-RU" sz="1800" dirty="0">
                <a:effectLst/>
                <a:latin typeface="Times New Roman,Italic" pitchFamily="2" charset="0"/>
              </a:rPr>
              <a:t>̆ пример должен быть сформулирован </a:t>
            </a:r>
            <a:r>
              <a:rPr lang="ru-RU" sz="1800" dirty="0" err="1">
                <a:effectLst/>
                <a:latin typeface="Times New Roman,Italic" pitchFamily="2" charset="0"/>
              </a:rPr>
              <a:t>развёрнуто</a:t>
            </a:r>
            <a:r>
              <a:rPr lang="ru-RU" sz="1800" dirty="0">
                <a:effectLst/>
                <a:latin typeface="Times New Roman,Italic" pitchFamily="2" charset="0"/>
              </a:rPr>
              <a:t>. Всего должно быть приведено три примера, иллюстрирующие </a:t>
            </a:r>
            <a:r>
              <a:rPr lang="ru-RU" sz="1800" dirty="0" err="1">
                <a:effectLst/>
                <a:latin typeface="Times New Roman,Italic" pitchFamily="2" charset="0"/>
              </a:rPr>
              <a:t>действия</a:t>
            </a:r>
            <a:r>
              <a:rPr lang="ru-RU" sz="1800" dirty="0">
                <a:effectLst/>
                <a:latin typeface="Times New Roman,Italic" pitchFamily="2" charset="0"/>
              </a:rPr>
              <a:t> </a:t>
            </a:r>
            <a:r>
              <a:rPr lang="ru-RU" sz="1800" dirty="0" err="1">
                <a:effectLst/>
                <a:latin typeface="Times New Roman,Italic" pitchFamily="2" charset="0"/>
              </a:rPr>
              <a:t>трёх</a:t>
            </a:r>
            <a:r>
              <a:rPr lang="ru-RU" sz="1800" dirty="0">
                <a:effectLst/>
                <a:latin typeface="Times New Roman,Italic" pitchFamily="2" charset="0"/>
              </a:rPr>
              <a:t> различных партий)</a:t>
            </a:r>
            <a:br>
              <a:rPr lang="ru-RU" sz="1800" dirty="0">
                <a:effectLst/>
                <a:latin typeface="Times New Roman,Italic" pitchFamily="2" charset="0"/>
              </a:rPr>
            </a:br>
            <a:endParaRPr lang="ru-RU" dirty="0"/>
          </a:p>
        </p:txBody>
      </p:sp>
      <p:sp>
        <p:nvSpPr>
          <p:cNvPr id="4" name="TextBox 3">
            <a:extLst>
              <a:ext uri="{FF2B5EF4-FFF2-40B4-BE49-F238E27FC236}">
                <a16:creationId xmlns:a16="http://schemas.microsoft.com/office/drawing/2014/main" id="{B948C910-11E7-FDAE-692D-3FC1310A0748}"/>
              </a:ext>
            </a:extLst>
          </p:cNvPr>
          <p:cNvSpPr txBox="1"/>
          <p:nvPr/>
        </p:nvSpPr>
        <p:spPr>
          <a:xfrm>
            <a:off x="838199" y="684856"/>
            <a:ext cx="476412" cy="369332"/>
          </a:xfrm>
          <a:prstGeom prst="rect">
            <a:avLst/>
          </a:prstGeom>
          <a:noFill/>
        </p:spPr>
        <p:txBody>
          <a:bodyPr wrap="none" rtlCol="0">
            <a:spAutoFit/>
          </a:bodyPr>
          <a:lstStyle/>
          <a:p>
            <a:r>
              <a:rPr lang="ru-RU" dirty="0">
                <a:solidFill>
                  <a:srgbClr val="FF0000"/>
                </a:solidFill>
              </a:rPr>
              <a:t>25.</a:t>
            </a:r>
          </a:p>
        </p:txBody>
      </p:sp>
    </p:spTree>
    <p:extLst>
      <p:ext uri="{BB962C8B-B14F-4D97-AF65-F5344CB8AC3E}">
        <p14:creationId xmlns:p14="http://schemas.microsoft.com/office/powerpoint/2010/main" val="8444064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42B7C7E-B243-211B-0EEA-C60E3D9AD8F4}"/>
              </a:ext>
            </a:extLst>
          </p:cNvPr>
          <p:cNvSpPr txBox="1"/>
          <p:nvPr/>
        </p:nvSpPr>
        <p:spPr>
          <a:xfrm>
            <a:off x="1110343" y="277897"/>
            <a:ext cx="10134600" cy="1754326"/>
          </a:xfrm>
          <a:prstGeom prst="rect">
            <a:avLst/>
          </a:prstGeom>
          <a:noFill/>
        </p:spPr>
        <p:txBody>
          <a:bodyPr wrap="square">
            <a:spAutoFit/>
          </a:bodyPr>
          <a:lstStyle/>
          <a:p>
            <a:r>
              <a:rPr lang="ru-RU" sz="1800" dirty="0">
                <a:effectLst/>
                <a:latin typeface="Times New Roman" panose="02020603050405020304" pitchFamily="18" charset="0"/>
              </a:rPr>
              <a:t>1) Относительная независимость политических партий от государства позволяет партиям самостоятельно развивать свои политические идеи, то есть обеспечивается плюрализм – важное условие демократии. Кроме того относительная независимость государства от политических партий препятствует установлению </a:t>
            </a:r>
            <a:r>
              <a:rPr lang="ru-RU" sz="1800" dirty="0" err="1">
                <a:effectLst/>
                <a:latin typeface="Times New Roman" panose="02020603050405020304" pitchFamily="18" charset="0"/>
              </a:rPr>
              <a:t>однопартийнои</a:t>
            </a:r>
            <a:r>
              <a:rPr lang="ru-RU" sz="1800" dirty="0">
                <a:effectLst/>
                <a:latin typeface="Times New Roman" panose="02020603050405020304" pitchFamily="18" charset="0"/>
              </a:rPr>
              <a:t>̆ системы, сращиванию </a:t>
            </a:r>
            <a:r>
              <a:rPr lang="ru-RU" sz="1800" dirty="0" err="1">
                <a:effectLst/>
                <a:latin typeface="Times New Roman" panose="02020603050405020304" pitchFamily="18" charset="0"/>
              </a:rPr>
              <a:t>партийного</a:t>
            </a:r>
            <a:r>
              <a:rPr lang="ru-RU" sz="1800" dirty="0">
                <a:effectLst/>
                <a:latin typeface="Times New Roman" panose="02020603050405020304" pitchFamily="18" charset="0"/>
              </a:rPr>
              <a:t> и государственного аппарата. То есть – превращению </a:t>
            </a:r>
            <a:r>
              <a:rPr lang="ru-RU" sz="1800" dirty="0" err="1">
                <a:effectLst/>
                <a:latin typeface="Times New Roman" panose="02020603050405020304" pitchFamily="18" charset="0"/>
              </a:rPr>
              <a:t>политическои</a:t>
            </a:r>
            <a:r>
              <a:rPr lang="ru-RU" sz="1800" dirty="0">
                <a:effectLst/>
                <a:latin typeface="Times New Roman" panose="02020603050405020304" pitchFamily="18" charset="0"/>
              </a:rPr>
              <a:t>̆ системы в недемократическую. Наконец относительная независимость политических партий от государства </a:t>
            </a:r>
            <a:endParaRPr lang="ru-RU" dirty="0"/>
          </a:p>
        </p:txBody>
      </p:sp>
      <p:sp>
        <p:nvSpPr>
          <p:cNvPr id="5" name="TextBox 4">
            <a:extLst>
              <a:ext uri="{FF2B5EF4-FFF2-40B4-BE49-F238E27FC236}">
                <a16:creationId xmlns:a16="http://schemas.microsoft.com/office/drawing/2014/main" id="{8D74AB17-017C-8B86-0763-B277D12CD313}"/>
              </a:ext>
            </a:extLst>
          </p:cNvPr>
          <p:cNvSpPr txBox="1"/>
          <p:nvPr/>
        </p:nvSpPr>
        <p:spPr>
          <a:xfrm>
            <a:off x="1110343" y="1937887"/>
            <a:ext cx="10297886" cy="3693319"/>
          </a:xfrm>
          <a:prstGeom prst="rect">
            <a:avLst/>
          </a:prstGeom>
          <a:noFill/>
        </p:spPr>
        <p:txBody>
          <a:bodyPr wrap="square">
            <a:spAutoFit/>
          </a:bodyPr>
          <a:lstStyle/>
          <a:p>
            <a:r>
              <a:rPr lang="ru-RU" sz="1800" dirty="0">
                <a:effectLst/>
                <a:latin typeface="Times New Roman" panose="02020603050405020304" pitchFamily="18" charset="0"/>
              </a:rPr>
              <a:t>позволяет партиям смелее отстаивать интересы своих </a:t>
            </a:r>
            <a:r>
              <a:rPr lang="ru-RU" sz="1800" dirty="0" err="1">
                <a:effectLst/>
                <a:latin typeface="Times New Roman" panose="02020603050405020304" pitchFamily="18" charset="0"/>
              </a:rPr>
              <a:t>избирателеи</a:t>
            </a:r>
            <a:r>
              <a:rPr lang="ru-RU" sz="1800" dirty="0">
                <a:effectLst/>
                <a:latin typeface="Times New Roman" panose="02020603050405020304" pitchFamily="18" charset="0"/>
              </a:rPr>
              <a:t>̆ в парламенте, вовлекать в политику больше социальных групп.</a:t>
            </a:r>
            <a:br>
              <a:rPr lang="ru-RU" sz="1800" dirty="0">
                <a:effectLst/>
                <a:latin typeface="Times New Roman" panose="02020603050405020304" pitchFamily="18" charset="0"/>
              </a:rPr>
            </a:br>
            <a:r>
              <a:rPr lang="ru-RU" sz="1800" dirty="0">
                <a:effectLst/>
                <a:latin typeface="Times New Roman" panose="02020603050405020304" pitchFamily="18" charset="0"/>
              </a:rPr>
              <a:t>2) 1. Яблоко</a:t>
            </a:r>
            <a:br>
              <a:rPr lang="ru-RU" sz="1800" dirty="0">
                <a:effectLst/>
                <a:latin typeface="Times New Roman" panose="02020603050405020304" pitchFamily="18" charset="0"/>
              </a:rPr>
            </a:br>
            <a:r>
              <a:rPr lang="ru-RU" sz="1800" dirty="0">
                <a:effectLst/>
                <a:latin typeface="Times New Roman" panose="02020603050405020304" pitchFamily="18" charset="0"/>
              </a:rPr>
              <a:t>2. Единая Россия </a:t>
            </a:r>
            <a:endParaRPr lang="ru-RU" dirty="0"/>
          </a:p>
          <a:p>
            <a:r>
              <a:rPr lang="ru-RU" sz="1800" dirty="0">
                <a:effectLst/>
                <a:latin typeface="Times New Roman" panose="02020603050405020304" pitchFamily="18" charset="0"/>
              </a:rPr>
              <a:t>3. ЛДПР</a:t>
            </a:r>
            <a:br>
              <a:rPr lang="ru-RU" sz="1800" dirty="0">
                <a:effectLst/>
                <a:latin typeface="Times New Roman" panose="02020603050405020304" pitchFamily="18" charset="0"/>
              </a:rPr>
            </a:br>
            <a:r>
              <a:rPr lang="ru-RU" sz="1800" dirty="0">
                <a:effectLst/>
                <a:latin typeface="Times New Roman" panose="02020603050405020304" pitchFamily="18" charset="0"/>
              </a:rPr>
              <a:t>3) 1. Партия «Яблоко» участвует в выборах в Государственную Думу, поэтому лидеры партии проводят встречи с избирателями и принимают от них предложения по улучшению </a:t>
            </a:r>
            <a:r>
              <a:rPr lang="ru-RU" sz="1800" dirty="0" err="1">
                <a:effectLst/>
                <a:latin typeface="Times New Roman" panose="02020603050405020304" pitchFamily="18" charset="0"/>
              </a:rPr>
              <a:t>партийнои</a:t>
            </a:r>
            <a:r>
              <a:rPr lang="ru-RU" sz="1800" dirty="0">
                <a:effectLst/>
                <a:latin typeface="Times New Roman" panose="02020603050405020304" pitchFamily="18" charset="0"/>
              </a:rPr>
              <a:t>̆ программы.</a:t>
            </a:r>
            <a:br>
              <a:rPr lang="ru-RU" sz="1800" dirty="0">
                <a:effectLst/>
                <a:latin typeface="Times New Roman" panose="02020603050405020304" pitchFamily="18" charset="0"/>
              </a:rPr>
            </a:br>
            <a:r>
              <a:rPr lang="ru-RU" sz="1800" dirty="0">
                <a:effectLst/>
                <a:latin typeface="Times New Roman" panose="02020603050405020304" pitchFamily="18" charset="0"/>
              </a:rPr>
              <a:t>2. Партия «Единая Россия» победила на выборах в Государственную Думу. Она собирает наказы </a:t>
            </a:r>
            <a:r>
              <a:rPr lang="ru-RU" sz="1800" dirty="0" err="1">
                <a:effectLst/>
                <a:latin typeface="Times New Roman" panose="02020603050405020304" pitchFamily="18" charset="0"/>
              </a:rPr>
              <a:t>избирателеи</a:t>
            </a:r>
            <a:r>
              <a:rPr lang="ru-RU" sz="1800" dirty="0">
                <a:effectLst/>
                <a:latin typeface="Times New Roman" panose="02020603050405020304" pitchFamily="18" charset="0"/>
              </a:rPr>
              <a:t>̆, информацию о своих проблемах через свои </a:t>
            </a:r>
            <a:r>
              <a:rPr lang="ru-RU" sz="1800" dirty="0" err="1">
                <a:effectLst/>
                <a:latin typeface="Times New Roman" panose="02020603050405020304" pitchFamily="18" charset="0"/>
              </a:rPr>
              <a:t>приёмные</a:t>
            </a:r>
            <a:r>
              <a:rPr lang="ru-RU" sz="1800" dirty="0">
                <a:effectLst/>
                <a:latin typeface="Times New Roman" panose="02020603050405020304" pitchFamily="18" charset="0"/>
              </a:rPr>
              <a:t> в разных городах и через </a:t>
            </a:r>
            <a:r>
              <a:rPr lang="ru-RU" sz="1800" dirty="0" err="1">
                <a:effectLst/>
                <a:latin typeface="Times New Roman" panose="02020603050405020304" pitchFamily="18" charset="0"/>
              </a:rPr>
              <a:t>сайт</a:t>
            </a:r>
            <a:r>
              <a:rPr lang="ru-RU" sz="1800" dirty="0">
                <a:effectLst/>
                <a:latin typeface="Times New Roman" panose="02020603050405020304" pitchFamily="18" charset="0"/>
              </a:rPr>
              <a:t> в интернете.</a:t>
            </a:r>
            <a:br>
              <a:rPr lang="ru-RU" sz="1800" dirty="0">
                <a:effectLst/>
                <a:latin typeface="Times New Roman" panose="02020603050405020304" pitchFamily="18" charset="0"/>
              </a:rPr>
            </a:br>
            <a:r>
              <a:rPr lang="ru-RU" sz="1800" dirty="0">
                <a:effectLst/>
                <a:latin typeface="Times New Roman" panose="02020603050405020304" pitchFamily="18" charset="0"/>
              </a:rPr>
              <a:t>3. Партия ЛДПР публикует свою программу и политическую рекламу в СМИ, её лидеры участвуют в дебатах. Тем самым программа партии доводится до </a:t>
            </a:r>
            <a:r>
              <a:rPr lang="ru-RU" sz="1800" dirty="0" err="1">
                <a:effectLst/>
                <a:latin typeface="Times New Roman" panose="02020603050405020304" pitchFamily="18" charset="0"/>
              </a:rPr>
              <a:t>избирателеи</a:t>
            </a:r>
            <a:r>
              <a:rPr lang="ru-RU" sz="1800" dirty="0">
                <a:effectLst/>
                <a:latin typeface="Times New Roman" panose="02020603050405020304" pitchFamily="18" charset="0"/>
              </a:rPr>
              <a:t>̆.</a:t>
            </a:r>
            <a:br>
              <a:rPr lang="ru-RU" sz="1800" dirty="0">
                <a:effectLst/>
                <a:latin typeface="Times New Roman" panose="02020603050405020304" pitchFamily="18" charset="0"/>
              </a:rPr>
            </a:br>
            <a:endParaRPr lang="ru-RU" dirty="0"/>
          </a:p>
        </p:txBody>
      </p:sp>
    </p:spTree>
    <p:extLst>
      <p:ext uri="{BB962C8B-B14F-4D97-AF65-F5344CB8AC3E}">
        <p14:creationId xmlns:p14="http://schemas.microsoft.com/office/powerpoint/2010/main" val="68862764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5693</Words>
  <Application>Microsoft Macintosh PowerPoint</Application>
  <PresentationFormat>Широкоэкранный</PresentationFormat>
  <Paragraphs>443</Paragraphs>
  <Slides>71</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71</vt:i4>
      </vt:variant>
    </vt:vector>
  </HeadingPairs>
  <TitlesOfParts>
    <vt:vector size="81" baseType="lpstr">
      <vt:lpstr>Arial</vt:lpstr>
      <vt:lpstr>Calibri</vt:lpstr>
      <vt:lpstr>Calibri Light</vt:lpstr>
      <vt:lpstr>Montserrat Medium</vt:lpstr>
      <vt:lpstr>Montserrat Semi-Bold</vt:lpstr>
      <vt:lpstr>STIXGeneral-Regular</vt:lpstr>
      <vt:lpstr>Times New Roman</vt:lpstr>
      <vt:lpstr>Times New Roman,Italic</vt:lpstr>
      <vt:lpstr>Verdana</vt:lpstr>
      <vt:lpstr>Тема Office</vt:lpstr>
      <vt:lpstr>Гражданское общество и правовое государство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Политическая элита и политическое лидерство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Политические партии и общественно-политические движения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Политическая элита и политическое лидерство </dc:title>
  <dc:creator>Microsoft Office User</dc:creator>
  <cp:lastModifiedBy>Microsoft Office User</cp:lastModifiedBy>
  <cp:revision>5</cp:revision>
  <dcterms:created xsi:type="dcterms:W3CDTF">2021-12-28T11:46:51Z</dcterms:created>
  <dcterms:modified xsi:type="dcterms:W3CDTF">2023-05-16T13:02:30Z</dcterms:modified>
</cp:coreProperties>
</file>