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79" r:id="rId3"/>
    <p:sldId id="304" r:id="rId4"/>
    <p:sldId id="296" r:id="rId5"/>
    <p:sldId id="294" r:id="rId6"/>
    <p:sldId id="293" r:id="rId7"/>
    <p:sldId id="267" r:id="rId8"/>
    <p:sldId id="315" r:id="rId9"/>
    <p:sldId id="316" r:id="rId10"/>
    <p:sldId id="317" r:id="rId11"/>
    <p:sldId id="272" r:id="rId12"/>
    <p:sldId id="318" r:id="rId13"/>
    <p:sldId id="302" r:id="rId14"/>
    <p:sldId id="274" r:id="rId15"/>
    <p:sldId id="313" r:id="rId16"/>
    <p:sldId id="319" r:id="rId17"/>
    <p:sldId id="322" r:id="rId18"/>
    <p:sldId id="323" r:id="rId19"/>
    <p:sldId id="325" r:id="rId20"/>
    <p:sldId id="326" r:id="rId21"/>
    <p:sldId id="327" r:id="rId22"/>
    <p:sldId id="328" r:id="rId23"/>
    <p:sldId id="329" r:id="rId24"/>
    <p:sldId id="331" r:id="rId25"/>
    <p:sldId id="333" r:id="rId26"/>
    <p:sldId id="336" r:id="rId27"/>
    <p:sldId id="311" r:id="rId28"/>
    <p:sldId id="282" r:id="rId29"/>
    <p:sldId id="288" r:id="rId30"/>
    <p:sldId id="262" r:id="rId31"/>
    <p:sldId id="281" r:id="rId32"/>
    <p:sldId id="265" r:id="rId33"/>
    <p:sldId id="299" r:id="rId34"/>
    <p:sldId id="337" r:id="rId35"/>
    <p:sldId id="259" r:id="rId36"/>
    <p:sldId id="338" r:id="rId37"/>
    <p:sldId id="339" r:id="rId38"/>
    <p:sldId id="340" r:id="rId39"/>
    <p:sldId id="359" r:id="rId4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65"/>
  </p:normalViewPr>
  <p:slideViewPr>
    <p:cSldViewPr snapToGrid="0" snapToObjects="1">
      <p:cViewPr varScale="1">
        <p:scale>
          <a:sx n="114" d="100"/>
          <a:sy n="114" d="100"/>
        </p:scale>
        <p:origin x="4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E3C49A-BF0A-C34D-A5FC-A9D1EFE3C6D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00A5A074-4A03-944A-94DC-A731DF6849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E847566B-FBE9-1846-835F-CBA627D7F1D7}"/>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B5E56C20-8CCE-914C-8DAF-A16D01A094F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83BD22B-DE54-9B44-962E-41FFA505033D}"/>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978866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B9D952-417E-1449-8F33-AFA940652C7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D7EB5C5-C929-FD48-A56C-99E1E100944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290ABFE-8565-C546-8FC0-5719B03B9674}"/>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51F9DFCF-2C29-6741-BF8C-97B3B48C094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B6C8AF3-C963-0E46-A326-44F4547BEAE4}"/>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319025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9F63BC-CEAA-3740-8B8A-DFB3D313035B}"/>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AFEE4073-CBAF-6D44-923C-E5E4AF31AF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F7A647B-5377-0546-9E3C-21A1A6CFAFD9}"/>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56FE2FAC-769F-544B-BC18-66B841DBA33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E511C54-5584-6743-BFCA-44749F3147BE}"/>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3120883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CE0CC7-AA48-5D45-A939-68B40528693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8C41FE3-BDA2-044E-8C04-72B5711F425C}"/>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2301FBB7-19B3-8C4B-A927-2B3817605C3D}"/>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05ACC8B-A8EE-B348-9673-CED7458DEB0B}"/>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6" name="Нижний колонтитул 5">
            <a:extLst>
              <a:ext uri="{FF2B5EF4-FFF2-40B4-BE49-F238E27FC236}">
                <a16:creationId xmlns:a16="http://schemas.microsoft.com/office/drawing/2014/main" id="{459EECC9-5C8E-8C4F-9016-F34FF3CB285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D16166D7-94C9-2748-8495-90C0E40D1FEB}"/>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14043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1F0783-B6D6-E245-BF0F-2EEF3032630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08FCAFBE-5D87-A241-B707-F1AF926DA0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008CE75-7842-AD4B-90C8-3AA3A4B56A91}"/>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DD56D774-1CAF-F546-AB7A-3C1FEF9B16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8751330-5FB6-1B4E-A058-AE2F89195E8A}"/>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8C4B168C-6521-3B46-95EE-FD46781A3AD9}"/>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8" name="Нижний колонтитул 7">
            <a:extLst>
              <a:ext uri="{FF2B5EF4-FFF2-40B4-BE49-F238E27FC236}">
                <a16:creationId xmlns:a16="http://schemas.microsoft.com/office/drawing/2014/main" id="{A4C36D4C-7999-B340-B9B4-C69870D9BA59}"/>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033C10F8-4404-F142-9561-AAD14BF0B52C}"/>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3187154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879DCB-C846-8748-8CCC-ABEF3789EA02}"/>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17D0B502-5A99-004F-8AD3-46F86E2896F8}"/>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4" name="Нижний колонтитул 3">
            <a:extLst>
              <a:ext uri="{FF2B5EF4-FFF2-40B4-BE49-F238E27FC236}">
                <a16:creationId xmlns:a16="http://schemas.microsoft.com/office/drawing/2014/main" id="{F90F6090-6F32-1346-8B0E-1A55D1CE5500}"/>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A10B6CE0-3C5F-D74B-B084-2598B2D11A89}"/>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211190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048CD442-AA39-354D-8C08-2976EB28B38B}"/>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3" name="Нижний колонтитул 2">
            <a:extLst>
              <a:ext uri="{FF2B5EF4-FFF2-40B4-BE49-F238E27FC236}">
                <a16:creationId xmlns:a16="http://schemas.microsoft.com/office/drawing/2014/main" id="{F3C68DF7-4A82-E040-80DD-A4F6DD2F5801}"/>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940949E6-450E-6340-A608-9D6AA277B11A}"/>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1522984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11071C3-6763-0646-9B50-6A4AC9EED05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0D2F939F-32EC-3848-B36A-C9CECEFAA6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4F0E9D46-3BEE-3A4D-86E6-3B08395825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8BE3BEE-3E49-2449-89E5-54363F11022E}"/>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6" name="Нижний колонтитул 5">
            <a:extLst>
              <a:ext uri="{FF2B5EF4-FFF2-40B4-BE49-F238E27FC236}">
                <a16:creationId xmlns:a16="http://schemas.microsoft.com/office/drawing/2014/main" id="{D1D1E001-DCDB-8248-8F08-2B71912D98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AB9EFA5-8D25-444F-ADA8-35FFC58E3237}"/>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3477982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A657DA-1DC5-EE43-9E5C-3A4FC5150DA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26627CF-119E-3B4C-838A-34BF042A21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D22949D8-DF1F-8E45-B22B-337DAC053A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7FDAFAE-92CC-3341-BFED-DD10058CE882}"/>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6" name="Нижний колонтитул 5">
            <a:extLst>
              <a:ext uri="{FF2B5EF4-FFF2-40B4-BE49-F238E27FC236}">
                <a16:creationId xmlns:a16="http://schemas.microsoft.com/office/drawing/2014/main" id="{31B45C46-86F9-F04B-BC16-36BB770DF95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44066F0-13FA-9A4D-A04D-D8974852F4BD}"/>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1085592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B3313C-C029-D749-ACD1-F7ACD9D7C82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AE783E38-9F4D-B04B-9196-C868FBFB93E1}"/>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D0BC01A-9BD5-BA4E-B23D-46F1D2C00F26}"/>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6D0E3E52-2391-A14D-84F7-46F760B20E0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30E1A70-CE84-074D-8D19-B056F4809FC7}"/>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1562493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C9D917C-81EA-3C47-8B2B-0D4172455BAD}"/>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A61404ED-19CA-0A41-A653-123D51E4B4B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1312C68-4D81-AD42-9115-D80221A56373}"/>
              </a:ext>
            </a:extLst>
          </p:cNvPr>
          <p:cNvSpPr>
            <a:spLocks noGrp="1"/>
          </p:cNvSpPr>
          <p:nvPr>
            <p:ph type="dt" sz="half" idx="10"/>
          </p:nvPr>
        </p:nvSpPr>
        <p:spPr/>
        <p:txBody>
          <a:body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C19E73EE-25FE-CF40-92EB-ECB5742F319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D4A26E9-78B4-C849-B20F-1D334B8269D9}"/>
              </a:ext>
            </a:extLst>
          </p:cNvPr>
          <p:cNvSpPr>
            <a:spLocks noGrp="1"/>
          </p:cNvSpPr>
          <p:nvPr>
            <p:ph type="sldNum" sz="quarter" idx="12"/>
          </p:nvPr>
        </p:nvSpPr>
        <p:spPr/>
        <p:txBody>
          <a:bodyPr/>
          <a:lstStyle/>
          <a:p>
            <a:fld id="{AABEEE82-AE58-8F40-8FAE-E0AAE09879D4}" type="slidenum">
              <a:rPr lang="ru-RU" smtClean="0"/>
              <a:t>‹#›</a:t>
            </a:fld>
            <a:endParaRPr lang="ru-RU"/>
          </a:p>
        </p:txBody>
      </p:sp>
    </p:spTree>
    <p:extLst>
      <p:ext uri="{BB962C8B-B14F-4D97-AF65-F5344CB8AC3E}">
        <p14:creationId xmlns:p14="http://schemas.microsoft.com/office/powerpoint/2010/main" val="2028476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E6EA8E1-85CC-244D-A361-84701FD515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A1C760DA-ABE0-384F-9119-5097410818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86DC714-FDEF-4048-A473-F2AFB8924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88C3F7-E786-AF49-B4CF-C4F46A9F4412}" type="datetimeFigureOut">
              <a:rPr lang="ru-RU" smtClean="0"/>
              <a:t>08.03.2022</a:t>
            </a:fld>
            <a:endParaRPr lang="ru-RU"/>
          </a:p>
        </p:txBody>
      </p:sp>
      <p:sp>
        <p:nvSpPr>
          <p:cNvPr id="5" name="Нижний колонтитул 4">
            <a:extLst>
              <a:ext uri="{FF2B5EF4-FFF2-40B4-BE49-F238E27FC236}">
                <a16:creationId xmlns:a16="http://schemas.microsoft.com/office/drawing/2014/main" id="{45DFA234-EC92-9441-80F1-28FA763BCD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7EEF2ED7-B4CF-3149-B8EA-691F835E6A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BEEE82-AE58-8F40-8FAE-E0AAE09879D4}" type="slidenum">
              <a:rPr lang="ru-RU" smtClean="0"/>
              <a:t>‹#›</a:t>
            </a:fld>
            <a:endParaRPr lang="ru-RU"/>
          </a:p>
        </p:txBody>
      </p:sp>
    </p:spTree>
    <p:extLst>
      <p:ext uri="{BB962C8B-B14F-4D97-AF65-F5344CB8AC3E}">
        <p14:creationId xmlns:p14="http://schemas.microsoft.com/office/powerpoint/2010/main" val="2619294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svg"/><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34793" y="1230473"/>
            <a:ext cx="7672039" cy="3127038"/>
          </a:xfrm>
        </p:spPr>
        <p:txBody>
          <a:bodyPr>
            <a:normAutofit fontScale="90000"/>
          </a:bodyPr>
          <a:lstStyle/>
          <a:p>
            <a:r>
              <a:rPr lang="ru-RU" b="1" dirty="0"/>
              <a:t>Политическая элита и политическое лидерство</a:t>
            </a:r>
            <a:br>
              <a:rPr lang="ru-RU" b="1" dirty="0"/>
            </a:br>
            <a:r>
              <a:rPr lang="ru-RU" b="1" dirty="0"/>
              <a:t>Партии и движения</a:t>
            </a:r>
            <a:br>
              <a:rPr lang="ru-RU" dirty="0"/>
            </a:b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51235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167625" y="3991923"/>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10623378" y="478392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10077738" y="4379232"/>
            <a:ext cx="3381357" cy="3503996"/>
          </a:xfrm>
          <a:prstGeom prst="rect">
            <a:avLst/>
          </a:prstGeom>
        </p:spPr>
      </p:pic>
      <p:sp>
        <p:nvSpPr>
          <p:cNvPr id="7" name="Прямоугольник 6">
            <a:extLst>
              <a:ext uri="{FF2B5EF4-FFF2-40B4-BE49-F238E27FC236}">
                <a16:creationId xmlns:a16="http://schemas.microsoft.com/office/drawing/2014/main" id="{27E7467C-E896-B842-98B5-F7BF872B6866}"/>
              </a:ext>
            </a:extLst>
          </p:cNvPr>
          <p:cNvSpPr/>
          <p:nvPr/>
        </p:nvSpPr>
        <p:spPr>
          <a:xfrm>
            <a:off x="361244" y="453304"/>
            <a:ext cx="11164711" cy="611712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основным функциям политической элиты относят создание и потребление материальных благ.</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представляет собой относительно немногочисленную самостоятельную группу, способную принимать политические решения.</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 официально закреплённый источник власти в любом государстве.</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выдвигает политических лидеров.</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отношению к власти политическую элиту подразделяют на правящую и контрэлиту.</a:t>
            </a:r>
          </a:p>
        </p:txBody>
      </p:sp>
    </p:spTree>
    <p:extLst>
      <p:ext uri="{BB962C8B-B14F-4D97-AF65-F5344CB8AC3E}">
        <p14:creationId xmlns:p14="http://schemas.microsoft.com/office/powerpoint/2010/main" val="3402630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7FD3FEAA-66E6-D14B-97D1-19213604EFB1}"/>
              </a:ext>
            </a:extLst>
          </p:cNvPr>
          <p:cNvSpPr/>
          <p:nvPr/>
        </p:nvSpPr>
        <p:spPr>
          <a:xfrm>
            <a:off x="479778" y="181060"/>
            <a:ext cx="11232444" cy="657814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государственном уровне высшие властные и управленческие полномочия в обществе принадлежат политической элите.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является саморегулирующейся общностью, которая избирательно может допускать в свою среду представителей других слоёв.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 зависимости от идеологии выделяют прогрессивный и регрессивный типы политической элиты.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может мобилизовать граждан для решения общих значимых задач.</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Деятельность политических элит непосредственно определяется только интересами населения.</a:t>
            </a:r>
          </a:p>
        </p:txBody>
      </p:sp>
    </p:spTree>
    <p:extLst>
      <p:ext uri="{BB962C8B-B14F-4D97-AF65-F5344CB8AC3E}">
        <p14:creationId xmlns:p14="http://schemas.microsoft.com/office/powerpoint/2010/main" val="936246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6F2BC462-052F-CE42-84D3-C1333D6B6A40}"/>
              </a:ext>
            </a:extLst>
          </p:cNvPr>
          <p:cNvSpPr/>
          <p:nvPr/>
        </p:nvSpPr>
        <p:spPr>
          <a:xfrm>
            <a:off x="395111" y="414361"/>
            <a:ext cx="11503378" cy="5725029"/>
          </a:xfrm>
          <a:prstGeom prst="rect">
            <a:avLst/>
          </a:prstGeom>
        </p:spPr>
        <p:txBody>
          <a:bodyPr wrap="square">
            <a:spAutoFit/>
          </a:bodyPr>
          <a:lstStyle/>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4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4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Правящая политическая элита – это группа лиц, профессионально занимающаяся деятельностью в сфере власти и управления государством.</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 задачам политической элиты относятся принятие политических решений и контроль за их реализацией.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Пополнение или изменение состава политической элиты зависит только от позиции самих элитарных группировок в обществе.</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 политическую элиту входят прежде всего наиболее видные </a:t>
            </a:r>
            <a:br>
              <a:rPr lang="ru-RU" sz="2400" dirty="0">
                <a:latin typeface="Calibri" panose="020F0502020204030204" pitchFamily="34" charset="0"/>
                <a:ea typeface="Calibri" panose="020F0502020204030204" pitchFamily="34" charset="0"/>
                <a:cs typeface="Times New Roman" panose="02020603050405020304" pitchFamily="18" charset="0"/>
              </a:rPr>
            </a:br>
            <a:r>
              <a:rPr lang="ru-RU" sz="2400" dirty="0">
                <a:latin typeface="Calibri" panose="020F0502020204030204" pitchFamily="34" charset="0"/>
                <a:ea typeface="Calibri" panose="020F0502020204030204" pitchFamily="34" charset="0"/>
                <a:cs typeface="Times New Roman" panose="02020603050405020304" pitchFamily="18" charset="0"/>
              </a:rPr>
              <a:t>и авторитетные представители экономических кругов, гуманитарной </a:t>
            </a:r>
            <a:br>
              <a:rPr lang="ru-RU" sz="2400" dirty="0">
                <a:latin typeface="Calibri" panose="020F0502020204030204" pitchFamily="34" charset="0"/>
                <a:ea typeface="Calibri" panose="020F0502020204030204" pitchFamily="34" charset="0"/>
                <a:cs typeface="Times New Roman" panose="02020603050405020304" pitchFamily="18" charset="0"/>
              </a:rPr>
            </a:br>
            <a:r>
              <a:rPr lang="ru-RU" sz="2400" dirty="0">
                <a:latin typeface="Calibri" panose="020F0502020204030204" pitchFamily="34" charset="0"/>
                <a:ea typeface="Calibri" panose="020F0502020204030204" pitchFamily="34" charset="0"/>
                <a:cs typeface="Times New Roman" panose="02020603050405020304" pitchFamily="18" charset="0"/>
              </a:rPr>
              <a:t>и технической интеллигенции.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 обществе любого типа могут возникнуть противоречия между интересами элитарных и </a:t>
            </a:r>
            <a:r>
              <a:rPr lang="ru-RU" sz="2400" dirty="0" err="1">
                <a:latin typeface="Calibri" panose="020F0502020204030204" pitchFamily="34" charset="0"/>
                <a:ea typeface="Calibri" panose="020F0502020204030204" pitchFamily="34" charset="0"/>
                <a:cs typeface="Times New Roman" panose="02020603050405020304" pitchFamily="18" charset="0"/>
              </a:rPr>
              <a:t>неэлитарных</a:t>
            </a:r>
            <a:r>
              <a:rPr lang="ru-RU" sz="2400" dirty="0">
                <a:latin typeface="Calibri" panose="020F0502020204030204" pitchFamily="34" charset="0"/>
                <a:ea typeface="Calibri" panose="020F0502020204030204" pitchFamily="34" charset="0"/>
                <a:cs typeface="Times New Roman" panose="02020603050405020304" pitchFamily="18" charset="0"/>
              </a:rPr>
              <a:t> групп.</a:t>
            </a:r>
          </a:p>
        </p:txBody>
      </p:sp>
    </p:spTree>
    <p:extLst>
      <p:ext uri="{BB962C8B-B14F-4D97-AF65-F5344CB8AC3E}">
        <p14:creationId xmlns:p14="http://schemas.microsoft.com/office/powerpoint/2010/main" val="3398739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sp>
        <p:nvSpPr>
          <p:cNvPr id="3" name="Прямоугольник 2">
            <a:extLst>
              <a:ext uri="{FF2B5EF4-FFF2-40B4-BE49-F238E27FC236}">
                <a16:creationId xmlns:a16="http://schemas.microsoft.com/office/drawing/2014/main" id="{26524B93-E926-1546-A3F8-4D7CBD85A2D8}"/>
              </a:ext>
            </a:extLst>
          </p:cNvPr>
          <p:cNvSpPr/>
          <p:nvPr/>
        </p:nvSpPr>
        <p:spPr>
          <a:xfrm>
            <a:off x="406400" y="651318"/>
            <a:ext cx="10984089" cy="5827621"/>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политическом лидерстве и запишите цифры, под которыми они указаны.</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Авторитарный стиль характеризуется тем, что лидер, выполняя свои функции, всегда учитывает мнения ведомых, развивает их творческое отношение к делу.</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 харизматическому типу политического лидерства относятся лидеры, наделённые, по мнению других людей, особыми выдающимися качествами.</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Любой политический лидер обязательно является лидером партии.</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Политическое лидерство это устойчивое, приоритетное и легитимное влияние одного или нескольких лиц, осуществляющих властные функции, на общество.</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 способу легитимации власти различают рационально-легальный, традиционный и харизматический типы лидерства.</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06931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6704049" y="282740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279201" y="-3535389"/>
            <a:ext cx="9967994" cy="6596999"/>
          </a:xfrm>
          <a:prstGeom prst="rect">
            <a:avLst/>
          </a:prstGeom>
        </p:spPr>
      </p:pic>
      <p:sp>
        <p:nvSpPr>
          <p:cNvPr id="5" name="Прямоугольник 4">
            <a:extLst>
              <a:ext uri="{FF2B5EF4-FFF2-40B4-BE49-F238E27FC236}">
                <a16:creationId xmlns:a16="http://schemas.microsoft.com/office/drawing/2014/main" id="{052A5653-7DC3-D847-98E6-395C11B67689}"/>
              </a:ext>
            </a:extLst>
          </p:cNvPr>
          <p:cNvSpPr/>
          <p:nvPr/>
        </p:nvSpPr>
        <p:spPr>
          <a:xfrm>
            <a:off x="146755" y="408654"/>
            <a:ext cx="11954933" cy="6219716"/>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политическом лидерстве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Понятие «лидерство» используется для характеристики как формально-должностного статуса и социальной позиции, так и личностных качеств и делового поведения человека.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способу легитимации лидерство подразделяется на демократическое и авторитарное.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масштабам лидеры могут быть общенациональными, региональными и местными.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лидеры отвечают за производство и распределение материальных благ.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Политический лидер выполняет функцию объединения сторонников.</a:t>
            </a:r>
          </a:p>
        </p:txBody>
      </p:sp>
    </p:spTree>
    <p:extLst>
      <p:ext uri="{BB962C8B-B14F-4D97-AF65-F5344CB8AC3E}">
        <p14:creationId xmlns:p14="http://schemas.microsoft.com/office/powerpoint/2010/main" val="2494618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F3F3BBD9-E5D9-484B-9F8B-28797C7562AD}"/>
              </a:ext>
            </a:extLst>
          </p:cNvPr>
          <p:cNvSpPr/>
          <p:nvPr/>
        </p:nvSpPr>
        <p:spPr>
          <a:xfrm>
            <a:off x="1201777" y="196334"/>
            <a:ext cx="10260950"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«Политическая элита и её роль в жизни общества».</a:t>
            </a:r>
            <a:r>
              <a:rPr lang="ru-RU" sz="2800" dirty="0">
                <a:solidFill>
                  <a:srgbClr val="FF0000"/>
                </a:solidFill>
              </a:rPr>
              <a:t> </a:t>
            </a:r>
          </a:p>
        </p:txBody>
      </p:sp>
      <p:sp>
        <p:nvSpPr>
          <p:cNvPr id="4" name="Прямоугольник 3">
            <a:extLst>
              <a:ext uri="{FF2B5EF4-FFF2-40B4-BE49-F238E27FC236}">
                <a16:creationId xmlns:a16="http://schemas.microsoft.com/office/drawing/2014/main" id="{A41B8A8D-5C4A-604A-8053-66062ED93CF2}"/>
              </a:ext>
            </a:extLst>
          </p:cNvPr>
          <p:cNvSpPr/>
          <p:nvPr/>
        </p:nvSpPr>
        <p:spPr>
          <a:xfrm>
            <a:off x="1201777" y="671691"/>
            <a:ext cx="6096000" cy="6186309"/>
          </a:xfrm>
          <a:prstGeom prst="rect">
            <a:avLst/>
          </a:prstGeom>
        </p:spPr>
        <p:txBody>
          <a:bodyPr>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1. Понятие о политической элите. </a:t>
            </a:r>
          </a:p>
          <a:p>
            <a:r>
              <a:rPr lang="ru-RU" dirty="0">
                <a:latin typeface="Calibri" panose="020F0502020204030204" pitchFamily="34" charset="0"/>
                <a:ea typeface="Calibri" panose="020F0502020204030204" pitchFamily="34" charset="0"/>
                <a:cs typeface="Times New Roman" panose="02020603050405020304" pitchFamily="18" charset="0"/>
              </a:rPr>
              <a:t>2. Причины существования политической элиты:</a:t>
            </a:r>
          </a:p>
          <a:p>
            <a:r>
              <a:rPr lang="ru-RU" dirty="0">
                <a:latin typeface="Calibri" panose="020F0502020204030204" pitchFamily="34" charset="0"/>
                <a:ea typeface="Calibri" panose="020F0502020204030204" pitchFamily="34" charset="0"/>
                <a:cs typeface="Times New Roman" panose="02020603050405020304" pitchFamily="18" charset="0"/>
              </a:rPr>
              <a:t>а) необходимость профессионального управления обществом;</a:t>
            </a:r>
          </a:p>
          <a:p>
            <a:r>
              <a:rPr lang="ru-RU" dirty="0">
                <a:latin typeface="Calibri" panose="020F0502020204030204" pitchFamily="34" charset="0"/>
                <a:ea typeface="Calibri" panose="020F0502020204030204" pitchFamily="34" charset="0"/>
                <a:cs typeface="Times New Roman" panose="02020603050405020304" pitchFamily="18" charset="0"/>
              </a:rPr>
              <a:t>б) неравенство способностей и возможностей людей;</a:t>
            </a:r>
          </a:p>
          <a:p>
            <a:r>
              <a:rPr lang="ru-RU" dirty="0">
                <a:latin typeface="Calibri" panose="020F0502020204030204" pitchFamily="34" charset="0"/>
                <a:ea typeface="Calibri" panose="020F0502020204030204" pitchFamily="34" charset="0"/>
                <a:cs typeface="Times New Roman" panose="02020603050405020304" pitchFamily="18" charset="0"/>
              </a:rPr>
              <a:t>в) высокий социальный статус представителей элиты;</a:t>
            </a:r>
          </a:p>
          <a:p>
            <a:r>
              <a:rPr lang="ru-RU" dirty="0">
                <a:latin typeface="Calibri" panose="020F0502020204030204" pitchFamily="34" charset="0"/>
                <a:ea typeface="Calibri" panose="020F0502020204030204" pitchFamily="34" charset="0"/>
                <a:cs typeface="Times New Roman" panose="02020603050405020304" pitchFamily="18" charset="0"/>
              </a:rPr>
              <a:t>г) политическая пассивность большинства населения;</a:t>
            </a:r>
          </a:p>
          <a:p>
            <a:r>
              <a:rPr lang="ru-RU" dirty="0">
                <a:latin typeface="Calibri" panose="020F0502020204030204" pitchFamily="34" charset="0"/>
                <a:ea typeface="Calibri" panose="020F0502020204030204" pitchFamily="34" charset="0"/>
                <a:cs typeface="Times New Roman" panose="02020603050405020304" pitchFamily="18" charset="0"/>
              </a:rPr>
              <a:t>д) невозможность осуществлять полный контроль за действиями элиты.</a:t>
            </a:r>
          </a:p>
          <a:p>
            <a:r>
              <a:rPr lang="ru-RU" dirty="0">
                <a:latin typeface="Calibri" panose="020F0502020204030204" pitchFamily="34" charset="0"/>
                <a:ea typeface="Calibri" panose="020F0502020204030204" pitchFamily="34" charset="0"/>
                <a:cs typeface="Times New Roman" panose="02020603050405020304" pitchFamily="18" charset="0"/>
              </a:rPr>
              <a:t>3. Функции политической элиты:</a:t>
            </a:r>
          </a:p>
          <a:p>
            <a:r>
              <a:rPr lang="ru-RU" dirty="0">
                <a:latin typeface="Calibri" panose="020F0502020204030204" pitchFamily="34" charset="0"/>
                <a:ea typeface="Calibri" panose="020F0502020204030204" pitchFamily="34" charset="0"/>
                <a:cs typeface="Times New Roman" panose="02020603050405020304" pitchFamily="18" charset="0"/>
              </a:rPr>
              <a:t>а) изучение и анализ интересов различных социальных групп; </a:t>
            </a:r>
          </a:p>
          <a:p>
            <a:r>
              <a:rPr lang="ru-RU" dirty="0">
                <a:latin typeface="Calibri" panose="020F0502020204030204" pitchFamily="34" charset="0"/>
                <a:ea typeface="Calibri" panose="020F0502020204030204" pitchFamily="34" charset="0"/>
                <a:cs typeface="Times New Roman" panose="02020603050405020304" pitchFamily="18" charset="0"/>
              </a:rPr>
              <a:t>б) субординация этих интересов; </a:t>
            </a:r>
          </a:p>
          <a:p>
            <a:r>
              <a:rPr lang="ru-RU" dirty="0">
                <a:latin typeface="Calibri" panose="020F0502020204030204" pitchFamily="34" charset="0"/>
                <a:ea typeface="Calibri" panose="020F0502020204030204" pitchFamily="34" charset="0"/>
                <a:cs typeface="Times New Roman" panose="02020603050405020304" pitchFamily="18" charset="0"/>
              </a:rPr>
              <a:t>в) отражение интересов в политических установках; </a:t>
            </a:r>
          </a:p>
          <a:p>
            <a:r>
              <a:rPr lang="ru-RU" dirty="0">
                <a:latin typeface="Calibri" panose="020F0502020204030204" pitchFamily="34" charset="0"/>
                <a:ea typeface="Calibri" panose="020F0502020204030204" pitchFamily="34" charset="0"/>
                <a:cs typeface="Times New Roman" panose="02020603050405020304" pitchFamily="18" charset="0"/>
              </a:rPr>
              <a:t>г) выработка политической идеологии (программ, доктрин, конституции, законов); </a:t>
            </a:r>
          </a:p>
          <a:p>
            <a:r>
              <a:rPr lang="ru-RU" dirty="0">
                <a:latin typeface="Calibri" panose="020F0502020204030204" pitchFamily="34" charset="0"/>
                <a:ea typeface="Calibri" panose="020F0502020204030204" pitchFamily="34" charset="0"/>
                <a:cs typeface="Times New Roman" panose="02020603050405020304" pitchFamily="18" charset="0"/>
              </a:rPr>
              <a:t>д) создание механизма воплощения политических замыслов: </a:t>
            </a:r>
          </a:p>
          <a:p>
            <a:r>
              <a:rPr lang="ru-RU" dirty="0">
                <a:latin typeface="Calibri" panose="020F0502020204030204" pitchFamily="34" charset="0"/>
                <a:ea typeface="Calibri" panose="020F0502020204030204" pitchFamily="34" charset="0"/>
                <a:cs typeface="Times New Roman" panose="02020603050405020304" pitchFamily="18" charset="0"/>
              </a:rPr>
              <a:t>е) назначение кадрового аппарата органов управления; </a:t>
            </a:r>
          </a:p>
          <a:p>
            <a:r>
              <a:rPr lang="ru-RU" dirty="0">
                <a:latin typeface="Calibri" panose="020F0502020204030204" pitchFamily="34" charset="0"/>
                <a:ea typeface="Calibri" panose="020F0502020204030204" pitchFamily="34" charset="0"/>
                <a:cs typeface="Times New Roman" panose="02020603050405020304" pitchFamily="18" charset="0"/>
              </a:rPr>
              <a:t>ж) создание и коррекция институтов политической системы; </a:t>
            </a:r>
          </a:p>
          <a:p>
            <a:r>
              <a:rPr lang="ru-RU" dirty="0">
                <a:latin typeface="Calibri" panose="020F0502020204030204" pitchFamily="34" charset="0"/>
                <a:ea typeface="Calibri" panose="020F0502020204030204" pitchFamily="34" charset="0"/>
                <a:cs typeface="Times New Roman" panose="02020603050405020304" pitchFamily="18" charset="0"/>
              </a:rPr>
              <a:t>з) выдвижение политических лидеров.</a:t>
            </a:r>
          </a:p>
        </p:txBody>
      </p:sp>
    </p:spTree>
    <p:extLst>
      <p:ext uri="{BB962C8B-B14F-4D97-AF65-F5344CB8AC3E}">
        <p14:creationId xmlns:p14="http://schemas.microsoft.com/office/powerpoint/2010/main" val="3338442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736797" y="2349691"/>
            <a:ext cx="3754419" cy="3071798"/>
          </a:xfrm>
          <a:prstGeom prst="rect">
            <a:avLst/>
          </a:prstGeom>
        </p:spPr>
      </p:pic>
      <p:sp>
        <p:nvSpPr>
          <p:cNvPr id="2" name="Прямоугольник 1">
            <a:extLst>
              <a:ext uri="{FF2B5EF4-FFF2-40B4-BE49-F238E27FC236}">
                <a16:creationId xmlns:a16="http://schemas.microsoft.com/office/drawing/2014/main" id="{65FF98FB-FD22-F94B-942A-F7B573F0CF0F}"/>
              </a:ext>
            </a:extLst>
          </p:cNvPr>
          <p:cNvSpPr/>
          <p:nvPr/>
        </p:nvSpPr>
        <p:spPr>
          <a:xfrm>
            <a:off x="660657" y="285085"/>
            <a:ext cx="9386453" cy="5262979"/>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4. Характерные черты элиты:</a:t>
            </a:r>
          </a:p>
          <a:p>
            <a:r>
              <a:rPr lang="ru-RU" sz="2400" dirty="0">
                <a:latin typeface="Calibri" panose="020F0502020204030204" pitchFamily="34" charset="0"/>
                <a:ea typeface="Calibri" panose="020F0502020204030204" pitchFamily="34" charset="0"/>
                <a:cs typeface="Times New Roman" panose="02020603050405020304" pitchFamily="18" charset="0"/>
              </a:rPr>
              <a:t>а) небольшая, достаточно самостоятельная социальная группа;</a:t>
            </a:r>
          </a:p>
          <a:p>
            <a:r>
              <a:rPr lang="ru-RU" sz="2400" dirty="0">
                <a:latin typeface="Calibri" panose="020F0502020204030204" pitchFamily="34" charset="0"/>
                <a:ea typeface="Calibri" panose="020F0502020204030204" pitchFamily="34" charset="0"/>
                <a:cs typeface="Times New Roman" panose="02020603050405020304" pitchFamily="18" charset="0"/>
              </a:rPr>
              <a:t>б) высокий социальный статус;</a:t>
            </a:r>
          </a:p>
          <a:p>
            <a:r>
              <a:rPr lang="ru-RU" sz="2400" dirty="0">
                <a:latin typeface="Calibri" panose="020F0502020204030204" pitchFamily="34" charset="0"/>
                <a:ea typeface="Calibri" panose="020F0502020204030204" pitchFamily="34" charset="0"/>
                <a:cs typeface="Times New Roman" panose="02020603050405020304" pitchFamily="18" charset="0"/>
              </a:rPr>
              <a:t>в) значительный объем государственной и информационной власти;</a:t>
            </a:r>
          </a:p>
          <a:p>
            <a:r>
              <a:rPr lang="ru-RU" sz="2400" dirty="0">
                <a:latin typeface="Calibri" panose="020F0502020204030204" pitchFamily="34" charset="0"/>
                <a:ea typeface="Calibri" panose="020F0502020204030204" pitchFamily="34" charset="0"/>
                <a:cs typeface="Times New Roman" panose="02020603050405020304" pitchFamily="18" charset="0"/>
              </a:rPr>
              <a:t>г) непосредственное участие в осуществлении власти; </a:t>
            </a:r>
          </a:p>
          <a:p>
            <a:r>
              <a:rPr lang="ru-RU" sz="2400" dirty="0">
                <a:latin typeface="Calibri" panose="020F0502020204030204" pitchFamily="34" charset="0"/>
                <a:ea typeface="Calibri" panose="020F0502020204030204" pitchFamily="34" charset="0"/>
                <a:cs typeface="Times New Roman" panose="02020603050405020304" pitchFamily="18" charset="0"/>
              </a:rPr>
              <a:t>д) организаторские способности и талант. </a:t>
            </a:r>
          </a:p>
          <a:p>
            <a:r>
              <a:rPr lang="ru-RU" sz="2400" dirty="0">
                <a:latin typeface="Calibri" panose="020F0502020204030204" pitchFamily="34" charset="0"/>
                <a:ea typeface="Calibri" panose="020F0502020204030204" pitchFamily="34" charset="0"/>
                <a:cs typeface="Times New Roman" panose="02020603050405020304" pitchFamily="18" charset="0"/>
              </a:rPr>
              <a:t>5. Отбор (</a:t>
            </a:r>
            <a:r>
              <a:rPr lang="ru-RU" sz="2400" dirty="0" err="1">
                <a:latin typeface="Calibri" panose="020F0502020204030204" pitchFamily="34" charset="0"/>
                <a:ea typeface="Calibri" panose="020F0502020204030204" pitchFamily="34" charset="0"/>
                <a:cs typeface="Times New Roman" panose="02020603050405020304" pitchFamily="18" charset="0"/>
              </a:rPr>
              <a:t>рекрутирование</a:t>
            </a:r>
            <a:r>
              <a:rPr lang="ru-RU" sz="2400" dirty="0">
                <a:latin typeface="Calibri" panose="020F0502020204030204" pitchFamily="34" charset="0"/>
                <a:ea typeface="Calibri" panose="020F0502020204030204" pitchFamily="34" charset="0"/>
                <a:cs typeface="Times New Roman" panose="02020603050405020304" pitchFamily="18" charset="0"/>
              </a:rPr>
              <a:t>) политических элит происходит:</a:t>
            </a:r>
          </a:p>
          <a:p>
            <a:r>
              <a:rPr lang="ru-RU" sz="2400" dirty="0">
                <a:latin typeface="Calibri" panose="020F0502020204030204" pitchFamily="34" charset="0"/>
                <a:ea typeface="Calibri" panose="020F0502020204030204" pitchFamily="34" charset="0"/>
                <a:cs typeface="Times New Roman" panose="02020603050405020304" pitchFamily="18" charset="0"/>
              </a:rPr>
              <a:t>а) через систему гильдий (закрытая);</a:t>
            </a:r>
          </a:p>
          <a:p>
            <a:r>
              <a:rPr lang="ru-RU" sz="2400" dirty="0">
                <a:latin typeface="Calibri" panose="020F0502020204030204" pitchFamily="34" charset="0"/>
                <a:ea typeface="Calibri" panose="020F0502020204030204" pitchFamily="34" charset="0"/>
                <a:cs typeface="Times New Roman" panose="02020603050405020304" pitchFamily="18" charset="0"/>
              </a:rPr>
              <a:t>б) через антрепренерскую (открытая) систему.</a:t>
            </a:r>
          </a:p>
          <a:p>
            <a:r>
              <a:rPr lang="ru-RU" sz="2400" dirty="0">
                <a:latin typeface="Calibri" panose="020F0502020204030204" pitchFamily="34" charset="0"/>
                <a:ea typeface="Calibri" panose="020F0502020204030204" pitchFamily="34" charset="0"/>
                <a:cs typeface="Times New Roman" panose="02020603050405020304" pitchFamily="18" charset="0"/>
              </a:rPr>
              <a:t>6. Система гильдий:</a:t>
            </a:r>
          </a:p>
          <a:p>
            <a:r>
              <a:rPr lang="ru-RU" sz="2400" dirty="0">
                <a:latin typeface="Calibri" panose="020F0502020204030204" pitchFamily="34" charset="0"/>
                <a:ea typeface="Calibri" panose="020F0502020204030204" pitchFamily="34" charset="0"/>
                <a:cs typeface="Times New Roman" panose="02020603050405020304" pitchFamily="18" charset="0"/>
              </a:rPr>
              <a:t>а) закрытость;</a:t>
            </a:r>
          </a:p>
          <a:p>
            <a:r>
              <a:rPr lang="ru-RU" sz="2400" dirty="0">
                <a:latin typeface="Calibri" panose="020F0502020204030204" pitchFamily="34" charset="0"/>
                <a:ea typeface="Calibri" panose="020F0502020204030204" pitchFamily="34" charset="0"/>
                <a:cs typeface="Times New Roman" panose="02020603050405020304" pitchFamily="18" charset="0"/>
              </a:rPr>
              <a:t>б) высокая степень </a:t>
            </a:r>
            <a:r>
              <a:rPr lang="ru-RU" sz="2400" dirty="0" err="1">
                <a:latin typeface="Calibri" panose="020F0502020204030204" pitchFamily="34" charset="0"/>
                <a:ea typeface="Calibri" panose="020F0502020204030204" pitchFamily="34" charset="0"/>
                <a:cs typeface="Times New Roman" panose="02020603050405020304" pitchFamily="18" charset="0"/>
              </a:rPr>
              <a:t>институциализации</a:t>
            </a:r>
            <a:r>
              <a:rPr lang="ru-RU" sz="2400" dirty="0">
                <a:latin typeface="Calibri" panose="020F0502020204030204" pitchFamily="34" charset="0"/>
                <a:ea typeface="Calibri" panose="020F0502020204030204" pitchFamily="34" charset="0"/>
                <a:cs typeface="Times New Roman" panose="02020603050405020304" pitchFamily="18" charset="0"/>
              </a:rPr>
              <a:t> процесса отбора;</a:t>
            </a:r>
          </a:p>
          <a:p>
            <a:r>
              <a:rPr lang="ru-RU" sz="2400" dirty="0">
                <a:latin typeface="Calibri" panose="020F0502020204030204" pitchFamily="34" charset="0"/>
                <a:ea typeface="Calibri" panose="020F0502020204030204" pitchFamily="34" charset="0"/>
                <a:cs typeface="Times New Roman" panose="02020603050405020304" pitchFamily="18" charset="0"/>
              </a:rPr>
              <a:t>в) небольшой круг электората; </a:t>
            </a:r>
          </a:p>
          <a:p>
            <a:r>
              <a:rPr lang="ru-RU" sz="2400" dirty="0">
                <a:latin typeface="Calibri" panose="020F0502020204030204" pitchFamily="34" charset="0"/>
                <a:ea typeface="Calibri" panose="020F0502020204030204" pitchFamily="34" charset="0"/>
                <a:cs typeface="Times New Roman" panose="02020603050405020304" pitchFamily="18" charset="0"/>
              </a:rPr>
              <a:t>г) тенденция к воспроизводству уже существующего типа лидерства;</a:t>
            </a:r>
          </a:p>
        </p:txBody>
      </p:sp>
    </p:spTree>
    <p:extLst>
      <p:ext uri="{BB962C8B-B14F-4D97-AF65-F5344CB8AC3E}">
        <p14:creationId xmlns:p14="http://schemas.microsoft.com/office/powerpoint/2010/main" val="1451568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C83FDFD3-A18D-F14B-8A21-6CD4FCADE4AA}"/>
              </a:ext>
            </a:extLst>
          </p:cNvPr>
          <p:cNvSpPr/>
          <p:nvPr/>
        </p:nvSpPr>
        <p:spPr>
          <a:xfrm>
            <a:off x="611558" y="350167"/>
            <a:ext cx="8240889" cy="5632311"/>
          </a:xfrm>
          <a:prstGeom prst="rect">
            <a:avLst/>
          </a:prstGeom>
        </p:spPr>
        <p:txBody>
          <a:bodyPr wrap="square">
            <a:spAutoFit/>
          </a:bodyPr>
          <a:lstStyle/>
          <a:p>
            <a:r>
              <a:rPr lang="ru-RU" sz="2000" dirty="0">
                <a:latin typeface="Calibri" panose="020F0502020204030204" pitchFamily="34" charset="0"/>
                <a:ea typeface="Calibri" panose="020F0502020204030204" pitchFamily="34" charset="0"/>
                <a:cs typeface="Times New Roman" panose="02020603050405020304" pitchFamily="18" charset="0"/>
              </a:rPr>
              <a:t>7. Антрепренерская система:</a:t>
            </a:r>
          </a:p>
          <a:p>
            <a:r>
              <a:rPr lang="ru-RU" sz="2000" dirty="0">
                <a:latin typeface="Calibri" panose="020F0502020204030204" pitchFamily="34" charset="0"/>
                <a:ea typeface="Calibri" panose="020F0502020204030204" pitchFamily="34" charset="0"/>
                <a:cs typeface="Times New Roman" panose="02020603050405020304" pitchFamily="18" charset="0"/>
              </a:rPr>
              <a:t>а) открытость;</a:t>
            </a:r>
          </a:p>
          <a:p>
            <a:r>
              <a:rPr lang="ru-RU" sz="2000" dirty="0">
                <a:latin typeface="Calibri" panose="020F0502020204030204" pitchFamily="34" charset="0"/>
                <a:ea typeface="Calibri" panose="020F0502020204030204" pitchFamily="34" charset="0"/>
                <a:cs typeface="Times New Roman" panose="02020603050405020304" pitchFamily="18" charset="0"/>
              </a:rPr>
              <a:t>б)  небольшое число формальных требований к претендентам на должности; </a:t>
            </a:r>
          </a:p>
          <a:p>
            <a:r>
              <a:rPr lang="ru-RU" sz="2000" dirty="0">
                <a:latin typeface="Calibri" panose="020F0502020204030204" pitchFamily="34" charset="0"/>
                <a:ea typeface="Calibri" panose="020F0502020204030204" pitchFamily="34" charset="0"/>
                <a:cs typeface="Times New Roman" panose="02020603050405020304" pitchFamily="18" charset="0"/>
              </a:rPr>
              <a:t>в) широкий электорат;</a:t>
            </a:r>
          </a:p>
          <a:p>
            <a:r>
              <a:rPr lang="ru-RU" sz="2000" dirty="0">
                <a:latin typeface="Calibri" panose="020F0502020204030204" pitchFamily="34" charset="0"/>
                <a:ea typeface="Calibri" panose="020F0502020204030204" pitchFamily="34" charset="0"/>
                <a:cs typeface="Times New Roman" panose="02020603050405020304" pitchFamily="18" charset="0"/>
              </a:rPr>
              <a:t>г) высокая </a:t>
            </a:r>
            <a:r>
              <a:rPr lang="ru-RU" sz="2000" dirty="0" err="1">
                <a:latin typeface="Calibri" panose="020F0502020204030204" pitchFamily="34" charset="0"/>
                <a:ea typeface="Calibri" panose="020F0502020204030204" pitchFamily="34" charset="0"/>
                <a:cs typeface="Times New Roman" panose="02020603050405020304" pitchFamily="18" charset="0"/>
              </a:rPr>
              <a:t>конкурентность</a:t>
            </a:r>
            <a:r>
              <a:rPr lang="ru-RU" sz="2000" dirty="0">
                <a:latin typeface="Calibri" panose="020F0502020204030204" pitchFamily="34" charset="0"/>
                <a:ea typeface="Calibri" panose="020F0502020204030204" pitchFamily="34" charset="0"/>
                <a:cs typeface="Times New Roman" panose="02020603050405020304" pitchFamily="18" charset="0"/>
              </a:rPr>
              <a:t> отбора; </a:t>
            </a:r>
          </a:p>
          <a:p>
            <a:r>
              <a:rPr lang="ru-RU" sz="2000" dirty="0">
                <a:latin typeface="Calibri" panose="020F0502020204030204" pitchFamily="34" charset="0"/>
                <a:ea typeface="Calibri" panose="020F0502020204030204" pitchFamily="34" charset="0"/>
                <a:cs typeface="Times New Roman" panose="02020603050405020304" pitchFamily="18" charset="0"/>
              </a:rPr>
              <a:t>д) первостепенность личностных качеств. </a:t>
            </a:r>
          </a:p>
          <a:p>
            <a:r>
              <a:rPr lang="ru-RU" sz="2000" dirty="0">
                <a:latin typeface="Calibri" panose="020F0502020204030204" pitchFamily="34" charset="0"/>
                <a:ea typeface="Calibri" panose="020F0502020204030204" pitchFamily="34" charset="0"/>
                <a:cs typeface="Times New Roman" panose="02020603050405020304" pitchFamily="18" charset="0"/>
              </a:rPr>
              <a:t>8. Каналы </a:t>
            </a:r>
            <a:r>
              <a:rPr lang="ru-RU" sz="2000" dirty="0" err="1">
                <a:latin typeface="Calibri" panose="020F0502020204030204" pitchFamily="34" charset="0"/>
                <a:ea typeface="Calibri" panose="020F0502020204030204" pitchFamily="34" charset="0"/>
                <a:cs typeface="Times New Roman" panose="02020603050405020304" pitchFamily="18" charset="0"/>
              </a:rPr>
              <a:t>рекрутирования</a:t>
            </a:r>
            <a:r>
              <a:rPr lang="ru-RU" sz="2000" dirty="0">
                <a:latin typeface="Calibri" panose="020F0502020204030204" pitchFamily="34" charset="0"/>
                <a:ea typeface="Calibri" panose="020F0502020204030204" pitchFamily="34" charset="0"/>
                <a:cs typeface="Times New Roman" panose="02020603050405020304" pitchFamily="18" charset="0"/>
              </a:rPr>
              <a:t> элиты в демократическом обществе:</a:t>
            </a:r>
          </a:p>
          <a:p>
            <a:r>
              <a:rPr lang="ru-RU" sz="2000" dirty="0">
                <a:latin typeface="Calibri" panose="020F0502020204030204" pitchFamily="34" charset="0"/>
                <a:ea typeface="Calibri" panose="020F0502020204030204" pitchFamily="34" charset="0"/>
                <a:cs typeface="Times New Roman" panose="02020603050405020304" pitchFamily="18" charset="0"/>
              </a:rPr>
              <a:t>а) государственная служба;</a:t>
            </a:r>
          </a:p>
          <a:p>
            <a:r>
              <a:rPr lang="ru-RU" sz="2000" dirty="0">
                <a:latin typeface="Calibri" panose="020F0502020204030204" pitchFamily="34" charset="0"/>
                <a:ea typeface="Calibri" panose="020F0502020204030204" pitchFamily="34" charset="0"/>
                <a:cs typeface="Times New Roman" panose="02020603050405020304" pitchFamily="18" charset="0"/>
              </a:rPr>
              <a:t>б) общественная деятельность;</a:t>
            </a:r>
          </a:p>
          <a:p>
            <a:r>
              <a:rPr lang="ru-RU" sz="2000" dirty="0">
                <a:latin typeface="Calibri" panose="020F0502020204030204" pitchFamily="34" charset="0"/>
                <a:ea typeface="Calibri" panose="020F0502020204030204" pitchFamily="34" charset="0"/>
                <a:cs typeface="Times New Roman" panose="02020603050405020304" pitchFamily="18" charset="0"/>
              </a:rPr>
              <a:t>в) система образования и культуры;</a:t>
            </a:r>
          </a:p>
          <a:p>
            <a:r>
              <a:rPr lang="ru-RU" sz="2000" dirty="0">
                <a:latin typeface="Calibri" panose="020F0502020204030204" pitchFamily="34" charset="0"/>
                <a:ea typeface="Calibri" panose="020F0502020204030204" pitchFamily="34" charset="0"/>
                <a:cs typeface="Times New Roman" panose="02020603050405020304" pitchFamily="18" charset="0"/>
              </a:rPr>
              <a:t>г) экономическая деятельность. </a:t>
            </a:r>
          </a:p>
          <a:p>
            <a:r>
              <a:rPr lang="ru-RU" sz="2000" dirty="0">
                <a:latin typeface="Calibri" panose="020F0502020204030204" pitchFamily="34" charset="0"/>
                <a:ea typeface="Calibri" panose="020F0502020204030204" pitchFamily="34" charset="0"/>
                <a:cs typeface="Times New Roman" panose="02020603050405020304" pitchFamily="18" charset="0"/>
              </a:rPr>
              <a:t>9. Критерии эффективности деятельности политической элиты:</a:t>
            </a:r>
          </a:p>
          <a:p>
            <a:r>
              <a:rPr lang="ru-RU" sz="2000" dirty="0">
                <a:latin typeface="Calibri" panose="020F0502020204030204" pitchFamily="34" charset="0"/>
                <a:ea typeface="Calibri" panose="020F0502020204030204" pitchFamily="34" charset="0"/>
                <a:cs typeface="Times New Roman" panose="02020603050405020304" pitchFamily="18" charset="0"/>
              </a:rPr>
              <a:t>а) достигнутый уровень прогресса и благосостояния своего народа; </a:t>
            </a:r>
          </a:p>
          <a:p>
            <a:r>
              <a:rPr lang="ru-RU" sz="2000" dirty="0">
                <a:latin typeface="Calibri" panose="020F0502020204030204" pitchFamily="34" charset="0"/>
                <a:ea typeface="Calibri" panose="020F0502020204030204" pitchFamily="34" charset="0"/>
                <a:cs typeface="Times New Roman" panose="02020603050405020304" pitchFamily="18" charset="0"/>
              </a:rPr>
              <a:t>б) политическая стабильность общества;</a:t>
            </a:r>
          </a:p>
          <a:p>
            <a:r>
              <a:rPr lang="ru-RU" sz="2000" dirty="0">
                <a:latin typeface="Calibri" panose="020F0502020204030204" pitchFamily="34" charset="0"/>
                <a:ea typeface="Calibri" panose="020F0502020204030204" pitchFamily="34" charset="0"/>
                <a:cs typeface="Times New Roman" panose="02020603050405020304" pitchFamily="18" charset="0"/>
              </a:rPr>
              <a:t>в) национальная безопасность; </a:t>
            </a:r>
          </a:p>
          <a:p>
            <a:r>
              <a:rPr lang="ru-RU" sz="2000" dirty="0">
                <a:latin typeface="Calibri" panose="020F0502020204030204" pitchFamily="34" charset="0"/>
                <a:ea typeface="Calibri" panose="020F0502020204030204" pitchFamily="34" charset="0"/>
                <a:cs typeface="Times New Roman" panose="02020603050405020304" pitchFamily="18" charset="0"/>
              </a:rPr>
              <a:t>г) оптимальное соотношение между гражданским обществом и государством. </a:t>
            </a:r>
            <a:endParaRPr lang="ru-RU" sz="2000" dirty="0"/>
          </a:p>
        </p:txBody>
      </p:sp>
    </p:spTree>
    <p:extLst>
      <p:ext uri="{BB962C8B-B14F-4D97-AF65-F5344CB8AC3E}">
        <p14:creationId xmlns:p14="http://schemas.microsoft.com/office/powerpoint/2010/main" val="2658146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sp>
        <p:nvSpPr>
          <p:cNvPr id="2" name="Прямоугольник 1">
            <a:extLst>
              <a:ext uri="{FF2B5EF4-FFF2-40B4-BE49-F238E27FC236}">
                <a16:creationId xmlns:a16="http://schemas.microsoft.com/office/drawing/2014/main" id="{314604AD-ABB6-A540-8E94-DF0AE6106448}"/>
              </a:ext>
            </a:extLst>
          </p:cNvPr>
          <p:cNvSpPr/>
          <p:nvPr/>
        </p:nvSpPr>
        <p:spPr>
          <a:xfrm>
            <a:off x="3089910" y="893718"/>
            <a:ext cx="8911453" cy="4154984"/>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10. Структура политической элиты и её основные виды:</a:t>
            </a:r>
          </a:p>
          <a:p>
            <a:r>
              <a:rPr lang="ru-RU" sz="2400" dirty="0">
                <a:latin typeface="Calibri" panose="020F0502020204030204" pitchFamily="34" charset="0"/>
                <a:ea typeface="Calibri" panose="020F0502020204030204" pitchFamily="34" charset="0"/>
                <a:cs typeface="Times New Roman" panose="02020603050405020304" pitchFamily="18" charset="0"/>
              </a:rPr>
              <a:t>а) статусная позиция в институциональной политической системе: публичные государственные деятели, высшее чиновничество, лидеры политических партий и общественных движений;</a:t>
            </a:r>
          </a:p>
          <a:p>
            <a:r>
              <a:rPr lang="ru-RU" sz="2400" dirty="0">
                <a:latin typeface="Calibri" panose="020F0502020204030204" pitchFamily="34" charset="0"/>
                <a:ea typeface="Calibri" panose="020F0502020204030204" pitchFamily="34" charset="0"/>
                <a:cs typeface="Times New Roman" panose="02020603050405020304" pitchFamily="18" charset="0"/>
              </a:rPr>
              <a:t>б) объем полномочий: общенациональная (федеральная) элита, региональная элита, местная элита;</a:t>
            </a:r>
          </a:p>
          <a:p>
            <a:r>
              <a:rPr lang="ru-RU" sz="2400" dirty="0">
                <a:latin typeface="Calibri" panose="020F0502020204030204" pitchFamily="34" charset="0"/>
                <a:ea typeface="Calibri" panose="020F0502020204030204" pitchFamily="34" charset="0"/>
                <a:cs typeface="Times New Roman" panose="02020603050405020304" pitchFamily="18" charset="0"/>
              </a:rPr>
              <a:t>в) идеологическая и партийная принадлежность: либеральная, социально-демократическая, национально-патриотическая элиты;</a:t>
            </a:r>
          </a:p>
          <a:p>
            <a:r>
              <a:rPr lang="ru-RU" sz="2400" dirty="0">
                <a:latin typeface="Calibri" panose="020F0502020204030204" pitchFamily="34" charset="0"/>
                <a:ea typeface="Calibri" panose="020F0502020204030204" pitchFamily="34" charset="0"/>
                <a:cs typeface="Times New Roman" panose="02020603050405020304" pitchFamily="18" charset="0"/>
              </a:rPr>
              <a:t>г) место в системе принятия государственных решений: правящая элита, оппозиционная элита. </a:t>
            </a:r>
          </a:p>
          <a:p>
            <a:r>
              <a:rPr lang="ru-RU" sz="2400" dirty="0">
                <a:latin typeface="Calibri" panose="020F0502020204030204" pitchFamily="34" charset="0"/>
                <a:ea typeface="Calibri" panose="020F0502020204030204" pitchFamily="34" charset="0"/>
                <a:cs typeface="Times New Roman" panose="02020603050405020304" pitchFamily="18" charset="0"/>
              </a:rPr>
              <a:t>11. Политическая элита в современной России.</a:t>
            </a:r>
          </a:p>
        </p:txBody>
      </p:sp>
    </p:spTree>
    <p:extLst>
      <p:ext uri="{BB962C8B-B14F-4D97-AF65-F5344CB8AC3E}">
        <p14:creationId xmlns:p14="http://schemas.microsoft.com/office/powerpoint/2010/main" val="750718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7BE74A0D-897E-8B40-93B2-31809A8ABFE8}"/>
              </a:ext>
            </a:extLst>
          </p:cNvPr>
          <p:cNvSpPr/>
          <p:nvPr/>
        </p:nvSpPr>
        <p:spPr>
          <a:xfrm>
            <a:off x="1952976" y="1760398"/>
            <a:ext cx="9606845" cy="3860096"/>
          </a:xfrm>
          <a:prstGeom prst="rect">
            <a:avLst/>
          </a:prstGeom>
        </p:spPr>
        <p:txBody>
          <a:bodyPr wrap="square">
            <a:spAutoFit/>
          </a:bodyPr>
          <a:lstStyle/>
          <a:p>
            <a:pPr algn="just">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Почему необходимо обновление состава политической элиты? (Приведите два довода.) На основании обществоведческих знаний, информации СМИ и личного социального опыта назовите любые два социальных лифта, способствующих обновлению состава политической элиты</a:t>
            </a:r>
          </a:p>
          <a:p>
            <a:pPr algn="just">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526922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
        <p:nvSpPr>
          <p:cNvPr id="6" name="Прямоугольник 5">
            <a:extLst>
              <a:ext uri="{FF2B5EF4-FFF2-40B4-BE49-F238E27FC236}">
                <a16:creationId xmlns:a16="http://schemas.microsoft.com/office/drawing/2014/main" id="{619FEBE9-0DB1-B34C-9052-815A668C1228}"/>
              </a:ext>
            </a:extLst>
          </p:cNvPr>
          <p:cNvSpPr/>
          <p:nvPr/>
        </p:nvSpPr>
        <p:spPr>
          <a:xfrm>
            <a:off x="661639" y="179529"/>
            <a:ext cx="9207190" cy="830997"/>
          </a:xfrm>
          <a:prstGeom prst="rect">
            <a:avLst/>
          </a:prstGeom>
        </p:spPr>
        <p:txBody>
          <a:bodyPr wrap="square">
            <a:spAutoFit/>
          </a:bodyPr>
          <a:lstStyle/>
          <a:p>
            <a:pPr algn="just"/>
            <a:r>
              <a:rPr lang="ru-RU" sz="2400" dirty="0">
                <a:solidFill>
                  <a:srgbClr val="FF0000"/>
                </a:solidFill>
                <a:ea typeface="Calibri" panose="020F0502020204030204" pitchFamily="34" charset="0"/>
                <a:cs typeface="Times New Roman" panose="02020603050405020304" pitchFamily="18" charset="0"/>
              </a:rPr>
              <a:t>Выберите верные суждения о политическом лидерстве,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effectLst/>
              </a:rPr>
              <a:t> </a:t>
            </a:r>
            <a:endParaRPr lang="ru-RU" sz="2400" dirty="0">
              <a:solidFill>
                <a:srgbClr val="FF0000"/>
              </a:solidFill>
            </a:endParaRPr>
          </a:p>
        </p:txBody>
      </p:sp>
      <p:sp>
        <p:nvSpPr>
          <p:cNvPr id="7" name="Прямоугольник 6">
            <a:extLst>
              <a:ext uri="{FF2B5EF4-FFF2-40B4-BE49-F238E27FC236}">
                <a16:creationId xmlns:a16="http://schemas.microsoft.com/office/drawing/2014/main" id="{DDC508A2-F5FA-364F-BD93-5115746C2071}"/>
              </a:ext>
            </a:extLst>
          </p:cNvPr>
          <p:cNvSpPr/>
          <p:nvPr/>
        </p:nvSpPr>
        <p:spPr>
          <a:xfrm>
            <a:off x="156117" y="1135231"/>
            <a:ext cx="8430322" cy="4310539"/>
          </a:xfrm>
          <a:prstGeom prst="rect">
            <a:avLst/>
          </a:prstGeom>
        </p:spPr>
        <p:txBody>
          <a:bodyPr wrap="square">
            <a:spAutoFit/>
          </a:bodyPr>
          <a:lstStyle/>
          <a:p>
            <a:pPr marR="156210" algn="just">
              <a:spcBef>
                <a:spcPts val="260"/>
              </a:spcBef>
            </a:pPr>
            <a:r>
              <a:rPr lang="ru-RU" dirty="0">
                <a:latin typeface="Montserrat Medium" pitchFamily="2" charset="0"/>
                <a:ea typeface="Times New Roman" panose="02020603050405020304" pitchFamily="18" charset="0"/>
              </a:rPr>
              <a:t>1) Политическим лидерством называют способность определённого лица решающим образом постоянно влиять на всё общество, социальную группу, организацию. </a:t>
            </a:r>
            <a:endParaRPr lang="ru-RU" dirty="0">
              <a:latin typeface="Times New Roman" panose="02020603050405020304" pitchFamily="18" charset="0"/>
              <a:ea typeface="Times New Roman" panose="02020603050405020304" pitchFamily="18" charset="0"/>
            </a:endParaRPr>
          </a:p>
          <a:p>
            <a:pPr marR="156210" algn="just">
              <a:spcBef>
                <a:spcPts val="260"/>
              </a:spcBef>
            </a:pPr>
            <a:r>
              <a:rPr lang="ru-RU" dirty="0">
                <a:latin typeface="Montserrat Medium" pitchFamily="2" charset="0"/>
                <a:ea typeface="Times New Roman" panose="02020603050405020304" pitchFamily="18" charset="0"/>
              </a:rPr>
              <a:t>2) Авторитет влияние политического лидера харизматического типа, как </a:t>
            </a:r>
            <a:r>
              <a:rPr lang="ru-RU" dirty="0">
                <a:latin typeface="Times New Roman" panose="02020603050405020304" pitchFamily="18" charset="0"/>
                <a:ea typeface="Times New Roman" panose="02020603050405020304" pitchFamily="18" charset="0"/>
              </a:rPr>
              <a:t> </a:t>
            </a:r>
            <a:r>
              <a:rPr lang="ru-RU" dirty="0">
                <a:latin typeface="Montserrat Medium" pitchFamily="2" charset="0"/>
                <a:ea typeface="Times New Roman" panose="02020603050405020304" pitchFamily="18" charset="0"/>
              </a:rPr>
              <a:t>правило, основаны на вере народа в особый дар лидера, его сверхъестественную способность эффективно решать все проблемы. </a:t>
            </a:r>
            <a:endParaRPr lang="ru-RU" dirty="0">
              <a:latin typeface="Times New Roman" panose="02020603050405020304" pitchFamily="18" charset="0"/>
              <a:ea typeface="Times New Roman" panose="02020603050405020304" pitchFamily="18" charset="0"/>
            </a:endParaRPr>
          </a:p>
          <a:p>
            <a:pPr marR="151765" algn="just"/>
            <a:r>
              <a:rPr lang="ru-RU" dirty="0">
                <a:latin typeface="Montserrat Medium" pitchFamily="2" charset="0"/>
                <a:ea typeface="Times New Roman" panose="02020603050405020304" pitchFamily="18" charset="0"/>
              </a:rPr>
              <a:t>3) Демократический тип политического лидерства характеризуется тем, что, выполняя свои функции, лидер опирается на активность подчинённых, учитывает их мнение. </a:t>
            </a:r>
            <a:endParaRPr lang="ru-RU" dirty="0">
              <a:latin typeface="Times New Roman" panose="02020603050405020304" pitchFamily="18" charset="0"/>
              <a:ea typeface="Times New Roman" panose="02020603050405020304" pitchFamily="18" charset="0"/>
            </a:endParaRPr>
          </a:p>
          <a:p>
            <a:pPr marR="165100" algn="just"/>
            <a:r>
              <a:rPr lang="ru-RU" dirty="0">
                <a:latin typeface="Montserrat Medium" pitchFamily="2" charset="0"/>
                <a:ea typeface="Times New Roman" panose="02020603050405020304" pitchFamily="18" charset="0"/>
              </a:rPr>
              <a:t>4) Рационально-легальное лидерство основано на традиции, вере подчинённых то, что власть законна, поскольку она существовала всегда. </a:t>
            </a:r>
            <a:endParaRPr lang="ru-RU"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5) Политический лидер вырабатывает политический курс, в той или иной мере отражающий реалии жизни общества.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2370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4965" y="6572739"/>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250966" y="2528808"/>
            <a:ext cx="4481868" cy="4156518"/>
          </a:xfrm>
          <a:prstGeom prst="rect">
            <a:avLst/>
          </a:prstGeom>
        </p:spPr>
      </p:pic>
      <p:sp>
        <p:nvSpPr>
          <p:cNvPr id="4" name="Прямоугольник 3">
            <a:extLst>
              <a:ext uri="{FF2B5EF4-FFF2-40B4-BE49-F238E27FC236}">
                <a16:creationId xmlns:a16="http://schemas.microsoft.com/office/drawing/2014/main" id="{255D9F96-7A92-F04D-9147-F48E918D1704}"/>
              </a:ext>
            </a:extLst>
          </p:cNvPr>
          <p:cNvSpPr/>
          <p:nvPr/>
        </p:nvSpPr>
        <p:spPr>
          <a:xfrm>
            <a:off x="210083" y="128368"/>
            <a:ext cx="9285248" cy="646331"/>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политической элите запишите </a:t>
            </a:r>
            <a:r>
              <a:rPr lang="ru-RU"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a:t>
            </a:r>
            <a:r>
              <a:rPr lang="ru-RU" dirty="0">
                <a:solidFill>
                  <a:srgbClr val="FF0000"/>
                </a:solidFill>
                <a:effectLst/>
              </a:rPr>
              <a:t> </a:t>
            </a:r>
            <a:endParaRPr lang="ru-RU" dirty="0">
              <a:solidFill>
                <a:srgbClr val="FF0000"/>
              </a:solidFill>
            </a:endParaRPr>
          </a:p>
        </p:txBody>
      </p:sp>
      <p:sp>
        <p:nvSpPr>
          <p:cNvPr id="9" name="Прямоугольник 8">
            <a:extLst>
              <a:ext uri="{FF2B5EF4-FFF2-40B4-BE49-F238E27FC236}">
                <a16:creationId xmlns:a16="http://schemas.microsoft.com/office/drawing/2014/main" id="{E7D0B805-9158-D24F-958B-5157786BAB37}"/>
              </a:ext>
            </a:extLst>
          </p:cNvPr>
          <p:cNvSpPr/>
          <p:nvPr/>
        </p:nvSpPr>
        <p:spPr>
          <a:xfrm>
            <a:off x="210082" y="1025650"/>
            <a:ext cx="8443263" cy="5450018"/>
          </a:xfrm>
          <a:prstGeom prst="rect">
            <a:avLst/>
          </a:prstGeom>
        </p:spPr>
        <p:txBody>
          <a:bodyPr wrap="square">
            <a:spAutoFit/>
          </a:bodyPr>
          <a:lstStyle/>
          <a:p>
            <a:pPr marR="146685">
              <a:lnSpc>
                <a:spcPct val="150000"/>
              </a:lnSpc>
              <a:spcBef>
                <a:spcPts val="530"/>
              </a:spcBef>
            </a:pPr>
            <a:r>
              <a:rPr lang="ru-RU" dirty="0">
                <a:latin typeface="Montserrat Medium" pitchFamily="2" charset="0"/>
                <a:ea typeface="Times New Roman" panose="02020603050405020304" pitchFamily="18" charset="0"/>
              </a:rPr>
              <a:t>1) Формированию политических элит в определённой мере способствует значимость престижность управленческого труда. </a:t>
            </a:r>
            <a:endParaRPr lang="ru-RU" sz="1600" dirty="0">
              <a:effectLst/>
              <a:latin typeface="Times New Roman" panose="02020603050405020304" pitchFamily="18" charset="0"/>
              <a:ea typeface="Times New Roman" panose="02020603050405020304" pitchFamily="18" charset="0"/>
            </a:endParaRPr>
          </a:p>
          <a:p>
            <a:pPr marR="151130">
              <a:lnSpc>
                <a:spcPct val="150000"/>
              </a:lnSpc>
            </a:pPr>
            <a:r>
              <a:rPr lang="ru-RU" dirty="0">
                <a:latin typeface="Montserrat Medium" pitchFamily="2" charset="0"/>
                <a:ea typeface="Times New Roman" panose="02020603050405020304" pitchFamily="18" charset="0"/>
              </a:rPr>
              <a:t>2) К факторам формирования политических элит относят возможность получения различных привилегий. </a:t>
            </a:r>
            <a:endParaRPr lang="ru-RU" sz="1600" dirty="0">
              <a:effectLst/>
              <a:latin typeface="Times New Roman" panose="02020603050405020304" pitchFamily="18" charset="0"/>
              <a:ea typeface="Times New Roman" panose="02020603050405020304" pitchFamily="18" charset="0"/>
            </a:endParaRPr>
          </a:p>
          <a:p>
            <a:pPr marR="147955">
              <a:lnSpc>
                <a:spcPct val="150000"/>
              </a:lnSpc>
            </a:pPr>
            <a:r>
              <a:rPr lang="ru-RU" dirty="0">
                <a:latin typeface="Montserrat Medium" pitchFamily="2" charset="0"/>
                <a:ea typeface="Times New Roman" panose="02020603050405020304" pitchFamily="18" charset="0"/>
              </a:rPr>
              <a:t>3) В любом обществе могут складываться серьёзные противоречия между составом и интересами элитарных и  </a:t>
            </a:r>
            <a:r>
              <a:rPr lang="ru-RU" dirty="0" err="1">
                <a:latin typeface="Montserrat Medium" pitchFamily="2" charset="0"/>
                <a:ea typeface="Times New Roman" panose="02020603050405020304" pitchFamily="18" charset="0"/>
              </a:rPr>
              <a:t>неэлитарных</a:t>
            </a:r>
            <a:r>
              <a:rPr lang="ru-RU" dirty="0">
                <a:latin typeface="Montserrat Medium" pitchFamily="2" charset="0"/>
                <a:ea typeface="Times New Roman" panose="02020603050405020304" pitchFamily="18" charset="0"/>
              </a:rPr>
              <a:t> групп. </a:t>
            </a:r>
            <a:endParaRPr lang="ru-RU" sz="1600" dirty="0">
              <a:effectLst/>
              <a:latin typeface="Times New Roman" panose="02020603050405020304" pitchFamily="18" charset="0"/>
              <a:ea typeface="Times New Roman" panose="02020603050405020304" pitchFamily="18" charset="0"/>
            </a:endParaRPr>
          </a:p>
          <a:p>
            <a:pPr marR="150495">
              <a:lnSpc>
                <a:spcPct val="150000"/>
              </a:lnSpc>
            </a:pPr>
            <a:r>
              <a:rPr lang="ru-RU" dirty="0">
                <a:latin typeface="Montserrat Medium" pitchFamily="2" charset="0"/>
                <a:ea typeface="Times New Roman" panose="02020603050405020304" pitchFamily="18" charset="0"/>
              </a:rPr>
              <a:t>4) Политическая элита распоряжается определёнными информационными статусными ресурсами. </a:t>
            </a:r>
            <a:endParaRPr lang="ru-RU" sz="1600" dirty="0">
              <a:effectLst/>
              <a:latin typeface="Times New Roman" panose="02020603050405020304" pitchFamily="18" charset="0"/>
              <a:ea typeface="Times New Roman" panose="02020603050405020304" pitchFamily="18" charset="0"/>
            </a:endParaRPr>
          </a:p>
          <a:p>
            <a:pPr marR="150495">
              <a:lnSpc>
                <a:spcPct val="150000"/>
              </a:lnSpc>
            </a:pPr>
            <a:r>
              <a:rPr lang="ru-RU" dirty="0">
                <a:latin typeface="Montserrat Medium" pitchFamily="2" charset="0"/>
                <a:ea typeface="Times New Roman" panose="02020603050405020304" pitchFamily="18" charset="0"/>
              </a:rPr>
              <a:t>5) Правящую элиту составляют политические деятели, лидеры партий, находящиеся в оппозиции проводимому политическому курсу. </a:t>
            </a:r>
            <a:endParaRPr lang="ru-RU" sz="16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9041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516116" y="6538608"/>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12013" y="3997667"/>
            <a:ext cx="4696359" cy="2743200"/>
          </a:xfrm>
          <a:prstGeom prst="rect">
            <a:avLst/>
          </a:prstGeom>
        </p:spPr>
      </p:pic>
      <p:sp>
        <p:nvSpPr>
          <p:cNvPr id="7" name="Прямоугольник 6">
            <a:extLst>
              <a:ext uri="{FF2B5EF4-FFF2-40B4-BE49-F238E27FC236}">
                <a16:creationId xmlns:a16="http://schemas.microsoft.com/office/drawing/2014/main" id="{E641016E-8113-AD43-A555-232C6EAC22E6}"/>
              </a:ext>
            </a:extLst>
          </p:cNvPr>
          <p:cNvSpPr/>
          <p:nvPr/>
        </p:nvSpPr>
        <p:spPr>
          <a:xfrm>
            <a:off x="516116" y="450851"/>
            <a:ext cx="9145817" cy="4154984"/>
          </a:xfrm>
          <a:prstGeom prst="rect">
            <a:avLst/>
          </a:prstGeom>
        </p:spPr>
        <p:txBody>
          <a:bodyPr wrap="square">
            <a:spAutoFit/>
          </a:bodyPr>
          <a:lstStyle/>
          <a:p>
            <a:pPr marR="106680" algn="just">
              <a:spcBef>
                <a:spcPts val="1655"/>
              </a:spcBef>
            </a:pPr>
            <a:r>
              <a:rPr lang="ru-RU" sz="2400" dirty="0">
                <a:solidFill>
                  <a:srgbClr val="000000"/>
                </a:solidFill>
                <a:latin typeface="Montserrat Medium" pitchFamily="2" charset="0"/>
                <a:ea typeface="Times New Roman" panose="02020603050405020304" pitchFamily="18" charset="0"/>
              </a:rPr>
              <a:t>Гражданин Н. был избран губернатором области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Он уделяет большое внимание развитию институтов гражданского общества, защите прав и свобод граждан. Он регулярно встречается с жителями населённых пунктов области, стремится максимально удовлетворять пожелания жителей. Определите тип лидерства в зависимости от способа легитимации (узаконения) власти. Назовите два других типа лидерства, выделяемых по данному критерию, кратко охарактеризуйте один любой из них.</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40141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66903" y="4962655"/>
            <a:ext cx="3754419" cy="3071798"/>
          </a:xfrm>
          <a:prstGeom prst="rect">
            <a:avLst/>
          </a:prstGeom>
        </p:spPr>
      </p:pic>
      <p:sp>
        <p:nvSpPr>
          <p:cNvPr id="2" name="Прямоугольник 1">
            <a:extLst>
              <a:ext uri="{FF2B5EF4-FFF2-40B4-BE49-F238E27FC236}">
                <a16:creationId xmlns:a16="http://schemas.microsoft.com/office/drawing/2014/main" id="{4C155023-A0C5-BF4F-A74B-56A09E1268C1}"/>
              </a:ext>
            </a:extLst>
          </p:cNvPr>
          <p:cNvSpPr/>
          <p:nvPr/>
        </p:nvSpPr>
        <p:spPr>
          <a:xfrm>
            <a:off x="390293" y="216284"/>
            <a:ext cx="9879980" cy="830997"/>
          </a:xfrm>
          <a:prstGeom prst="rect">
            <a:avLst/>
          </a:prstGeom>
        </p:spPr>
        <p:txBody>
          <a:bodyPr wrap="square">
            <a:spAutoFit/>
          </a:bodyPr>
          <a:lstStyle/>
          <a:p>
            <a:pPr algn="just"/>
            <a:r>
              <a:rPr lang="ru-RU" sz="2400" dirty="0">
                <a:solidFill>
                  <a:srgbClr val="FF0000"/>
                </a:solidFill>
                <a:ea typeface="Calibri" panose="020F0502020204030204" pitchFamily="34" charset="0"/>
                <a:cs typeface="Times New Roman" panose="02020603050405020304" pitchFamily="18" charset="0"/>
              </a:rPr>
              <a:t>Выберите верные суждения о политическом лидерстве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effectLst/>
              </a:rPr>
              <a:t> </a:t>
            </a:r>
            <a:endParaRPr lang="ru-RU" sz="2400" dirty="0">
              <a:solidFill>
                <a:srgbClr val="FF0000"/>
              </a:solidFill>
            </a:endParaRPr>
          </a:p>
        </p:txBody>
      </p:sp>
      <p:sp>
        <p:nvSpPr>
          <p:cNvPr id="5" name="Прямоугольник 4">
            <a:extLst>
              <a:ext uri="{FF2B5EF4-FFF2-40B4-BE49-F238E27FC236}">
                <a16:creationId xmlns:a16="http://schemas.microsoft.com/office/drawing/2014/main" id="{3114EDC8-99DE-3A48-A4E8-21B1DB97BDCE}"/>
              </a:ext>
            </a:extLst>
          </p:cNvPr>
          <p:cNvSpPr/>
          <p:nvPr/>
        </p:nvSpPr>
        <p:spPr>
          <a:xfrm>
            <a:off x="390292" y="1491267"/>
            <a:ext cx="9879979" cy="4154984"/>
          </a:xfrm>
          <a:prstGeom prst="rect">
            <a:avLst/>
          </a:prstGeom>
        </p:spPr>
        <p:txBody>
          <a:bodyPr wrap="square">
            <a:spAutoFit/>
          </a:bodyPr>
          <a:lstStyle/>
          <a:p>
            <a:pPr algn="just">
              <a:spcBef>
                <a:spcPts val="565"/>
              </a:spcBef>
            </a:pPr>
            <a:r>
              <a:rPr lang="ru-RU" sz="2400" dirty="0">
                <a:ea typeface="Times New Roman" panose="02020603050405020304" pitchFamily="18" charset="0"/>
              </a:rPr>
              <a:t>1) Авторитарное лидерство предполагает единоличное направляющее воздействие лидера на подчинённых.</a:t>
            </a:r>
          </a:p>
          <a:p>
            <a:pPr algn="just"/>
            <a:r>
              <a:rPr lang="ru-RU" sz="2400" dirty="0">
                <a:ea typeface="Times New Roman" panose="02020603050405020304" pitchFamily="18" charset="0"/>
              </a:rPr>
              <a:t>2) Демократическое лидерство предполагает учёт лидером мнений членов организации.</a:t>
            </a:r>
          </a:p>
          <a:p>
            <a:pPr algn="just"/>
            <a:r>
              <a:rPr lang="ru-RU" sz="2400" dirty="0">
                <a:ea typeface="Times New Roman" panose="02020603050405020304" pitchFamily="18" charset="0"/>
              </a:rPr>
              <a:t>3) Эффективность деятельности лидеров определяется только их личностными качествами.</a:t>
            </a:r>
          </a:p>
          <a:p>
            <a:pPr algn="just"/>
            <a:r>
              <a:rPr lang="ru-RU" sz="2400" dirty="0">
                <a:ea typeface="Times New Roman" panose="02020603050405020304" pitchFamily="18" charset="0"/>
              </a:rPr>
              <a:t>4) Традиционное лидерство предполагает признание исключительных, сверхъестественных качеств лидера. </a:t>
            </a:r>
          </a:p>
          <a:p>
            <a:pPr algn="just"/>
            <a:r>
              <a:rPr lang="ru-RU" sz="2400" dirty="0">
                <a:ea typeface="Calibri" panose="020F0502020204030204" pitchFamily="34" charset="0"/>
                <a:cs typeface="Times New Roman" panose="02020603050405020304" pitchFamily="18" charset="0"/>
              </a:rPr>
              <a:t>5) Политическим лидером в современном обществе становится, как правило, человек, чьи качества оказываются наиболее востребованными в сложившейся ситуации.</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2811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
        <p:nvSpPr>
          <p:cNvPr id="4" name="Прямоугольник 3">
            <a:extLst>
              <a:ext uri="{FF2B5EF4-FFF2-40B4-BE49-F238E27FC236}">
                <a16:creationId xmlns:a16="http://schemas.microsoft.com/office/drawing/2014/main" id="{C3A36CC2-0EA0-0F4D-94C1-032E7410210D}"/>
              </a:ext>
            </a:extLst>
          </p:cNvPr>
          <p:cNvSpPr/>
          <p:nvPr/>
        </p:nvSpPr>
        <p:spPr>
          <a:xfrm>
            <a:off x="877536" y="140203"/>
            <a:ext cx="8494445" cy="2677656"/>
          </a:xfrm>
          <a:prstGeom prst="rect">
            <a:avLst/>
          </a:prstGeom>
        </p:spPr>
        <p:txBody>
          <a:bodyPr wrap="square">
            <a:spAutoFit/>
          </a:bodyPr>
          <a:lstStyle/>
          <a:p>
            <a:r>
              <a:rPr lang="ru-RU" sz="2400" dirty="0">
                <a:solidFill>
                  <a:srgbClr val="FF0000"/>
                </a:solidFill>
                <a:ea typeface="Calibri" panose="020F0502020204030204" pitchFamily="34" charset="0"/>
                <a:cs typeface="Times New Roman" panose="02020603050405020304" pitchFamily="18" charset="0"/>
              </a:rPr>
              <a:t>А. был избран губернатором области </a:t>
            </a:r>
            <a:r>
              <a:rPr lang="ru-RU" sz="2400" dirty="0" err="1">
                <a:solidFill>
                  <a:srgbClr val="FF0000"/>
                </a:solidFill>
                <a:ea typeface="Calibri" panose="020F0502020204030204" pitchFamily="34" charset="0"/>
                <a:cs typeface="Times New Roman" panose="02020603050405020304" pitchFamily="18" charset="0"/>
              </a:rPr>
              <a:t>Z</a:t>
            </a:r>
            <a:r>
              <a:rPr lang="ru-RU" sz="2400" dirty="0">
                <a:solidFill>
                  <a:srgbClr val="FF0000"/>
                </a:solidFill>
                <a:ea typeface="Calibri" panose="020F0502020204030204" pitchFamily="34" charset="0"/>
                <a:cs typeface="Times New Roman" panose="02020603050405020304" pitchFamily="18" charset="0"/>
              </a:rPr>
              <a:t>. Он уделяет большое внимание защите прав и свобод граждан, развитию институтов гражданского общества. В общении он доброжелателен, открыт для критики. Что из перечисленного ниже характеризует тип политического лидерства, описанный в данной ситуации? Запишите цифры, под которыми указаны верные характеристики</a:t>
            </a:r>
            <a:r>
              <a:rPr lang="ru-RU" sz="2400" dirty="0">
                <a:solidFill>
                  <a:srgbClr val="FF0000"/>
                </a:solidFill>
                <a:effectLst/>
              </a:rPr>
              <a:t> </a:t>
            </a:r>
            <a:endParaRPr lang="ru-RU" sz="2400" dirty="0">
              <a:solidFill>
                <a:srgbClr val="FF0000"/>
              </a:solidFill>
            </a:endParaRPr>
          </a:p>
        </p:txBody>
      </p:sp>
    </p:spTree>
    <p:extLst>
      <p:ext uri="{BB962C8B-B14F-4D97-AF65-F5344CB8AC3E}">
        <p14:creationId xmlns:p14="http://schemas.microsoft.com/office/powerpoint/2010/main" val="9759169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BE079A7B-83CE-DF45-BC86-8F4D7F8456C7}"/>
              </a:ext>
            </a:extLst>
          </p:cNvPr>
          <p:cNvSpPr/>
          <p:nvPr/>
        </p:nvSpPr>
        <p:spPr>
          <a:xfrm>
            <a:off x="1092818" y="575716"/>
            <a:ext cx="10827835" cy="437562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Какое из направлений деятельности характерно для политической партии в демократическом обществе?</a:t>
            </a:r>
          </a:p>
          <a:p>
            <a:pPr algn="just">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осуществление денежно-кредитной политики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разработка программ развития общества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управление всеми основными информационными каналами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исполнение функций органов государственной власти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пропаганда определённых политических взглядов</a:t>
            </a:r>
          </a:p>
        </p:txBody>
      </p:sp>
    </p:spTree>
    <p:extLst>
      <p:ext uri="{BB962C8B-B14F-4D97-AF65-F5344CB8AC3E}">
        <p14:creationId xmlns:p14="http://schemas.microsoft.com/office/powerpoint/2010/main" val="1485557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390D790E-5145-E24E-8C53-55C33A856227}"/>
              </a:ext>
            </a:extLst>
          </p:cNvPr>
          <p:cNvSpPr/>
          <p:nvPr/>
        </p:nvSpPr>
        <p:spPr>
          <a:xfrm>
            <a:off x="401443" y="270587"/>
            <a:ext cx="11329639" cy="540026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списке политические партии, выделяемые по идеологическому критерию. Запишите цифры, под которыми они указаны.</a:t>
            </a:r>
          </a:p>
          <a:p>
            <a:pPr algn="just">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региональные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кадровые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либеральные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консервативные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массовые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коммунистические</a:t>
            </a:r>
          </a:p>
        </p:txBody>
      </p:sp>
    </p:spTree>
    <p:extLst>
      <p:ext uri="{BB962C8B-B14F-4D97-AF65-F5344CB8AC3E}">
        <p14:creationId xmlns:p14="http://schemas.microsoft.com/office/powerpoint/2010/main" val="3936983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F8F9ED70-3608-7F46-A792-347BAF8BE58F}"/>
              </a:ext>
            </a:extLst>
          </p:cNvPr>
          <p:cNvSpPr/>
          <p:nvPr/>
        </p:nvSpPr>
        <p:spPr>
          <a:xfrm>
            <a:off x="234175" y="131962"/>
            <a:ext cx="11496907" cy="5400261"/>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появилась новая политическая организация. Какие из приведённых фактов служат доказательствами того, что она является политической партией? Запишите цифры, под которыми они указаны</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разработка определённой идеологии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издание газеты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использование Интернета для обеспечения массовой поддержки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сбор средств на благотворительные цели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принятие устава и программы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активное участие организации в парламентских выборах</a:t>
            </a:r>
          </a:p>
        </p:txBody>
      </p:sp>
    </p:spTree>
    <p:extLst>
      <p:ext uri="{BB962C8B-B14F-4D97-AF65-F5344CB8AC3E}">
        <p14:creationId xmlns:p14="http://schemas.microsoft.com/office/powerpoint/2010/main" val="456558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09599287-877C-FF40-B38C-6BDBAE58E940}"/>
              </a:ext>
            </a:extLst>
          </p:cNvPr>
          <p:cNvSpPr/>
          <p:nvPr/>
        </p:nvSpPr>
        <p:spPr>
          <a:xfrm>
            <a:off x="356839" y="434897"/>
            <a:ext cx="11307336" cy="5041829"/>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массовых и кадровых партиях?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Признаком, отличающим кадровую партию от массовой, является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наличие немногочисленного профессионального ядра.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разработка партийной идеологии и программы действий.</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34985502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9701322" y="3628220"/>
            <a:ext cx="3653667" cy="3408272"/>
          </a:xfrm>
          <a:prstGeom prst="rect">
            <a:avLst/>
          </a:prstGeom>
        </p:spPr>
      </p:pic>
      <p:sp>
        <p:nvSpPr>
          <p:cNvPr id="5" name="Прямоугольник 4">
            <a:extLst>
              <a:ext uri="{FF2B5EF4-FFF2-40B4-BE49-F238E27FC236}">
                <a16:creationId xmlns:a16="http://schemas.microsoft.com/office/drawing/2014/main" id="{1E3F9283-46D9-B443-966E-D0E1254D902A}"/>
              </a:ext>
            </a:extLst>
          </p:cNvPr>
          <p:cNvSpPr/>
          <p:nvPr/>
        </p:nvSpPr>
        <p:spPr>
          <a:xfrm>
            <a:off x="202580" y="127470"/>
            <a:ext cx="11786839" cy="555350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политических партиях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партия выражает политически значимые интересы определённых социальных групп.</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Общественно-политические движения, в отличие от политических партий, стремятся к завоеванию, удержанию и осуществлению государственной власти.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партия имеет программу и устав и, как правило, состоит из партийного аппарата и рядовых членов.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методам борьбы за власть выделяют правящие и оппозиционные партии.</a:t>
            </a:r>
          </a:p>
        </p:txBody>
      </p:sp>
    </p:spTree>
    <p:extLst>
      <p:ext uri="{BB962C8B-B14F-4D97-AF65-F5344CB8AC3E}">
        <p14:creationId xmlns:p14="http://schemas.microsoft.com/office/powerpoint/2010/main" val="3462320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5022610" y="3254600"/>
            <a:ext cx="7882581" cy="5216836"/>
          </a:xfrm>
          <a:prstGeom prst="rect">
            <a:avLst/>
          </a:prstGeom>
        </p:spPr>
      </p:pic>
      <p:sp>
        <p:nvSpPr>
          <p:cNvPr id="2" name="Прямоугольник 1">
            <a:extLst>
              <a:ext uri="{FF2B5EF4-FFF2-40B4-BE49-F238E27FC236}">
                <a16:creationId xmlns:a16="http://schemas.microsoft.com/office/drawing/2014/main" id="{99163C4F-8C8E-EA42-8BF5-788CAFA111B3}"/>
              </a:ext>
            </a:extLst>
          </p:cNvPr>
          <p:cNvSpPr/>
          <p:nvPr/>
        </p:nvSpPr>
        <p:spPr>
          <a:xfrm>
            <a:off x="291790" y="212134"/>
            <a:ext cx="11608420" cy="519507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политических партиях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партии выполняют роль посредника между обществом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и государством.</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 способу организации выделяют массовые и кадровые партии.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Основными функциями политических партий являются разработка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и принятие государственного бюджета.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 отношению к парламенту партии делятся на легальные и нелегальные.</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партии пропагандируют определённую политическую идеологию.</a:t>
            </a:r>
          </a:p>
        </p:txBody>
      </p:sp>
    </p:spTree>
    <p:extLst>
      <p:ext uri="{BB962C8B-B14F-4D97-AF65-F5344CB8AC3E}">
        <p14:creationId xmlns:p14="http://schemas.microsoft.com/office/powerpoint/2010/main" val="299741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283472" y="-4670780"/>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DB2B0D54-EE24-0E47-A7C5-D3DA2A4BC4BD}"/>
              </a:ext>
            </a:extLst>
          </p:cNvPr>
          <p:cNvSpPr/>
          <p:nvPr/>
        </p:nvSpPr>
        <p:spPr>
          <a:xfrm>
            <a:off x="176962" y="189571"/>
            <a:ext cx="11838076" cy="5930213"/>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Политическая партия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имеет чёткую организацию, активно работают её региональные отделения. Основными ценностями провозглашены личная свобода,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неотчуждаемость</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частной собственности, свобода предпринимательства. Партия выступает за ограничение роли государства в экономике. Политическая партия во время выборов набрала необходимое количество голосов и получила в парламенте большинство мест.</a:t>
            </a:r>
          </a:p>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Что из перечисленного характеризует тип политической партии, описанный в данной ситуации?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указаны верные характеристики.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правящая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либеральная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социалистическая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кадровая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массовая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консервативная</a:t>
            </a:r>
          </a:p>
        </p:txBody>
      </p:sp>
    </p:spTree>
    <p:extLst>
      <p:ext uri="{BB962C8B-B14F-4D97-AF65-F5344CB8AC3E}">
        <p14:creationId xmlns:p14="http://schemas.microsoft.com/office/powerpoint/2010/main" val="32805527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3" name="Прямоугольник 2">
            <a:extLst>
              <a:ext uri="{FF2B5EF4-FFF2-40B4-BE49-F238E27FC236}">
                <a16:creationId xmlns:a16="http://schemas.microsoft.com/office/drawing/2014/main" id="{4CBC831C-9E19-594E-9ECC-7B3828BD13E6}"/>
              </a:ext>
            </a:extLst>
          </p:cNvPr>
          <p:cNvSpPr/>
          <p:nvPr/>
        </p:nvSpPr>
        <p:spPr>
          <a:xfrm>
            <a:off x="302941" y="34850"/>
            <a:ext cx="11586117" cy="6325386"/>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Политическая партия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имеет устав и программу, объединяет значительное число граждан, по всей стране активно работают её местные отделения. Партия отстаивает ценность порядка, традиций и стабильности развития, незыблемость моральных принципов, лежащих в основе семьи, религии и собственности. Политическая партия во время выборов получила места в парламенте, но не большинство.</a:t>
            </a:r>
          </a:p>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Что из перечисленного характеризует тип политической партии, описанный в данной ситуации?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указаны верные характеристики.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оппозиционная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либеральная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социалистическая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консервативная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кадровая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массовая</a:t>
            </a:r>
          </a:p>
        </p:txBody>
      </p:sp>
    </p:spTree>
    <p:extLst>
      <p:ext uri="{BB962C8B-B14F-4D97-AF65-F5344CB8AC3E}">
        <p14:creationId xmlns:p14="http://schemas.microsoft.com/office/powerpoint/2010/main" val="3535675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E699E3A2-E5B8-5A46-B0BE-8EDE6F56749E}"/>
              </a:ext>
            </a:extLst>
          </p:cNvPr>
          <p:cNvSpPr/>
          <p:nvPr/>
        </p:nvSpPr>
        <p:spPr>
          <a:xfrm>
            <a:off x="241609" y="538087"/>
            <a:ext cx="11708781"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списке функции политической партии в демократическом обществе.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выражение мнений граждан по вопросам общественной жизни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участие в судопроизводстве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руководство министерствами и ведомствами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выдвижение кандидатов на  выборах в органы местного самоуправления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политическое просвещение граждан</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регулирование правовых отношений</a:t>
            </a:r>
          </a:p>
        </p:txBody>
      </p:sp>
    </p:spTree>
    <p:extLst>
      <p:ext uri="{BB962C8B-B14F-4D97-AF65-F5344CB8AC3E}">
        <p14:creationId xmlns:p14="http://schemas.microsoft.com/office/powerpoint/2010/main" val="34201947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139ECB69-7CDA-D34B-9ED3-CF8C0FB70691}"/>
              </a:ext>
            </a:extLst>
          </p:cNvPr>
          <p:cNvSpPr/>
          <p:nvPr/>
        </p:nvSpPr>
        <p:spPr>
          <a:xfrm>
            <a:off x="288768" y="222354"/>
            <a:ext cx="6068584"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«Политические партии»</a:t>
            </a:r>
            <a:r>
              <a:rPr lang="ru-RU" sz="2800" dirty="0">
                <a:solidFill>
                  <a:srgbClr val="FF0000"/>
                </a:solidFill>
              </a:rPr>
              <a:t> </a:t>
            </a:r>
          </a:p>
        </p:txBody>
      </p:sp>
      <p:sp>
        <p:nvSpPr>
          <p:cNvPr id="4" name="Прямоугольник 3">
            <a:extLst>
              <a:ext uri="{FF2B5EF4-FFF2-40B4-BE49-F238E27FC236}">
                <a16:creationId xmlns:a16="http://schemas.microsoft.com/office/drawing/2014/main" id="{441313B1-78AC-6240-B857-6D9CF7869EC8}"/>
              </a:ext>
            </a:extLst>
          </p:cNvPr>
          <p:cNvSpPr/>
          <p:nvPr/>
        </p:nvSpPr>
        <p:spPr>
          <a:xfrm>
            <a:off x="976888" y="579589"/>
            <a:ext cx="10760927" cy="6370975"/>
          </a:xfrm>
          <a:prstGeom prst="rect">
            <a:avLst/>
          </a:prstGeom>
        </p:spPr>
        <p:txBody>
          <a:bodyPr wrap="square">
            <a:spAutoFit/>
          </a:bodyPr>
          <a:lstStyle/>
          <a:p>
            <a:r>
              <a:rPr lang="ru-RU" sz="2400" dirty="0"/>
              <a:t>1. Понятие о политических партиях. </a:t>
            </a:r>
          </a:p>
          <a:p>
            <a:r>
              <a:rPr lang="ru-RU" sz="2400" dirty="0"/>
              <a:t>2. Отличительные признаки политической партии:</a:t>
            </a:r>
          </a:p>
          <a:p>
            <a:r>
              <a:rPr lang="ru-RU" sz="2400" dirty="0"/>
              <a:t>а) нацеленность на завоевание и осуществление власти;</a:t>
            </a:r>
          </a:p>
          <a:p>
            <a:r>
              <a:rPr lang="ru-RU" sz="2400" dirty="0"/>
              <a:t>б) наличие политической программы, т. е. документа, в котором формулируются цели и задачи партии; </a:t>
            </a:r>
          </a:p>
          <a:p>
            <a:r>
              <a:rPr lang="ru-RU" sz="2400" dirty="0"/>
              <a:t>в) наличие организации (руководящие органы, членство, устав партии); </a:t>
            </a:r>
          </a:p>
          <a:p>
            <a:r>
              <a:rPr lang="ru-RU" sz="2400" dirty="0"/>
              <a:t>г) наличие разветвлённой сети местных организаций, ядро которых образуют активисты-добровольцы; </a:t>
            </a:r>
          </a:p>
          <a:p>
            <a:r>
              <a:rPr lang="ru-RU" sz="2400" dirty="0"/>
              <a:t>д) носитель определённой идеологии или особого видения мира и человека.</a:t>
            </a:r>
          </a:p>
          <a:p>
            <a:r>
              <a:rPr lang="ru-RU" sz="2400" dirty="0"/>
              <a:t>3. Функции политической партии:</a:t>
            </a:r>
          </a:p>
          <a:p>
            <a:r>
              <a:rPr lang="ru-RU" sz="2400" dirty="0"/>
              <a:t>а) борьба за власть в государстве и влияние на политику государства; </a:t>
            </a:r>
          </a:p>
          <a:p>
            <a:r>
              <a:rPr lang="ru-RU" sz="2400" dirty="0"/>
              <a:t>б) участие в осуществлении власти; </a:t>
            </a:r>
          </a:p>
          <a:p>
            <a:r>
              <a:rPr lang="ru-RU" sz="2400" dirty="0"/>
              <a:t>в) участие в формировании власти; </a:t>
            </a:r>
          </a:p>
          <a:p>
            <a:r>
              <a:rPr lang="ru-RU" sz="2400" dirty="0"/>
              <a:t>г) формирование общественного мнения; </a:t>
            </a:r>
          </a:p>
          <a:p>
            <a:r>
              <a:rPr lang="ru-RU" sz="2400" dirty="0"/>
              <a:t>д) выражение интересов социальных групп;</a:t>
            </a:r>
          </a:p>
          <a:p>
            <a:r>
              <a:rPr lang="ru-RU" sz="2400" dirty="0"/>
              <a:t>е) политическое воспитание;</a:t>
            </a:r>
          </a:p>
          <a:p>
            <a:r>
              <a:rPr lang="ru-RU" sz="2400" dirty="0"/>
              <a:t>ж) подготовка кадров политиков.</a:t>
            </a:r>
          </a:p>
        </p:txBody>
      </p:sp>
    </p:spTree>
    <p:extLst>
      <p:ext uri="{BB962C8B-B14F-4D97-AF65-F5344CB8AC3E}">
        <p14:creationId xmlns:p14="http://schemas.microsoft.com/office/powerpoint/2010/main" val="21404227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7EF7D129-0B44-144C-B03B-C817ED695382}"/>
              </a:ext>
            </a:extLst>
          </p:cNvPr>
          <p:cNvSpPr/>
          <p:nvPr/>
        </p:nvSpPr>
        <p:spPr>
          <a:xfrm>
            <a:off x="795455" y="446049"/>
            <a:ext cx="11396545" cy="6247864"/>
          </a:xfrm>
          <a:prstGeom prst="rect">
            <a:avLst/>
          </a:prstGeom>
        </p:spPr>
        <p:txBody>
          <a:bodyPr wrap="square">
            <a:spAutoFit/>
          </a:bodyPr>
          <a:lstStyle/>
          <a:p>
            <a:r>
              <a:rPr lang="ru-RU" sz="2000" dirty="0"/>
              <a:t>4. Политические идеологии:</a:t>
            </a:r>
          </a:p>
          <a:p>
            <a:r>
              <a:rPr lang="ru-RU" sz="2000" dirty="0"/>
              <a:t>а) либерализм</a:t>
            </a:r>
          </a:p>
          <a:p>
            <a:r>
              <a:rPr lang="ru-RU" sz="2000" dirty="0"/>
              <a:t>б) социализм</a:t>
            </a:r>
          </a:p>
          <a:p>
            <a:r>
              <a:rPr lang="ru-RU" sz="2000" dirty="0"/>
              <a:t>в) консерватизм</a:t>
            </a:r>
          </a:p>
          <a:p>
            <a:r>
              <a:rPr lang="ru-RU" sz="2000" dirty="0"/>
              <a:t>г) социал-демократизм</a:t>
            </a:r>
          </a:p>
          <a:p>
            <a:r>
              <a:rPr lang="ru-RU" sz="2000" dirty="0"/>
              <a:t>д) радикализм</a:t>
            </a:r>
          </a:p>
          <a:p>
            <a:r>
              <a:rPr lang="ru-RU" sz="2000" dirty="0"/>
              <a:t>е) анархизм</a:t>
            </a:r>
          </a:p>
          <a:p>
            <a:r>
              <a:rPr lang="ru-RU" sz="2000" dirty="0"/>
              <a:t>5. Виды политических партий:</a:t>
            </a:r>
          </a:p>
          <a:p>
            <a:r>
              <a:rPr lang="ru-RU" sz="2000" dirty="0"/>
              <a:t>а) по организационному строению (кадровые и массовые);</a:t>
            </a:r>
          </a:p>
          <a:p>
            <a:r>
              <a:rPr lang="ru-RU" sz="2000" dirty="0"/>
              <a:t>б) по отношению к закону (легальные и нелегальные);</a:t>
            </a:r>
          </a:p>
          <a:p>
            <a:r>
              <a:rPr lang="ru-RU" sz="2000" dirty="0"/>
              <a:t>в) по отношению к господствующей элите (правящие и оппозиционные);</a:t>
            </a:r>
          </a:p>
          <a:p>
            <a:r>
              <a:rPr lang="ru-RU" sz="2000" dirty="0"/>
              <a:t>г) по шкале политического спектра (левые, центристские, правые);</a:t>
            </a:r>
          </a:p>
          <a:p>
            <a:r>
              <a:rPr lang="ru-RU" sz="2000" dirty="0"/>
              <a:t>д) по идеологической направленности (анархистские, коммунистические, социал-демократические, либеральные, консервативные, клерикальные (религиозные), националистические);</a:t>
            </a:r>
          </a:p>
          <a:p>
            <a:r>
              <a:rPr lang="ru-RU" sz="2000" dirty="0"/>
              <a:t>е) по способу деятельности (реформистские, революционные). </a:t>
            </a:r>
          </a:p>
          <a:p>
            <a:r>
              <a:rPr lang="ru-RU" sz="2000" dirty="0"/>
              <a:t>6. Типы партийных систем:</a:t>
            </a:r>
          </a:p>
          <a:p>
            <a:r>
              <a:rPr lang="ru-RU" sz="2000" dirty="0"/>
              <a:t>а) однопартийные;</a:t>
            </a:r>
          </a:p>
          <a:p>
            <a:r>
              <a:rPr lang="ru-RU" sz="2000" dirty="0"/>
              <a:t>б) двухпартийные;</a:t>
            </a:r>
          </a:p>
          <a:p>
            <a:r>
              <a:rPr lang="ru-RU" sz="2000" dirty="0"/>
              <a:t>в) многопартийные.</a:t>
            </a:r>
          </a:p>
          <a:p>
            <a:r>
              <a:rPr lang="ru-RU" sz="2000" dirty="0"/>
              <a:t>7. Политические партии и их роль в жизни общества. </a:t>
            </a:r>
          </a:p>
        </p:txBody>
      </p:sp>
    </p:spTree>
    <p:extLst>
      <p:ext uri="{BB962C8B-B14F-4D97-AF65-F5344CB8AC3E}">
        <p14:creationId xmlns:p14="http://schemas.microsoft.com/office/powerpoint/2010/main" val="4082830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934EC3F2-7A77-034F-B390-4E557E462986}"/>
              </a:ext>
            </a:extLst>
          </p:cNvPr>
          <p:cNvSpPr/>
          <p:nvPr/>
        </p:nvSpPr>
        <p:spPr>
          <a:xfrm>
            <a:off x="1663390" y="1230062"/>
            <a:ext cx="8865220" cy="191597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лекции политолога была высказана мысль о том, что политические партии выступают связующим звеном между гражданским обществом и государством. Приведите три аргумента в поддержку данного мнения.</a:t>
            </a:r>
          </a:p>
        </p:txBody>
      </p:sp>
    </p:spTree>
    <p:extLst>
      <p:ext uri="{BB962C8B-B14F-4D97-AF65-F5344CB8AC3E}">
        <p14:creationId xmlns:p14="http://schemas.microsoft.com/office/powerpoint/2010/main" val="19659166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C1BF1E60-B533-A94A-8DAC-EDE6BAE8B602}"/>
              </a:ext>
            </a:extLst>
          </p:cNvPr>
          <p:cNvSpPr/>
          <p:nvPr/>
        </p:nvSpPr>
        <p:spPr>
          <a:xfrm>
            <a:off x="2185639" y="2303722"/>
            <a:ext cx="8118088" cy="191597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Назовите любые три направления деятельности оппозиции в политической жизни современного демократического общества и проиллюстрируйте каждое из них конкретным примером.</a:t>
            </a:r>
          </a:p>
        </p:txBody>
      </p:sp>
    </p:spTree>
    <p:extLst>
      <p:ext uri="{BB962C8B-B14F-4D97-AF65-F5344CB8AC3E}">
        <p14:creationId xmlns:p14="http://schemas.microsoft.com/office/powerpoint/2010/main" val="271814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4" name="Прямоугольник 3">
            <a:extLst>
              <a:ext uri="{FF2B5EF4-FFF2-40B4-BE49-F238E27FC236}">
                <a16:creationId xmlns:a16="http://schemas.microsoft.com/office/drawing/2014/main" id="{E4DBBF03-F5C3-9244-A2BC-6C8F6908838E}"/>
              </a:ext>
            </a:extLst>
          </p:cNvPr>
          <p:cNvSpPr/>
          <p:nvPr/>
        </p:nvSpPr>
        <p:spPr>
          <a:xfrm>
            <a:off x="459058" y="1329230"/>
            <a:ext cx="11273883" cy="5143139"/>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была зарегистрирована новая политическая партия. Она имеет центральные органы управления и региональные отделения. Партия провозглашает своими базовыми принципами традиционализм, стабильность, порядок, а также приоритет интересов государства, нации, общества над интересами индивида. Политическая партия во время выборов набрала необходимое количество голосов и получила места в парламенте. Определите тип политической партии в зависимости от её идеологической принадлежности. Приведите факт, который позволил Вам сделать такой вывод. Назовите любые два других типа партий, выделяемых по данному критерию, и кратко охарактеризуйте один любой из них.</a:t>
            </a:r>
          </a:p>
        </p:txBody>
      </p:sp>
    </p:spTree>
    <p:extLst>
      <p:ext uri="{BB962C8B-B14F-4D97-AF65-F5344CB8AC3E}">
        <p14:creationId xmlns:p14="http://schemas.microsoft.com/office/powerpoint/2010/main" val="34259379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377A2391-3B1D-1049-98BD-3259106DDAA4}"/>
              </a:ext>
            </a:extLst>
          </p:cNvPr>
          <p:cNvSpPr/>
          <p:nvPr/>
        </p:nvSpPr>
        <p:spPr>
          <a:xfrm>
            <a:off x="3880624" y="2481229"/>
            <a:ext cx="7961971" cy="2376997"/>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Назовите и проиллюстрируйте примерами три функции политической партии в современном обществе. (Сначала назовите функцию, затем приведите соответствующий пример.) (Каждый пример должен быть сформулирован развёрнуто.)</a:t>
            </a:r>
          </a:p>
        </p:txBody>
      </p:sp>
    </p:spTree>
    <p:extLst>
      <p:ext uri="{BB962C8B-B14F-4D97-AF65-F5344CB8AC3E}">
        <p14:creationId xmlns:p14="http://schemas.microsoft.com/office/powerpoint/2010/main" val="1798738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FA7C5DFD-460D-E04D-BB0C-9CD4A00C471D}"/>
              </a:ext>
            </a:extLst>
          </p:cNvPr>
          <p:cNvSpPr/>
          <p:nvPr/>
        </p:nvSpPr>
        <p:spPr>
          <a:xfrm>
            <a:off x="683942" y="1267563"/>
            <a:ext cx="8649628" cy="4535793"/>
          </a:xfrm>
          <a:prstGeom prst="rect">
            <a:avLst/>
          </a:prstGeom>
        </p:spPr>
        <p:txBody>
          <a:bodyPr wrap="square">
            <a:spAutoFit/>
          </a:bodyPr>
          <a:lstStyle/>
          <a:p>
            <a:pPr>
              <a:lnSpc>
                <a:spcPct val="107000"/>
              </a:lnSpc>
              <a:spcAft>
                <a:spcPts val="800"/>
              </a:spcAft>
            </a:pPr>
            <a:r>
              <a:rPr lang="ru-RU" sz="2400" dirty="0">
                <a:solidFill>
                  <a:srgbClr val="FF0000"/>
                </a:solidFill>
                <a:ea typeface="Calibri" panose="020F0502020204030204" pitchFamily="34" charset="0"/>
                <a:cs typeface="Times New Roman" panose="02020603050405020304" pitchFamily="18" charset="0"/>
              </a:rPr>
              <a:t>Выберите верные суждения о функциях политических партий в демократическом обществе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 </a:t>
            </a:r>
          </a:p>
          <a:p>
            <a:pPr>
              <a:spcBef>
                <a:spcPts val="535"/>
              </a:spcBef>
            </a:pPr>
            <a:r>
              <a:rPr lang="ru-RU" sz="2400" dirty="0">
                <a:ea typeface="Times New Roman" panose="02020603050405020304" pitchFamily="18" charset="0"/>
              </a:rPr>
              <a:t>1) Политические партии разрабатывают принимают государственный бюджет. </a:t>
            </a:r>
          </a:p>
          <a:p>
            <a:pPr>
              <a:spcBef>
                <a:spcPts val="535"/>
              </a:spcBef>
            </a:pPr>
            <a:r>
              <a:rPr lang="ru-RU" sz="2400" dirty="0">
                <a:ea typeface="Times New Roman" panose="02020603050405020304" pitchFamily="18" charset="0"/>
              </a:rPr>
              <a:t>2) Политические партии руководят системой правоохранительных органов. </a:t>
            </a:r>
          </a:p>
          <a:p>
            <a:pPr>
              <a:spcBef>
                <a:spcPts val="535"/>
              </a:spcBef>
            </a:pPr>
            <a:r>
              <a:rPr lang="ru-RU" sz="2400" dirty="0">
                <a:ea typeface="Times New Roman" panose="02020603050405020304" pitchFamily="18" charset="0"/>
              </a:rPr>
              <a:t>3) Политические партии мобилизуют граждан на осуществление политических действий. </a:t>
            </a:r>
          </a:p>
          <a:p>
            <a:r>
              <a:rPr lang="ru-RU" sz="2400" dirty="0">
                <a:ea typeface="Times New Roman" panose="02020603050405020304" pitchFamily="18" charset="0"/>
              </a:rPr>
              <a:t>4) Политические партии участвуют предвыборных кампаниях. </a:t>
            </a:r>
          </a:p>
          <a:p>
            <a:pPr>
              <a:lnSpc>
                <a:spcPct val="107000"/>
              </a:lnSpc>
              <a:spcAft>
                <a:spcPts val="800"/>
              </a:spcAft>
            </a:pPr>
            <a:r>
              <a:rPr lang="ru-RU" sz="2400" dirty="0">
                <a:ea typeface="Calibri" panose="020F0502020204030204" pitchFamily="34" charset="0"/>
                <a:cs typeface="Times New Roman" panose="02020603050405020304" pitchFamily="18" charset="0"/>
              </a:rPr>
              <a:t>5) Политические партии стремятся к завоеванию власти.</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96498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626EB9B0-82F9-FD40-A619-41860E210ED7}"/>
              </a:ext>
            </a:extLst>
          </p:cNvPr>
          <p:cNvSpPr/>
          <p:nvPr/>
        </p:nvSpPr>
        <p:spPr>
          <a:xfrm>
            <a:off x="1181405" y="599415"/>
            <a:ext cx="6096000" cy="5157822"/>
          </a:xfrm>
          <a:prstGeom prst="rect">
            <a:avLst/>
          </a:prstGeom>
        </p:spPr>
        <p:txBody>
          <a:bodyPr>
            <a:spAutoFit/>
          </a:bodyPr>
          <a:lstStyle/>
          <a:p>
            <a:pPr marR="31750" algn="just">
              <a:spcBef>
                <a:spcPts val="835"/>
              </a:spcBef>
            </a:pPr>
            <a:r>
              <a:rPr lang="ru-RU" sz="2000" dirty="0">
                <a:latin typeface="Montserrat Medium" pitchFamily="2" charset="0"/>
                <a:ea typeface="Times New Roman" panose="02020603050405020304" pitchFamily="18" charset="0"/>
              </a:rPr>
              <a:t>Партия </a:t>
            </a:r>
            <a:r>
              <a:rPr lang="ru-RU" sz="2000" dirty="0" err="1">
                <a:latin typeface="Montserrat Medium" pitchFamily="2" charset="0"/>
                <a:ea typeface="Times New Roman" panose="02020603050405020304" pitchFamily="18" charset="0"/>
              </a:rPr>
              <a:t>V</a:t>
            </a:r>
            <a:r>
              <a:rPr lang="ru-RU" sz="2000" dirty="0">
                <a:latin typeface="Montserrat Medium" pitchFamily="2" charset="0"/>
                <a:ea typeface="Times New Roman" panose="02020603050405020304" pitchFamily="18" charset="0"/>
              </a:rPr>
              <a:t> создала сеть первичных организаций во многих регионах страны. Члены политического совета партии избраны в различные федеральные местные органы власти, где имеют большинство мест. Партия выступает с идеей защиты прав трудящихся, является сторонницей построения правового социального государства. Выберите в приведённом ниже списке характеристики данной партии запишите </a:t>
            </a:r>
            <a:r>
              <a:rPr lang="ru-RU" sz="2000" b="1" dirty="0">
                <a:latin typeface="Montserrat Medium" pitchFamily="2" charset="0"/>
                <a:ea typeface="Times New Roman" panose="02020603050405020304" pitchFamily="18" charset="0"/>
              </a:rPr>
              <a:t>цифры, </a:t>
            </a:r>
            <a:r>
              <a:rPr lang="ru-RU" sz="2000" dirty="0">
                <a:latin typeface="Montserrat Medium" pitchFamily="2" charset="0"/>
                <a:ea typeface="Times New Roman" panose="02020603050405020304" pitchFamily="18" charset="0"/>
              </a:rPr>
              <a:t>под которыми они указаны. </a:t>
            </a:r>
          </a:p>
          <a:p>
            <a:pPr marR="31750" algn="just">
              <a:spcBef>
                <a:spcPts val="835"/>
              </a:spcBef>
            </a:pPr>
            <a:endParaRPr lang="ru-RU" sz="2000" dirty="0">
              <a:latin typeface="Times New Roman" panose="02020603050405020304" pitchFamily="18" charset="0"/>
              <a:ea typeface="Times New Roman" panose="02020603050405020304" pitchFamily="18" charset="0"/>
            </a:endParaRPr>
          </a:p>
          <a:p>
            <a:pPr>
              <a:spcBef>
                <a:spcPts val="250"/>
              </a:spcBef>
            </a:pPr>
            <a:r>
              <a:rPr lang="ru-RU" sz="2000" dirty="0">
                <a:latin typeface="Montserrat Medium" pitchFamily="2" charset="0"/>
                <a:ea typeface="Times New Roman" panose="02020603050405020304" pitchFamily="18" charset="0"/>
              </a:rPr>
              <a:t>1) кадровая                         4) правящая </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2) консервативная           5) массовая </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3) социалистическая       6) революционная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21511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4986" y="5694869"/>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445304" y="2663949"/>
            <a:ext cx="4481868" cy="4156518"/>
          </a:xfrm>
          <a:prstGeom prst="rect">
            <a:avLst/>
          </a:prstGeom>
        </p:spPr>
      </p:pic>
      <p:sp>
        <p:nvSpPr>
          <p:cNvPr id="4" name="Прямоугольник 3">
            <a:extLst>
              <a:ext uri="{FF2B5EF4-FFF2-40B4-BE49-F238E27FC236}">
                <a16:creationId xmlns:a16="http://schemas.microsoft.com/office/drawing/2014/main" id="{12C87A2E-2A9C-CF41-BBF8-20F7190C4D2D}"/>
              </a:ext>
            </a:extLst>
          </p:cNvPr>
          <p:cNvSpPr/>
          <p:nvPr/>
        </p:nvSpPr>
        <p:spPr>
          <a:xfrm>
            <a:off x="164986" y="197844"/>
            <a:ext cx="8280318" cy="5262979"/>
          </a:xfrm>
          <a:prstGeom prst="rect">
            <a:avLst/>
          </a:prstGeom>
        </p:spPr>
        <p:txBody>
          <a:bodyPr wrap="square">
            <a:spAutoFit/>
          </a:bodyPr>
          <a:lstStyle/>
          <a:p>
            <a:r>
              <a:rPr lang="ru-RU" sz="2400" dirty="0">
                <a:solidFill>
                  <a:srgbClr val="FF0000"/>
                </a:solidFill>
                <a:ea typeface="Times New Roman" panose="02020603050405020304" pitchFamily="18" charset="0"/>
              </a:rPr>
              <a:t>Выберите верные суждения о политических партиях и запишите цифры, под которыми они указаны.</a:t>
            </a:r>
          </a:p>
          <a:p>
            <a:r>
              <a:rPr lang="ru-RU" sz="2400" dirty="0">
                <a:solidFill>
                  <a:srgbClr val="000000"/>
                </a:solidFill>
                <a:ea typeface="Times New Roman" panose="02020603050405020304" pitchFamily="18" charset="0"/>
              </a:rPr>
              <a:t>1) Политической партией называют добровольный союз, основанный на общности политических идей и нацеленный на овладение государственной властью.</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2) Массовые партии ориентированы на ближайшие выборы, они формируются вокруг нескольких лидеров, имеют слабую организацию.</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3) Политические партии выражают властно значимые интересы определённых социальных групп.</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4) Политические партии объединяют сторонников какой-либо идеи, программы и привлекают их к участию в политике.</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5) По отношению к закону выделяют правящие и оппозиционные партии.</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28556655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5D31F699-ECD2-584F-8109-AE71421600CE}"/>
              </a:ext>
            </a:extLst>
          </p:cNvPr>
          <p:cNvSpPr/>
          <p:nvPr/>
        </p:nvSpPr>
        <p:spPr>
          <a:xfrm>
            <a:off x="44605" y="97318"/>
            <a:ext cx="12102790" cy="6663363"/>
          </a:xfrm>
          <a:prstGeom prst="rect">
            <a:avLst/>
          </a:prstGeom>
        </p:spPr>
        <p:txBody>
          <a:bodyPr wrap="square">
            <a:spAutoFit/>
          </a:bodyPr>
          <a:lstStyle/>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современной науке политические партии определяются как организации, добивающиеся избрания или продвижения своих лидеров на государственные посты. Партии обычно имеют формализованную структуру с руководителями, штаб-квартирами, аппаратом сотрудников, уставными</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программными документами. Они официально представляют своих кандидатов избирателям соответствующих округов, проводят кампании за их избрание и привлекают на свою сторону массы. Названия партий могут не отражать их характер, а иногда даже бывают взаимоисключающими.</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Граждане объединяются в партию не из культурных или просветительских целей, не из-за стремления к извлечению прибыли (хотя вступление некоторых граждан в правящую партию может преследовать цели материального благополучия), а на основе единства взглядов</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политических целей, общего мировоззрения.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Законы о политических партиях содержат правила о финансах</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имуществе партий. Во-первых, они устанавливают источники финансирования: взносы, доходы от имущества, дарение, кредиты.</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Во-вторых, партии обязаны вести учёт всех поступающих взносов</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пожертвований, доходов и расходов. В-третьих, законы многих стран предусматривают государственную финансовую поддержку проводимых партиями избирательных кампаний. Для этого выделяются средства из государственного бюджета. Такое финансирование может быть предоставлено всем партиям или только партиям, набравшим процент голосов на выборах…</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С точки зрения организационной структуры принято различать партии кадровые, массовые… С точки зрения особенностей правового положения различаются партии легальные и нелегальные. Легальные партии </a:t>
            </a:r>
            <a:r>
              <a:rPr lang="ru-RU" sz="2400" dirty="0">
                <a:solidFill>
                  <a:srgbClr val="000000"/>
                </a:solidFill>
                <a:latin typeface="STIXGeneral-Regular" pitchFamily="2" charset="2"/>
                <a:ea typeface="Times New Roman" panose="02020603050405020304" pitchFamily="18" charset="0"/>
                <a:cs typeface="Arial" panose="020B0604020202020204" pitchFamily="34" charset="0"/>
              </a:rPr>
              <a:t>–</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это партии, действующие на законных основаниях. Партия становится нелегальной, если она запрещена законом, судебным решением, но продолжает свою деятельность в подполье.</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2350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9002985" y="395421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120002" y="6623225"/>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8390663" y="4044208"/>
            <a:ext cx="4696359" cy="2743200"/>
          </a:xfrm>
          <a:prstGeom prst="rect">
            <a:avLst/>
          </a:prstGeom>
        </p:spPr>
      </p:pic>
      <p:sp>
        <p:nvSpPr>
          <p:cNvPr id="7" name="Прямоугольник 6">
            <a:extLst>
              <a:ext uri="{FF2B5EF4-FFF2-40B4-BE49-F238E27FC236}">
                <a16:creationId xmlns:a16="http://schemas.microsoft.com/office/drawing/2014/main" id="{CB46327B-D5A2-EE4D-BEF3-7409FE97F539}"/>
              </a:ext>
            </a:extLst>
          </p:cNvPr>
          <p:cNvSpPr/>
          <p:nvPr/>
        </p:nvSpPr>
        <p:spPr>
          <a:xfrm>
            <a:off x="113797" y="0"/>
            <a:ext cx="8963296" cy="7478970"/>
          </a:xfrm>
          <a:prstGeom prst="rect">
            <a:avLst/>
          </a:prstGeom>
        </p:spPr>
        <p:txBody>
          <a:bodyPr wrap="square">
            <a:spAutoFit/>
          </a:bodyPr>
          <a:lstStyle/>
          <a:p>
            <a:r>
              <a:rPr lang="ru-RU" sz="2400" dirty="0">
                <a:ea typeface="Times New Roman" panose="02020603050405020304" pitchFamily="18" charset="0"/>
              </a:rPr>
              <a:t>Что автор называет политической партией? Какие два основания выделения различных типов партий приведены в тексте?</a:t>
            </a:r>
            <a:r>
              <a:rPr lang="ru-RU" sz="2400" dirty="0"/>
              <a:t> Какие требования к финансам и имуществу партий предъявляет законодательство (на основе текста сформулируйте два требования)? </a:t>
            </a:r>
          </a:p>
          <a:p>
            <a:endParaRPr lang="ru-RU" sz="2400" dirty="0"/>
          </a:p>
          <a:p>
            <a:r>
              <a:rPr lang="ru-RU" sz="2400" dirty="0"/>
              <a:t>Дайте определение смысла понятия «политическое движение»</a:t>
            </a:r>
          </a:p>
          <a:p>
            <a:endParaRPr lang="ru-RU" sz="2400" dirty="0"/>
          </a:p>
          <a:p>
            <a:r>
              <a:rPr lang="ru-RU" sz="2400" dirty="0"/>
              <a:t>Какие три функции политических партий упомянуты в тексте? Назовите и проиллюстрируйте примерами любые две другие функции политических партий в общественной жизни.</a:t>
            </a:r>
          </a:p>
          <a:p>
            <a:endParaRPr lang="ru-RU" sz="2400" dirty="0"/>
          </a:p>
          <a:p>
            <a:r>
              <a:rPr lang="ru-RU" sz="2400" dirty="0"/>
              <a:t>Автор пишет о том, что законы многих стран предусматривают государственную финансовую поддержку проводимых политическими партиями избирательных кампаний. Используя обществоведческие знания и факты общественной жизни, выскажите три предположения о том, как подобная практика защищает права и свободы граждан.</a:t>
            </a:r>
          </a:p>
          <a:p>
            <a:endParaRPr lang="ru-RU" sz="2400" dirty="0"/>
          </a:p>
          <a:p>
            <a:endParaRPr lang="ru-RU" sz="2400" dirty="0"/>
          </a:p>
        </p:txBody>
      </p:sp>
    </p:spTree>
    <p:extLst>
      <p:ext uri="{BB962C8B-B14F-4D97-AF65-F5344CB8AC3E}">
        <p14:creationId xmlns:p14="http://schemas.microsoft.com/office/powerpoint/2010/main" val="9067822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9FEB9CD-C6FE-DD4D-82D8-89BFC358286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645786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104391" y="-4260218"/>
            <a:ext cx="9967994" cy="6596999"/>
          </a:xfrm>
          <a:prstGeom prst="rect">
            <a:avLst/>
          </a:prstGeom>
        </p:spPr>
      </p:pic>
      <p:sp>
        <p:nvSpPr>
          <p:cNvPr id="3" name="Прямоугольник 2">
            <a:extLst>
              <a:ext uri="{FF2B5EF4-FFF2-40B4-BE49-F238E27FC236}">
                <a16:creationId xmlns:a16="http://schemas.microsoft.com/office/drawing/2014/main" id="{D1C6FBB0-6C28-BC4C-92A1-1A466FD8940C}"/>
              </a:ext>
            </a:extLst>
          </p:cNvPr>
          <p:cNvSpPr/>
          <p:nvPr/>
        </p:nvSpPr>
        <p:spPr>
          <a:xfrm>
            <a:off x="428977" y="895848"/>
            <a:ext cx="11537244" cy="4836004"/>
          </a:xfrm>
          <a:prstGeom prst="rect">
            <a:avLst/>
          </a:prstGeom>
        </p:spPr>
        <p:txBody>
          <a:bodyPr wrap="square">
            <a:spAutoFit/>
          </a:bodyPr>
          <a:lstStyle/>
          <a:p>
            <a:pPr lvl="0">
              <a:lnSpc>
                <a:spcPct val="107000"/>
              </a:lnSpc>
              <a:spcAft>
                <a:spcPts val="750"/>
              </a:spcAft>
            </a:pP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Фирма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 салон красоты. Найдите в приведенном ниже списке примеры переменных издержек фирмы </a:t>
            </a:r>
            <a:r>
              <a:rPr lang="ru-RU" sz="2800" b="1" dirty="0" err="1">
                <a:solidFill>
                  <a:srgbClr val="FF0000"/>
                </a:solidFill>
                <a:latin typeface="PT Sans" panose="020B0503020203020204" pitchFamily="34" charset="0"/>
                <a:ea typeface="Calibri" panose="020F0502020204030204" pitchFamily="34" charset="0"/>
                <a:cs typeface="Times New Roman" panose="02020603050405020304" pitchFamily="18" charset="0"/>
              </a:rPr>
              <a:t>Y</a:t>
            </a:r>
            <a:r>
              <a:rPr lang="ru-RU" sz="2800" b="1" dirty="0">
                <a:solidFill>
                  <a:srgbClr val="FF0000"/>
                </a:solidFill>
                <a:latin typeface="PT Sans" panose="020B0503020203020204" pitchFamily="34" charset="0"/>
                <a:ea typeface="Calibri" panose="020F0502020204030204" pitchFamily="34" charset="0"/>
                <a:cs typeface="Times New Roman" panose="02020603050405020304" pitchFamily="18" charset="0"/>
              </a:rPr>
              <a:t> в краткосрочном периоде и запишите цифры, под которыми они указаны:</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Оплата электроэнергии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сдельной заработной платы работников</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выплату окладов администрации</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приобретение шампуней, красок для волос</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Арендная плата за помещение салона</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71500" indent="-342900">
              <a:lnSpc>
                <a:spcPct val="107000"/>
              </a:lnSpc>
              <a:spcAft>
                <a:spcPts val="750"/>
              </a:spcAft>
              <a:buFont typeface="+mj-lt"/>
              <a:buAutoNum type="arabicPeriod"/>
            </a:pPr>
            <a:r>
              <a:rPr lang="ru-RU" sz="2800" dirty="0">
                <a:solidFill>
                  <a:srgbClr val="000000"/>
                </a:solidFill>
                <a:latin typeface="PT Sans" panose="020B0503020203020204" pitchFamily="34" charset="0"/>
                <a:ea typeface="Calibri" panose="020F0502020204030204" pitchFamily="34" charset="0"/>
                <a:cs typeface="Times New Roman" panose="02020603050405020304" pitchFamily="18" charset="0"/>
              </a:rPr>
              <a:t>Издержки на уплату процентов по ранее взятому кредиту</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57722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graphicFrame>
        <p:nvGraphicFramePr>
          <p:cNvPr id="5" name="Таблица 4">
            <a:extLst>
              <a:ext uri="{FF2B5EF4-FFF2-40B4-BE49-F238E27FC236}">
                <a16:creationId xmlns:a16="http://schemas.microsoft.com/office/drawing/2014/main" id="{5ACF0C68-36D3-D74A-9D35-B5DBE34732E7}"/>
              </a:ext>
            </a:extLst>
          </p:cNvPr>
          <p:cNvGraphicFramePr>
            <a:graphicFrameLocks noGrp="1"/>
          </p:cNvGraphicFramePr>
          <p:nvPr/>
        </p:nvGraphicFramePr>
        <p:xfrm>
          <a:off x="838200" y="236345"/>
          <a:ext cx="10515600" cy="5472179"/>
        </p:xfrm>
        <a:graphic>
          <a:graphicData uri="http://schemas.openxmlformats.org/drawingml/2006/table">
            <a:tbl>
              <a:tblPr firstRow="1" firstCol="1" bandRow="1"/>
              <a:tblGrid>
                <a:gridCol w="1001888">
                  <a:extLst>
                    <a:ext uri="{9D8B030D-6E8A-4147-A177-3AD203B41FA5}">
                      <a16:colId xmlns:a16="http://schemas.microsoft.com/office/drawing/2014/main" val="716086874"/>
                    </a:ext>
                  </a:extLst>
                </a:gridCol>
                <a:gridCol w="4255912">
                  <a:extLst>
                    <a:ext uri="{9D8B030D-6E8A-4147-A177-3AD203B41FA5}">
                      <a16:colId xmlns:a16="http://schemas.microsoft.com/office/drawing/2014/main" val="2752225551"/>
                    </a:ext>
                  </a:extLst>
                </a:gridCol>
                <a:gridCol w="699910">
                  <a:extLst>
                    <a:ext uri="{9D8B030D-6E8A-4147-A177-3AD203B41FA5}">
                      <a16:colId xmlns:a16="http://schemas.microsoft.com/office/drawing/2014/main" val="2779142830"/>
                    </a:ext>
                  </a:extLst>
                </a:gridCol>
                <a:gridCol w="4557890">
                  <a:extLst>
                    <a:ext uri="{9D8B030D-6E8A-4147-A177-3AD203B41FA5}">
                      <a16:colId xmlns:a16="http://schemas.microsoft.com/office/drawing/2014/main" val="1066601911"/>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ФУНКЦИИ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УРОВНИ БАНКОВСКОЙ СИСТЕМЫ</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75596820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монопольная эмиссия денег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центральный банк</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3059721881"/>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кредитование населения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коммерческие банки</a:t>
                      </a:r>
                    </a:p>
                  </a:txBody>
                  <a:tcPr marL="47625" marR="47625" marT="47625" marB="47625" anchor="ctr">
                    <a:lnL>
                      <a:noFill/>
                    </a:lnL>
                    <a:lnR>
                      <a:noFill/>
                    </a:lnR>
                    <a:lnT>
                      <a:noFill/>
                    </a:lnT>
                    <a:lnB>
                      <a:noFill/>
                    </a:lnB>
                  </a:tcPr>
                </a:tc>
                <a:extLst>
                  <a:ext uri="{0D108BD9-81ED-4DB2-BD59-A6C34878D82A}">
                    <a16:rowId xmlns:a16="http://schemas.microsoft.com/office/drawing/2014/main" val="242374116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хранение золотовалютных резервов государства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0210647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лицензирование финансовых организаций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43035243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осуществление платежей между фирмами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22565457"/>
                  </a:ext>
                </a:extLst>
              </a:tr>
            </a:tbl>
          </a:graphicData>
        </a:graphic>
      </p:graphicFrame>
    </p:spTree>
    <p:extLst>
      <p:ext uri="{BB962C8B-B14F-4D97-AF65-F5344CB8AC3E}">
        <p14:creationId xmlns:p14="http://schemas.microsoft.com/office/powerpoint/2010/main" val="386011729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1004</TotalTime>
  <Words>3004</Words>
  <Application>Microsoft Macintosh PowerPoint</Application>
  <PresentationFormat>Широкоэкранный</PresentationFormat>
  <Paragraphs>265</Paragraphs>
  <Slides>39</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39</vt:i4>
      </vt:variant>
    </vt:vector>
  </HeadingPairs>
  <TitlesOfParts>
    <vt:vector size="47" baseType="lpstr">
      <vt:lpstr>Arial</vt:lpstr>
      <vt:lpstr>Calibri</vt:lpstr>
      <vt:lpstr>Calibri Light</vt:lpstr>
      <vt:lpstr>Montserrat Medium</vt:lpstr>
      <vt:lpstr>PT Sans</vt:lpstr>
      <vt:lpstr>STIXGeneral-Regular</vt:lpstr>
      <vt:lpstr>Times New Roman</vt:lpstr>
      <vt:lpstr>Тема Office</vt:lpstr>
      <vt:lpstr>Политическая элита и политическое лидерство Партии и движения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Политическая элита и политическое лидерство </dc:title>
  <dc:creator>Microsoft Office User</dc:creator>
  <cp:lastModifiedBy>Microsoft Office User</cp:lastModifiedBy>
  <cp:revision>4</cp:revision>
  <dcterms:created xsi:type="dcterms:W3CDTF">2021-12-30T07:45:50Z</dcterms:created>
  <dcterms:modified xsi:type="dcterms:W3CDTF">2022-03-09T09:14:31Z</dcterms:modified>
</cp:coreProperties>
</file>