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9" r:id="rId3"/>
    <p:sldId id="275" r:id="rId4"/>
    <p:sldId id="266" r:id="rId5"/>
    <p:sldId id="304" r:id="rId6"/>
    <p:sldId id="296" r:id="rId7"/>
    <p:sldId id="295" r:id="rId8"/>
    <p:sldId id="305" r:id="rId9"/>
    <p:sldId id="294" r:id="rId10"/>
    <p:sldId id="293" r:id="rId11"/>
    <p:sldId id="292" r:id="rId12"/>
    <p:sldId id="267" r:id="rId13"/>
    <p:sldId id="315" r:id="rId14"/>
    <p:sldId id="316" r:id="rId15"/>
    <p:sldId id="321" r:id="rId16"/>
    <p:sldId id="327" r:id="rId17"/>
    <p:sldId id="328" r:id="rId18"/>
    <p:sldId id="317" r:id="rId19"/>
    <p:sldId id="318" r:id="rId20"/>
    <p:sldId id="319" r:id="rId21"/>
    <p:sldId id="320" r:id="rId22"/>
    <p:sldId id="322" r:id="rId23"/>
    <p:sldId id="323" r:id="rId24"/>
    <p:sldId id="358" r:id="rId25"/>
    <p:sldId id="359" r:id="rId26"/>
    <p:sldId id="360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45" r:id="rId43"/>
    <p:sldId id="346" r:id="rId44"/>
    <p:sldId id="347" r:id="rId45"/>
    <p:sldId id="348" r:id="rId46"/>
    <p:sldId id="353" r:id="rId47"/>
    <p:sldId id="354" r:id="rId48"/>
    <p:sldId id="355" r:id="rId49"/>
    <p:sldId id="356" r:id="rId50"/>
    <p:sldId id="357" r:id="rId5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7"/>
    <p:restoredTop sz="94681"/>
  </p:normalViewPr>
  <p:slideViewPr>
    <p:cSldViewPr snapToGrid="0" snapToObjects="1">
      <p:cViewPr varScale="1">
        <p:scale>
          <a:sx n="117" d="100"/>
          <a:sy n="117" d="100"/>
        </p:scale>
        <p:origin x="46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53E651-1C3D-464C-8B6C-06E882C1B2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05DCBB8-87F5-7048-BE2F-B6020370DB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376FBF-CC8F-BB41-AB34-5D8EDA417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18BC00-CABF-F846-8677-B54EC6E4E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A56D8F-7FB7-4A44-9922-57CC8C973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7349E7-7EB0-174D-8EF8-82C037387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3C86F2-80C3-B444-BE30-F8491EFD6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5403B2-38A9-7F4B-88D0-A7876C61C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2E95C4-3B1E-AC4A-90EB-350610CF3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5D7842-D89D-2E4D-958C-1067FDF0B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598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55D94B-7A46-C04B-8345-18BA95B2E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00D49F4-F9AC-D844-BE24-E216369C54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58FFE5-9E1E-0743-8590-69E65C58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FA2DDE-C5E4-9B46-877A-8BBC95486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997059-D82E-C248-B77D-4E79E77BE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66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EA1548-E8C5-DC4C-B996-C26D94F58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704206-87CB-D848-B0DB-326E096CF8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42288E1-B8D9-F846-A27D-C4FC4470A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1E34E1-ACB7-6540-A41D-6B4274189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9CE045B-0700-B647-9213-958A65398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A97A56-FE65-2E43-829E-073E3C9CC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129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C66C25-5971-3546-947E-AE90B6EAA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0D15B4-A563-CB44-8B72-3C3EAE3A04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67183C0-F45E-E04D-B6DD-58FD24132B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5ECFE2D-475A-D749-A01E-8A8280394A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AD8AF97-A0B0-E444-A5C2-1FB03A106C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CD5D1F3-64BC-C245-AFC0-D16689C5B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804A04E-9F8A-E94A-8368-BFA73963A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60D7379-6033-AA4B-B8C5-A63D2929F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310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075BD2-65BB-5742-94E4-62EB594DF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7B80990-D8B9-7745-8D5C-FB738F8C7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EFFAB44-A698-A24A-9537-79527570C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A3CF106-806B-AE40-8C11-234A78AB6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75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2BEA2FA-8194-894B-B124-8B69E8E69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EEFF944-B92D-E243-BDB0-2EF70EBF4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1B2124-4B35-CC42-B8CD-9EDC7A82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271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7E2C55-8DE7-FC4B-9459-821997BD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70E270-20DD-CF43-82E1-9E24F167D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B28ED87-66E3-C34D-936D-EB8B632EF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D1D854-D561-6D4E-BFE1-3FDED0B00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B3F2156-9FBE-B344-A72B-BDB5CDE78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C3541D5-BD45-6E4E-AAC6-DF06692E9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543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843994-B32D-794B-B341-15D6307D1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6C61E1D-0AFF-AD4F-98D3-99836217FA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C430DB0-2C8E-5345-B1CB-910721497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E39731E-032C-7F47-A678-54196475F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0F3A6B0-05CE-3B45-8A04-E7BA7C87F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3F56B68-13C1-B849-B743-FE838BBDE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438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83C72C-88A8-8E4E-A0C1-0B1437A39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662B8AA-E849-904B-9D47-8ACB2DEB15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CB6528-64B6-4249-815A-6D38D6F9A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8E3989-B290-CD4C-85A2-C7835D0BE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AEB4D2-ACAF-0D4B-ADDE-B3FB34A7C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222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448F0D1-0A4E-724C-B166-C69CA234DD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B21228E-9166-1E45-98D3-1AFC6B4D6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837C5F6-2757-1A4B-8ACE-06FDE420F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2C62C3-747B-8649-A335-F23AD56CD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E36ED9-296D-8F4C-BCD8-277C5813E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72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4B1927-F076-8E49-9AA5-64007F70B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A9ABF88-C1F6-8244-9C0C-42B611D68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D4C04E-96A4-FF40-94C7-8CC8D59894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E6369-909D-9F40-9443-7359F089DC65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583B5B-1B61-7E4A-9560-C1B3006FAA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3A8A3D-B175-2044-9BE3-7FA44E6773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210B3-44C2-5649-89D2-703AB105C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20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sv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8348" y="1694588"/>
            <a:ext cx="7672039" cy="389466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Политический процесс. Политическое участие. Политическая культура</a:t>
            </a:r>
            <a:br>
              <a:rPr lang="ru-RU" b="1" dirty="0"/>
            </a:br>
            <a:r>
              <a:rPr lang="ru-RU" b="1" dirty="0"/>
              <a:t>Политическая система</a:t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56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19D4FF4-C617-4E43-BD07-96071951B42C}"/>
              </a:ext>
            </a:extLst>
          </p:cNvPr>
          <p:cNvSpPr/>
          <p:nvPr/>
        </p:nvSpPr>
        <p:spPr>
          <a:xfrm>
            <a:off x="27972" y="258226"/>
            <a:ext cx="117404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Выберите верные суждения о политическом процессе и общественно-политических движениях и запишите цифры, под которыми они указаны.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Политический процесс связан с решением проблемы ограниченности экономических ресурсов.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Домохозяйства и фирмы являются субъектами политического процесса.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3) </a:t>
            </a:r>
            <a:r>
              <a:rPr lang="ru-RU" sz="2400" dirty="0" err="1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B</a:t>
            </a: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политическом процессе проявляется взаимосвязь реформаторских и консервативных начал.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4) На этапе реализации принятые политические решения облекаются в правомочную форму, определяется их адрес и круг лиц, организаций, ответственных за их исполнение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5)</a:t>
            </a:r>
            <a:r>
              <a:rPr lang="ru-RU" sz="2400" dirty="0" err="1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C</a:t>
            </a: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учётом различных обстоятельств субъекты политического процесса разрабатывают альтернативные варианты действий для достижения необходимых результатов.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751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544AB01-7B8F-E74E-A882-2A26C6CE6F13}"/>
              </a:ext>
            </a:extLst>
          </p:cNvPr>
          <p:cNvSpPr/>
          <p:nvPr/>
        </p:nvSpPr>
        <p:spPr>
          <a:xfrm>
            <a:off x="237066" y="162753"/>
            <a:ext cx="1171786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Используя обществоведческие знания,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Приведите три признака понятия «политический процесс»;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составьте два предложения: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− одно предложение, содержащее информацию о формах политического участия граждан;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− одно предложение, раскрывающее главную задачу субъектов политического процесса.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85E645D-8D3A-F248-B691-837018C996FB}"/>
              </a:ext>
            </a:extLst>
          </p:cNvPr>
          <p:cNvSpPr/>
          <p:nvPr/>
        </p:nvSpPr>
        <p:spPr>
          <a:xfrm>
            <a:off x="237066" y="3699361"/>
            <a:ext cx="117178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− одно предложение, содержащее информацию о субъектах политического процесса;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− одно предложение, содержащее информацию о признаках демократического политического процесса.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154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6B12B8E-B6C1-C441-82F1-9B07EF45D8CE}"/>
              </a:ext>
            </a:extLst>
          </p:cNvPr>
          <p:cNvSpPr/>
          <p:nvPr/>
        </p:nvSpPr>
        <p:spPr>
          <a:xfrm>
            <a:off x="176962" y="302359"/>
            <a:ext cx="118380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Выберите верные суждения о политическом процессе и запишите цифры, под которыми они указаны.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Политический процесс представляет собой определённую технологию принятия и реализации властных решений.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Участниками политического процесса являются только элитарные слои общества.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3) В политическом процессе может проявляться взаимосвязь реформаторских и консервативных начал.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4) Политический процесс всегда носит деструктивный характер.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В демократических государствах в ходе политического процесса, как правило, реализуются идеи защиты прав и свобод человека.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74552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9A43F19-6720-954F-99E2-36A1F5A63C39}"/>
              </a:ext>
            </a:extLst>
          </p:cNvPr>
          <p:cNvSpPr/>
          <p:nvPr/>
        </p:nvSpPr>
        <p:spPr>
          <a:xfrm>
            <a:off x="314660" y="352870"/>
            <a:ext cx="1169528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о политическом процессе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 </a:t>
            </a: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1) По степени открытости принято выделять открытые и теневые политические процессы.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2) Политический процесс регулируется исключительно нормами права.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3) Участниками политического процесса выступают исключительно государства и общественно-политические объединения.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4) В зависимости от временных характеристик политические процессы принято подразделять на долговременные и непродолжительные.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5) Политический процесс представляет собой совокупную деятельность всех субъектов политики, посредством которой происходят формирование, развитие и функционирование политической системы общества.</a:t>
            </a:r>
            <a:endParaRPr lang="ru-RU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655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5656BD7-6DA5-154E-A375-2424AA8C0F71}"/>
              </a:ext>
            </a:extLst>
          </p:cNvPr>
          <p:cNvSpPr/>
          <p:nvPr/>
        </p:nvSpPr>
        <p:spPr>
          <a:xfrm>
            <a:off x="214489" y="0"/>
            <a:ext cx="1158240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о политическом процессе и запишите цифры, под которыми они указаны. </a:t>
            </a: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1) Политический процесс складывается исключительно из целенаправленных сознательных усилий субъектов политической деятельности.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2) В ходе выполнения ролевых функций субъекты и участники политического процесса демонстрируют свою функциональную значимость, способность воспроизводить, развивать, изменять или разрушать элементы политической системы.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3) Политическое участие граждан всегда носит регулярный характер.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4) Политические процессы бывают явными или теневыми.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5) Политическое участие — действия, предпринимаемые отдельными гражданами или их группами с целью влияния на государственную или общественную политику, управление государственными делами или на выбор политического руководства, лидеров на любом уровне политической власти.</a:t>
            </a:r>
            <a:endParaRPr lang="ru-RU" sz="2800" dirty="0"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 </a:t>
            </a:r>
            <a:endParaRPr lang="ru-RU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11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693618" y="-733662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730629" y="2673792"/>
            <a:ext cx="3653667" cy="340827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7A53E2E-678B-2A48-A25B-6A740E10BD91}"/>
              </a:ext>
            </a:extLst>
          </p:cNvPr>
          <p:cNvSpPr/>
          <p:nvPr/>
        </p:nvSpPr>
        <p:spPr>
          <a:xfrm>
            <a:off x="412214" y="522597"/>
            <a:ext cx="795583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Приведите два признака понятия «политическое участие»? 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Привлекая знания обществоведческого курса, составьте два предложения: 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- одно предложение, содержащее информацию о различных формах политического участия граждан, 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- и одно предложение, раскрывающее сущность любой из этих форм.</a:t>
            </a:r>
          </a:p>
        </p:txBody>
      </p:sp>
    </p:spTree>
    <p:extLst>
      <p:ext uri="{BB962C8B-B14F-4D97-AF65-F5344CB8AC3E}">
        <p14:creationId xmlns:p14="http://schemas.microsoft.com/office/powerpoint/2010/main" val="1112663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9878" y="205272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1C83E04-3AF2-A840-81CD-3947869B78D5}"/>
              </a:ext>
            </a:extLst>
          </p:cNvPr>
          <p:cNvSpPr/>
          <p:nvPr/>
        </p:nvSpPr>
        <p:spPr>
          <a:xfrm>
            <a:off x="3781778" y="54596"/>
            <a:ext cx="833119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Верны ли следующие суждения о политическом участии?</a:t>
            </a:r>
          </a:p>
          <a:p>
            <a:r>
              <a:rPr lang="ru-RU" sz="2800" dirty="0">
                <a:ea typeface="Times New Roman" panose="02020603050405020304" pitchFamily="18" charset="0"/>
              </a:rPr>
              <a:t>А. Политическое участие это совокупность имеющих отношение к политике действий людей.</a:t>
            </a:r>
          </a:p>
          <a:p>
            <a:r>
              <a:rPr lang="ru-RU" sz="2800" dirty="0">
                <a:ea typeface="Times New Roman" panose="02020603050405020304" pitchFamily="18" charset="0"/>
              </a:rPr>
              <a:t>Б. Политическое участие может иметь протестный характер.</a:t>
            </a:r>
          </a:p>
          <a:p>
            <a:r>
              <a:rPr lang="ru-RU" sz="2800" dirty="0">
                <a:ea typeface="Times New Roman" panose="02020603050405020304" pitchFamily="18" charset="0"/>
              </a:rPr>
              <a:t>Ответ:</a:t>
            </a:r>
          </a:p>
          <a:p>
            <a:r>
              <a:rPr lang="ru-RU" sz="2800" dirty="0">
                <a:ea typeface="Times New Roman" panose="02020603050405020304" pitchFamily="18" charset="0"/>
              </a:rPr>
              <a:t>верно только А</a:t>
            </a:r>
          </a:p>
          <a:p>
            <a:r>
              <a:rPr lang="ru-RU" sz="2800" dirty="0">
                <a:ea typeface="Times New Roman" panose="02020603050405020304" pitchFamily="18" charset="0"/>
              </a:rPr>
              <a:t>верно только Б</a:t>
            </a:r>
          </a:p>
          <a:p>
            <a:r>
              <a:rPr lang="ru-RU" sz="2800" dirty="0">
                <a:ea typeface="Times New Roman" panose="02020603050405020304" pitchFamily="18" charset="0"/>
              </a:rPr>
              <a:t>верны оба суждения</a:t>
            </a:r>
          </a:p>
          <a:p>
            <a:r>
              <a:rPr lang="ru-RU" sz="2800" dirty="0">
                <a:ea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2845544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54145" y="-4704234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9198EC8-FF50-DA4E-9CAA-75E8DF5B2D29}"/>
              </a:ext>
            </a:extLst>
          </p:cNvPr>
          <p:cNvSpPr/>
          <p:nvPr/>
        </p:nvSpPr>
        <p:spPr>
          <a:xfrm>
            <a:off x="327378" y="587022"/>
            <a:ext cx="115372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Выберите верные суждения о политическом участии и запишите цифры, под которыми они указаны.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Активное политическое участие граждан является условием развития гражданского общества и правового государства.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Одной из форм политического участия являются выборы в органы государственной власти и местного самоуправления.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3) Активное включение граждан в политический процесс требует определённой активности государства, политических партий, общественно-политических движений.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4) Референдум, в отличие от выборов, предполагает процедуру тайного голосования.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5) Одной из форм политического участия граждан является получение юридического образования.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957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279201" y="-3535389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A52D12E-F753-1241-916A-F45EEC44FC21}"/>
              </a:ext>
            </a:extLst>
          </p:cNvPr>
          <p:cNvSpPr/>
          <p:nvPr/>
        </p:nvSpPr>
        <p:spPr>
          <a:xfrm>
            <a:off x="225777" y="612844"/>
            <a:ext cx="1174044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Выберите верные суждения о политическом участии в демократическом государстве и запишите цифры, под которыми они указаны.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Политическое участие в демократическом государстве создаёт условия для более полного раскрытия личностного потенциала каждого гражданина.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Политическое участие граждан способствует реализации их права участвовать в управлении государством.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3) Многообразие форм политического участия в демократическом государстве зависит только от активности и желания гражданина.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4) Политический протест может выражаться как в активных формах, так и в форме невмешательства в политику — абсентеизма.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5) Одной из форм политического участия граждан является участие в парламентских выборах.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965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DB7FD7D-79E2-C249-8D14-9EACEFE64A52}"/>
              </a:ext>
            </a:extLst>
          </p:cNvPr>
          <p:cNvSpPr/>
          <p:nvPr/>
        </p:nvSpPr>
        <p:spPr>
          <a:xfrm>
            <a:off x="445911" y="487025"/>
            <a:ext cx="1130017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Выберите верные суждения о политическом участии и запишите цифры, под которыми они указаны.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Политическое участие — действия, посредством которых рядовые члены любой политической системы влияют или пытаются влиять на результаты её деятельности.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Различают добровольное и принудительное политическое участие.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3) По масштабу политическое участие проявляется на местном, региональном и национальном, мировом уровнях.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4) По степени самостоятельности индивида в принятии политических решений выделяют индивидуальное и групповое политическое участие.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5) Стимулами политической активности в демократическом обществе являются страх, административное принуждение и угроза применения санкций.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26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DE6AC1A-DF4A-4D4F-9562-FD52F883E58F}"/>
              </a:ext>
            </a:extLst>
          </p:cNvPr>
          <p:cNvSpPr/>
          <p:nvPr/>
        </p:nvSpPr>
        <p:spPr>
          <a:xfrm>
            <a:off x="496711" y="399915"/>
            <a:ext cx="1119857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Выберите верные суждения о политическом участии и политическом поведении и запишите цифры, под которыми они указаны.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Участниками политической жизни являются только партии и государственные органы.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К политическому участию можно отнести действия по делегированию полномочий.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3) В политологии различают легитимное и </a:t>
            </a:r>
            <a:r>
              <a:rPr lang="ru-RU" sz="2400" dirty="0" err="1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нелигитимное</a:t>
            </a: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политическое участие.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4) Признаками стихийного политического участия являются неуправляемость, различные формы агрессии, большая роль случайного лидера.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5) Государство не имеет механизмов регулирования политического поведения людей.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208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211803" y="78425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370CD28-9ABD-F849-A3C1-6C2051394B12}"/>
              </a:ext>
            </a:extLst>
          </p:cNvPr>
          <p:cNvSpPr/>
          <p:nvPr/>
        </p:nvSpPr>
        <p:spPr>
          <a:xfrm>
            <a:off x="2152923" y="261035"/>
            <a:ext cx="81618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План по теме «Гражданин как субъект политики».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AB74EC3-FD48-B742-BA83-3C6779B672AB}"/>
              </a:ext>
            </a:extLst>
          </p:cNvPr>
          <p:cNvSpPr/>
          <p:nvPr/>
        </p:nvSpPr>
        <p:spPr>
          <a:xfrm>
            <a:off x="225778" y="993869"/>
            <a:ext cx="102390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о роли гражданина в политическом процессе.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Субъекты политического процесса: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граждане как личности;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государство;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социальные группы;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политические институты;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граждане как совокупность избирателей (электорат).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В зависимости от значимости для общества политические процессы делят на: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базовые;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периферийные.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С точки зрения устойчивости взаимодействия граждан и властных структур политические процессы можно разделить на: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стабильные;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нестабильные.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По характеру складывающихся отношений между участниками политические процессы делят на: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консенсусные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конфликтные. </a:t>
            </a:r>
          </a:p>
        </p:txBody>
      </p:sp>
    </p:spTree>
    <p:extLst>
      <p:ext uri="{BB962C8B-B14F-4D97-AF65-F5344CB8AC3E}">
        <p14:creationId xmlns:p14="http://schemas.microsoft.com/office/powerpoint/2010/main" val="909214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57247" y="2564179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46B76EF-C999-DD46-8C32-A0513C607E48}"/>
              </a:ext>
            </a:extLst>
          </p:cNvPr>
          <p:cNvSpPr/>
          <p:nvPr/>
        </p:nvSpPr>
        <p:spPr>
          <a:xfrm>
            <a:off x="334926" y="280244"/>
            <a:ext cx="101374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Формы политического поведения: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по целевой направленности (конструктивное, деструктивное);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по характеру развития (организованное, стихийное);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по субъектам (индивидуальное, групповое).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Политическое участие: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непосредственное;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опосредованное (осуществляется через избранных представителей).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8.Формы непосредственного политического участия: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активное участие в предвыборных кампаниях;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обращение в органы государственной власти;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членство в политических партиях;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участие в деятельности органов местного самоуправления;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участие только в выборах депутатов парламента и главы государства, референдумах;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профессиональная политическая деятельность. </a:t>
            </a:r>
          </a:p>
        </p:txBody>
      </p:sp>
    </p:spTree>
    <p:extLst>
      <p:ext uri="{BB962C8B-B14F-4D97-AF65-F5344CB8AC3E}">
        <p14:creationId xmlns:p14="http://schemas.microsoft.com/office/powerpoint/2010/main" val="4278297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EAAFD8C-2668-4A4B-86F8-0368D65330F4}"/>
              </a:ext>
            </a:extLst>
          </p:cNvPr>
          <p:cNvSpPr/>
          <p:nvPr/>
        </p:nvSpPr>
        <p:spPr>
          <a:xfrm>
            <a:off x="310444" y="117693"/>
            <a:ext cx="1157111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 Политическое участие по степени вовлеченности в политику: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по случаю;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по совместительству;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профессионально.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10.Причины абсентеизма: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в силу определенных причин выборы не интересны: выдвинутые неяркие кандидаты, отсутствует подлинная состязательность на выборах и т.д.;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низкий уровень политической культуры, инфантильность или осознание собственного политического бессилия, неспособности влиять на принятие политических решений;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отчуждение от собственных политических ценностей и потребностей от возможностей их удовлетворения;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г)высокий уровень недоверия избирателей политическим институтам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11.Типы политической культуры: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патриархальный;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подданнический;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активисткий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12. Обязанности гражданина в современном государстве.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3AAB5-ADEA-3D4F-850F-7FFB4C63612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00B67BE1-C366-0F4E-98C2-A912411D9B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510958" y="4799379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50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3FB89B2-2AC6-F227-72E9-913A8B254CC5}"/>
              </a:ext>
            </a:extLst>
          </p:cNvPr>
          <p:cNvSpPr txBox="1"/>
          <p:nvPr/>
        </p:nvSpPr>
        <p:spPr>
          <a:xfrm>
            <a:off x="104172" y="353487"/>
            <a:ext cx="1174830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Политическое сознание, политическое поведение и политическая культура (Влияние</a:t>
            </a:r>
            <a:r>
              <a:rPr lang="ru-RU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политического сознания на политическое поведение; Политическая культура и</a:t>
            </a:r>
            <a:r>
              <a:rPr lang="ru-RU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политическое поведение)</a:t>
            </a:r>
            <a:endParaRPr lang="ru-RU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Институты политической социализации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государство;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СМИ;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политические партии;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школа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Идеология как часть политического сознания и мотив политического поведения.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Формы политического поведения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групповое и индивидуальное;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протестное и конформистское;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организованное и стихийное;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абсентеизм (неучастие в политике)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Структура политической культуры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политические знания;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политические ценности;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способы практических политических действий.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577B82-71F5-AC27-7A43-4620FF51AA8A}"/>
              </a:ext>
            </a:extLst>
          </p:cNvPr>
          <p:cNvSpPr txBox="1"/>
          <p:nvPr/>
        </p:nvSpPr>
        <p:spPr>
          <a:xfrm>
            <a:off x="6788552" y="4139138"/>
            <a:ext cx="609985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5. Виды политической культуры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патриархальная;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подданническая;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активистская (демократическая).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6. Функции политической культуры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познавательная;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коммуникативная;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регулятивная;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функция социализации и </a:t>
            </a:r>
            <a:r>
              <a:rPr lang="ru-RU" sz="1800" dirty="0" err="1">
                <a:effectLst/>
                <a:latin typeface=".Ã˛"/>
                <a:ea typeface="Calibri" panose="020F0502020204030204" pitchFamily="34" charset="0"/>
                <a:cs typeface=".Ã˛"/>
              </a:rPr>
              <a:t>т.д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655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33CDAF-AAC5-FA06-5B02-183C5379C42D}"/>
              </a:ext>
            </a:extLst>
          </p:cNvPr>
          <p:cNvSpPr txBox="1"/>
          <p:nvPr/>
        </p:nvSpPr>
        <p:spPr>
          <a:xfrm>
            <a:off x="219918" y="99638"/>
            <a:ext cx="114010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Субъекты политического процесса (Субъекты политической деятельности)</a:t>
            </a:r>
            <a:endParaRPr lang="ru-RU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5505F7-9232-CB53-2699-815FA0C9FA32}"/>
              </a:ext>
            </a:extLst>
          </p:cNvPr>
          <p:cNvSpPr txBox="1"/>
          <p:nvPr/>
        </p:nvSpPr>
        <p:spPr>
          <a:xfrm>
            <a:off x="312517" y="516327"/>
            <a:ext cx="8814121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Основные субъекты политического процесса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государство;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социальные, этнические, конфессиональные группы;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СМИ;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политические партии и общественные движения;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политическая элита;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е) политические лидеры;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ж) граждане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Особенности политической деятельности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ведётся в целях осуществления интересов общества или крупных социальных групп;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неразрывно связана с государственной властью;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обладает высоким престижем;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происходит в рамках политических институтов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Особенности государства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наличие территории;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публичный характер власти;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суверенитет;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исключительное право на взимание налогов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2DDB9B-B96E-031F-8DC5-938D62174F6B}"/>
              </a:ext>
            </a:extLst>
          </p:cNvPr>
          <p:cNvSpPr txBox="1"/>
          <p:nvPr/>
        </p:nvSpPr>
        <p:spPr>
          <a:xfrm>
            <a:off x="6313989" y="3429000"/>
            <a:ext cx="60998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Политические права граждан: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права на участие в управлении делами государства;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свобода собраний;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свобода политических объединений;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право избирать и быть избранным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5. Формы политического участия граждан: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членство в политических партиях;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участие в избирательных кампаниях;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участие в массовых мирных митингах, шествиях, демонстрациях;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голосование на выборах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242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901153" y="-38786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FDB07A3-AC71-354E-A932-5B88413AB156}"/>
              </a:ext>
            </a:extLst>
          </p:cNvPr>
          <p:cNvSpPr/>
          <p:nvPr/>
        </p:nvSpPr>
        <p:spPr>
          <a:xfrm>
            <a:off x="2935110" y="1012954"/>
            <a:ext cx="831991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данным Института социологии РАН, средняя явка молодых россиян на выборы примерно на 16% меньше, чем среди представителей старших возрастных групп. Среди россиян среднего и старшего возраста усреднённый показатель явки на выборы составляет 48%, а среди молодых — только 32%. Назовите политическое явление, распространённое в молодёжной среде. Укажите последствия данного явления. Предложите две меры, направленные на привлечение молодёжи к политической жизни страны.</a:t>
            </a:r>
          </a:p>
        </p:txBody>
      </p:sp>
    </p:spTree>
    <p:extLst>
      <p:ext uri="{BB962C8B-B14F-4D97-AF65-F5344CB8AC3E}">
        <p14:creationId xmlns:p14="http://schemas.microsoft.com/office/powerpoint/2010/main" val="3463430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2EBA39E-C606-DD40-99DE-135BF71D2581}"/>
              </a:ext>
            </a:extLst>
          </p:cNvPr>
          <p:cNvSpPr/>
          <p:nvPr/>
        </p:nvSpPr>
        <p:spPr>
          <a:xfrm>
            <a:off x="349955" y="366623"/>
            <a:ext cx="1149208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Политическая культура участия — такая культура, в которой члены общества определённо ориентированы на систему вообще, а также как на политические, так и на административные структуры и процессы; другими словами, как на «входной», так и на «выходной» аспекты политической системы. Индивидуальные члены такой по литической системы могут быть благоприятно или неблагоприятно ориентированы на различные классы политических объектов. Они склоняются к тому, чтобы ориентироваться на «активную» собственную роль в политике, хотя их чувства и оценки таких ролей могут варьироваться от принятия до отрицания... 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Гражданская культура — это прежде всего культура лояльного участия. Индивиды не только ориентированы «на вход» политики, на участие в ней, но они также позитивно ориентированы на «входные» структуры и «Входные» процессы.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512748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D4893C5-B692-664D-B8D8-C59A59345D99}"/>
              </a:ext>
            </a:extLst>
          </p:cNvPr>
          <p:cNvSpPr/>
          <p:nvPr/>
        </p:nvSpPr>
        <p:spPr>
          <a:xfrm>
            <a:off x="361244" y="335846"/>
            <a:ext cx="116275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ea typeface="Times New Roman" panose="02020603050405020304" pitchFamily="18" charset="0"/>
              </a:rPr>
              <a:t>Другими словами, гражданская культура - это политическая культура участия, в которой по литическая культура и политическая структура находятся в согласии и соответствуют друг другу. </a:t>
            </a:r>
          </a:p>
          <a:p>
            <a:pPr algn="just"/>
            <a:r>
              <a:rPr lang="ru-RU" sz="2400" dirty="0">
                <a:ea typeface="Times New Roman" panose="02020603050405020304" pitchFamily="18" charset="0"/>
              </a:rPr>
              <a:t>Важно, что в гражданской культуре политические ориентации участия сочетаются с патриархальными и </a:t>
            </a:r>
            <a:r>
              <a:rPr lang="ru-RU" sz="2400" dirty="0" err="1">
                <a:ea typeface="Times New Roman" panose="02020603050405020304" pitchFamily="18" charset="0"/>
              </a:rPr>
              <a:t>подданическими</a:t>
            </a:r>
            <a:r>
              <a:rPr lang="ru-RU" sz="2400" dirty="0">
                <a:ea typeface="Times New Roman" panose="02020603050405020304" pitchFamily="18" charset="0"/>
              </a:rPr>
              <a:t> политическими ориентациями, но при этом не отрицают их. Индивиды становятся участниками политического процесса, но они не отказываются от своих </a:t>
            </a:r>
            <a:r>
              <a:rPr lang="ru-RU" sz="2400" dirty="0" err="1">
                <a:ea typeface="Times New Roman" panose="02020603050405020304" pitchFamily="18" charset="0"/>
              </a:rPr>
              <a:t>подданических</a:t>
            </a:r>
            <a:r>
              <a:rPr lang="ru-RU" sz="2400" dirty="0">
                <a:ea typeface="Times New Roman" panose="02020603050405020304" pitchFamily="18" charset="0"/>
              </a:rPr>
              <a:t> или патриархальных ориентаций... Таким образом, в рамках гражданской культуры индивид не обязательно бывает рациональным, активным гражданином. Тип его активности — более смешанный и смягчённый. Это позволяет индивиду совмещать определённую долю компетентности, </a:t>
            </a:r>
            <a:r>
              <a:rPr lang="ru-RU" sz="2400" dirty="0" err="1">
                <a:ea typeface="Times New Roman" panose="02020603050405020304" pitchFamily="18" charset="0"/>
              </a:rPr>
              <a:t>включённости</a:t>
            </a:r>
            <a:r>
              <a:rPr lang="ru-RU" sz="2400" dirty="0">
                <a:ea typeface="Times New Roman" panose="02020603050405020304" pitchFamily="18" charset="0"/>
              </a:rPr>
              <a:t> и активности с пассивностью и </a:t>
            </a:r>
            <a:r>
              <a:rPr lang="ru-RU" sz="2400" dirty="0" err="1">
                <a:ea typeface="Times New Roman" panose="02020603050405020304" pitchFamily="18" charset="0"/>
              </a:rPr>
              <a:t>невключённостью</a:t>
            </a:r>
            <a:r>
              <a:rPr lang="ru-RU" sz="2400" dirty="0">
                <a:ea typeface="Times New Roman" panose="02020603050405020304" pitchFamily="18" charset="0"/>
              </a:rPr>
              <a:t>. Более того, его взаимоотношения с правительством не являются чисто рациональными, поскольку они включают в себя приверженность - как его, так и принимающих решения — тому, что мы назвали демократическим мифом о компетентности гражданина. </a:t>
            </a:r>
          </a:p>
          <a:p>
            <a:pPr algn="just"/>
            <a:r>
              <a:rPr lang="ru-RU" sz="2400" dirty="0">
                <a:ea typeface="Times New Roman" panose="02020603050405020304" pitchFamily="18" charset="0"/>
              </a:rPr>
              <a:t>Г. </a:t>
            </a:r>
            <a:r>
              <a:rPr lang="ru-RU" sz="2400" dirty="0" err="1">
                <a:ea typeface="Times New Roman" panose="02020603050405020304" pitchFamily="18" charset="0"/>
              </a:rPr>
              <a:t>Алмонд</a:t>
            </a:r>
            <a:r>
              <a:rPr lang="ru-RU" sz="2400" dirty="0">
                <a:ea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749379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1CE7069-BA8C-DC4C-BE02-06E70329185F}"/>
              </a:ext>
            </a:extLst>
          </p:cNvPr>
          <p:cNvSpPr/>
          <p:nvPr/>
        </p:nvSpPr>
        <p:spPr>
          <a:xfrm>
            <a:off x="208844" y="366623"/>
            <a:ext cx="1177431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ea typeface="Times New Roman" panose="02020603050405020304" pitchFamily="18" charset="0"/>
              </a:rPr>
              <a:t>17. На основании авторского текста приведите два признака, характерных для политической культуры участия. 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18. Как связаны в понимании автора политическая культура и политические структуры и процессы в гражданской политической культуре? Укажите два признака. 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19. Автор пишет, что гражданская культура — культура лояльного политического участия. Раскройте своё понимание культуры лояльного политического участия и приведите два конкретных её проявления в политической жизни современного общества. </a:t>
            </a:r>
          </a:p>
          <a:p>
            <a:pPr algn="just"/>
            <a:r>
              <a:rPr lang="ru-RU" sz="2800" dirty="0">
                <a:ea typeface="Times New Roman" panose="02020603050405020304" pitchFamily="18" charset="0"/>
              </a:rPr>
              <a:t>20. Автор пишет, что «в рамках гражданской культуры индивид не обязательно бывает рациональным, активным гражданином. Тип его активности - более смешанный и смягчённый». Проиллюстрируйте тремя примерами активные и пассивные формы гражданского политического участия.</a:t>
            </a:r>
          </a:p>
        </p:txBody>
      </p:sp>
    </p:spTree>
    <p:extLst>
      <p:ext uri="{BB962C8B-B14F-4D97-AF65-F5344CB8AC3E}">
        <p14:creationId xmlns:p14="http://schemas.microsoft.com/office/powerpoint/2010/main" val="28760663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8AD05A-314B-0341-B75F-1253271F05EC}"/>
              </a:ext>
            </a:extLst>
          </p:cNvPr>
          <p:cNvSpPr txBox="1"/>
          <p:nvPr/>
        </p:nvSpPr>
        <p:spPr>
          <a:xfrm>
            <a:off x="869795" y="1161905"/>
            <a:ext cx="102368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FF0000"/>
                </a:solidFill>
              </a:rPr>
              <a:t>25. </a:t>
            </a:r>
            <a:r>
              <a:rPr lang="ru-RU" sz="2400" dirty="0"/>
              <a:t>1)Обоснуйте значение демократического политического процесса для развития современного общества. (Обоснование может быть дано только в нескольких распространённых предложений.)</a:t>
            </a:r>
          </a:p>
          <a:p>
            <a:pPr algn="just"/>
            <a:r>
              <a:rPr lang="ru-RU" sz="2400" dirty="0"/>
              <a:t>2) Какие политические процессы типичны для демократического общества. (Назовите любые три политических процесса.) </a:t>
            </a:r>
          </a:p>
          <a:p>
            <a:pPr algn="just"/>
            <a:r>
              <a:rPr lang="ru-RU" sz="2400" dirty="0"/>
              <a:t>3) Проиллюстрируйте каждый из них на примере Российской Федерации. (Каждый пример должен быть сформулирован развёрнуто и содержать указание на результат политического процесса)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965719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B4CB49D-F420-5E4F-8ADF-6108F2283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65" y="735980"/>
            <a:ext cx="11116739" cy="399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2399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160818B-C1FB-CDE7-1C91-18EC5DF7CD1E}"/>
              </a:ext>
            </a:extLst>
          </p:cNvPr>
          <p:cNvSpPr txBox="1"/>
          <p:nvPr/>
        </p:nvSpPr>
        <p:spPr>
          <a:xfrm>
            <a:off x="1317171" y="1273630"/>
            <a:ext cx="1034142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</a:rPr>
              <a:t>В качестве одного из признаков недемократических режимов называют исключение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политическои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̆ оппозиции из процесса занятия политических позиций и принятия решений. Приведите три аргумента, подтверждающих негативные последствия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подобнои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̆ тенденции в обществе. </a:t>
            </a:r>
            <a:r>
              <a:rPr lang="ru-RU" sz="1800" dirty="0">
                <a:effectLst/>
                <a:latin typeface="Times New Roman,Italic" pitchFamily="2" charset="0"/>
              </a:rPr>
              <a:t>(</a:t>
            </a:r>
            <a:r>
              <a:rPr lang="ru-RU" sz="1800" dirty="0" err="1">
                <a:effectLst/>
                <a:latin typeface="Times New Roman,Italic" pitchFamily="2" charset="0"/>
              </a:rPr>
              <a:t>Каждыи</a:t>
            </a:r>
            <a:r>
              <a:rPr lang="ru-RU" sz="1800" dirty="0">
                <a:effectLst/>
                <a:latin typeface="Times New Roman,Italic" pitchFamily="2" charset="0"/>
              </a:rPr>
              <a:t>̆ аргумент должен быть сформулирован как </a:t>
            </a:r>
            <a:r>
              <a:rPr lang="ru-RU" sz="1800" dirty="0" err="1">
                <a:effectLst/>
                <a:latin typeface="Times New Roman,Italic" pitchFamily="2" charset="0"/>
              </a:rPr>
              <a:t>распространённое</a:t>
            </a:r>
            <a:r>
              <a:rPr lang="ru-RU" sz="1800" dirty="0">
                <a:effectLst/>
                <a:latin typeface="Times New Roman,Italic" pitchFamily="2" charset="0"/>
              </a:rPr>
              <a:t> предложение.) 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C7C0DF-CD86-9EA8-5A85-89DB60A69EF6}"/>
              </a:ext>
            </a:extLst>
          </p:cNvPr>
          <p:cNvSpPr txBox="1"/>
          <p:nvPr/>
        </p:nvSpPr>
        <p:spPr>
          <a:xfrm>
            <a:off x="653142" y="127363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20.</a:t>
            </a:r>
          </a:p>
        </p:txBody>
      </p:sp>
    </p:spTree>
    <p:extLst>
      <p:ext uri="{BB962C8B-B14F-4D97-AF65-F5344CB8AC3E}">
        <p14:creationId xmlns:p14="http://schemas.microsoft.com/office/powerpoint/2010/main" val="4094338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A5F02D0-0D85-4AF4-6846-B723A710C3C9}"/>
              </a:ext>
            </a:extLst>
          </p:cNvPr>
          <p:cNvSpPr txBox="1"/>
          <p:nvPr/>
        </p:nvSpPr>
        <p:spPr>
          <a:xfrm>
            <a:off x="1262743" y="794657"/>
            <a:ext cx="10287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</a:rPr>
              <a:t>В государстве </a:t>
            </a:r>
            <a:r>
              <a:rPr lang="en" sz="1800" dirty="0">
                <a:effectLst/>
                <a:latin typeface="Times New Roman" panose="02020603050405020304" pitchFamily="18" charset="0"/>
              </a:rPr>
              <a:t>Y 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законодательную власть осуществляет парламент, а всенародно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избираемыи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̆ глава государства формирует правительство и возглавляет исполнительную власть. Избранным считается кандидат,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набравшии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̆ наибольшее число голосов. Эта система применяется как при выборах высших должностных лиц, так и при выборах коллегиальных органов власти (парламент). Государство </a:t>
            </a:r>
            <a:r>
              <a:rPr lang="en" sz="1800" dirty="0">
                <a:effectLst/>
                <a:latin typeface="Times New Roman" panose="02020603050405020304" pitchFamily="18" charset="0"/>
              </a:rPr>
              <a:t>Y 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включает в себя территории субъектов, которые имеют право принятия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собственнои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̆ конституции. В государстве </a:t>
            </a:r>
            <a:r>
              <a:rPr lang="en" sz="1800" dirty="0">
                <a:effectLst/>
                <a:latin typeface="Times New Roman" panose="02020603050405020304" pitchFamily="18" charset="0"/>
              </a:rPr>
              <a:t>Y 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существует свободная конкуренция политических партий; принцип разделения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властеи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̆ реализуется на практике.</a:t>
            </a:r>
            <a:br>
              <a:rPr lang="ru-RU" sz="1800" dirty="0">
                <a:effectLst/>
                <a:latin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</a:rPr>
              <a:t>Какова форма правления </a:t>
            </a:r>
            <a:r>
              <a:rPr lang="en" sz="1800" dirty="0">
                <a:effectLst/>
                <a:latin typeface="Times New Roman" panose="02020603050405020304" pitchFamily="18" charset="0"/>
              </a:rPr>
              <a:t>Y? 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К какому типу относится избирательная система страны </a:t>
            </a:r>
            <a:r>
              <a:rPr lang="en" sz="1800" dirty="0">
                <a:effectLst/>
                <a:latin typeface="Times New Roman" panose="02020603050405020304" pitchFamily="18" charset="0"/>
              </a:rPr>
              <a:t>Y? 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Какова форма государственного территориального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устройства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 </a:t>
            </a:r>
            <a:r>
              <a:rPr lang="en" sz="1800" dirty="0">
                <a:effectLst/>
                <a:latin typeface="Times New Roman" panose="02020603050405020304" pitchFamily="18" charset="0"/>
              </a:rPr>
              <a:t>Y?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Какои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̆ </a:t>
            </a:r>
            <a:r>
              <a:rPr lang="ru-RU" sz="1800" dirty="0" err="1">
                <a:effectLst/>
                <a:latin typeface="Times New Roman" panose="02020603050405020304" pitchFamily="18" charset="0"/>
              </a:rPr>
              <a:t>политическии</a:t>
            </a:r>
            <a:r>
              <a:rPr lang="ru-RU" sz="1800" dirty="0">
                <a:effectLst/>
                <a:latin typeface="Times New Roman" panose="02020603050405020304" pitchFamily="18" charset="0"/>
              </a:rPr>
              <a:t>̆ режим установился в </a:t>
            </a:r>
            <a:r>
              <a:rPr lang="en" sz="1800" dirty="0">
                <a:effectLst/>
                <a:latin typeface="Times New Roman" panose="02020603050405020304" pitchFamily="18" charset="0"/>
              </a:rPr>
              <a:t>Y? </a:t>
            </a:r>
            <a:endParaRPr lang="en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6E6E4E-27E0-6F16-8F57-A4CE5FCD3539}"/>
              </a:ext>
            </a:extLst>
          </p:cNvPr>
          <p:cNvSpPr txBox="1"/>
          <p:nvPr/>
        </p:nvSpPr>
        <p:spPr>
          <a:xfrm>
            <a:off x="435429" y="82731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22.</a:t>
            </a:r>
          </a:p>
        </p:txBody>
      </p:sp>
    </p:spTree>
    <p:extLst>
      <p:ext uri="{BB962C8B-B14F-4D97-AF65-F5344CB8AC3E}">
        <p14:creationId xmlns:p14="http://schemas.microsoft.com/office/powerpoint/2010/main" val="24278555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57490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8348" y="1694588"/>
            <a:ext cx="7672039" cy="917983"/>
          </a:xfrm>
        </p:spPr>
        <p:txBody>
          <a:bodyPr>
            <a:normAutofit/>
          </a:bodyPr>
          <a:lstStyle/>
          <a:p>
            <a:r>
              <a:rPr lang="ru-RU" b="1" dirty="0"/>
              <a:t>Политическая система</a:t>
            </a: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723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05680AA-5F1E-2342-B508-0CC1A49EFF47}"/>
              </a:ext>
            </a:extLst>
          </p:cNvPr>
          <p:cNvSpPr/>
          <p:nvPr/>
        </p:nvSpPr>
        <p:spPr>
          <a:xfrm>
            <a:off x="1669934" y="165253"/>
            <a:ext cx="10509955" cy="5297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Характеристика политической системы общества требует рассмотрения её отдельных компонентов. Что из перечисленного относится к нормативной подсистеме политической системы общества?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политические традиции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средства массовой информации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политические идеалы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партийный устав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политическая культура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партийная программа</a:t>
            </a:r>
          </a:p>
        </p:txBody>
      </p:sp>
    </p:spTree>
    <p:extLst>
      <p:ext uri="{BB962C8B-B14F-4D97-AF65-F5344CB8AC3E}">
        <p14:creationId xmlns:p14="http://schemas.microsoft.com/office/powerpoint/2010/main" val="16691473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21BB027-B11C-7F4B-839E-A8077B5CA6D5}"/>
              </a:ext>
            </a:extLst>
          </p:cNvPr>
          <p:cNvSpPr/>
          <p:nvPr/>
        </p:nvSpPr>
        <p:spPr>
          <a:xfrm>
            <a:off x="1907823" y="242067"/>
            <a:ext cx="10069688" cy="4273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политике?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Политика направлена на завоевание и использование государственной власти.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Любой вопрос может стать политическим, если в определённых условиях он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затрагивает интересы всего общества.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1472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E254538-1D77-0E44-BB2C-A45903E81C68}"/>
              </a:ext>
            </a:extLst>
          </p:cNvPr>
          <p:cNvSpPr/>
          <p:nvPr/>
        </p:nvSpPr>
        <p:spPr>
          <a:xfrm>
            <a:off x="699911" y="445058"/>
            <a:ext cx="10464800" cy="4478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Государство, в отличие от политической партии,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является политическим институтом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создаёт правовые нормы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разрабатывает политические программы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выполняет функцию социализации молодёжи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обладает суверенитетом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543755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71B481C-B09A-C64C-A3BC-1AEB28315959}"/>
              </a:ext>
            </a:extLst>
          </p:cNvPr>
          <p:cNvSpPr/>
          <p:nvPr/>
        </p:nvSpPr>
        <p:spPr>
          <a:xfrm>
            <a:off x="508000" y="980887"/>
            <a:ext cx="11176000" cy="2479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понятие, которое является обобщающим для всех остальных понятий представленного ниже ряда, и запишите цифру, под которой оно указано.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 политические нормы, 2) государство, 3) политическая система общества, 4) политическая партия, 5) партийная программа.</a:t>
            </a:r>
          </a:p>
        </p:txBody>
      </p:sp>
    </p:spTree>
    <p:extLst>
      <p:ext uri="{BB962C8B-B14F-4D97-AF65-F5344CB8AC3E}">
        <p14:creationId xmlns:p14="http://schemas.microsoft.com/office/powerpoint/2010/main" val="22888784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3491A5C-E62F-5C49-8696-F397F246DA8D}"/>
              </a:ext>
            </a:extLst>
          </p:cNvPr>
          <p:cNvSpPr/>
          <p:nvPr/>
        </p:nvSpPr>
        <p:spPr>
          <a:xfrm>
            <a:off x="412044" y="228667"/>
            <a:ext cx="11367911" cy="3145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 признака понятия «политическая система общества»?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составьте два предложения: 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 предложение, содержащее информацию о двух любых институтах политической системы общества, 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одно предложение, раскрывающее роль средств массовой информации (СМИ) в политической системе общества.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52E922A-246D-204E-B0B1-CF890F04CA80}"/>
              </a:ext>
            </a:extLst>
          </p:cNvPr>
          <p:cNvSpPr/>
          <p:nvPr/>
        </p:nvSpPr>
        <p:spPr>
          <a:xfrm>
            <a:off x="559842" y="4168227"/>
            <a:ext cx="10442609" cy="2018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 предложение, содержащее информацию о 4 подсистемах политической системы, 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одно предложение, раскрывающее сущность любой подсистемы политической системы.</a:t>
            </a:r>
          </a:p>
        </p:txBody>
      </p:sp>
    </p:spTree>
    <p:extLst>
      <p:ext uri="{BB962C8B-B14F-4D97-AF65-F5344CB8AC3E}">
        <p14:creationId xmlns:p14="http://schemas.microsoft.com/office/powerpoint/2010/main" val="19380165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4BD2547-88F6-F344-9465-13775DF1F9E2}"/>
              </a:ext>
            </a:extLst>
          </p:cNvPr>
          <p:cNvSpPr/>
          <p:nvPr/>
        </p:nvSpPr>
        <p:spPr>
          <a:xfrm>
            <a:off x="632178" y="273743"/>
            <a:ext cx="10758311" cy="3812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политической системе общества?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Политическая система общества обеспечивает интеграцию 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мобилизацию общества.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Политическая система общества определяет возможности социально-политической деятельности в обществе.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4540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DECCA76-020A-9B4A-A950-B628B599B4E7}"/>
              </a:ext>
            </a:extLst>
          </p:cNvPr>
          <p:cNvSpPr/>
          <p:nvPr/>
        </p:nvSpPr>
        <p:spPr>
          <a:xfrm>
            <a:off x="169333" y="347285"/>
            <a:ext cx="11853333" cy="4939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Политическая система общества включает в себя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совокупность институтов, осуществляющих власть или оказывающих влияние на власть в обществе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 виды деятельности по достижению стоящих перед обществом целей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совокупность социальных групп, занимающих неодинаковое положение в обществе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объединения производителей определённых групп товаров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нормы морали, регулирующие политическую сферу жизнедеятельности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8328683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9878" y="205272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9F05AAA-8C64-3F46-8B4D-1CFB229CBBFA}"/>
              </a:ext>
            </a:extLst>
          </p:cNvPr>
          <p:cNvSpPr/>
          <p:nvPr/>
        </p:nvSpPr>
        <p:spPr>
          <a:xfrm>
            <a:off x="3638844" y="950036"/>
            <a:ext cx="7992033" cy="2940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любые три функции политической системы общества и проиллюстрируйте примером реализацию каждой из этих функций. (Сначала назовите функцию, затем приведите соответствующий пример.) (Каждый пример должен быть сформулирован развёрнуто )</a:t>
            </a:r>
          </a:p>
        </p:txBody>
      </p:sp>
    </p:spTree>
    <p:extLst>
      <p:ext uri="{BB962C8B-B14F-4D97-AF65-F5344CB8AC3E}">
        <p14:creationId xmlns:p14="http://schemas.microsoft.com/office/powerpoint/2010/main" val="506704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54145" y="-4704234"/>
            <a:ext cx="9967994" cy="659699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699583" y="1934821"/>
            <a:ext cx="4712537" cy="411037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13263F-3910-A64D-A969-84D6F7538480}"/>
              </a:ext>
            </a:extLst>
          </p:cNvPr>
          <p:cNvSpPr/>
          <p:nvPr/>
        </p:nvSpPr>
        <p:spPr>
          <a:xfrm>
            <a:off x="203200" y="549654"/>
            <a:ext cx="9640711" cy="442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Ниже приведён перечень характеристик. Все они, за исключением двух, относятся к признакам государства любого типа.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 суверенитет; 2) наличие определённой территории; 3) приоритет прав и свобод человека; 4) право устанавливать и собирать налоги; 5) публичный характер власти; 6) установление и реализация принципа разделения властей.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две характеристики, «выпадающие» из общего ряда, и запишите в таблицу цифры, под которыми они указаны.</a:t>
            </a:r>
          </a:p>
        </p:txBody>
      </p:sp>
    </p:spTree>
    <p:extLst>
      <p:ext uri="{BB962C8B-B14F-4D97-AF65-F5344CB8AC3E}">
        <p14:creationId xmlns:p14="http://schemas.microsoft.com/office/powerpoint/2010/main" val="36144838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04049" y="2827406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2279201" y="-3535389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074C55E-5C49-8F4F-B7CD-9E88A74D6E60}"/>
              </a:ext>
            </a:extLst>
          </p:cNvPr>
          <p:cNvSpPr/>
          <p:nvPr/>
        </p:nvSpPr>
        <p:spPr>
          <a:xfrm>
            <a:off x="608049" y="2784407"/>
            <a:ext cx="6096000" cy="19159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любые две, кроме институциональной, подсистемы политической системы и укажите по одному элементу каждой из них. </a:t>
            </a:r>
          </a:p>
        </p:txBody>
      </p:sp>
    </p:spTree>
    <p:extLst>
      <p:ext uri="{BB962C8B-B14F-4D97-AF65-F5344CB8AC3E}">
        <p14:creationId xmlns:p14="http://schemas.microsoft.com/office/powerpoint/2010/main" val="19730839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17CF3D5-43AC-9243-B361-7D1F07D0E2A3}"/>
              </a:ext>
            </a:extLst>
          </p:cNvPr>
          <p:cNvSpPr/>
          <p:nvPr/>
        </p:nvSpPr>
        <p:spPr>
          <a:xfrm>
            <a:off x="2235200" y="233925"/>
            <a:ext cx="7721600" cy="993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по теме «Элементы политической системы общества, их взаимосвязь»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9C775EE-D714-A743-A879-CBC8F6287A45}"/>
              </a:ext>
            </a:extLst>
          </p:cNvPr>
          <p:cNvSpPr/>
          <p:nvPr/>
        </p:nvSpPr>
        <p:spPr>
          <a:xfrm>
            <a:off x="767645" y="1225689"/>
            <a:ext cx="98326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о политической системе.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2.Структурные компоненты (подсистемы) политической системы общества: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институциональная;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нормативная;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коммуникативная;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культурно-идеологическая;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функциональная.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Институциональная (организационная) подсистема включает в себя: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государство;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политические партии;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общественно-политические движения;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группы давления;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СМИ.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Нормативная подсистема включает в себя: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законы;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документы политических партий и общественно-политических движений;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политические принципы и традиции;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нормы морали. </a:t>
            </a:r>
          </a:p>
        </p:txBody>
      </p:sp>
    </p:spTree>
    <p:extLst>
      <p:ext uri="{BB962C8B-B14F-4D97-AF65-F5344CB8AC3E}">
        <p14:creationId xmlns:p14="http://schemas.microsoft.com/office/powerpoint/2010/main" val="35298083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85A9A62-A610-DE4E-BCB6-907A874CF746}"/>
              </a:ext>
            </a:extLst>
          </p:cNvPr>
          <p:cNvSpPr/>
          <p:nvPr/>
        </p:nvSpPr>
        <p:spPr>
          <a:xfrm>
            <a:off x="1061155" y="458956"/>
            <a:ext cx="9358489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5.Коммуникативная подсистема включает в себя совокупность связей и взаимодействий между: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политическими институтами внутри системы;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подсистемами политической системы;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сферами общественной жизни;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политическими системами разных стран.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6.Функциональная подсистема охватывает: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формы и направления политической деятельности;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методы осуществления политической власти.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7.Культурно-идеологическая подсистема включает в себя: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политическую культуру;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политическую идеологию;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политическую психологию.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Факторы, влияющие на становление политических систем: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исторические традиции;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культура;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экономическое развитие;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зрелость гражданского общества;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геополитические условия. </a:t>
            </a:r>
          </a:p>
        </p:txBody>
      </p:sp>
    </p:spTree>
    <p:extLst>
      <p:ext uri="{BB962C8B-B14F-4D97-AF65-F5344CB8AC3E}">
        <p14:creationId xmlns:p14="http://schemas.microsoft.com/office/powerpoint/2010/main" val="6840242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8F8774A-4BA4-0D43-9DC5-61DA68BEDD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4481741" y="-428104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B138CCE-F0DB-2F49-AB64-81456ABF99BD}"/>
              </a:ext>
            </a:extLst>
          </p:cNvPr>
          <p:cNvSpPr/>
          <p:nvPr/>
        </p:nvSpPr>
        <p:spPr>
          <a:xfrm>
            <a:off x="474133" y="797510"/>
            <a:ext cx="993422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 Функции политической системы: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определение целей, задач, путей и программ развития общества;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мобилизация и организация деятельности общества по их выполнению;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согласование интересов государства, общества и отдельных групп, организаций и лиц;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разработка законов и правил;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контроль за их выполнением;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распределение материальных и духовных ресурсов;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ж) формирование политического сознания, политическая социализация и политическая адаптация граждан.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з) обеспечение внутренней и внешней безопасности и стабильности политического строя.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 Политическая система в современной России.</a:t>
            </a:r>
          </a:p>
        </p:txBody>
      </p:sp>
    </p:spTree>
    <p:extLst>
      <p:ext uri="{BB962C8B-B14F-4D97-AF65-F5344CB8AC3E}">
        <p14:creationId xmlns:p14="http://schemas.microsoft.com/office/powerpoint/2010/main" val="32918006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02B37BA-B277-1844-AA09-8A6BEAFF158C}"/>
              </a:ext>
            </a:extLst>
          </p:cNvPr>
          <p:cNvSpPr/>
          <p:nvPr/>
        </p:nvSpPr>
        <p:spPr>
          <a:xfrm>
            <a:off x="632178" y="242838"/>
            <a:ext cx="100132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Высшие органы государственной власти связаны между собой, но обладают определённой самостоятельностью по отношению друг к другу. Используя обществоведческие знания, назовите принцип организации и осуществления государственной власти, наиболее полно выражающий названные особенности. Как называется государство, которое реализует данный принцип? Раскройте сущность принципа на примере РФ.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308014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1F1F458-7304-7546-88F0-1149ABF11E8A}"/>
              </a:ext>
            </a:extLst>
          </p:cNvPr>
          <p:cNvSpPr/>
          <p:nvPr/>
        </p:nvSpPr>
        <p:spPr>
          <a:xfrm>
            <a:off x="294352" y="401649"/>
            <a:ext cx="10854047" cy="5301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780" marR="165100" indent="-386715">
              <a:spcBef>
                <a:spcPts val="1545"/>
              </a:spcBef>
            </a:pPr>
            <a:r>
              <a:rPr lang="ru-RU" sz="24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Выберите верные 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суждения политической </a:t>
            </a:r>
            <a:r>
              <a:rPr lang="ru-RU" sz="24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системе общества 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запишите </a:t>
            </a:r>
            <a:r>
              <a:rPr lang="ru-RU" sz="2400" b="1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4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под которыми они 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указаны. 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9385">
              <a:spcBef>
                <a:spcPts val="335"/>
              </a:spcBef>
            </a:pP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1) Одна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из функций политической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системы общества —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развитие коммуникации между субъектами политики.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9385"/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2)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На развитие политической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системы общества среди прочих факторов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влияют традиции политических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отношений.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1290"/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3)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Политическая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система общества обеспечивает интеграцию мобилизацию общества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для решения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определённых задач.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72085">
              <a:spcBef>
                <a:spcPts val="35"/>
              </a:spcBef>
            </a:pP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4)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Нормативная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подсистема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политической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системы общества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включает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государство,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партии,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общественно-политические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движения.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6210" algn="just"/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5) Культурно-идеологическая подсистема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политической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системы общества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представляет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собой совокупность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связей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взаимодействий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между </a:t>
            </a:r>
            <a:r>
              <a:rPr lang="ru-RU" sz="24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субъектами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политики.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8079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216280F-080C-6948-ACC5-5C08E7B30737}"/>
              </a:ext>
            </a:extLst>
          </p:cNvPr>
          <p:cNvSpPr/>
          <p:nvPr/>
        </p:nvSpPr>
        <p:spPr>
          <a:xfrm>
            <a:off x="855023" y="224135"/>
            <a:ext cx="102365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Используя обществоведческие знания, составьте сложный план, позволяющий раскрыть по существу тему «Политические институты».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94F1134-356B-6840-A0B2-23E35A59C35B}"/>
              </a:ext>
            </a:extLst>
          </p:cNvPr>
          <p:cNvSpPr/>
          <p:nvPr/>
        </p:nvSpPr>
        <p:spPr>
          <a:xfrm>
            <a:off x="1136073" y="1545905"/>
            <a:ext cx="8447314" cy="4734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705" marR="1564005" indent="-31750">
              <a:spcBef>
                <a:spcPts val="81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1. Понятие политического института.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93675">
              <a:spcBef>
                <a:spcPts val="80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2. Признаки политических институтов: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9410">
              <a:spcBef>
                <a:spcPts val="20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а) нормативность; 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9410">
              <a:spcBef>
                <a:spcPts val="1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б) использование властных полномочий санкций;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9410">
              <a:spcBef>
                <a:spcPts val="1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в) установки образцы поведения др.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90500">
              <a:spcBef>
                <a:spcPts val="1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3. Виды политических институтов: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9410">
              <a:spcBef>
                <a:spcPts val="5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а) институт парламентаризма;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9410"/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б) институт исполнительной власти;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9410"/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в) институт главы государства др.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4150">
              <a:spcBef>
                <a:spcPts val="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4. Функции политических институтов: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6235">
              <a:spcBef>
                <a:spcPts val="3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а) определение общих коллективных целей задач развития общества;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6235" marR="554990" indent="3175">
              <a:spcBef>
                <a:spcPts val="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б) обеспечение связей, координация между всеми элементами достижении каких-либо целей; </a:t>
            </a:r>
          </a:p>
          <a:p>
            <a:pPr marL="356235" marR="554990" indent="3175">
              <a:spcBef>
                <a:spcPts val="5"/>
              </a:spcBef>
            </a:pPr>
            <a:r>
              <a:rPr lang="ru-RU" sz="20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в) обеспечение поддержки широких слоёв населения др.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9178DD49-DD1A-0C47-B768-D14383261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3111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0A9F7D0-8283-264E-B615-5F5D4A1122B9}"/>
              </a:ext>
            </a:extLst>
          </p:cNvPr>
          <p:cNvSpPr/>
          <p:nvPr/>
        </p:nvSpPr>
        <p:spPr>
          <a:xfrm>
            <a:off x="289367" y="315685"/>
            <a:ext cx="818961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8595">
              <a:spcBef>
                <a:spcPts val="50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5. Институт главы государства: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6235">
              <a:spcBef>
                <a:spcPts val="40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а) механизм избрания главы государства;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6235">
              <a:spcBef>
                <a:spcPts val="40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б) представительские функции;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3695">
              <a:spcBef>
                <a:spcPts val="15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в) функции гаранта конституции суверенитета государства;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6235"/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г) социальный арбитраж др.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4150">
              <a:spcBef>
                <a:spcPts val="40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6. Институты судопроизводства.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9230">
              <a:spcBef>
                <a:spcPts val="15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7. Институт гражданства: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3695">
              <a:spcBef>
                <a:spcPts val="10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а) правовая связь человека государством;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3695">
              <a:spcBef>
                <a:spcPts val="15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б) приобретение гражданства;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3695">
              <a:spcBef>
                <a:spcPts val="45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в) права обязанности граждан; ,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3695"/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г) выход из гражданства.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3515">
              <a:spcBef>
                <a:spcPts val="15"/>
              </a:spcBef>
            </a:pPr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8. Институт избирательного права.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2880"/>
            <a:r>
              <a:rPr lang="ru-RU" sz="2400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9. Институт политических партий.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AF715324-1EA9-364B-B694-52DD18A3F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184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4B55FC-0768-7E48-8B6C-9E59758BF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793"/>
            <a:ext cx="12192000" cy="4476368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6F3D3DF4-B169-FD4B-A528-0859B3F43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057570" y="4273934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19285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7BFA7F6-7A70-1240-8D2D-BCCEEEA9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2740"/>
            <a:ext cx="12192000" cy="450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164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989E394-64C8-864B-85DA-B4FF8D2A71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041"/>
            <a:ext cx="12192000" cy="663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4857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BD44CE3-D8B1-0E42-BE96-B2DA9C6C1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944"/>
            <a:ext cx="12192000" cy="1942485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666CD072-3F70-884E-B796-D9FC0E31907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1406032" y="3972717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9145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AE66E3E-899B-DC4F-A0FA-FC16DFF17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708"/>
            <a:ext cx="12192000" cy="6724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6610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16BC534-6239-D348-A488-39939E7B3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5058"/>
            <a:ext cx="12192000" cy="2482794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83813AFE-07E2-5D4F-88AA-C37B89BFE2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1414025" y="4091470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6788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3479</Words>
  <Application>Microsoft Macintosh PowerPoint</Application>
  <PresentationFormat>Широкоэкранный</PresentationFormat>
  <Paragraphs>323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61" baseType="lpstr">
      <vt:lpstr>.Ã˛</vt:lpstr>
      <vt:lpstr>Arial</vt:lpstr>
      <vt:lpstr>Calibri</vt:lpstr>
      <vt:lpstr>Calibri Light</vt:lpstr>
      <vt:lpstr>Georgia</vt:lpstr>
      <vt:lpstr>Montserrat Medium</vt:lpstr>
      <vt:lpstr>Montserrat Semi-Bold</vt:lpstr>
      <vt:lpstr>Times New Roman</vt:lpstr>
      <vt:lpstr>Times New Roman,Italic</vt:lpstr>
      <vt:lpstr>Verdana</vt:lpstr>
      <vt:lpstr>Тема Office</vt:lpstr>
      <vt:lpstr>Политический процесс. Политическое участие. Политическая культура Политическая система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Политическая система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Политический процесс. Политическое участие. Политическая культура </dc:title>
  <dc:creator>Microsoft Office User</dc:creator>
  <cp:lastModifiedBy>Microsoft Office User</cp:lastModifiedBy>
  <cp:revision>11</cp:revision>
  <dcterms:created xsi:type="dcterms:W3CDTF">2022-01-18T11:03:22Z</dcterms:created>
  <dcterms:modified xsi:type="dcterms:W3CDTF">2023-05-17T13:03:11Z</dcterms:modified>
</cp:coreProperties>
</file>