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280" r:id="rId3"/>
    <p:sldId id="279" r:id="rId4"/>
    <p:sldId id="275" r:id="rId5"/>
    <p:sldId id="266" r:id="rId6"/>
    <p:sldId id="304" r:id="rId7"/>
    <p:sldId id="296" r:id="rId8"/>
    <p:sldId id="295" r:id="rId9"/>
    <p:sldId id="318" r:id="rId10"/>
    <p:sldId id="319" r:id="rId11"/>
    <p:sldId id="320" r:id="rId12"/>
    <p:sldId id="333" r:id="rId13"/>
    <p:sldId id="321" r:id="rId14"/>
    <p:sldId id="322" r:id="rId15"/>
    <p:sldId id="323" r:id="rId16"/>
    <p:sldId id="324" r:id="rId17"/>
    <p:sldId id="325" r:id="rId18"/>
    <p:sldId id="326" r:id="rId19"/>
    <p:sldId id="327" r:id="rId20"/>
    <p:sldId id="328" r:id="rId21"/>
    <p:sldId id="329" r:id="rId22"/>
    <p:sldId id="330" r:id="rId23"/>
    <p:sldId id="331" r:id="rId24"/>
    <p:sldId id="332" r:id="rId2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0"/>
    <p:restoredTop sz="94665"/>
  </p:normalViewPr>
  <p:slideViewPr>
    <p:cSldViewPr snapToGrid="0" snapToObjects="1">
      <p:cViewPr varScale="1">
        <p:scale>
          <a:sx n="113" d="100"/>
          <a:sy n="113" d="100"/>
        </p:scale>
        <p:origin x="52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EB56372-125B-B342-8053-C4DC84269D66}"/>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3829B298-68FB-4B43-B75D-A7C1EF26CBC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59AD537F-505B-A841-B5CE-E70FFAD66031}"/>
              </a:ext>
            </a:extLst>
          </p:cNvPr>
          <p:cNvSpPr>
            <a:spLocks noGrp="1"/>
          </p:cNvSpPr>
          <p:nvPr>
            <p:ph type="dt" sz="half" idx="10"/>
          </p:nvPr>
        </p:nvSpPr>
        <p:spPr/>
        <p:txBody>
          <a:bodyPr/>
          <a:lstStyle/>
          <a:p>
            <a:fld id="{9BC3C19A-98AF-564E-AC80-AAD705046F02}" type="datetimeFigureOut">
              <a:rPr lang="ru-RU" smtClean="0"/>
              <a:t>06.12.2022</a:t>
            </a:fld>
            <a:endParaRPr lang="ru-RU"/>
          </a:p>
        </p:txBody>
      </p:sp>
      <p:sp>
        <p:nvSpPr>
          <p:cNvPr id="5" name="Нижний колонтитул 4">
            <a:extLst>
              <a:ext uri="{FF2B5EF4-FFF2-40B4-BE49-F238E27FC236}">
                <a16:creationId xmlns:a16="http://schemas.microsoft.com/office/drawing/2014/main" id="{AE913C8F-8C8D-4F4A-82C7-76D15C17925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D5D6AA76-0A1A-2746-9464-4C153DD22BCF}"/>
              </a:ext>
            </a:extLst>
          </p:cNvPr>
          <p:cNvSpPr>
            <a:spLocks noGrp="1"/>
          </p:cNvSpPr>
          <p:nvPr>
            <p:ph type="sldNum" sz="quarter" idx="12"/>
          </p:nvPr>
        </p:nvSpPr>
        <p:spPr/>
        <p:txBody>
          <a:bodyPr/>
          <a:lstStyle/>
          <a:p>
            <a:fld id="{7FC61197-40BC-3443-8643-42ACF4B44F3E}" type="slidenum">
              <a:rPr lang="ru-RU" smtClean="0"/>
              <a:t>‹#›</a:t>
            </a:fld>
            <a:endParaRPr lang="ru-RU"/>
          </a:p>
        </p:txBody>
      </p:sp>
    </p:spTree>
    <p:extLst>
      <p:ext uri="{BB962C8B-B14F-4D97-AF65-F5344CB8AC3E}">
        <p14:creationId xmlns:p14="http://schemas.microsoft.com/office/powerpoint/2010/main" val="31258513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9B1EC4-2481-234F-AA80-E9E3DB47CA7A}"/>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5DAC909D-F078-6D41-972F-4F127A3022BF}"/>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30DBE609-AEAF-4246-A367-74E43A5186C6}"/>
              </a:ext>
            </a:extLst>
          </p:cNvPr>
          <p:cNvSpPr>
            <a:spLocks noGrp="1"/>
          </p:cNvSpPr>
          <p:nvPr>
            <p:ph type="dt" sz="half" idx="10"/>
          </p:nvPr>
        </p:nvSpPr>
        <p:spPr/>
        <p:txBody>
          <a:bodyPr/>
          <a:lstStyle/>
          <a:p>
            <a:fld id="{9BC3C19A-98AF-564E-AC80-AAD705046F02}" type="datetimeFigureOut">
              <a:rPr lang="ru-RU" smtClean="0"/>
              <a:t>06.12.2022</a:t>
            </a:fld>
            <a:endParaRPr lang="ru-RU"/>
          </a:p>
        </p:txBody>
      </p:sp>
      <p:sp>
        <p:nvSpPr>
          <p:cNvPr id="5" name="Нижний колонтитул 4">
            <a:extLst>
              <a:ext uri="{FF2B5EF4-FFF2-40B4-BE49-F238E27FC236}">
                <a16:creationId xmlns:a16="http://schemas.microsoft.com/office/drawing/2014/main" id="{EF0A1203-8326-9540-A688-E9A32E362CB8}"/>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4C7EA78F-2227-9F49-BC8B-6004D0D1012C}"/>
              </a:ext>
            </a:extLst>
          </p:cNvPr>
          <p:cNvSpPr>
            <a:spLocks noGrp="1"/>
          </p:cNvSpPr>
          <p:nvPr>
            <p:ph type="sldNum" sz="quarter" idx="12"/>
          </p:nvPr>
        </p:nvSpPr>
        <p:spPr/>
        <p:txBody>
          <a:bodyPr/>
          <a:lstStyle/>
          <a:p>
            <a:fld id="{7FC61197-40BC-3443-8643-42ACF4B44F3E}" type="slidenum">
              <a:rPr lang="ru-RU" smtClean="0"/>
              <a:t>‹#›</a:t>
            </a:fld>
            <a:endParaRPr lang="ru-RU"/>
          </a:p>
        </p:txBody>
      </p:sp>
    </p:spTree>
    <p:extLst>
      <p:ext uri="{BB962C8B-B14F-4D97-AF65-F5344CB8AC3E}">
        <p14:creationId xmlns:p14="http://schemas.microsoft.com/office/powerpoint/2010/main" val="42364582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DB854B4-4BFF-C343-8E8C-963B218C76E4}"/>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56878693-FE5F-AE4C-9215-49C1B1BE8B7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3F1003E4-3C48-6F4A-A128-FC425765BD6F}"/>
              </a:ext>
            </a:extLst>
          </p:cNvPr>
          <p:cNvSpPr>
            <a:spLocks noGrp="1"/>
          </p:cNvSpPr>
          <p:nvPr>
            <p:ph type="dt" sz="half" idx="10"/>
          </p:nvPr>
        </p:nvSpPr>
        <p:spPr/>
        <p:txBody>
          <a:bodyPr/>
          <a:lstStyle/>
          <a:p>
            <a:fld id="{9BC3C19A-98AF-564E-AC80-AAD705046F02}" type="datetimeFigureOut">
              <a:rPr lang="ru-RU" smtClean="0"/>
              <a:t>06.12.2022</a:t>
            </a:fld>
            <a:endParaRPr lang="ru-RU"/>
          </a:p>
        </p:txBody>
      </p:sp>
      <p:sp>
        <p:nvSpPr>
          <p:cNvPr id="5" name="Нижний колонтитул 4">
            <a:extLst>
              <a:ext uri="{FF2B5EF4-FFF2-40B4-BE49-F238E27FC236}">
                <a16:creationId xmlns:a16="http://schemas.microsoft.com/office/drawing/2014/main" id="{241FCABD-CDB0-7F48-81A5-7AB3AEE08FFE}"/>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ADE9009A-13E5-7441-8977-A457ED5313D5}"/>
              </a:ext>
            </a:extLst>
          </p:cNvPr>
          <p:cNvSpPr>
            <a:spLocks noGrp="1"/>
          </p:cNvSpPr>
          <p:nvPr>
            <p:ph type="sldNum" sz="quarter" idx="12"/>
          </p:nvPr>
        </p:nvSpPr>
        <p:spPr/>
        <p:txBody>
          <a:bodyPr/>
          <a:lstStyle/>
          <a:p>
            <a:fld id="{7FC61197-40BC-3443-8643-42ACF4B44F3E}" type="slidenum">
              <a:rPr lang="ru-RU" smtClean="0"/>
              <a:t>‹#›</a:t>
            </a:fld>
            <a:endParaRPr lang="ru-RU"/>
          </a:p>
        </p:txBody>
      </p:sp>
    </p:spTree>
    <p:extLst>
      <p:ext uri="{BB962C8B-B14F-4D97-AF65-F5344CB8AC3E}">
        <p14:creationId xmlns:p14="http://schemas.microsoft.com/office/powerpoint/2010/main" val="3995148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A58007E-4C60-1C4E-93E6-F0872A89CD1B}"/>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BBDEF6C5-6331-334E-AFA5-8014FC746108}"/>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BC4E156E-ABF4-FC45-86D5-E2F86B654EA2}"/>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C73CE05C-D5EE-C74E-94F2-7404CD0C4C17}"/>
              </a:ext>
            </a:extLst>
          </p:cNvPr>
          <p:cNvSpPr>
            <a:spLocks noGrp="1"/>
          </p:cNvSpPr>
          <p:nvPr>
            <p:ph type="dt" sz="half" idx="10"/>
          </p:nvPr>
        </p:nvSpPr>
        <p:spPr/>
        <p:txBody>
          <a:bodyPr/>
          <a:lstStyle/>
          <a:p>
            <a:fld id="{9BC3C19A-98AF-564E-AC80-AAD705046F02}" type="datetimeFigureOut">
              <a:rPr lang="ru-RU" smtClean="0"/>
              <a:t>06.12.2022</a:t>
            </a:fld>
            <a:endParaRPr lang="ru-RU"/>
          </a:p>
        </p:txBody>
      </p:sp>
      <p:sp>
        <p:nvSpPr>
          <p:cNvPr id="6" name="Нижний колонтитул 5">
            <a:extLst>
              <a:ext uri="{FF2B5EF4-FFF2-40B4-BE49-F238E27FC236}">
                <a16:creationId xmlns:a16="http://schemas.microsoft.com/office/drawing/2014/main" id="{74995444-7762-1A4B-A841-899F3451EC4F}"/>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EBF0F6A1-B541-7546-8A7A-091C5AEB5219}"/>
              </a:ext>
            </a:extLst>
          </p:cNvPr>
          <p:cNvSpPr>
            <a:spLocks noGrp="1"/>
          </p:cNvSpPr>
          <p:nvPr>
            <p:ph type="sldNum" sz="quarter" idx="12"/>
          </p:nvPr>
        </p:nvSpPr>
        <p:spPr/>
        <p:txBody>
          <a:bodyPr/>
          <a:lstStyle/>
          <a:p>
            <a:fld id="{7FC61197-40BC-3443-8643-42ACF4B44F3E}" type="slidenum">
              <a:rPr lang="ru-RU" smtClean="0"/>
              <a:t>‹#›</a:t>
            </a:fld>
            <a:endParaRPr lang="ru-RU"/>
          </a:p>
        </p:txBody>
      </p:sp>
    </p:spTree>
    <p:extLst>
      <p:ext uri="{BB962C8B-B14F-4D97-AF65-F5344CB8AC3E}">
        <p14:creationId xmlns:p14="http://schemas.microsoft.com/office/powerpoint/2010/main" val="30990797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20DC61C-74D7-7141-8F7D-36846AC3CA50}"/>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5CD2A0BC-9D44-6C44-9D51-2261F9CE683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A7234546-D4A0-D747-B14F-D9E8A006469D}"/>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03C91DBD-8975-ED4D-A6F5-660AAFA25F7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7FA39701-2BD1-C745-8006-D6047617E284}"/>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8D278668-90D4-324C-827E-AE158434FEEC}"/>
              </a:ext>
            </a:extLst>
          </p:cNvPr>
          <p:cNvSpPr>
            <a:spLocks noGrp="1"/>
          </p:cNvSpPr>
          <p:nvPr>
            <p:ph type="dt" sz="half" idx="10"/>
          </p:nvPr>
        </p:nvSpPr>
        <p:spPr/>
        <p:txBody>
          <a:bodyPr/>
          <a:lstStyle/>
          <a:p>
            <a:fld id="{9BC3C19A-98AF-564E-AC80-AAD705046F02}" type="datetimeFigureOut">
              <a:rPr lang="ru-RU" smtClean="0"/>
              <a:t>06.12.2022</a:t>
            </a:fld>
            <a:endParaRPr lang="ru-RU"/>
          </a:p>
        </p:txBody>
      </p:sp>
      <p:sp>
        <p:nvSpPr>
          <p:cNvPr id="8" name="Нижний колонтитул 7">
            <a:extLst>
              <a:ext uri="{FF2B5EF4-FFF2-40B4-BE49-F238E27FC236}">
                <a16:creationId xmlns:a16="http://schemas.microsoft.com/office/drawing/2014/main" id="{41823EEE-A828-3848-8759-825C22BC8835}"/>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BE283C1D-727B-3940-A50D-DAFDC170EEBC}"/>
              </a:ext>
            </a:extLst>
          </p:cNvPr>
          <p:cNvSpPr>
            <a:spLocks noGrp="1"/>
          </p:cNvSpPr>
          <p:nvPr>
            <p:ph type="sldNum" sz="quarter" idx="12"/>
          </p:nvPr>
        </p:nvSpPr>
        <p:spPr/>
        <p:txBody>
          <a:bodyPr/>
          <a:lstStyle/>
          <a:p>
            <a:fld id="{7FC61197-40BC-3443-8643-42ACF4B44F3E}" type="slidenum">
              <a:rPr lang="ru-RU" smtClean="0"/>
              <a:t>‹#›</a:t>
            </a:fld>
            <a:endParaRPr lang="ru-RU"/>
          </a:p>
        </p:txBody>
      </p:sp>
    </p:spTree>
    <p:extLst>
      <p:ext uri="{BB962C8B-B14F-4D97-AF65-F5344CB8AC3E}">
        <p14:creationId xmlns:p14="http://schemas.microsoft.com/office/powerpoint/2010/main" val="32623424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D2D74DA-C9CD-2C45-98B9-8EA0C4A8F1C8}"/>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953EC70B-E8AB-9945-BBC2-55C74096A96E}"/>
              </a:ext>
            </a:extLst>
          </p:cNvPr>
          <p:cNvSpPr>
            <a:spLocks noGrp="1"/>
          </p:cNvSpPr>
          <p:nvPr>
            <p:ph type="dt" sz="half" idx="10"/>
          </p:nvPr>
        </p:nvSpPr>
        <p:spPr/>
        <p:txBody>
          <a:bodyPr/>
          <a:lstStyle/>
          <a:p>
            <a:fld id="{9BC3C19A-98AF-564E-AC80-AAD705046F02}" type="datetimeFigureOut">
              <a:rPr lang="ru-RU" smtClean="0"/>
              <a:t>06.12.2022</a:t>
            </a:fld>
            <a:endParaRPr lang="ru-RU"/>
          </a:p>
        </p:txBody>
      </p:sp>
      <p:sp>
        <p:nvSpPr>
          <p:cNvPr id="4" name="Нижний колонтитул 3">
            <a:extLst>
              <a:ext uri="{FF2B5EF4-FFF2-40B4-BE49-F238E27FC236}">
                <a16:creationId xmlns:a16="http://schemas.microsoft.com/office/drawing/2014/main" id="{AA43E620-3C80-2948-A453-A67CCB07B088}"/>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08DCA98E-34CB-1244-B584-0D65BABAC7C6}"/>
              </a:ext>
            </a:extLst>
          </p:cNvPr>
          <p:cNvSpPr>
            <a:spLocks noGrp="1"/>
          </p:cNvSpPr>
          <p:nvPr>
            <p:ph type="sldNum" sz="quarter" idx="12"/>
          </p:nvPr>
        </p:nvSpPr>
        <p:spPr/>
        <p:txBody>
          <a:bodyPr/>
          <a:lstStyle/>
          <a:p>
            <a:fld id="{7FC61197-40BC-3443-8643-42ACF4B44F3E}" type="slidenum">
              <a:rPr lang="ru-RU" smtClean="0"/>
              <a:t>‹#›</a:t>
            </a:fld>
            <a:endParaRPr lang="ru-RU"/>
          </a:p>
        </p:txBody>
      </p:sp>
    </p:spTree>
    <p:extLst>
      <p:ext uri="{BB962C8B-B14F-4D97-AF65-F5344CB8AC3E}">
        <p14:creationId xmlns:p14="http://schemas.microsoft.com/office/powerpoint/2010/main" val="40968322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CA126EFD-0627-0344-ABE6-7F1D39F1DDE3}"/>
              </a:ext>
            </a:extLst>
          </p:cNvPr>
          <p:cNvSpPr>
            <a:spLocks noGrp="1"/>
          </p:cNvSpPr>
          <p:nvPr>
            <p:ph type="dt" sz="half" idx="10"/>
          </p:nvPr>
        </p:nvSpPr>
        <p:spPr/>
        <p:txBody>
          <a:bodyPr/>
          <a:lstStyle/>
          <a:p>
            <a:fld id="{9BC3C19A-98AF-564E-AC80-AAD705046F02}" type="datetimeFigureOut">
              <a:rPr lang="ru-RU" smtClean="0"/>
              <a:t>06.12.2022</a:t>
            </a:fld>
            <a:endParaRPr lang="ru-RU"/>
          </a:p>
        </p:txBody>
      </p:sp>
      <p:sp>
        <p:nvSpPr>
          <p:cNvPr id="3" name="Нижний колонтитул 2">
            <a:extLst>
              <a:ext uri="{FF2B5EF4-FFF2-40B4-BE49-F238E27FC236}">
                <a16:creationId xmlns:a16="http://schemas.microsoft.com/office/drawing/2014/main" id="{6F1FD458-FEA8-394B-887D-360C4FB80459}"/>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271D7F86-660D-114D-A525-B927E74DE811}"/>
              </a:ext>
            </a:extLst>
          </p:cNvPr>
          <p:cNvSpPr>
            <a:spLocks noGrp="1"/>
          </p:cNvSpPr>
          <p:nvPr>
            <p:ph type="sldNum" sz="quarter" idx="12"/>
          </p:nvPr>
        </p:nvSpPr>
        <p:spPr/>
        <p:txBody>
          <a:bodyPr/>
          <a:lstStyle/>
          <a:p>
            <a:fld id="{7FC61197-40BC-3443-8643-42ACF4B44F3E}" type="slidenum">
              <a:rPr lang="ru-RU" smtClean="0"/>
              <a:t>‹#›</a:t>
            </a:fld>
            <a:endParaRPr lang="ru-RU"/>
          </a:p>
        </p:txBody>
      </p:sp>
    </p:spTree>
    <p:extLst>
      <p:ext uri="{BB962C8B-B14F-4D97-AF65-F5344CB8AC3E}">
        <p14:creationId xmlns:p14="http://schemas.microsoft.com/office/powerpoint/2010/main" val="38426259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51D20EA-6777-8446-A057-C1A67AF96CE1}"/>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E82BB339-4894-7F43-882E-4218B0318C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6F4AB3F6-E5C4-0342-A741-3365050A96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2D6186D7-5C0E-CA45-A2C6-9F8AA3D2F0B2}"/>
              </a:ext>
            </a:extLst>
          </p:cNvPr>
          <p:cNvSpPr>
            <a:spLocks noGrp="1"/>
          </p:cNvSpPr>
          <p:nvPr>
            <p:ph type="dt" sz="half" idx="10"/>
          </p:nvPr>
        </p:nvSpPr>
        <p:spPr/>
        <p:txBody>
          <a:bodyPr/>
          <a:lstStyle/>
          <a:p>
            <a:fld id="{9BC3C19A-98AF-564E-AC80-AAD705046F02}" type="datetimeFigureOut">
              <a:rPr lang="ru-RU" smtClean="0"/>
              <a:t>06.12.2022</a:t>
            </a:fld>
            <a:endParaRPr lang="ru-RU"/>
          </a:p>
        </p:txBody>
      </p:sp>
      <p:sp>
        <p:nvSpPr>
          <p:cNvPr id="6" name="Нижний колонтитул 5">
            <a:extLst>
              <a:ext uri="{FF2B5EF4-FFF2-40B4-BE49-F238E27FC236}">
                <a16:creationId xmlns:a16="http://schemas.microsoft.com/office/drawing/2014/main" id="{23974450-EF0A-0E42-ACC8-FA4A4E6752DE}"/>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0BFC9456-1A2F-4A49-AE41-27A054F314F1}"/>
              </a:ext>
            </a:extLst>
          </p:cNvPr>
          <p:cNvSpPr>
            <a:spLocks noGrp="1"/>
          </p:cNvSpPr>
          <p:nvPr>
            <p:ph type="sldNum" sz="quarter" idx="12"/>
          </p:nvPr>
        </p:nvSpPr>
        <p:spPr/>
        <p:txBody>
          <a:bodyPr/>
          <a:lstStyle/>
          <a:p>
            <a:fld id="{7FC61197-40BC-3443-8643-42ACF4B44F3E}" type="slidenum">
              <a:rPr lang="ru-RU" smtClean="0"/>
              <a:t>‹#›</a:t>
            </a:fld>
            <a:endParaRPr lang="ru-RU"/>
          </a:p>
        </p:txBody>
      </p:sp>
    </p:spTree>
    <p:extLst>
      <p:ext uri="{BB962C8B-B14F-4D97-AF65-F5344CB8AC3E}">
        <p14:creationId xmlns:p14="http://schemas.microsoft.com/office/powerpoint/2010/main" val="24299387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39C89D4-DD64-CB42-897F-9198F1B25F5C}"/>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F03CDCFF-8C25-3C47-A5EF-5F37AA7403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06B8D50A-D2EC-F942-BFBE-5D6D2AAD87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46BC61C0-3E3B-A845-8A1C-AA44AB95FE2B}"/>
              </a:ext>
            </a:extLst>
          </p:cNvPr>
          <p:cNvSpPr>
            <a:spLocks noGrp="1"/>
          </p:cNvSpPr>
          <p:nvPr>
            <p:ph type="dt" sz="half" idx="10"/>
          </p:nvPr>
        </p:nvSpPr>
        <p:spPr/>
        <p:txBody>
          <a:bodyPr/>
          <a:lstStyle/>
          <a:p>
            <a:fld id="{9BC3C19A-98AF-564E-AC80-AAD705046F02}" type="datetimeFigureOut">
              <a:rPr lang="ru-RU" smtClean="0"/>
              <a:t>06.12.2022</a:t>
            </a:fld>
            <a:endParaRPr lang="ru-RU"/>
          </a:p>
        </p:txBody>
      </p:sp>
      <p:sp>
        <p:nvSpPr>
          <p:cNvPr id="6" name="Нижний колонтитул 5">
            <a:extLst>
              <a:ext uri="{FF2B5EF4-FFF2-40B4-BE49-F238E27FC236}">
                <a16:creationId xmlns:a16="http://schemas.microsoft.com/office/drawing/2014/main" id="{93A362B1-363F-1A48-8CA8-ACAE686C1D80}"/>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0728BB53-3696-0740-B08B-FF9A21C6F9B5}"/>
              </a:ext>
            </a:extLst>
          </p:cNvPr>
          <p:cNvSpPr>
            <a:spLocks noGrp="1"/>
          </p:cNvSpPr>
          <p:nvPr>
            <p:ph type="sldNum" sz="quarter" idx="12"/>
          </p:nvPr>
        </p:nvSpPr>
        <p:spPr/>
        <p:txBody>
          <a:bodyPr/>
          <a:lstStyle/>
          <a:p>
            <a:fld id="{7FC61197-40BC-3443-8643-42ACF4B44F3E}" type="slidenum">
              <a:rPr lang="ru-RU" smtClean="0"/>
              <a:t>‹#›</a:t>
            </a:fld>
            <a:endParaRPr lang="ru-RU"/>
          </a:p>
        </p:txBody>
      </p:sp>
    </p:spTree>
    <p:extLst>
      <p:ext uri="{BB962C8B-B14F-4D97-AF65-F5344CB8AC3E}">
        <p14:creationId xmlns:p14="http://schemas.microsoft.com/office/powerpoint/2010/main" val="8474606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4FC70D8-7768-2F41-9758-AF99A5448F7D}"/>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CF8AC098-DBC1-E048-8A7D-F80C720F4E4E}"/>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5DFAD2B-8ED2-CE48-8873-91A6A597B436}"/>
              </a:ext>
            </a:extLst>
          </p:cNvPr>
          <p:cNvSpPr>
            <a:spLocks noGrp="1"/>
          </p:cNvSpPr>
          <p:nvPr>
            <p:ph type="dt" sz="half" idx="10"/>
          </p:nvPr>
        </p:nvSpPr>
        <p:spPr/>
        <p:txBody>
          <a:bodyPr/>
          <a:lstStyle/>
          <a:p>
            <a:fld id="{9BC3C19A-98AF-564E-AC80-AAD705046F02}" type="datetimeFigureOut">
              <a:rPr lang="ru-RU" smtClean="0"/>
              <a:t>06.12.2022</a:t>
            </a:fld>
            <a:endParaRPr lang="ru-RU"/>
          </a:p>
        </p:txBody>
      </p:sp>
      <p:sp>
        <p:nvSpPr>
          <p:cNvPr id="5" name="Нижний колонтитул 4">
            <a:extLst>
              <a:ext uri="{FF2B5EF4-FFF2-40B4-BE49-F238E27FC236}">
                <a16:creationId xmlns:a16="http://schemas.microsoft.com/office/drawing/2014/main" id="{B50A58D5-B3E8-F340-ACA5-4FECCE064955}"/>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1443FC9D-4919-5148-BA3C-A3E7FD1A0EE8}"/>
              </a:ext>
            </a:extLst>
          </p:cNvPr>
          <p:cNvSpPr>
            <a:spLocks noGrp="1"/>
          </p:cNvSpPr>
          <p:nvPr>
            <p:ph type="sldNum" sz="quarter" idx="12"/>
          </p:nvPr>
        </p:nvSpPr>
        <p:spPr/>
        <p:txBody>
          <a:bodyPr/>
          <a:lstStyle/>
          <a:p>
            <a:fld id="{7FC61197-40BC-3443-8643-42ACF4B44F3E}" type="slidenum">
              <a:rPr lang="ru-RU" smtClean="0"/>
              <a:t>‹#›</a:t>
            </a:fld>
            <a:endParaRPr lang="ru-RU"/>
          </a:p>
        </p:txBody>
      </p:sp>
    </p:spTree>
    <p:extLst>
      <p:ext uri="{BB962C8B-B14F-4D97-AF65-F5344CB8AC3E}">
        <p14:creationId xmlns:p14="http://schemas.microsoft.com/office/powerpoint/2010/main" val="3576358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C4181374-A4ED-B34A-B60F-65E46912A06F}"/>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DAA2808E-A4AA-304D-86A0-31343157FAA2}"/>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59DD6480-B66A-F248-ADB0-8A37F40D308C}"/>
              </a:ext>
            </a:extLst>
          </p:cNvPr>
          <p:cNvSpPr>
            <a:spLocks noGrp="1"/>
          </p:cNvSpPr>
          <p:nvPr>
            <p:ph type="dt" sz="half" idx="10"/>
          </p:nvPr>
        </p:nvSpPr>
        <p:spPr/>
        <p:txBody>
          <a:bodyPr/>
          <a:lstStyle/>
          <a:p>
            <a:fld id="{9BC3C19A-98AF-564E-AC80-AAD705046F02}" type="datetimeFigureOut">
              <a:rPr lang="ru-RU" smtClean="0"/>
              <a:t>06.12.2022</a:t>
            </a:fld>
            <a:endParaRPr lang="ru-RU"/>
          </a:p>
        </p:txBody>
      </p:sp>
      <p:sp>
        <p:nvSpPr>
          <p:cNvPr id="5" name="Нижний колонтитул 4">
            <a:extLst>
              <a:ext uri="{FF2B5EF4-FFF2-40B4-BE49-F238E27FC236}">
                <a16:creationId xmlns:a16="http://schemas.microsoft.com/office/drawing/2014/main" id="{F06982B6-D396-264D-8B28-6A36E9ACA65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1906308E-30DD-5546-A36D-EDA2E11E4396}"/>
              </a:ext>
            </a:extLst>
          </p:cNvPr>
          <p:cNvSpPr>
            <a:spLocks noGrp="1"/>
          </p:cNvSpPr>
          <p:nvPr>
            <p:ph type="sldNum" sz="quarter" idx="12"/>
          </p:nvPr>
        </p:nvSpPr>
        <p:spPr/>
        <p:txBody>
          <a:bodyPr/>
          <a:lstStyle/>
          <a:p>
            <a:fld id="{7FC61197-40BC-3443-8643-42ACF4B44F3E}" type="slidenum">
              <a:rPr lang="ru-RU" smtClean="0"/>
              <a:t>‹#›</a:t>
            </a:fld>
            <a:endParaRPr lang="ru-RU"/>
          </a:p>
        </p:txBody>
      </p:sp>
    </p:spTree>
    <p:extLst>
      <p:ext uri="{BB962C8B-B14F-4D97-AF65-F5344CB8AC3E}">
        <p14:creationId xmlns:p14="http://schemas.microsoft.com/office/powerpoint/2010/main" val="22330395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C799B3C-9CA0-4B4B-872A-4D3164E49C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26813335-E49A-0942-8A8E-F78778C81B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EB966803-FD66-6941-8B4B-3D5B2CA526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C3C19A-98AF-564E-AC80-AAD705046F02}" type="datetimeFigureOut">
              <a:rPr lang="ru-RU" smtClean="0"/>
              <a:t>06.12.2022</a:t>
            </a:fld>
            <a:endParaRPr lang="ru-RU"/>
          </a:p>
        </p:txBody>
      </p:sp>
      <p:sp>
        <p:nvSpPr>
          <p:cNvPr id="5" name="Нижний колонтитул 4">
            <a:extLst>
              <a:ext uri="{FF2B5EF4-FFF2-40B4-BE49-F238E27FC236}">
                <a16:creationId xmlns:a16="http://schemas.microsoft.com/office/drawing/2014/main" id="{6EE87F1D-2996-0641-9714-E4FF2C5B4BF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93822160-D4B2-404A-92D2-34EC9483F92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C61197-40BC-3443-8643-42ACF4B44F3E}" type="slidenum">
              <a:rPr lang="ru-RU" smtClean="0"/>
              <a:t>‹#›</a:t>
            </a:fld>
            <a:endParaRPr lang="ru-RU"/>
          </a:p>
        </p:txBody>
      </p:sp>
    </p:spTree>
    <p:extLst>
      <p:ext uri="{BB962C8B-B14F-4D97-AF65-F5344CB8AC3E}">
        <p14:creationId xmlns:p14="http://schemas.microsoft.com/office/powerpoint/2010/main" val="41705325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AE6DA4-73E3-3E40-A1B6-4E84902A5959}"/>
              </a:ext>
            </a:extLst>
          </p:cNvPr>
          <p:cNvSpPr>
            <a:spLocks noGrp="1"/>
          </p:cNvSpPr>
          <p:nvPr>
            <p:ph type="ctrTitle"/>
          </p:nvPr>
        </p:nvSpPr>
        <p:spPr>
          <a:xfrm>
            <a:off x="646668" y="1318160"/>
            <a:ext cx="7672039" cy="1186799"/>
          </a:xfrm>
        </p:spPr>
        <p:txBody>
          <a:bodyPr>
            <a:normAutofit/>
          </a:bodyPr>
          <a:lstStyle/>
          <a:p>
            <a:r>
              <a:rPr lang="ru-RU" b="1" dirty="0"/>
              <a:t>Понятие власти</a:t>
            </a:r>
            <a:endParaRPr lang="ru-RU" dirty="0"/>
          </a:p>
        </p:txBody>
      </p:sp>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Tree>
    <p:extLst>
      <p:ext uri="{BB962C8B-B14F-4D97-AF65-F5344CB8AC3E}">
        <p14:creationId xmlns:p14="http://schemas.microsoft.com/office/powerpoint/2010/main" val="18879834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6791740">
            <a:off x="-595349" y="-430943"/>
            <a:ext cx="2075159" cy="2014791"/>
          </a:xfrm>
          <a:prstGeom prst="rect">
            <a:avLst/>
          </a:prstGeom>
        </p:spPr>
      </p:pic>
      <p:pic>
        <p:nvPicPr>
          <p:cNvPr id="3" name="Picture 3"/>
          <p:cNvPicPr>
            <a:picLocks noChangeAspect="1"/>
          </p:cNvPicPr>
          <p:nvPr/>
        </p:nvPicPr>
        <p:blipFill>
          <a:blip r:embed="rId3">
            <a:alphaModFix amt="19999"/>
          </a:blip>
          <a:srcRect/>
          <a:stretch>
            <a:fillRect/>
          </a:stretch>
        </p:blipFill>
        <p:spPr>
          <a:xfrm rot="-9562250">
            <a:off x="-1690678" y="-1428740"/>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9562250">
            <a:off x="-1904544" y="-2169720"/>
            <a:ext cx="3381357" cy="3503996"/>
          </a:xfrm>
          <a:prstGeom prst="rect">
            <a:avLst/>
          </a:prstGeom>
        </p:spPr>
      </p:pic>
      <p:pic>
        <p:nvPicPr>
          <p:cNvPr id="6" name="Picture 6"/>
          <p:cNvPicPr>
            <a:picLocks noChangeAspect="1"/>
          </p:cNvPicPr>
          <p:nvPr/>
        </p:nvPicPr>
        <p:blipFill>
          <a:blip r:embed="rId2">
            <a:alphaModFix amt="19999"/>
          </a:blip>
          <a:srcRect/>
          <a:stretch>
            <a:fillRect/>
          </a:stretch>
        </p:blipFill>
        <p:spPr>
          <a:xfrm rot="-10800000">
            <a:off x="-1669934" y="-1206414"/>
            <a:ext cx="3339867" cy="3242707"/>
          </a:xfrm>
          <a:prstGeom prst="rect">
            <a:avLst/>
          </a:prstGeom>
        </p:spPr>
      </p:pic>
      <p:sp>
        <p:nvSpPr>
          <p:cNvPr id="7" name="Прямоугольник 6">
            <a:extLst>
              <a:ext uri="{FF2B5EF4-FFF2-40B4-BE49-F238E27FC236}">
                <a16:creationId xmlns:a16="http://schemas.microsoft.com/office/drawing/2014/main" id="{10F38D3B-66DA-B847-8CBA-C39B2EF8466E}"/>
              </a:ext>
            </a:extLst>
          </p:cNvPr>
          <p:cNvSpPr/>
          <p:nvPr/>
        </p:nvSpPr>
        <p:spPr>
          <a:xfrm>
            <a:off x="1286932" y="323258"/>
            <a:ext cx="10521245" cy="6527493"/>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власти?</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Сущность власти заключается в целенаправленном воздействии воли одного человека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на волю других людей.</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В современном демократическом обществе политическая власть сосредоточена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исключительно в руках государства.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Ответ:</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20796155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605936" y="3617657"/>
            <a:ext cx="2893803" cy="2809619"/>
          </a:xfrm>
          <a:prstGeom prst="rect">
            <a:avLst/>
          </a:prstGeom>
        </p:spPr>
      </p:pic>
      <p:pic>
        <p:nvPicPr>
          <p:cNvPr id="3" name="Picture 3"/>
          <p:cNvPicPr>
            <a:picLocks noChangeAspect="1"/>
          </p:cNvPicPr>
          <p:nvPr/>
        </p:nvPicPr>
        <p:blipFill>
          <a:blip r:embed="rId3">
            <a:alphaModFix amt="19999"/>
          </a:blip>
          <a:srcRect/>
          <a:stretch>
            <a:fillRect/>
          </a:stretch>
        </p:blipFill>
        <p:spPr>
          <a:xfrm rot="5798684">
            <a:off x="-473600" y="4795209"/>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5798684">
            <a:off x="-931589" y="5350077"/>
            <a:ext cx="3381357" cy="3503996"/>
          </a:xfrm>
          <a:prstGeom prst="rect">
            <a:avLst/>
          </a:prstGeom>
        </p:spPr>
      </p:pic>
      <p:sp>
        <p:nvSpPr>
          <p:cNvPr id="5" name="Прямоугольник 4">
            <a:extLst>
              <a:ext uri="{FF2B5EF4-FFF2-40B4-BE49-F238E27FC236}">
                <a16:creationId xmlns:a16="http://schemas.microsoft.com/office/drawing/2014/main" id="{28351724-911D-BC49-957D-5BE70748114E}"/>
              </a:ext>
            </a:extLst>
          </p:cNvPr>
          <p:cNvSpPr/>
          <p:nvPr/>
        </p:nvSpPr>
        <p:spPr>
          <a:xfrm>
            <a:off x="423584" y="852029"/>
            <a:ext cx="11514667" cy="3709413"/>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Какой смысл обществоведы вкладывают в понятие «власть»? </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Привлекая знания обществоведческого курса, составьте два предложения: </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одно предложение, содержащее информацию о легитимности власти, </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и одно предложение, раскрывающее любую особенность государственной власти.</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4201786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04DEAE04-C217-9346-B264-7E188D59F19B}"/>
              </a:ext>
            </a:extLst>
          </p:cNvPr>
          <p:cNvPicPr>
            <a:picLocks noChangeAspect="1"/>
          </p:cNvPicPr>
          <p:nvPr/>
        </p:nvPicPr>
        <p:blipFill>
          <a:blip r:embed="rId2"/>
          <a:srcRect/>
          <a:stretch>
            <a:fillRect/>
          </a:stretch>
        </p:blipFill>
        <p:spPr>
          <a:xfrm rot="1532132">
            <a:off x="-293457" y="3879585"/>
            <a:ext cx="9967994" cy="6596999"/>
          </a:xfrm>
          <a:prstGeom prst="rect">
            <a:avLst/>
          </a:prstGeom>
        </p:spPr>
      </p:pic>
      <p:sp>
        <p:nvSpPr>
          <p:cNvPr id="2" name="Прямоугольник 1">
            <a:extLst>
              <a:ext uri="{FF2B5EF4-FFF2-40B4-BE49-F238E27FC236}">
                <a16:creationId xmlns:a16="http://schemas.microsoft.com/office/drawing/2014/main" id="{70800CC2-2E67-0A48-836E-37CEB16CDBB9}"/>
              </a:ext>
            </a:extLst>
          </p:cNvPr>
          <p:cNvSpPr/>
          <p:nvPr/>
        </p:nvSpPr>
        <p:spPr>
          <a:xfrm>
            <a:off x="1241777" y="296877"/>
            <a:ext cx="9144000" cy="4939237"/>
          </a:xfrm>
          <a:prstGeom prst="rect">
            <a:avLst/>
          </a:prstGeom>
        </p:spPr>
        <p:txBody>
          <a:bodyPr wrap="square">
            <a:spAutoFit/>
          </a:bodyPr>
          <a:lstStyle/>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субъектах политики?</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К субъектам политики относятся политические партии и движения.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К субъектам политики относятся избиратели.</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Ответ:</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630736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685800" y="519222"/>
            <a:ext cx="5901490" cy="461665"/>
          </a:xfrm>
          <a:prstGeom prst="rect">
            <a:avLst/>
          </a:prstGeom>
        </p:spPr>
        <p:txBody>
          <a:bodyPr lIns="0" tIns="0" rIns="0" bIns="0" rtlCol="0" anchor="t">
            <a:spAutoFit/>
          </a:bodyPr>
          <a:lstStyle/>
          <a:p>
            <a:pPr>
              <a:lnSpc>
                <a:spcPts val="3616"/>
              </a:lnSpc>
            </a:pPr>
            <a:r>
              <a:rPr lang="en-US" sz="3013">
                <a:solidFill>
                  <a:srgbClr val="FFFFFF"/>
                </a:solidFill>
                <a:latin typeface="Montserrat Semi-Bold"/>
              </a:rPr>
              <a:t>ПРИЗНАКИ ПОЛИТИЧЕСКОЙ ВЛАСТИ</a:t>
            </a:r>
          </a:p>
        </p:txBody>
      </p:sp>
      <p:pic>
        <p:nvPicPr>
          <p:cNvPr id="6" name="Picture 2">
            <a:extLst>
              <a:ext uri="{FF2B5EF4-FFF2-40B4-BE49-F238E27FC236}">
                <a16:creationId xmlns:a16="http://schemas.microsoft.com/office/drawing/2014/main" id="{BAF20764-998E-2B47-94BB-74B38075DEDE}"/>
              </a:ext>
            </a:extLst>
          </p:cNvPr>
          <p:cNvPicPr>
            <a:picLocks noChangeAspect="1"/>
          </p:cNvPicPr>
          <p:nvPr/>
        </p:nvPicPr>
        <p:blipFill>
          <a:blip r:embed="rId2"/>
          <a:srcRect/>
          <a:stretch>
            <a:fillRect/>
          </a:stretch>
        </p:blipFill>
        <p:spPr>
          <a:xfrm rot="1532132">
            <a:off x="3668943" y="4026340"/>
            <a:ext cx="9967994" cy="6596999"/>
          </a:xfrm>
          <a:prstGeom prst="rect">
            <a:avLst/>
          </a:prstGeom>
        </p:spPr>
      </p:pic>
      <p:sp>
        <p:nvSpPr>
          <p:cNvPr id="3" name="Прямоугольник 2">
            <a:extLst>
              <a:ext uri="{FF2B5EF4-FFF2-40B4-BE49-F238E27FC236}">
                <a16:creationId xmlns:a16="http://schemas.microsoft.com/office/drawing/2014/main" id="{63616A41-330D-3E47-8DE3-8E5D4C359C10}"/>
              </a:ext>
            </a:extLst>
          </p:cNvPr>
          <p:cNvSpPr/>
          <p:nvPr/>
        </p:nvSpPr>
        <p:spPr>
          <a:xfrm>
            <a:off x="685800" y="216550"/>
            <a:ext cx="11235267" cy="4939237"/>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принципе разделения властей?</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Принцип разделения властей в демократическом государстве предполагает систему сдержек и противовесов.</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Принцип разделения властей реализуется в государстве любого типа.</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Ответ:</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10391874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alphaModFix amt="19999"/>
          </a:blip>
          <a:srcRect/>
          <a:stretch>
            <a:fillRect/>
          </a:stretch>
        </p:blipFill>
        <p:spPr>
          <a:xfrm rot="6026777">
            <a:off x="8527266" y="4297548"/>
            <a:ext cx="2717698" cy="2638638"/>
          </a:xfrm>
          <a:prstGeom prst="rect">
            <a:avLst/>
          </a:prstGeom>
        </p:spPr>
      </p:pic>
      <p:pic>
        <p:nvPicPr>
          <p:cNvPr id="4" name="Picture 4"/>
          <p:cNvPicPr>
            <a:picLocks noChangeAspect="1"/>
          </p:cNvPicPr>
          <p:nvPr/>
        </p:nvPicPr>
        <p:blipFill>
          <a:blip r:embed="rId3">
            <a:alphaModFix amt="19999"/>
          </a:blip>
          <a:srcRect/>
          <a:stretch>
            <a:fillRect/>
          </a:stretch>
        </p:blipFill>
        <p:spPr>
          <a:xfrm rot="-2672515">
            <a:off x="8819102" y="4081330"/>
            <a:ext cx="4366699" cy="4525077"/>
          </a:xfrm>
          <a:prstGeom prst="rect">
            <a:avLst/>
          </a:prstGeom>
        </p:spPr>
      </p:pic>
      <p:pic>
        <p:nvPicPr>
          <p:cNvPr id="5" name="Picture 5"/>
          <p:cNvPicPr>
            <a:picLocks noChangeAspect="1"/>
          </p:cNvPicPr>
          <p:nvPr/>
        </p:nvPicPr>
        <p:blipFill>
          <a:blip r:embed="rId3">
            <a:alphaModFix amt="19999"/>
          </a:blip>
          <a:srcRect/>
          <a:stretch>
            <a:fillRect/>
          </a:stretch>
        </p:blipFill>
        <p:spPr>
          <a:xfrm rot="-2672515">
            <a:off x="9826600" y="4473141"/>
            <a:ext cx="4366699" cy="4525077"/>
          </a:xfrm>
          <a:prstGeom prst="rect">
            <a:avLst/>
          </a:prstGeom>
        </p:spPr>
      </p:pic>
      <p:sp>
        <p:nvSpPr>
          <p:cNvPr id="7" name="Rectangle 4">
            <a:extLst>
              <a:ext uri="{FF2B5EF4-FFF2-40B4-BE49-F238E27FC236}">
                <a16:creationId xmlns:a16="http://schemas.microsoft.com/office/drawing/2014/main" id="{D6923E1A-299B-584F-B1C9-1E6ADCA1EEDA}"/>
              </a:ext>
            </a:extLst>
          </p:cNvPr>
          <p:cNvSpPr>
            <a:spLocks noChangeArrowheads="1"/>
          </p:cNvSpPr>
          <p:nvPr/>
        </p:nvSpPr>
        <p:spPr bwMode="auto">
          <a:xfrm>
            <a:off x="-758832" y="947256"/>
            <a:ext cx="2004543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6" name="Прямоугольник 5">
            <a:extLst>
              <a:ext uri="{FF2B5EF4-FFF2-40B4-BE49-F238E27FC236}">
                <a16:creationId xmlns:a16="http://schemas.microsoft.com/office/drawing/2014/main" id="{771264B8-74D4-A544-AD7F-5F404D5A0194}"/>
              </a:ext>
            </a:extLst>
          </p:cNvPr>
          <p:cNvSpPr/>
          <p:nvPr/>
        </p:nvSpPr>
        <p:spPr>
          <a:xfrm>
            <a:off x="445911" y="-475"/>
            <a:ext cx="11300178" cy="6578147"/>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власти и запишите </a:t>
            </a:r>
            <a:r>
              <a:rPr lang="ru-RU" sz="28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Властью называют способность одной стороны (индивида или группы) влиять на поведение другой стороны вне зависимости от того, готова эта последняя к сотрудничеству или нет.</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Власть любого типа предполагает определённое неравенство в отношениях между властвующими и подвластными.</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 степени </a:t>
            </a:r>
            <a:r>
              <a:rPr lang="ru-RU" sz="2800" dirty="0" err="1">
                <a:latin typeface="Calibri" panose="020F0502020204030204" pitchFamily="34" charset="0"/>
                <a:ea typeface="Calibri" panose="020F0502020204030204" pitchFamily="34" charset="0"/>
                <a:cs typeface="Times New Roman" panose="02020603050405020304" pitchFamily="18" charset="0"/>
              </a:rPr>
              <a:t>институциализации</a:t>
            </a:r>
            <a:r>
              <a:rPr lang="ru-RU" sz="2800" dirty="0">
                <a:latin typeface="Calibri" panose="020F0502020204030204" pitchFamily="34" charset="0"/>
                <a:ea typeface="Calibri" panose="020F0502020204030204" pitchFamily="34" charset="0"/>
                <a:cs typeface="Times New Roman" panose="02020603050405020304" pitchFamily="18" charset="0"/>
              </a:rPr>
              <a:t> власть бывает демократическая, авторитарная и др.</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 режиму правления выделяют власть правительственную, городскую, школьную и др.</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Целью политической власти является консолидация общества для решения важных социальных задач.</a:t>
            </a:r>
          </a:p>
        </p:txBody>
      </p:sp>
    </p:spTree>
    <p:extLst>
      <p:ext uri="{BB962C8B-B14F-4D97-AF65-F5344CB8AC3E}">
        <p14:creationId xmlns:p14="http://schemas.microsoft.com/office/powerpoint/2010/main" val="25026741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a:off x="8067727" y="3551293"/>
            <a:ext cx="2576567" cy="2501612"/>
          </a:xfrm>
          <a:prstGeom prst="rect">
            <a:avLst/>
          </a:prstGeom>
        </p:spPr>
      </p:pic>
      <p:pic>
        <p:nvPicPr>
          <p:cNvPr id="8" name="Picture 8"/>
          <p:cNvPicPr>
            <a:picLocks noChangeAspect="1"/>
          </p:cNvPicPr>
          <p:nvPr/>
        </p:nvPicPr>
        <p:blipFill>
          <a:blip r:embed="rId3">
            <a:alphaModFix amt="19999"/>
          </a:blip>
          <a:srcRect/>
          <a:stretch>
            <a:fillRect/>
          </a:stretch>
        </p:blipFill>
        <p:spPr>
          <a:xfrm rot="1787001">
            <a:off x="9019997" y="4226820"/>
            <a:ext cx="3754585" cy="3890761"/>
          </a:xfrm>
          <a:prstGeom prst="rect">
            <a:avLst/>
          </a:prstGeom>
        </p:spPr>
      </p:pic>
      <p:pic>
        <p:nvPicPr>
          <p:cNvPr id="9" name="Picture 9"/>
          <p:cNvPicPr>
            <a:picLocks noChangeAspect="1"/>
          </p:cNvPicPr>
          <p:nvPr/>
        </p:nvPicPr>
        <p:blipFill>
          <a:blip r:embed="rId4">
            <a:alphaModFix amt="19999"/>
          </a:blip>
          <a:srcRect/>
          <a:stretch>
            <a:fillRect/>
          </a:stretch>
        </p:blipFill>
        <p:spPr>
          <a:xfrm rot="1787001">
            <a:off x="9019997" y="5048314"/>
            <a:ext cx="3754585" cy="3890761"/>
          </a:xfrm>
          <a:prstGeom prst="rect">
            <a:avLst/>
          </a:prstGeom>
        </p:spPr>
      </p:pic>
      <p:sp>
        <p:nvSpPr>
          <p:cNvPr id="4" name="Прямоугольник 3">
            <a:extLst>
              <a:ext uri="{FF2B5EF4-FFF2-40B4-BE49-F238E27FC236}">
                <a16:creationId xmlns:a16="http://schemas.microsoft.com/office/drawing/2014/main" id="{471F8C6B-76B9-214F-98A0-2FEA624761A2}"/>
              </a:ext>
            </a:extLst>
          </p:cNvPr>
          <p:cNvSpPr/>
          <p:nvPr/>
        </p:nvSpPr>
        <p:spPr>
          <a:xfrm>
            <a:off x="225777" y="0"/>
            <a:ext cx="11548534" cy="7039171"/>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власти и запишите </a:t>
            </a:r>
            <a:r>
              <a:rPr lang="ru-RU" sz="28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Возникновение власти обусловлено потребностью в регуляции общественных отношений и согласовании несовпадающих интересов.</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Объектами власти являются те лидеры и группы, которые её осуществляют.</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Политическая власть опирается на экономические, социальные и другие ресурсы.</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Политическая власть направлена на достижение общезначимых целей, которые не могут быть реализованы без вмешательства государства.</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Политическая власть в государстве любого типа стремится удовлетворить интересы правящей элиты в обход интересов различных больших групп населения.</a:t>
            </a:r>
          </a:p>
        </p:txBody>
      </p:sp>
    </p:spTree>
    <p:extLst>
      <p:ext uri="{BB962C8B-B14F-4D97-AF65-F5344CB8AC3E}">
        <p14:creationId xmlns:p14="http://schemas.microsoft.com/office/powerpoint/2010/main" val="8678007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8517274" y="776190"/>
            <a:ext cx="2368097" cy="2299207"/>
          </a:xfrm>
          <a:prstGeom prst="rect">
            <a:avLst/>
          </a:prstGeom>
        </p:spPr>
      </p:pic>
      <p:pic>
        <p:nvPicPr>
          <p:cNvPr id="3" name="Picture 3"/>
          <p:cNvPicPr>
            <a:picLocks noChangeAspect="1"/>
          </p:cNvPicPr>
          <p:nvPr/>
        </p:nvPicPr>
        <p:blipFill>
          <a:blip r:embed="rId3">
            <a:alphaModFix amt="19999"/>
          </a:blip>
          <a:srcRect/>
          <a:stretch>
            <a:fillRect/>
          </a:stretch>
        </p:blipFill>
        <p:spPr>
          <a:xfrm rot="-7104152">
            <a:off x="9693618" y="-733662"/>
            <a:ext cx="3381357" cy="3503996"/>
          </a:xfrm>
          <a:prstGeom prst="rect">
            <a:avLst/>
          </a:prstGeom>
        </p:spPr>
      </p:pic>
      <p:pic>
        <p:nvPicPr>
          <p:cNvPr id="4" name="Picture 4"/>
          <p:cNvPicPr>
            <a:picLocks noChangeAspect="1"/>
          </p:cNvPicPr>
          <p:nvPr/>
        </p:nvPicPr>
        <p:blipFill>
          <a:blip r:embed="rId4">
            <a:alphaModFix amt="19999"/>
          </a:blip>
          <a:srcRect/>
          <a:stretch>
            <a:fillRect/>
          </a:stretch>
        </p:blipFill>
        <p:spPr>
          <a:xfrm rot="-7104152">
            <a:off x="10201924" y="-1398734"/>
            <a:ext cx="3381357" cy="3503996"/>
          </a:xfrm>
          <a:prstGeom prst="rect">
            <a:avLst/>
          </a:prstGeom>
        </p:spPr>
      </p:pic>
      <p:sp>
        <p:nvSpPr>
          <p:cNvPr id="6" name="Прямоугольник 5">
            <a:extLst>
              <a:ext uri="{FF2B5EF4-FFF2-40B4-BE49-F238E27FC236}">
                <a16:creationId xmlns:a16="http://schemas.microsoft.com/office/drawing/2014/main" id="{D99F4578-24C0-4E40-9631-5B2E67A71D38}"/>
              </a:ext>
            </a:extLst>
          </p:cNvPr>
          <p:cNvSpPr/>
          <p:nvPr/>
        </p:nvSpPr>
        <p:spPr>
          <a:xfrm>
            <a:off x="163688" y="-75101"/>
            <a:ext cx="11864623" cy="7008201"/>
          </a:xfrm>
          <a:prstGeom prst="rect">
            <a:avLst/>
          </a:prstGeom>
        </p:spPr>
        <p:txBody>
          <a:bodyPr wrap="square">
            <a:spAutoFit/>
          </a:bodyPr>
          <a:lstStyle/>
          <a:p>
            <a:pPr>
              <a:lnSpc>
                <a:spcPct val="107000"/>
              </a:lnSpc>
              <a:spcAft>
                <a:spcPts val="800"/>
              </a:spcAft>
            </a:pPr>
            <a:r>
              <a:rPr lang="ru-RU" sz="26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власти и её видах и запишите </a:t>
            </a:r>
            <a:r>
              <a:rPr lang="ru-RU" sz="26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6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marL="514350" indent="-514350">
              <a:lnSpc>
                <a:spcPct val="107000"/>
              </a:lnSpc>
              <a:spcAft>
                <a:spcPts val="800"/>
              </a:spcAft>
              <a:buFont typeface="+mj-lt"/>
              <a:buAutoNum type="arabicPeriod"/>
            </a:pPr>
            <a:r>
              <a:rPr lang="ru-RU" sz="2600" dirty="0">
                <a:latin typeface="Calibri" panose="020F0502020204030204" pitchFamily="34" charset="0"/>
                <a:ea typeface="Calibri" panose="020F0502020204030204" pitchFamily="34" charset="0"/>
                <a:cs typeface="Times New Roman" panose="02020603050405020304" pitchFamily="18" charset="0"/>
              </a:rPr>
              <a:t>Политической властью называют способность одного человека или группы лиц контролировать поведение граждан, общества в целом, исходя из общенациональных или общегосударственных задач.</a:t>
            </a:r>
          </a:p>
          <a:p>
            <a:pPr marL="514350" indent="-514350">
              <a:lnSpc>
                <a:spcPct val="107000"/>
              </a:lnSpc>
              <a:spcAft>
                <a:spcPts val="800"/>
              </a:spcAft>
              <a:buFont typeface="+mj-lt"/>
              <a:buAutoNum type="arabicPeriod"/>
            </a:pPr>
            <a:r>
              <a:rPr lang="ru-RU" sz="2600" dirty="0">
                <a:latin typeface="Calibri" panose="020F0502020204030204" pitchFamily="34" charset="0"/>
                <a:ea typeface="Calibri" panose="020F0502020204030204" pitchFamily="34" charset="0"/>
                <a:cs typeface="Times New Roman" panose="02020603050405020304" pitchFamily="18" charset="0"/>
              </a:rPr>
              <a:t>Легальность власти проявляется в её неофициальном одобрении обществом в силу её притягательных черт.</a:t>
            </a:r>
          </a:p>
          <a:p>
            <a:pPr marL="514350" indent="-514350">
              <a:lnSpc>
                <a:spcPct val="107000"/>
              </a:lnSpc>
              <a:spcAft>
                <a:spcPts val="800"/>
              </a:spcAft>
              <a:buFont typeface="+mj-lt"/>
              <a:buAutoNum type="arabicPeriod"/>
            </a:pPr>
            <a:r>
              <a:rPr lang="ru-RU" sz="2600" dirty="0">
                <a:latin typeface="Calibri" panose="020F0502020204030204" pitchFamily="34" charset="0"/>
                <a:ea typeface="Calibri" panose="020F0502020204030204" pitchFamily="34" charset="0"/>
                <a:cs typeface="Times New Roman" panose="02020603050405020304" pitchFamily="18" charset="0"/>
              </a:rPr>
              <a:t>Возникновение политической власти обусловлено потребностью </a:t>
            </a:r>
            <a:br>
              <a:rPr lang="ru-RU" sz="2600" dirty="0">
                <a:latin typeface="Calibri" panose="020F0502020204030204" pitchFamily="34" charset="0"/>
                <a:ea typeface="Calibri" panose="020F0502020204030204" pitchFamily="34" charset="0"/>
                <a:cs typeface="Times New Roman" panose="02020603050405020304" pitchFamily="18" charset="0"/>
              </a:rPr>
            </a:br>
            <a:r>
              <a:rPr lang="ru-RU" sz="2600" dirty="0">
                <a:latin typeface="Calibri" panose="020F0502020204030204" pitchFamily="34" charset="0"/>
                <a:ea typeface="Calibri" panose="020F0502020204030204" pitchFamily="34" charset="0"/>
                <a:cs typeface="Times New Roman" panose="02020603050405020304" pitchFamily="18" charset="0"/>
              </a:rPr>
              <a:t>в регуляции общественных отношений, авторитетном разрешении социальных конфликтов.</a:t>
            </a:r>
          </a:p>
          <a:p>
            <a:pPr marL="514350" indent="-514350">
              <a:lnSpc>
                <a:spcPct val="107000"/>
              </a:lnSpc>
              <a:spcAft>
                <a:spcPts val="800"/>
              </a:spcAft>
              <a:buFont typeface="+mj-lt"/>
              <a:buAutoNum type="arabicPeriod"/>
            </a:pPr>
            <a:r>
              <a:rPr lang="ru-RU" sz="2600" dirty="0">
                <a:latin typeface="Calibri" panose="020F0502020204030204" pitchFamily="34" charset="0"/>
                <a:ea typeface="Calibri" panose="020F0502020204030204" pitchFamily="34" charset="0"/>
                <a:cs typeface="Times New Roman" panose="02020603050405020304" pitchFamily="18" charset="0"/>
              </a:rPr>
              <a:t>Государственная власть в демократическом государстве представлена законодательной, исполнительной и судебной ветвями.</a:t>
            </a:r>
          </a:p>
          <a:p>
            <a:pPr marL="514350" indent="-514350">
              <a:lnSpc>
                <a:spcPct val="107000"/>
              </a:lnSpc>
              <a:spcAft>
                <a:spcPts val="800"/>
              </a:spcAft>
              <a:buFont typeface="+mj-lt"/>
              <a:buAutoNum type="arabicPeriod"/>
            </a:pPr>
            <a:r>
              <a:rPr lang="ru-RU" sz="2600" dirty="0">
                <a:latin typeface="Calibri" panose="020F0502020204030204" pitchFamily="34" charset="0"/>
                <a:ea typeface="Calibri" panose="020F0502020204030204" pitchFamily="34" charset="0"/>
                <a:cs typeface="Times New Roman" panose="02020603050405020304" pitchFamily="18" charset="0"/>
              </a:rPr>
              <a:t>Харизматический тип легитимности власти основан на вере в святость традиций и право властвовать тех, кто получил власть в соответствии с этими традициями.</a:t>
            </a:r>
          </a:p>
        </p:txBody>
      </p:sp>
    </p:spTree>
    <p:extLst>
      <p:ext uri="{BB962C8B-B14F-4D97-AF65-F5344CB8AC3E}">
        <p14:creationId xmlns:p14="http://schemas.microsoft.com/office/powerpoint/2010/main" val="6869225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CCF60AD-2A3B-DC4A-84A3-3B8C8D6D0224}"/>
              </a:ext>
            </a:extLst>
          </p:cNvPr>
          <p:cNvSpPr/>
          <p:nvPr/>
        </p:nvSpPr>
        <p:spPr>
          <a:xfrm>
            <a:off x="101600" y="0"/>
            <a:ext cx="12090400" cy="6740307"/>
          </a:xfrm>
          <a:prstGeom prst="rect">
            <a:avLst/>
          </a:prstGeom>
        </p:spPr>
        <p:txBody>
          <a:bodyPr wrap="square">
            <a:spAutoFit/>
          </a:bodyPr>
          <a:lstStyle/>
          <a:p>
            <a:pPr algn="just"/>
            <a:r>
              <a:rPr lang="ru-RU" dirty="0">
                <a:solidFill>
                  <a:srgbClr val="000000"/>
                </a:solidFill>
                <a:latin typeface="Verdana" panose="020B0604030504040204" pitchFamily="34" charset="0"/>
              </a:rPr>
              <a:t>Конституция соединила два базовых приоритета – высочайший статус прав, свобод граждан и сильное государство, — подчеркнув их взаимную обязанность — уважать и защищать друг друга. Убеждён, конституционный каркас должен быть стабильным, и прежде всего это касается второй главы Конституции, которая определяет права и свободы человека и гражданина. Эти положения Основного Закона незыблемы.</a:t>
            </a:r>
          </a:p>
          <a:p>
            <a:pPr algn="just"/>
            <a:r>
              <a:rPr lang="ru-RU" dirty="0">
                <a:solidFill>
                  <a:srgbClr val="000000"/>
                </a:solidFill>
                <a:latin typeface="Verdana" panose="020B0604030504040204" pitchFamily="34" charset="0"/>
              </a:rPr>
              <a:t>При этом жизнь не стоит на месте, и конституционный процесс нельзя рассматривать как окончательно завершённый, мёртвый. Точечные коррективы других глав Основного Закона, идущие от правоприменительной практики, от самой жизни, конечно, возможны, а порой — необходимы. Так, вы знаете, предлагается внести поправки в Конституцию, на основании которых объединяются Верховный суд и Высший Арбитражный суд. Сегодня в трактовке многих законов эти суды часто расходятся, иногда весьма существенно, выносят разные решения по схожим делам, а то и по одним и тем же. В итоге возникает правовая неопределённость, а порой и несправедливость, которая отражается на людях. Полагаю, что объединение судов направит судебную практику в единое русло, а значит, будет укреплять гарантии реализации важнейшего конституционного принципа — равенства всех перед законом.</a:t>
            </a:r>
          </a:p>
          <a:p>
            <a:pPr algn="just"/>
            <a:r>
              <a:rPr lang="ru-RU" dirty="0">
                <a:solidFill>
                  <a:srgbClr val="000000"/>
                </a:solidFill>
                <a:latin typeface="Verdana" panose="020B0604030504040204" pitchFamily="34" charset="0"/>
              </a:rPr>
              <a:t>...Мы должны поддержать гражданскую активность на местах, в муниципалитетах, чтобы у людей была реальная возможность принимать участие в управлении своим посёлком или городом, в решении повседневных вопросов, которые на самом деле определяют качество жизни. Сегодня в системе местного самоуправления накопилось немало проблем. Объём ответственности и ресурсы муниципалитетов, к сожалению, и вы это хорошо знаете, не сбалансированы. Отсюда часто неразбериха с полномочиями. Они не только размыты, но и постоянно перекидываются с одного уровня власти на другой: из района в регион, с поселения на район и обратно...</a:t>
            </a:r>
          </a:p>
          <a:p>
            <a:pPr algn="just"/>
            <a:r>
              <a:rPr lang="ru-RU" dirty="0">
                <a:solidFill>
                  <a:srgbClr val="000000"/>
                </a:solidFill>
                <a:latin typeface="Verdana" panose="020B0604030504040204" pitchFamily="34" charset="0"/>
              </a:rPr>
              <a:t>Повторю, считаю важнейшей задачей... развитие сильной, независимой, финансово состоятельной власти на местах</a:t>
            </a:r>
            <a:r>
              <a:rPr lang="en-US" dirty="0">
                <a:solidFill>
                  <a:srgbClr val="000000"/>
                </a:solidFill>
                <a:latin typeface="Verdana" panose="020B0604030504040204" pitchFamily="34" charset="0"/>
              </a:rPr>
              <a:t>.                                                                             </a:t>
            </a:r>
            <a:r>
              <a:rPr lang="ru-RU" dirty="0">
                <a:solidFill>
                  <a:srgbClr val="000000"/>
                </a:solidFill>
                <a:latin typeface="Verdana" panose="020B0604030504040204" pitchFamily="34" charset="0"/>
              </a:rPr>
              <a:t>(</a:t>
            </a:r>
            <a:r>
              <a:rPr lang="ru-RU" i="1" dirty="0">
                <a:solidFill>
                  <a:srgbClr val="000000"/>
                </a:solidFill>
                <a:latin typeface="Verdana" panose="020B0604030504040204" pitchFamily="34" charset="0"/>
              </a:rPr>
              <a:t>В. В. Путин</a:t>
            </a:r>
            <a:r>
              <a:rPr lang="ru-RU" dirty="0">
                <a:solidFill>
                  <a:srgbClr val="000000"/>
                </a:solidFill>
                <a:latin typeface="Verdana" panose="020B0604030504040204" pitchFamily="34" charset="0"/>
              </a:rPr>
              <a:t>)</a:t>
            </a:r>
            <a:endParaRPr lang="ru-RU" b="0" i="0" dirty="0">
              <a:solidFill>
                <a:srgbClr val="000000"/>
              </a:solidFill>
              <a:effectLst/>
              <a:latin typeface="Verdana" panose="020B0604030504040204" pitchFamily="34" charset="0"/>
            </a:endParaRPr>
          </a:p>
        </p:txBody>
      </p:sp>
    </p:spTree>
    <p:extLst>
      <p:ext uri="{BB962C8B-B14F-4D97-AF65-F5344CB8AC3E}">
        <p14:creationId xmlns:p14="http://schemas.microsoft.com/office/powerpoint/2010/main" val="14373528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30CF4BD-4024-CB4A-BF6A-241798E4CEB0}"/>
              </a:ext>
            </a:extLst>
          </p:cNvPr>
          <p:cNvSpPr/>
          <p:nvPr/>
        </p:nvSpPr>
        <p:spPr>
          <a:xfrm>
            <a:off x="372534" y="158593"/>
            <a:ext cx="11616266" cy="1200329"/>
          </a:xfrm>
          <a:prstGeom prst="rect">
            <a:avLst/>
          </a:prstGeom>
        </p:spPr>
        <p:txBody>
          <a:bodyPr wrap="square">
            <a:spAutoFit/>
          </a:bodyPr>
          <a:lstStyle/>
          <a:p>
            <a:pPr algn="just"/>
            <a:r>
              <a:rPr lang="ru-RU" sz="2400" dirty="0">
                <a:solidFill>
                  <a:srgbClr val="000000"/>
                </a:solidFill>
              </a:rPr>
              <a:t>17</a:t>
            </a:r>
            <a:r>
              <a:rPr lang="en-US" sz="2400" dirty="0">
                <a:solidFill>
                  <a:srgbClr val="000000"/>
                </a:solidFill>
              </a:rPr>
              <a:t> </a:t>
            </a:r>
            <a:r>
              <a:rPr lang="ru-RU" sz="2400" dirty="0">
                <a:solidFill>
                  <a:srgbClr val="000000"/>
                </a:solidFill>
              </a:rPr>
              <a:t>Какие два базовых приоритета, соединённых Конституцией, упоминаются автором? Какой раздел Основного Закона, по мнению автора, должен оставаться незыблемым? Укажите название и номер соответствующей главы Конституции.</a:t>
            </a:r>
            <a:endParaRPr lang="ru-RU" sz="2400" dirty="0"/>
          </a:p>
        </p:txBody>
      </p:sp>
      <p:sp>
        <p:nvSpPr>
          <p:cNvPr id="3" name="Прямоугольник 2">
            <a:extLst>
              <a:ext uri="{FF2B5EF4-FFF2-40B4-BE49-F238E27FC236}">
                <a16:creationId xmlns:a16="http://schemas.microsoft.com/office/drawing/2014/main" id="{F64B2E6B-6DB9-1B4B-A62A-4A4C7961CE5F}"/>
              </a:ext>
            </a:extLst>
          </p:cNvPr>
          <p:cNvSpPr/>
          <p:nvPr/>
        </p:nvSpPr>
        <p:spPr>
          <a:xfrm>
            <a:off x="372533" y="1358922"/>
            <a:ext cx="11616266" cy="461665"/>
          </a:xfrm>
          <a:prstGeom prst="rect">
            <a:avLst/>
          </a:prstGeom>
        </p:spPr>
        <p:txBody>
          <a:bodyPr wrap="square">
            <a:spAutoFit/>
          </a:bodyPr>
          <a:lstStyle/>
          <a:p>
            <a:pPr algn="just"/>
            <a:r>
              <a:rPr lang="ru-RU" sz="2400" dirty="0">
                <a:solidFill>
                  <a:srgbClr val="000000"/>
                </a:solidFill>
              </a:rPr>
              <a:t>18</a:t>
            </a:r>
            <a:r>
              <a:rPr lang="en-US" sz="2400" dirty="0">
                <a:solidFill>
                  <a:srgbClr val="000000"/>
                </a:solidFill>
              </a:rPr>
              <a:t> </a:t>
            </a:r>
            <a:r>
              <a:rPr lang="ru-RU" sz="2400" dirty="0">
                <a:solidFill>
                  <a:srgbClr val="000000"/>
                </a:solidFill>
              </a:rPr>
              <a:t>Опираясь на обществоведческие знания, объясните смысл понятия «закон».</a:t>
            </a:r>
            <a:endParaRPr lang="ru-RU" sz="2400" dirty="0"/>
          </a:p>
        </p:txBody>
      </p:sp>
      <p:sp>
        <p:nvSpPr>
          <p:cNvPr id="4" name="Прямоугольник 3">
            <a:extLst>
              <a:ext uri="{FF2B5EF4-FFF2-40B4-BE49-F238E27FC236}">
                <a16:creationId xmlns:a16="http://schemas.microsoft.com/office/drawing/2014/main" id="{C459485D-9AAC-D042-A758-C5C4349D4698}"/>
              </a:ext>
            </a:extLst>
          </p:cNvPr>
          <p:cNvSpPr/>
          <p:nvPr/>
        </p:nvSpPr>
        <p:spPr>
          <a:xfrm>
            <a:off x="287867" y="2236086"/>
            <a:ext cx="11616266" cy="1569660"/>
          </a:xfrm>
          <a:prstGeom prst="rect">
            <a:avLst/>
          </a:prstGeom>
        </p:spPr>
        <p:txBody>
          <a:bodyPr wrap="square">
            <a:spAutoFit/>
          </a:bodyPr>
          <a:lstStyle/>
          <a:p>
            <a:pPr algn="just"/>
            <a:r>
              <a:rPr lang="ru-RU" sz="2400" dirty="0">
                <a:solidFill>
                  <a:srgbClr val="000000"/>
                </a:solidFill>
              </a:rPr>
              <a:t>19</a:t>
            </a:r>
            <a:r>
              <a:rPr lang="en-US" sz="2400" dirty="0">
                <a:solidFill>
                  <a:srgbClr val="000000"/>
                </a:solidFill>
              </a:rPr>
              <a:t> </a:t>
            </a:r>
            <a:r>
              <a:rPr lang="ru-RU" sz="2400" dirty="0">
                <a:solidFill>
                  <a:srgbClr val="000000"/>
                </a:solidFill>
              </a:rPr>
              <a:t>Какие проблемы, существующие в системе местного самоуправления, упоминает автор? Укажите не менее двух проблем. Опираясь на обществоведческие знания, приведите не менее трёх примеров вопросов, находящихся, в соответствии с Конституцией РФ, в компетенции органов местного самоуправления.</a:t>
            </a:r>
            <a:endParaRPr lang="ru-RU" sz="2400" dirty="0"/>
          </a:p>
        </p:txBody>
      </p:sp>
      <p:sp>
        <p:nvSpPr>
          <p:cNvPr id="5" name="Прямоугольник 4">
            <a:extLst>
              <a:ext uri="{FF2B5EF4-FFF2-40B4-BE49-F238E27FC236}">
                <a16:creationId xmlns:a16="http://schemas.microsoft.com/office/drawing/2014/main" id="{4842BA54-C911-ED41-9266-700419E0DAD9}"/>
              </a:ext>
            </a:extLst>
          </p:cNvPr>
          <p:cNvSpPr/>
          <p:nvPr/>
        </p:nvSpPr>
        <p:spPr>
          <a:xfrm>
            <a:off x="287867" y="4164001"/>
            <a:ext cx="11616266" cy="1200329"/>
          </a:xfrm>
          <a:prstGeom prst="rect">
            <a:avLst/>
          </a:prstGeom>
        </p:spPr>
        <p:txBody>
          <a:bodyPr wrap="square">
            <a:spAutoFit/>
          </a:bodyPr>
          <a:lstStyle/>
          <a:p>
            <a:pPr algn="just"/>
            <a:r>
              <a:rPr lang="ru-RU" sz="2400" dirty="0">
                <a:solidFill>
                  <a:srgbClr val="000000"/>
                </a:solidFill>
              </a:rPr>
              <a:t>20</a:t>
            </a:r>
            <a:r>
              <a:rPr lang="en-US" sz="2400" dirty="0">
                <a:solidFill>
                  <a:srgbClr val="000000"/>
                </a:solidFill>
              </a:rPr>
              <a:t> </a:t>
            </a:r>
            <a:r>
              <a:rPr lang="ru-RU" sz="2400" dirty="0">
                <a:solidFill>
                  <a:srgbClr val="000000"/>
                </a:solidFill>
              </a:rPr>
              <a:t>Опираясь на знания обществоведческого курса, назовите четыре конкретные меры, которые будут способствовать развитию сильной, независимой, финансово состоятельной власти на местах.</a:t>
            </a:r>
            <a:endParaRPr lang="ru-RU" sz="2400" dirty="0"/>
          </a:p>
        </p:txBody>
      </p:sp>
    </p:spTree>
    <p:extLst>
      <p:ext uri="{BB962C8B-B14F-4D97-AF65-F5344CB8AC3E}">
        <p14:creationId xmlns:p14="http://schemas.microsoft.com/office/powerpoint/2010/main" val="15995347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a:extLst>
              <a:ext uri="{FF2B5EF4-FFF2-40B4-BE49-F238E27FC236}">
                <a16:creationId xmlns:a16="http://schemas.microsoft.com/office/drawing/2014/main" id="{796CA1F7-6A2A-854A-B293-D02A5E5156F4}"/>
              </a:ext>
            </a:extLst>
          </p:cNvPr>
          <p:cNvSpPr/>
          <p:nvPr/>
        </p:nvSpPr>
        <p:spPr>
          <a:xfrm>
            <a:off x="409516" y="703842"/>
            <a:ext cx="11243733" cy="6370975"/>
          </a:xfrm>
          <a:prstGeom prst="rect">
            <a:avLst/>
          </a:prstGeom>
        </p:spPr>
        <p:txBody>
          <a:bodyPr wrap="square">
            <a:spAutoFit/>
          </a:bodyPr>
          <a:lstStyle/>
          <a:p>
            <a:pPr algn="just"/>
            <a:r>
              <a:rPr lang="ru-RU" sz="2400" dirty="0">
                <a:solidFill>
                  <a:srgbClr val="000000"/>
                </a:solidFill>
              </a:rPr>
              <a:t> Понятие политическая власть.</a:t>
            </a:r>
          </a:p>
          <a:p>
            <a:pPr algn="just"/>
            <a:r>
              <a:rPr lang="ru-RU" sz="2400" dirty="0">
                <a:solidFill>
                  <a:srgbClr val="000000"/>
                </a:solidFill>
              </a:rPr>
              <a:t>2. Виды власти.</a:t>
            </a:r>
          </a:p>
          <a:p>
            <a:pPr algn="just"/>
            <a:r>
              <a:rPr lang="ru-RU" sz="2400" dirty="0">
                <a:solidFill>
                  <a:srgbClr val="000000"/>
                </a:solidFill>
              </a:rPr>
              <a:t>3. Функции политической власти:</a:t>
            </a:r>
          </a:p>
          <a:p>
            <a:pPr algn="just"/>
            <a:r>
              <a:rPr lang="ru-RU" sz="2400" dirty="0">
                <a:solidFill>
                  <a:srgbClr val="000000"/>
                </a:solidFill>
              </a:rPr>
              <a:t>а) управленческая;</a:t>
            </a:r>
          </a:p>
          <a:p>
            <a:pPr algn="just"/>
            <a:r>
              <a:rPr lang="ru-RU" sz="2400" dirty="0">
                <a:solidFill>
                  <a:srgbClr val="000000"/>
                </a:solidFill>
              </a:rPr>
              <a:t>б) интегрирующая;</a:t>
            </a:r>
          </a:p>
          <a:p>
            <a:pPr algn="just"/>
            <a:r>
              <a:rPr lang="ru-RU" sz="2400" dirty="0">
                <a:solidFill>
                  <a:srgbClr val="000000"/>
                </a:solidFill>
              </a:rPr>
              <a:t>в) контролирующая и др.</a:t>
            </a:r>
          </a:p>
          <a:p>
            <a:pPr algn="just"/>
            <a:r>
              <a:rPr lang="ru-RU" sz="2400" dirty="0">
                <a:solidFill>
                  <a:srgbClr val="000000"/>
                </a:solidFill>
              </a:rPr>
              <a:t>4. Субъекты политической власти:</a:t>
            </a:r>
          </a:p>
          <a:p>
            <a:pPr algn="just"/>
            <a:r>
              <a:rPr lang="ru-RU" sz="2400" dirty="0">
                <a:solidFill>
                  <a:srgbClr val="000000"/>
                </a:solidFill>
              </a:rPr>
              <a:t>а) народ как источник власти;</a:t>
            </a:r>
          </a:p>
          <a:p>
            <a:pPr algn="just"/>
            <a:r>
              <a:rPr lang="ru-RU" sz="2400" dirty="0">
                <a:solidFill>
                  <a:srgbClr val="000000"/>
                </a:solidFill>
              </a:rPr>
              <a:t>б) политические партии;</a:t>
            </a:r>
          </a:p>
          <a:p>
            <a:pPr algn="just"/>
            <a:r>
              <a:rPr lang="ru-RU" sz="2400" dirty="0">
                <a:solidFill>
                  <a:srgbClr val="000000"/>
                </a:solidFill>
              </a:rPr>
              <a:t>в) политические элиты в современном обществе;</a:t>
            </a:r>
          </a:p>
          <a:p>
            <a:pPr algn="just"/>
            <a:r>
              <a:rPr lang="ru-RU" sz="2400" dirty="0">
                <a:solidFill>
                  <a:srgbClr val="000000"/>
                </a:solidFill>
              </a:rPr>
              <a:t>г) политические лидеры и др.</a:t>
            </a:r>
          </a:p>
          <a:p>
            <a:pPr algn="just"/>
            <a:r>
              <a:rPr lang="ru-RU" sz="2400" dirty="0">
                <a:solidFill>
                  <a:srgbClr val="000000"/>
                </a:solidFill>
              </a:rPr>
              <a:t>5. Государство как носитель политической власти.</a:t>
            </a:r>
          </a:p>
          <a:p>
            <a:pPr algn="just"/>
            <a:r>
              <a:rPr lang="ru-RU" sz="2400" dirty="0">
                <a:solidFill>
                  <a:srgbClr val="000000"/>
                </a:solidFill>
              </a:rPr>
              <a:t>6. Особенности государственной власти:</a:t>
            </a:r>
          </a:p>
          <a:p>
            <a:pPr algn="just"/>
            <a:r>
              <a:rPr lang="ru-RU" sz="2400" dirty="0">
                <a:solidFill>
                  <a:srgbClr val="000000"/>
                </a:solidFill>
              </a:rPr>
              <a:t>а) обязательность решений для всего населения;</a:t>
            </a:r>
          </a:p>
          <a:p>
            <a:pPr algn="just"/>
            <a:r>
              <a:rPr lang="ru-RU" sz="2400" dirty="0">
                <a:solidFill>
                  <a:srgbClr val="000000"/>
                </a:solidFill>
              </a:rPr>
              <a:t>б) легальность в использовании силы;</a:t>
            </a:r>
          </a:p>
          <a:p>
            <a:pPr algn="just"/>
            <a:r>
              <a:rPr lang="ru-RU" sz="2400" dirty="0">
                <a:solidFill>
                  <a:srgbClr val="000000"/>
                </a:solidFill>
              </a:rPr>
              <a:t>в) субъектом выступают органы государственной власти или должностные лица.</a:t>
            </a:r>
          </a:p>
          <a:p>
            <a:pPr algn="just"/>
            <a:endParaRPr lang="ru-RU" sz="2400" b="0" i="0" dirty="0">
              <a:solidFill>
                <a:srgbClr val="000000"/>
              </a:solidFill>
              <a:effectLst/>
            </a:endParaRPr>
          </a:p>
        </p:txBody>
      </p:sp>
      <p:sp>
        <p:nvSpPr>
          <p:cNvPr id="9" name="TextBox 8">
            <a:extLst>
              <a:ext uri="{FF2B5EF4-FFF2-40B4-BE49-F238E27FC236}">
                <a16:creationId xmlns:a16="http://schemas.microsoft.com/office/drawing/2014/main" id="{B00CFD72-10FE-4946-A27B-27A0AE1A2869}"/>
              </a:ext>
            </a:extLst>
          </p:cNvPr>
          <p:cNvSpPr txBox="1"/>
          <p:nvPr/>
        </p:nvSpPr>
        <p:spPr>
          <a:xfrm>
            <a:off x="3872089" y="180622"/>
            <a:ext cx="5489516" cy="523220"/>
          </a:xfrm>
          <a:prstGeom prst="rect">
            <a:avLst/>
          </a:prstGeom>
          <a:noFill/>
        </p:spPr>
        <p:txBody>
          <a:bodyPr wrap="none" rtlCol="0">
            <a:spAutoFit/>
          </a:bodyPr>
          <a:lstStyle/>
          <a:p>
            <a:r>
              <a:rPr lang="ru-RU" sz="2800" dirty="0">
                <a:solidFill>
                  <a:srgbClr val="FF0000"/>
                </a:solidFill>
              </a:rPr>
              <a:t>План по теме Политическая власть</a:t>
            </a:r>
          </a:p>
        </p:txBody>
      </p:sp>
    </p:spTree>
    <p:extLst>
      <p:ext uri="{BB962C8B-B14F-4D97-AF65-F5344CB8AC3E}">
        <p14:creationId xmlns:p14="http://schemas.microsoft.com/office/powerpoint/2010/main" val="27439393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832202-4940-1546-8885-38117CA866F7}"/>
              </a:ext>
            </a:extLst>
          </p:cNvPr>
          <p:cNvSpPr txBox="1"/>
          <p:nvPr/>
        </p:nvSpPr>
        <p:spPr>
          <a:xfrm>
            <a:off x="733778" y="237067"/>
            <a:ext cx="11051039" cy="7048083"/>
          </a:xfrm>
          <a:prstGeom prst="rect">
            <a:avLst/>
          </a:prstGeom>
          <a:noFill/>
        </p:spPr>
        <p:txBody>
          <a:bodyPr wrap="none" rtlCol="0">
            <a:spAutoFit/>
          </a:bodyPr>
          <a:lstStyle/>
          <a:p>
            <a:r>
              <a:rPr lang="ru-RU" sz="2800" dirty="0">
                <a:solidFill>
                  <a:srgbClr val="FF0000"/>
                </a:solidFill>
                <a:effectLst/>
                <a:latin typeface=".Ã˛"/>
                <a:ea typeface="Calibri" panose="020F0502020204030204" pitchFamily="34" charset="0"/>
                <a:cs typeface=".Ã˛"/>
              </a:rPr>
              <a:t>Особенности политической деятельности (Политика как один из видов</a:t>
            </a:r>
            <a:endParaRPr lang="ru-RU" sz="2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r>
              <a:rPr lang="ru-RU" sz="2800" dirty="0">
                <a:solidFill>
                  <a:srgbClr val="FF0000"/>
                </a:solidFill>
                <a:effectLst/>
                <a:latin typeface=".Ã˛"/>
                <a:ea typeface="Calibri" panose="020F0502020204030204" pitchFamily="34" charset="0"/>
                <a:cs typeface=".Ã˛"/>
              </a:rPr>
              <a:t>деятельности)</a:t>
            </a:r>
            <a:endParaRPr lang="ru-RU" sz="2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1. Субъекты политической деятельности</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государство;</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граждане;</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политические партии;</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г) общественно</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r>
              <a:rPr lang="ru-RU" sz="1800" dirty="0">
                <a:effectLst/>
                <a:latin typeface=".Ã˛"/>
                <a:ea typeface="Calibri" panose="020F0502020204030204" pitchFamily="34" charset="0"/>
                <a:cs typeface=".Ã˛"/>
              </a:rPr>
              <a:t>политические движения и т.д.</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2. Объекты политического воздействия</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общество в целом;</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отдельные сферы жизни общества;</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мировое сообщество;</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г) международные отношения и др.</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3. Цели политической деятельности</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осуществление интересов общества или крупных социальных групп;</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борьба за государственную власть;</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политическая социализация;</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г) мобилизация общества на выполнение определенных задач и т.д.</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4. Формы политической деятельности</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голосование на выборах;</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участие в митингах;</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членство в политической партии;</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г) выдвижение кандидатуры на выборах и т.д.</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773937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1D8B2A8F-40B1-9B4F-8083-6AA75E335915}"/>
              </a:ext>
            </a:extLst>
          </p:cNvPr>
          <p:cNvSpPr/>
          <p:nvPr/>
        </p:nvSpPr>
        <p:spPr>
          <a:xfrm>
            <a:off x="1708067" y="1823437"/>
            <a:ext cx="8775865" cy="2246769"/>
          </a:xfrm>
          <a:prstGeom prst="rect">
            <a:avLst/>
          </a:prstGeom>
        </p:spPr>
        <p:txBody>
          <a:bodyPr wrap="square">
            <a:spAutoFit/>
          </a:bodyPr>
          <a:lstStyle/>
          <a:p>
            <a:r>
              <a:rPr lang="ru-RU" sz="2800" dirty="0">
                <a:effectLst/>
              </a:rPr>
              <a:t>Назовите три любых субъекта политики и приведите примеры политической деятельности каждого из них. (Сначала назовите субъект политики, затем приведите соответствующий пример. Каждый пример должен быть сформулирован развёрнуто.)</a:t>
            </a:r>
            <a:endParaRPr lang="ru-RU" sz="2800" dirty="0"/>
          </a:p>
        </p:txBody>
      </p:sp>
    </p:spTree>
    <p:extLst>
      <p:ext uri="{BB962C8B-B14F-4D97-AF65-F5344CB8AC3E}">
        <p14:creationId xmlns:p14="http://schemas.microsoft.com/office/powerpoint/2010/main" val="40572106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8ED898D-7434-8243-965E-6AFD94330FC1}"/>
              </a:ext>
            </a:extLst>
          </p:cNvPr>
          <p:cNvSpPr/>
          <p:nvPr/>
        </p:nvSpPr>
        <p:spPr>
          <a:xfrm>
            <a:off x="0" y="87706"/>
            <a:ext cx="12192000" cy="7017306"/>
          </a:xfrm>
          <a:prstGeom prst="rect">
            <a:avLst/>
          </a:prstGeom>
        </p:spPr>
        <p:txBody>
          <a:bodyPr wrap="square">
            <a:spAutoFit/>
          </a:bodyPr>
          <a:lstStyle/>
          <a:p>
            <a:pPr algn="just"/>
            <a:r>
              <a:rPr lang="ru-RU" b="0" i="0" dirty="0">
                <a:solidFill>
                  <a:srgbClr val="000000"/>
                </a:solidFill>
                <a:effectLst/>
                <a:latin typeface="Arial" panose="020B0604020202020204" pitchFamily="34" charset="0"/>
              </a:rPr>
              <a:t>Государство, равно как и политические союзы, исторически ему предшествующие, есть отношение </a:t>
            </a:r>
            <a:r>
              <a:rPr lang="ru-RU" b="0" i="1" dirty="0">
                <a:solidFill>
                  <a:srgbClr val="000000"/>
                </a:solidFill>
                <a:effectLst/>
                <a:latin typeface="Arial" panose="020B0604020202020204" pitchFamily="34" charset="0"/>
              </a:rPr>
              <a:t>господства</a:t>
            </a:r>
            <a:r>
              <a:rPr lang="ru-RU" b="0" i="0" dirty="0">
                <a:solidFill>
                  <a:srgbClr val="000000"/>
                </a:solidFill>
                <a:effectLst/>
                <a:latin typeface="Arial" panose="020B0604020202020204" pitchFamily="34" charset="0"/>
              </a:rPr>
              <a:t> людей над людьми, опирающееся на легитимное (то есть считающееся легитимным) насилие как средство. Таким образом, чтобы оно существовало, люди, находящиеся под господством, должны </a:t>
            </a:r>
            <a:r>
              <a:rPr lang="ru-RU" b="0" i="1" dirty="0">
                <a:solidFill>
                  <a:srgbClr val="000000"/>
                </a:solidFill>
                <a:effectLst/>
                <a:latin typeface="Arial" panose="020B0604020202020204" pitchFamily="34" charset="0"/>
              </a:rPr>
              <a:t>подчиняться </a:t>
            </a:r>
            <a:r>
              <a:rPr lang="ru-RU" b="0" i="0" dirty="0">
                <a:solidFill>
                  <a:srgbClr val="000000"/>
                </a:solidFill>
                <a:effectLst/>
                <a:latin typeface="Arial" panose="020B0604020202020204" pitchFamily="34" charset="0"/>
              </a:rPr>
              <a:t>авторитету, на который претендуют те, кто теперь господствует. Когда и почему они так поступают? Какие внутренние основания для оправдания господства (</a:t>
            </a:r>
            <a:r>
              <a:rPr lang="ru-RU" b="0" i="1" dirty="0">
                <a:solidFill>
                  <a:srgbClr val="000000"/>
                </a:solidFill>
                <a:effectLst/>
                <a:latin typeface="Arial" panose="020B0604020202020204" pitchFamily="34" charset="0"/>
              </a:rPr>
              <a:t>легитимности</a:t>
            </a:r>
            <a:r>
              <a:rPr lang="ru-RU" b="0" i="0" dirty="0">
                <a:solidFill>
                  <a:srgbClr val="000000"/>
                </a:solidFill>
                <a:effectLst/>
                <a:latin typeface="Arial" panose="020B0604020202020204" pitchFamily="34" charset="0"/>
              </a:rPr>
              <a:t>) и какие внешние средства служат ему опорой?</a:t>
            </a:r>
          </a:p>
          <a:p>
            <a:pPr algn="just"/>
            <a:r>
              <a:rPr lang="ru-RU" b="0" i="0" dirty="0">
                <a:solidFill>
                  <a:srgbClr val="000000"/>
                </a:solidFill>
                <a:effectLst/>
                <a:latin typeface="Arial" panose="020B0604020202020204" pitchFamily="34" charset="0"/>
              </a:rPr>
              <a:t>Во-первых, это авторитет «вечно вчерашнего»: авторитет </a:t>
            </a:r>
            <a:r>
              <a:rPr lang="ru-RU" b="0" i="1" dirty="0">
                <a:solidFill>
                  <a:srgbClr val="000000"/>
                </a:solidFill>
                <a:effectLst/>
                <a:latin typeface="Arial" panose="020B0604020202020204" pitchFamily="34" charset="0"/>
              </a:rPr>
              <a:t>нравов,</a:t>
            </a:r>
            <a:r>
              <a:rPr lang="ru-RU" b="0" i="0" dirty="0">
                <a:solidFill>
                  <a:srgbClr val="000000"/>
                </a:solidFill>
                <a:effectLst/>
                <a:latin typeface="Arial" panose="020B0604020202020204" pitchFamily="34" charset="0"/>
              </a:rPr>
              <a:t> освященных исконной значимостью и привычной ориентацией на их соблюдение, – «традиционное» господство, как его осуществляли патриарх и патримониальный князь старого типа.</a:t>
            </a:r>
          </a:p>
          <a:p>
            <a:pPr algn="just"/>
            <a:r>
              <a:rPr lang="ru-RU" b="0" i="0" dirty="0">
                <a:solidFill>
                  <a:srgbClr val="000000"/>
                </a:solidFill>
                <a:effectLst/>
                <a:latin typeface="Arial" panose="020B0604020202020204" pitchFamily="34" charset="0"/>
              </a:rPr>
              <a:t>Далее, авторитет </a:t>
            </a:r>
            <a:r>
              <a:rPr lang="ru-RU" b="0" i="0" dirty="0" err="1">
                <a:solidFill>
                  <a:srgbClr val="000000"/>
                </a:solidFill>
                <a:effectLst/>
                <a:latin typeface="Arial" panose="020B0604020202020204" pitchFamily="34" charset="0"/>
              </a:rPr>
              <a:t>внеобыденного</a:t>
            </a:r>
            <a:r>
              <a:rPr lang="ru-RU" b="0" i="0" dirty="0">
                <a:solidFill>
                  <a:srgbClr val="000000"/>
                </a:solidFill>
                <a:effectLst/>
                <a:latin typeface="Arial" panose="020B0604020202020204" pitchFamily="34" charset="0"/>
              </a:rPr>
              <a:t> личного </a:t>
            </a:r>
            <a:r>
              <a:rPr lang="ru-RU" b="0" i="1" dirty="0">
                <a:solidFill>
                  <a:srgbClr val="000000"/>
                </a:solidFill>
                <a:effectLst/>
                <a:latin typeface="Arial" panose="020B0604020202020204" pitchFamily="34" charset="0"/>
              </a:rPr>
              <a:t>дара</a:t>
            </a:r>
            <a:r>
              <a:rPr lang="ru-RU" b="0" i="0" dirty="0">
                <a:solidFill>
                  <a:srgbClr val="000000"/>
                </a:solidFill>
                <a:effectLst/>
                <a:latin typeface="Arial" panose="020B0604020202020204" pitchFamily="34" charset="0"/>
              </a:rPr>
              <a:t> (харизма), полная личная преданность и личное доверие, вызываемое наличием качеств вождя у какого-то человека: откровений, героизма и других, – харизматическое господство, как его осуществляют пророк, или – в области политического – избранный князь-военачальник, или плебисцитарный властитель, выдающийся демагог и политический партийный вождь.</a:t>
            </a:r>
          </a:p>
          <a:p>
            <a:pPr algn="just"/>
            <a:r>
              <a:rPr lang="ru-RU" b="0" i="0" dirty="0">
                <a:solidFill>
                  <a:srgbClr val="000000"/>
                </a:solidFill>
                <a:effectLst/>
                <a:latin typeface="Arial" panose="020B0604020202020204" pitchFamily="34" charset="0"/>
              </a:rPr>
              <a:t>Наконец, господство в силу «легальности», в силу веры в обязательность легального </a:t>
            </a:r>
            <a:r>
              <a:rPr lang="ru-RU" b="0" i="1" dirty="0">
                <a:solidFill>
                  <a:srgbClr val="000000"/>
                </a:solidFill>
                <a:effectLst/>
                <a:latin typeface="Arial" panose="020B0604020202020204" pitchFamily="34" charset="0"/>
              </a:rPr>
              <a:t>установления </a:t>
            </a:r>
            <a:r>
              <a:rPr lang="ru-RU" b="0" i="0" dirty="0">
                <a:solidFill>
                  <a:srgbClr val="000000"/>
                </a:solidFill>
                <a:effectLst/>
                <a:latin typeface="Arial" panose="020B0604020202020204" pitchFamily="34" charset="0"/>
              </a:rPr>
              <a:t>и деловой «компетентности», обоснованной рационально созданными правилами, то есть ориентации на подчинение при выполнении установленных правил – господство в том виде, в каком его осуществляют современный «государственный служащий» и все те носители власти, которые похожи на него в этом отношении.</a:t>
            </a:r>
          </a:p>
          <a:p>
            <a:pPr algn="just"/>
            <a:r>
              <a:rPr lang="ru-RU" b="0" i="0" dirty="0">
                <a:solidFill>
                  <a:srgbClr val="000000"/>
                </a:solidFill>
                <a:effectLst/>
                <a:latin typeface="Arial" panose="020B0604020202020204" pitchFamily="34" charset="0"/>
              </a:rPr>
              <a:t>В данном случае нас интересует прежде всего второй из них: господство, основанное на преданности тех, кто подчиняется чисто личной «харизме» «вождя». Ибо здесь коренится мысль о </a:t>
            </a:r>
            <a:r>
              <a:rPr lang="ru-RU" b="0" i="1" dirty="0">
                <a:solidFill>
                  <a:srgbClr val="000000"/>
                </a:solidFill>
                <a:effectLst/>
                <a:latin typeface="Arial" panose="020B0604020202020204" pitchFamily="34" charset="0"/>
              </a:rPr>
              <a:t>призвании</a:t>
            </a:r>
            <a:r>
              <a:rPr lang="ru-RU" b="0" i="0" dirty="0">
                <a:solidFill>
                  <a:srgbClr val="000000"/>
                </a:solidFill>
                <a:effectLst/>
                <a:latin typeface="Arial" panose="020B0604020202020204" pitchFamily="34" charset="0"/>
              </a:rPr>
              <a:t> в его высшем выражении. Преданность харизме пророка или вождя на войне, или выдающегося демагога в народном собрании или в парламенте как раз и означает, что человек подобного типа считается внутренне «призванным» руководителем людей, что последние подчиняются ему не в силу обычая или установления, но потому, что верят в него.</a:t>
            </a:r>
          </a:p>
          <a:p>
            <a:pPr algn="just"/>
            <a:r>
              <a:rPr lang="ru-RU" b="0" i="0" dirty="0">
                <a:solidFill>
                  <a:srgbClr val="000000"/>
                </a:solidFill>
                <a:effectLst/>
                <a:latin typeface="Arial" panose="020B0604020202020204" pitchFamily="34" charset="0"/>
              </a:rPr>
              <a:t>…Вождизм как явление встречается во все исторические эпохи и во всех регионах.</a:t>
            </a:r>
          </a:p>
          <a:p>
            <a:pPr algn="r"/>
            <a:r>
              <a:rPr lang="ru-RU" b="0" i="0" dirty="0">
                <a:solidFill>
                  <a:srgbClr val="000000"/>
                </a:solidFill>
                <a:effectLst/>
                <a:latin typeface="Arial" panose="020B0604020202020204" pitchFamily="34" charset="0"/>
              </a:rPr>
              <a:t>(М. Вебер)</a:t>
            </a:r>
          </a:p>
        </p:txBody>
      </p:sp>
    </p:spTree>
    <p:extLst>
      <p:ext uri="{BB962C8B-B14F-4D97-AF65-F5344CB8AC3E}">
        <p14:creationId xmlns:p14="http://schemas.microsoft.com/office/powerpoint/2010/main" val="14419870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747759F-5124-204C-929B-0E598D2C55AC}"/>
              </a:ext>
            </a:extLst>
          </p:cNvPr>
          <p:cNvSpPr/>
          <p:nvPr/>
        </p:nvSpPr>
        <p:spPr>
          <a:xfrm>
            <a:off x="316675" y="338884"/>
            <a:ext cx="11618026" cy="6370975"/>
          </a:xfrm>
          <a:prstGeom prst="rect">
            <a:avLst/>
          </a:prstGeom>
        </p:spPr>
        <p:txBody>
          <a:bodyPr wrap="square">
            <a:spAutoFit/>
          </a:bodyPr>
          <a:lstStyle/>
          <a:p>
            <a:r>
              <a:rPr lang="ru-RU" sz="2400" b="0" i="0" dirty="0">
                <a:solidFill>
                  <a:srgbClr val="000000"/>
                </a:solidFill>
                <a:effectLst/>
              </a:rPr>
              <a:t>17. Какие три основания легитимности власти в государстве названы в тексте? </a:t>
            </a:r>
            <a:r>
              <a:rPr lang="ru-RU" sz="2400" dirty="0"/>
              <a:t>Найдите и выпишите из текста определение государства, сформулированное автором.</a:t>
            </a:r>
          </a:p>
          <a:p>
            <a:r>
              <a:rPr lang="ru-RU" sz="2400" b="0" i="0" dirty="0">
                <a:solidFill>
                  <a:srgbClr val="000000"/>
                </a:solidFill>
                <a:effectLst/>
              </a:rPr>
              <a:t>18. Сформулируйте определение понятия «власть»</a:t>
            </a:r>
          </a:p>
          <a:p>
            <a:endParaRPr lang="ru-RU" sz="2400" b="0" i="0" dirty="0">
              <a:solidFill>
                <a:srgbClr val="000000"/>
              </a:solidFill>
              <a:effectLst/>
            </a:endParaRPr>
          </a:p>
          <a:p>
            <a:r>
              <a:rPr lang="ru-RU" sz="2400" dirty="0">
                <a:solidFill>
                  <a:srgbClr val="000000"/>
                </a:solidFill>
              </a:rPr>
              <a:t>19. </a:t>
            </a:r>
            <a:r>
              <a:rPr lang="ru-RU" sz="2400" dirty="0"/>
              <a:t>Автор документа определяет сущность традиционного господства как авторитет «вечно вчерашнего». Приведите пояснение  авторской мысли. Опираясь на знание курсов обществознания и истории, приведите три конкретных примера власти, основанной на традиционном господстве.</a:t>
            </a:r>
          </a:p>
          <a:p>
            <a:endParaRPr lang="ru-RU" sz="2400" dirty="0"/>
          </a:p>
          <a:p>
            <a:r>
              <a:rPr lang="ru-RU" sz="2400" b="0" i="0" dirty="0">
                <a:solidFill>
                  <a:srgbClr val="000000"/>
                </a:solidFill>
                <a:effectLst/>
              </a:rPr>
              <a:t>20. </a:t>
            </a:r>
            <a:r>
              <a:rPr lang="ru-RU" sz="2400" dirty="0"/>
              <a:t>Автор обращает особое внимание на харизматический тип легитимной власти, характеризуя его как «</a:t>
            </a:r>
            <a:r>
              <a:rPr lang="ru-RU" sz="2400" i="1" dirty="0"/>
              <a:t>призвание</a:t>
            </a:r>
            <a:r>
              <a:rPr lang="ru-RU" sz="2400" dirty="0"/>
              <a:t> в его высшем выражении» и подчеркивая, что «вождизм как явление встречается во все исторические эпохи и во всех регионах». Опираясь на авторское понимание и знание курса, сформулируйте сущность вождизма. Выскажите суждение о специфике (особых условиях) формирования в государстве харизматической власти. Назовите основную опасность </a:t>
            </a:r>
            <a:r>
              <a:rPr lang="ru-RU" sz="2400" dirty="0" err="1"/>
              <a:t>вождистского</a:t>
            </a:r>
            <a:r>
              <a:rPr lang="ru-RU" sz="2400" dirty="0"/>
              <a:t> типа правления для народа.</a:t>
            </a:r>
            <a:endParaRPr lang="ru-RU" sz="2400" b="0" i="0" dirty="0">
              <a:solidFill>
                <a:srgbClr val="000000"/>
              </a:solidFill>
              <a:effectLst/>
            </a:endParaRPr>
          </a:p>
          <a:p>
            <a:endParaRPr lang="ru-RU" sz="2400" dirty="0"/>
          </a:p>
        </p:txBody>
      </p:sp>
    </p:spTree>
    <p:extLst>
      <p:ext uri="{BB962C8B-B14F-4D97-AF65-F5344CB8AC3E}">
        <p14:creationId xmlns:p14="http://schemas.microsoft.com/office/powerpoint/2010/main" val="21796793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B219325F-E84D-344D-94BA-443D06286C11}"/>
              </a:ext>
            </a:extLst>
          </p:cNvPr>
          <p:cNvSpPr/>
          <p:nvPr/>
        </p:nvSpPr>
        <p:spPr>
          <a:xfrm>
            <a:off x="2082140" y="1918303"/>
            <a:ext cx="8027719" cy="1077218"/>
          </a:xfrm>
          <a:prstGeom prst="rect">
            <a:avLst/>
          </a:prstGeom>
        </p:spPr>
        <p:txBody>
          <a:bodyPr wrap="square">
            <a:spAutoFit/>
          </a:bodyPr>
          <a:lstStyle/>
          <a:p>
            <a:r>
              <a:rPr lang="ru-RU" sz="3200" dirty="0">
                <a:effectLst/>
              </a:rPr>
              <a:t>Какой смысл обществоведы вкладывают в понятие «государственный суверенитет»?</a:t>
            </a:r>
            <a:endParaRPr lang="ru-RU" sz="3200" dirty="0"/>
          </a:p>
        </p:txBody>
      </p:sp>
    </p:spTree>
    <p:extLst>
      <p:ext uri="{BB962C8B-B14F-4D97-AF65-F5344CB8AC3E}">
        <p14:creationId xmlns:p14="http://schemas.microsoft.com/office/powerpoint/2010/main" val="5640719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A4BEE3C-E674-EB40-809B-9344A46433C7}"/>
              </a:ext>
            </a:extLst>
          </p:cNvPr>
          <p:cNvSpPr/>
          <p:nvPr/>
        </p:nvSpPr>
        <p:spPr>
          <a:xfrm>
            <a:off x="166255" y="103586"/>
            <a:ext cx="12025745" cy="5847755"/>
          </a:xfrm>
          <a:prstGeom prst="rect">
            <a:avLst/>
          </a:prstGeom>
        </p:spPr>
        <p:txBody>
          <a:bodyPr wrap="square">
            <a:spAutoFit/>
          </a:bodyPr>
          <a:lstStyle/>
          <a:p>
            <a:pPr algn="just"/>
            <a:r>
              <a:rPr lang="ru-RU" sz="2200" b="0" i="0" dirty="0">
                <a:solidFill>
                  <a:srgbClr val="000000"/>
                </a:solidFill>
                <a:effectLst/>
                <a:latin typeface="Arial" panose="020B0604020202020204" pitchFamily="34" charset="0"/>
              </a:rPr>
              <a:t>По форме проявления власти обычно выделяют влияние, принудительный контроль, господство.</a:t>
            </a:r>
          </a:p>
          <a:p>
            <a:pPr algn="just"/>
            <a:r>
              <a:rPr lang="ru-RU" sz="2200" b="0" i="0" dirty="0">
                <a:solidFill>
                  <a:srgbClr val="000000"/>
                </a:solidFill>
                <a:effectLst/>
                <a:latin typeface="Arial" panose="020B0604020202020204" pitchFamily="34" charset="0"/>
              </a:rPr>
              <a:t>Влияние есть форма власти, реализуемая путём следования конкретным моделям или образцам поведения, идеалам и мировоззренческим установкам, тактическим или стратегическим программам. Принудительный контроль реализуется через команды, подкреплённые позитивными или негативными санкциями. Господство </a:t>
            </a:r>
            <a:r>
              <a:rPr lang="ru-RU" sz="2200" b="0" i="0" u="none" strike="noStrike" dirty="0">
                <a:solidFill>
                  <a:srgbClr val="000000"/>
                </a:solidFill>
                <a:effectLst/>
                <a:latin typeface="STIXGeneral-Regular" pitchFamily="2" charset="2"/>
              </a:rPr>
              <a:t>–</a:t>
            </a:r>
            <a:r>
              <a:rPr lang="ru-RU" sz="2200" b="0" i="0" dirty="0">
                <a:solidFill>
                  <a:srgbClr val="000000"/>
                </a:solidFill>
                <a:effectLst/>
                <a:latin typeface="Arial" panose="020B0604020202020204" pitchFamily="34" charset="0"/>
              </a:rPr>
              <a:t> это форма власти, при которой приказы её субъектов эффективны именно потому, что те, кем командуют, считают эти команды обоснованными и законными, т.е. легитимными.</a:t>
            </a:r>
          </a:p>
          <a:p>
            <a:pPr algn="just"/>
            <a:r>
              <a:rPr lang="ru-RU" sz="2200" b="0" i="0" dirty="0">
                <a:solidFill>
                  <a:srgbClr val="000000"/>
                </a:solidFill>
                <a:effectLst/>
                <a:latin typeface="Arial" panose="020B0604020202020204" pitchFamily="34" charset="0"/>
              </a:rPr>
              <a:t>Господство непосредственно не связано с вознаграждением или наказанием, хотя на практике господство и принудительный контроль чаще всего дополняют друг друга. Его эффективность во многом зависит от учёта особенностей других механизмов власти. Так, например, господство может быть усилено действием механизма обмена между субъектом господства</a:t>
            </a:r>
            <a:br>
              <a:rPr lang="ru-RU" sz="2200" b="0" i="0" dirty="0">
                <a:solidFill>
                  <a:srgbClr val="000000"/>
                </a:solidFill>
                <a:effectLst/>
                <a:latin typeface="Arial" panose="020B0604020202020204" pitchFamily="34" charset="0"/>
              </a:rPr>
            </a:br>
            <a:r>
              <a:rPr lang="ru-RU" sz="2200" b="0" i="0" dirty="0">
                <a:solidFill>
                  <a:srgbClr val="000000"/>
                </a:solidFill>
                <a:effectLst/>
                <a:latin typeface="Arial" panose="020B0604020202020204" pitchFamily="34" charset="0"/>
              </a:rPr>
              <a:t>и его подчинённым. Осуществляющий господство и лицо, выступающее</a:t>
            </a:r>
            <a:br>
              <a:rPr lang="ru-RU" sz="2200" b="0" i="0" dirty="0">
                <a:solidFill>
                  <a:srgbClr val="000000"/>
                </a:solidFill>
                <a:effectLst/>
                <a:latin typeface="Arial" panose="020B0604020202020204" pitchFamily="34" charset="0"/>
              </a:rPr>
            </a:br>
            <a:r>
              <a:rPr lang="ru-RU" sz="2200" b="0" i="0" dirty="0">
                <a:solidFill>
                  <a:srgbClr val="000000"/>
                </a:solidFill>
                <a:effectLst/>
                <a:latin typeface="Arial" panose="020B0604020202020204" pitchFamily="34" charset="0"/>
              </a:rPr>
              <a:t>в качестве его объекта, могут также иметь общий интерес в достижении поставленной цели. Оба также могут быть связаны солидарностью, обусловленной их общей религиозной верой, этнической или клановой принадлежностью и т.д.</a:t>
            </a:r>
          </a:p>
        </p:txBody>
      </p:sp>
    </p:spTree>
    <p:extLst>
      <p:ext uri="{BB962C8B-B14F-4D97-AF65-F5344CB8AC3E}">
        <p14:creationId xmlns:p14="http://schemas.microsoft.com/office/powerpoint/2010/main" val="40948258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14B048B6-AF7B-1747-BB38-A4F5BFC685E5}"/>
              </a:ext>
            </a:extLst>
          </p:cNvPr>
          <p:cNvSpPr/>
          <p:nvPr/>
        </p:nvSpPr>
        <p:spPr>
          <a:xfrm>
            <a:off x="261257" y="335846"/>
            <a:ext cx="11732821" cy="6001643"/>
          </a:xfrm>
          <a:prstGeom prst="rect">
            <a:avLst/>
          </a:prstGeom>
        </p:spPr>
        <p:txBody>
          <a:bodyPr wrap="square">
            <a:spAutoFit/>
          </a:bodyPr>
          <a:lstStyle/>
          <a:p>
            <a:pPr algn="just"/>
            <a:r>
              <a:rPr lang="ru-RU" sz="2400" b="0" i="0" dirty="0">
                <a:solidFill>
                  <a:srgbClr val="000000"/>
                </a:solidFill>
                <a:effectLst/>
                <a:latin typeface="Arial" panose="020B0604020202020204" pitchFamily="34" charset="0"/>
              </a:rPr>
              <a:t>Выделяются следующие виды легитимного ...господства: традиционное, рационально-легальное, харизматическое ...Непродуманное и бессистемное использование насилия может поставить под вопрос законность господства и породить ему яростное сопротивление.</a:t>
            </a:r>
          </a:p>
          <a:p>
            <a:pPr algn="just"/>
            <a:r>
              <a:rPr lang="ru-RU" sz="2400" b="0" i="0" dirty="0">
                <a:solidFill>
                  <a:srgbClr val="000000"/>
                </a:solidFill>
                <a:effectLst/>
                <a:latin typeface="Arial" panose="020B0604020202020204" pitchFamily="34" charset="0"/>
              </a:rPr>
              <a:t>Чтобы власть была признана законной, она должна соответствовать существующим моральным и правовым нормам. Часто власть воспринимается как принудительный контроль тогда, когда она несправедлива, т.е. противоречит сложившемуся распределению ролей, личностным ожиданиям, высшим нравственным ценностям и т.д.</a:t>
            </a:r>
          </a:p>
          <a:p>
            <a:pPr algn="just"/>
            <a:r>
              <a:rPr lang="ru-RU" sz="2400" b="0" i="0" dirty="0">
                <a:solidFill>
                  <a:srgbClr val="000000"/>
                </a:solidFill>
                <a:effectLst/>
                <a:latin typeface="Arial" panose="020B0604020202020204" pitchFamily="34" charset="0"/>
              </a:rPr>
              <a:t>Общественным мнением власть может восприниматься как нелегитимная также в тех случаях, когда она неэффективна, например</a:t>
            </a:r>
            <a:br>
              <a:rPr lang="ru-RU" sz="2400" b="0" i="0" dirty="0">
                <a:solidFill>
                  <a:srgbClr val="000000"/>
                </a:solidFill>
                <a:effectLst/>
                <a:latin typeface="Arial" panose="020B0604020202020204" pitchFamily="34" charset="0"/>
              </a:rPr>
            </a:br>
            <a:r>
              <a:rPr lang="ru-RU" sz="2400" b="0" i="0" dirty="0">
                <a:solidFill>
                  <a:srgbClr val="000000"/>
                </a:solidFill>
                <a:effectLst/>
                <a:latin typeface="Arial" panose="020B0604020202020204" pitchFamily="34" charset="0"/>
              </a:rPr>
              <a:t>не способна бороться с хищениями, коррупцией и организованной преступностью. Следовательно, большинство граждан должны быть уверены в реальном выполнении декларируемых правовых норм, наличии действенного механизма по их реализации.</a:t>
            </a:r>
          </a:p>
          <a:p>
            <a:pPr algn="just"/>
            <a:r>
              <a:rPr lang="ru-RU" sz="2400" b="0" i="1" dirty="0">
                <a:solidFill>
                  <a:srgbClr val="000000"/>
                </a:solidFill>
                <a:effectLst/>
                <a:latin typeface="Arial" panose="020B0604020202020204" pitchFamily="34" charset="0"/>
              </a:rPr>
              <a:t>(по В.Ю. Дорошенко)</a:t>
            </a:r>
            <a:endParaRPr lang="ru-RU" sz="2400"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34777275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33EC5564-6CB4-A14A-AB16-F469DEB7623C}"/>
              </a:ext>
            </a:extLst>
          </p:cNvPr>
          <p:cNvSpPr/>
          <p:nvPr/>
        </p:nvSpPr>
        <p:spPr>
          <a:xfrm>
            <a:off x="185056" y="382519"/>
            <a:ext cx="11655631" cy="4893647"/>
          </a:xfrm>
          <a:prstGeom prst="rect">
            <a:avLst/>
          </a:prstGeom>
        </p:spPr>
        <p:txBody>
          <a:bodyPr wrap="square">
            <a:spAutoFit/>
          </a:bodyPr>
          <a:lstStyle/>
          <a:p>
            <a:r>
              <a:rPr lang="ru-RU" sz="2400" b="0" i="0" dirty="0">
                <a:solidFill>
                  <a:srgbClr val="000000"/>
                </a:solidFill>
                <a:effectLst/>
              </a:rPr>
              <a:t>17. Что автор называет господством? Что может связывать субъект и объект господства (назовите любые два связывающих обстоятельства, упомянутых</a:t>
            </a:r>
            <a:br>
              <a:rPr lang="ru-RU" sz="2400" dirty="0"/>
            </a:br>
            <a:r>
              <a:rPr lang="ru-RU" sz="2400" b="0" i="0" dirty="0">
                <a:solidFill>
                  <a:srgbClr val="000000"/>
                </a:solidFill>
                <a:effectLst/>
              </a:rPr>
              <a:t>в тексте)?</a:t>
            </a:r>
          </a:p>
          <a:p>
            <a:endParaRPr lang="ru-RU" sz="2400" b="0" i="0" dirty="0">
              <a:solidFill>
                <a:srgbClr val="000000"/>
              </a:solidFill>
              <a:effectLst/>
            </a:endParaRPr>
          </a:p>
          <a:p>
            <a:r>
              <a:rPr lang="ru-RU" sz="2400" dirty="0">
                <a:solidFill>
                  <a:srgbClr val="000000"/>
                </a:solidFill>
              </a:rPr>
              <a:t>18. Объясните смысл понятия «государственная власть».</a:t>
            </a:r>
          </a:p>
          <a:p>
            <a:endParaRPr lang="ru-RU" sz="2400" dirty="0">
              <a:solidFill>
                <a:srgbClr val="000000"/>
              </a:solidFill>
            </a:endParaRPr>
          </a:p>
          <a:p>
            <a:r>
              <a:rPr lang="ru-RU" sz="2400" dirty="0">
                <a:solidFill>
                  <a:srgbClr val="000000"/>
                </a:solidFill>
              </a:rPr>
              <a:t>19. К</a:t>
            </a:r>
            <a:r>
              <a:rPr lang="ru-RU" sz="2400" dirty="0">
                <a:effectLst/>
              </a:rPr>
              <a:t>акие три вида легитимного господства названы в тексте? Опираясь на обществоведческие знания и факты общественной жизни, назовите по одному признаку каждого из этих </a:t>
            </a:r>
            <a:r>
              <a:rPr lang="ru-RU" sz="2400">
                <a:effectLst/>
              </a:rPr>
              <a:t>видов.</a:t>
            </a:r>
          </a:p>
          <a:p>
            <a:endParaRPr lang="ru-RU" sz="2400" dirty="0">
              <a:effectLst/>
            </a:endParaRPr>
          </a:p>
          <a:p>
            <a:r>
              <a:rPr lang="ru-RU" sz="2400" dirty="0">
                <a:effectLst/>
              </a:rPr>
              <a:t>20. Во время урока обществознания ученик отстаивал точку зрения, что легитимность политической власти не зависит от типа политического режима. Опираясь на текст и обществоведческие знания, приведите три аргумента, подтверждающих это мнение.</a:t>
            </a:r>
            <a:endParaRPr lang="ru-RU" sz="2400" dirty="0"/>
          </a:p>
        </p:txBody>
      </p:sp>
      <p:sp>
        <p:nvSpPr>
          <p:cNvPr id="4" name="Rectangle 1">
            <a:extLst>
              <a:ext uri="{FF2B5EF4-FFF2-40B4-BE49-F238E27FC236}">
                <a16:creationId xmlns:a16="http://schemas.microsoft.com/office/drawing/2014/main" id="{4CF7B870-2271-6A49-A82D-18C509CD9152}"/>
              </a:ext>
            </a:extLst>
          </p:cNvPr>
          <p:cNvSpPr>
            <a:spLocks noChangeArrowheads="1"/>
          </p:cNvSpPr>
          <p:nvPr/>
        </p:nvSpPr>
        <p:spPr bwMode="auto">
          <a:xfrm>
            <a:off x="351312" y="342979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6" name="Rectangle 2">
            <a:extLst>
              <a:ext uri="{FF2B5EF4-FFF2-40B4-BE49-F238E27FC236}">
                <a16:creationId xmlns:a16="http://schemas.microsoft.com/office/drawing/2014/main" id="{D4CE455C-614D-6B4F-A8D3-7F83EBD38AB5}"/>
              </a:ext>
            </a:extLst>
          </p:cNvPr>
          <p:cNvSpPr>
            <a:spLocks noChangeArrowheads="1"/>
          </p:cNvSpPr>
          <p:nvPr/>
        </p:nvSpPr>
        <p:spPr bwMode="auto">
          <a:xfrm>
            <a:off x="185057" y="382989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815544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6B245126-7AF0-A54A-AAAC-B6169C5AAD90}"/>
              </a:ext>
            </a:extLst>
          </p:cNvPr>
          <p:cNvSpPr/>
          <p:nvPr/>
        </p:nvSpPr>
        <p:spPr>
          <a:xfrm>
            <a:off x="130097" y="519491"/>
            <a:ext cx="11931805" cy="3980577"/>
          </a:xfrm>
          <a:prstGeom prst="rect">
            <a:avLst/>
          </a:prstGeom>
        </p:spPr>
        <p:txBody>
          <a:bodyPr wrap="square">
            <a:spAutoFit/>
          </a:bodyPr>
          <a:lstStyle/>
          <a:p>
            <a:pPr>
              <a:spcAft>
                <a:spcPts val="800"/>
              </a:spcAft>
            </a:pPr>
            <a:r>
              <a:rPr lang="ru-RU" dirty="0">
                <a:latin typeface="Arial" panose="020B0604020202020204" pitchFamily="34" charset="0"/>
                <a:ea typeface="Times New Roman" panose="02020603050405020304" pitchFamily="18" charset="0"/>
                <a:cs typeface="Times New Roman" panose="02020603050405020304" pitchFamily="18" charset="0"/>
              </a:rPr>
              <a:t>Политика </a:t>
            </a:r>
            <a:r>
              <a:rPr lang="ru-RU" sz="2400" dirty="0">
                <a:latin typeface="STIXGeneral-Regular" pitchFamily="2" charset="2"/>
                <a:ea typeface="Times New Roman" panose="02020603050405020304" pitchFamily="18" charset="0"/>
                <a:cs typeface="Arial" panose="020B0604020202020204" pitchFamily="34" charset="0"/>
              </a:rPr>
              <a:t>–</a:t>
            </a:r>
            <a:r>
              <a:rPr lang="ru-RU" dirty="0">
                <a:latin typeface="Arial" panose="020B0604020202020204" pitchFamily="34" charset="0"/>
                <a:ea typeface="Times New Roman" panose="02020603050405020304" pitchFamily="18" charset="0"/>
                <a:cs typeface="Times New Roman" panose="02020603050405020304" pitchFamily="18" charset="0"/>
              </a:rPr>
              <a:t> это искусство управлять людьми или заставлять их содействовать сохранению и благополучию общества. Можно не сомневаться в том, что искусство делать народы счастливыми является самым благородным, полезным и достойным занятием для человека</a:t>
            </a:r>
            <a:br>
              <a:rPr lang="ru-RU" dirty="0">
                <a:latin typeface="Arial" panose="020B0604020202020204" pitchFamily="34" charset="0"/>
                <a:ea typeface="Times New Roman" panose="02020603050405020304" pitchFamily="18" charset="0"/>
                <a:cs typeface="Times New Roman" panose="02020603050405020304" pitchFamily="18" charset="0"/>
              </a:rPr>
            </a:br>
            <a:r>
              <a:rPr lang="ru-RU" dirty="0">
                <a:latin typeface="Arial" panose="020B0604020202020204" pitchFamily="34" charset="0"/>
                <a:ea typeface="Times New Roman" panose="02020603050405020304" pitchFamily="18" charset="0"/>
                <a:cs typeface="Times New Roman" panose="02020603050405020304" pitchFamily="18" charset="0"/>
              </a:rPr>
              <a:t>с добродетельной душой; оно всегда было предметом размышлений философов, разумных граждан и государей, проникнутых сознанием своего долга. Мы можем определить политику как опыт, которым руководствуются при управлении государством и определении его потребностей.</a:t>
            </a:r>
            <a:endParaRPr lang="ru-RU" dirty="0">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ru-RU" dirty="0">
                <a:latin typeface="Arial" panose="020B0604020202020204" pitchFamily="34" charset="0"/>
                <a:ea typeface="Times New Roman" panose="02020603050405020304" pitchFamily="18" charset="0"/>
                <a:cs typeface="Times New Roman" panose="02020603050405020304" pitchFamily="18" charset="0"/>
              </a:rPr>
              <a:t>В частной жизни гражданин должен лишь следить за самим собой</a:t>
            </a:r>
            <a:br>
              <a:rPr lang="ru-RU" dirty="0">
                <a:latin typeface="Arial" panose="020B0604020202020204" pitchFamily="34" charset="0"/>
                <a:ea typeface="Times New Roman" panose="02020603050405020304" pitchFamily="18" charset="0"/>
                <a:cs typeface="Times New Roman" panose="02020603050405020304" pitchFamily="18" charset="0"/>
              </a:rPr>
            </a:br>
            <a:r>
              <a:rPr lang="ru-RU" dirty="0">
                <a:latin typeface="Arial" panose="020B0604020202020204" pitchFamily="34" charset="0"/>
                <a:ea typeface="Times New Roman" panose="02020603050405020304" pitchFamily="18" charset="0"/>
                <a:cs typeface="Times New Roman" panose="02020603050405020304" pitchFamily="18" charset="0"/>
              </a:rPr>
              <a:t>и упорядочивать собственное поведение, чтобы выполнять свои обязанности и трудиться над обеспечением своего счастья; люди же, поставленные судьбой во главе государства, должны следить за самими собой, имея</a:t>
            </a:r>
            <a:br>
              <a:rPr lang="ru-RU" dirty="0">
                <a:latin typeface="Arial" panose="020B0604020202020204" pitchFamily="34" charset="0"/>
                <a:ea typeface="Times New Roman" panose="02020603050405020304" pitchFamily="18" charset="0"/>
                <a:cs typeface="Times New Roman" panose="02020603050405020304" pitchFamily="18" charset="0"/>
              </a:rPr>
            </a:br>
            <a:r>
              <a:rPr lang="ru-RU" dirty="0">
                <a:latin typeface="Arial" panose="020B0604020202020204" pitchFamily="34" charset="0"/>
                <a:ea typeface="Times New Roman" panose="02020603050405020304" pitchFamily="18" charset="0"/>
                <a:cs typeface="Times New Roman" panose="02020603050405020304" pitchFamily="18" charset="0"/>
              </a:rPr>
              <a:t>в виду, что их личное поведение существенным образом влияет на общество в целом... они должны стремиться объединить интересы народов и государей, управляя ими посредством убеждения, а при недостаточности последнего </a:t>
            </a:r>
            <a:r>
              <a:rPr lang="ru-RU" sz="2400" dirty="0">
                <a:latin typeface="STIXGeneral-Regular" pitchFamily="2" charset="2"/>
                <a:ea typeface="Times New Roman" panose="02020603050405020304" pitchFamily="18" charset="0"/>
                <a:cs typeface="Arial" panose="020B0604020202020204" pitchFamily="34" charset="0"/>
              </a:rPr>
              <a:t>–</a:t>
            </a:r>
            <a:r>
              <a:rPr lang="ru-RU" dirty="0">
                <a:latin typeface="Arial" panose="020B0604020202020204" pitchFamily="34" charset="0"/>
                <a:ea typeface="Times New Roman" panose="02020603050405020304" pitchFamily="18" charset="0"/>
                <a:cs typeface="Times New Roman" panose="02020603050405020304" pitchFamily="18" charset="0"/>
              </a:rPr>
              <a:t> посредством силы.</a:t>
            </a:r>
            <a:endParaRPr lang="ru-RU"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568500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22A798D-9DE2-8A42-A7BD-950242B51D22}"/>
              </a:ext>
            </a:extLst>
          </p:cNvPr>
          <p:cNvSpPr/>
          <p:nvPr/>
        </p:nvSpPr>
        <p:spPr>
          <a:xfrm>
            <a:off x="213732" y="311014"/>
            <a:ext cx="11764536" cy="5598969"/>
          </a:xfrm>
          <a:prstGeom prst="rect">
            <a:avLst/>
          </a:prstGeom>
        </p:spPr>
        <p:txBody>
          <a:bodyPr wrap="square">
            <a:spAutoFit/>
          </a:bodyPr>
          <a:lstStyle/>
          <a:p>
            <a:pPr>
              <a:spcBef>
                <a:spcPts val="300"/>
              </a:spcBef>
              <a:spcAft>
                <a:spcPts val="800"/>
              </a:spcAft>
            </a:pPr>
            <a:r>
              <a:rPr lang="ru-RU" dirty="0">
                <a:latin typeface="Arial" panose="020B0604020202020204" pitchFamily="34" charset="0"/>
                <a:ea typeface="Times New Roman" panose="02020603050405020304" pitchFamily="18" charset="0"/>
                <a:cs typeface="Times New Roman" panose="02020603050405020304" pitchFamily="18" charset="0"/>
              </a:rPr>
              <a:t>Ничто не представляется более трудным, чем умение заставить членов одного и того же общества действовать сообща. Кажется, ничто не требует такой проницательности, прозорливости и силы воли, как искусство направлять противоречивые страсти множества людей к единой цели</a:t>
            </a:r>
            <a:br>
              <a:rPr lang="ru-RU" dirty="0">
                <a:latin typeface="Arial" panose="020B0604020202020204" pitchFamily="34" charset="0"/>
                <a:ea typeface="Times New Roman" panose="02020603050405020304" pitchFamily="18" charset="0"/>
                <a:cs typeface="Times New Roman" panose="02020603050405020304" pitchFamily="18" charset="0"/>
              </a:rPr>
            </a:br>
            <a:r>
              <a:rPr lang="ru-RU" dirty="0">
                <a:latin typeface="Arial" panose="020B0604020202020204" pitchFamily="34" charset="0"/>
                <a:ea typeface="Times New Roman" panose="02020603050405020304" pitchFamily="18" charset="0"/>
                <a:cs typeface="Times New Roman" panose="02020603050405020304" pitchFamily="18" charset="0"/>
              </a:rPr>
              <a:t>и к общему центру, от которого они беспрестанно отклоняются. Способность заставлять все частные устремления человеческих воль содействовать осуществлению общего плана, часто противоречащего склонностям, личным интересам и предрассудкам людей, умение подчинять их общественной воле, определяемой законом, поистине высшее проявление мудрости, наученной жизненным опытом или просвещённой философией. Лишь самая совершенная мудрость способна обеспечить различным пружинам государственного механизма ту степень напряжения, какую они могут выдержать; лишь самый глубокий разум может изобрести новые пружины, которыми время от времени необходимо заменять старые, когда последние</a:t>
            </a:r>
            <a:br>
              <a:rPr lang="ru-RU" dirty="0">
                <a:latin typeface="Arial" panose="020B0604020202020204" pitchFamily="34" charset="0"/>
                <a:ea typeface="Times New Roman" panose="02020603050405020304" pitchFamily="18" charset="0"/>
                <a:cs typeface="Times New Roman" panose="02020603050405020304" pitchFamily="18" charset="0"/>
              </a:rPr>
            </a:br>
            <a:r>
              <a:rPr lang="ru-RU" dirty="0">
                <a:latin typeface="Arial" panose="020B0604020202020204" pitchFamily="34" charset="0"/>
                <a:ea typeface="Times New Roman" panose="02020603050405020304" pitchFamily="18" charset="0"/>
                <a:cs typeface="Times New Roman" panose="02020603050405020304" pitchFamily="18" charset="0"/>
              </a:rPr>
              <a:t>в силу тех или иных обстоятельств перестают действовать эффективно.</a:t>
            </a:r>
            <a:endParaRPr lang="ru-RU" dirty="0">
              <a:latin typeface="Calibri" panose="020F0502020204030204" pitchFamily="34" charset="0"/>
              <a:ea typeface="Calibri" panose="020F0502020204030204" pitchFamily="34" charset="0"/>
              <a:cs typeface="Times New Roman" panose="02020603050405020304" pitchFamily="18" charset="0"/>
            </a:endParaRPr>
          </a:p>
          <a:p>
            <a:pPr>
              <a:spcBef>
                <a:spcPts val="300"/>
              </a:spcBef>
              <a:spcAft>
                <a:spcPts val="800"/>
              </a:spcAft>
            </a:pPr>
            <a:r>
              <a:rPr lang="ru-RU" dirty="0">
                <a:latin typeface="Arial" panose="020B0604020202020204" pitchFamily="34" charset="0"/>
                <a:ea typeface="Times New Roman" panose="02020603050405020304" pitchFamily="18" charset="0"/>
                <a:cs typeface="Times New Roman" panose="02020603050405020304" pitchFamily="18" charset="0"/>
              </a:rPr>
              <a:t>Таковы задачи политики. Но это ещё не всё. Не удовлетворяясь наблюдением за внутренним положением общества, политика вынуждена устремлять свои взоры и за его пределы; она должна зорким оком следить</a:t>
            </a:r>
            <a:br>
              <a:rPr lang="ru-RU" dirty="0">
                <a:latin typeface="Arial" panose="020B0604020202020204" pitchFamily="34" charset="0"/>
                <a:ea typeface="Times New Roman" panose="02020603050405020304" pitchFamily="18" charset="0"/>
                <a:cs typeface="Times New Roman" panose="02020603050405020304" pitchFamily="18" charset="0"/>
              </a:rPr>
            </a:br>
            <a:r>
              <a:rPr lang="ru-RU" dirty="0">
                <a:latin typeface="Arial" panose="020B0604020202020204" pitchFamily="34" charset="0"/>
                <a:ea typeface="Times New Roman" panose="02020603050405020304" pitchFamily="18" charset="0"/>
                <a:cs typeface="Times New Roman" panose="02020603050405020304" pitchFamily="18" charset="0"/>
              </a:rPr>
              <a:t>за действиями соседних народов и направлением их интересов, останавливать их посягательства, предупреждать последствия их страстей, их властолюбия и жадности, не давать им возможности покушаться на преимущества, обеспечиваемые обществу природными условиями или трудолюбием граждан, наконец, побуждать другие независимые общества способствовать собственным планам.</a:t>
            </a:r>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ru-RU" i="1" dirty="0">
                <a:latin typeface="Arial" panose="020B0604020202020204" pitchFamily="34" charset="0"/>
                <a:ea typeface="Times New Roman" panose="02020603050405020304" pitchFamily="18" charset="0"/>
              </a:rPr>
              <a:t>(П.А. Гольбах)</a:t>
            </a:r>
            <a:endParaRPr lang="ru-RU" dirty="0"/>
          </a:p>
        </p:txBody>
      </p:sp>
    </p:spTree>
    <p:extLst>
      <p:ext uri="{BB962C8B-B14F-4D97-AF65-F5344CB8AC3E}">
        <p14:creationId xmlns:p14="http://schemas.microsoft.com/office/powerpoint/2010/main" val="23938418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a:extLst>
              <a:ext uri="{FF2B5EF4-FFF2-40B4-BE49-F238E27FC236}">
                <a16:creationId xmlns:a16="http://schemas.microsoft.com/office/drawing/2014/main" id="{C8C9DBAA-B3AE-BB4A-961B-163F93DA13FC}"/>
              </a:ext>
            </a:extLst>
          </p:cNvPr>
          <p:cNvGraphicFramePr>
            <a:graphicFrameLocks noGrp="1"/>
          </p:cNvGraphicFramePr>
          <p:nvPr>
            <p:extLst>
              <p:ext uri="{D42A27DB-BD31-4B8C-83A1-F6EECF244321}">
                <p14:modId xmlns:p14="http://schemas.microsoft.com/office/powerpoint/2010/main" val="760485840"/>
              </p:ext>
            </p:extLst>
          </p:nvPr>
        </p:nvGraphicFramePr>
        <p:xfrm>
          <a:off x="788856" y="221030"/>
          <a:ext cx="9989820" cy="914400"/>
        </p:xfrm>
        <a:graphic>
          <a:graphicData uri="http://schemas.openxmlformats.org/drawingml/2006/table">
            <a:tbl>
              <a:tblPr/>
              <a:tblGrid>
                <a:gridCol w="9989820">
                  <a:extLst>
                    <a:ext uri="{9D8B030D-6E8A-4147-A177-3AD203B41FA5}">
                      <a16:colId xmlns:a16="http://schemas.microsoft.com/office/drawing/2014/main" val="344143942"/>
                    </a:ext>
                  </a:extLst>
                </a:gridCol>
              </a:tblGrid>
              <a:tr h="0">
                <a:tc>
                  <a:txBody>
                    <a:bodyPr/>
                    <a:lstStyle/>
                    <a:p>
                      <a:pPr algn="l"/>
                      <a:r>
                        <a:rPr lang="ru-RU" dirty="0">
                          <a:effectLst/>
                        </a:rPr>
                        <a:t>Как автор характеризует политику? (Приведите две характеристики.) Какие задачи внешней политики, упомянуты в тексте? (Назовите любые три из них). Почему, по мнению автора, политики должны следить за своим собственным поведением?</a:t>
                      </a:r>
                    </a:p>
                  </a:txBody>
                  <a:tcPr anchor="ctr">
                    <a:lnL>
                      <a:noFill/>
                    </a:lnL>
                    <a:lnR>
                      <a:noFill/>
                    </a:lnR>
                    <a:lnT>
                      <a:noFill/>
                    </a:lnT>
                    <a:lnB>
                      <a:noFill/>
                    </a:lnB>
                  </a:tcPr>
                </a:tc>
                <a:extLst>
                  <a:ext uri="{0D108BD9-81ED-4DB2-BD59-A6C34878D82A}">
                    <a16:rowId xmlns:a16="http://schemas.microsoft.com/office/drawing/2014/main" val="1781929934"/>
                  </a:ext>
                </a:extLst>
              </a:tr>
            </a:tbl>
          </a:graphicData>
        </a:graphic>
      </p:graphicFrame>
      <p:sp>
        <p:nvSpPr>
          <p:cNvPr id="3" name="Прямоугольник 2">
            <a:extLst>
              <a:ext uri="{FF2B5EF4-FFF2-40B4-BE49-F238E27FC236}">
                <a16:creationId xmlns:a16="http://schemas.microsoft.com/office/drawing/2014/main" id="{C8B87766-9EF5-AE4D-A8C7-43DE091D2799}"/>
              </a:ext>
            </a:extLst>
          </p:cNvPr>
          <p:cNvSpPr/>
          <p:nvPr/>
        </p:nvSpPr>
        <p:spPr>
          <a:xfrm>
            <a:off x="788856" y="1342821"/>
            <a:ext cx="10418120" cy="1200329"/>
          </a:xfrm>
          <a:prstGeom prst="rect">
            <a:avLst/>
          </a:prstGeom>
        </p:spPr>
        <p:txBody>
          <a:bodyPr wrap="square">
            <a:spAutoFit/>
          </a:bodyPr>
          <a:lstStyle/>
          <a:p>
            <a:r>
              <a:rPr lang="ru-RU" dirty="0">
                <a:solidFill>
                  <a:srgbClr val="000000"/>
                </a:solidFill>
                <a:latin typeface="Arial" panose="020B0604020202020204" pitchFamily="34" charset="0"/>
              </a:rPr>
              <a:t>С какой трудностью, по мнению автора, связано осуществление политики?</a:t>
            </a:r>
          </a:p>
          <a:p>
            <a:r>
              <a:rPr lang="ru-RU" dirty="0">
                <a:solidFill>
                  <a:srgbClr val="000000"/>
                </a:solidFill>
                <a:latin typeface="Arial" panose="020B0604020202020204" pitchFamily="34" charset="0"/>
              </a:rPr>
              <a:t>Какие качества, по мнению автора, необходимы человеку для занятия политикой? (Назовите любые три таких качества, упомянутых в тексте.) Опираясь на обществоведческие знания, объясните смысл понятия «государство».</a:t>
            </a:r>
            <a:endParaRPr lang="ru-RU" b="0" i="0" dirty="0">
              <a:solidFill>
                <a:srgbClr val="000000"/>
              </a:solidFill>
              <a:effectLst/>
              <a:latin typeface="Arial" panose="020B0604020202020204" pitchFamily="34" charset="0"/>
            </a:endParaRPr>
          </a:p>
        </p:txBody>
      </p:sp>
      <p:sp>
        <p:nvSpPr>
          <p:cNvPr id="4" name="Прямоугольник 3">
            <a:extLst>
              <a:ext uri="{FF2B5EF4-FFF2-40B4-BE49-F238E27FC236}">
                <a16:creationId xmlns:a16="http://schemas.microsoft.com/office/drawing/2014/main" id="{AB8A5517-3091-2B44-884F-F34AE797638B}"/>
              </a:ext>
            </a:extLst>
          </p:cNvPr>
          <p:cNvSpPr/>
          <p:nvPr/>
        </p:nvSpPr>
        <p:spPr>
          <a:xfrm>
            <a:off x="572429" y="2543150"/>
            <a:ext cx="11318487" cy="1200329"/>
          </a:xfrm>
          <a:prstGeom prst="rect">
            <a:avLst/>
          </a:prstGeom>
        </p:spPr>
        <p:txBody>
          <a:bodyPr wrap="square">
            <a:spAutoFit/>
          </a:bodyPr>
          <a:lstStyle/>
          <a:p>
            <a:r>
              <a:rPr lang="ru-RU" dirty="0">
                <a:solidFill>
                  <a:srgbClr val="000000"/>
                </a:solidFill>
                <a:latin typeface="Arial" panose="020B0604020202020204" pitchFamily="34" charset="0"/>
              </a:rPr>
              <a:t>Автор упоминает об управлении обществом посредством убеждения. Опираясь на обществоведческие знания и факты общественной жизни, назовите по одному ресурсу экономического, социального и культурного типов, позволяющим управлять «посредством убеждения». Поясните использование каждого из них. (Сначала укажите тип ресурса и ресурс, затем приведите пояснение.)</a:t>
            </a:r>
            <a:endParaRPr lang="ru-RU" dirty="0"/>
          </a:p>
        </p:txBody>
      </p:sp>
      <p:graphicFrame>
        <p:nvGraphicFramePr>
          <p:cNvPr id="5" name="Таблица 4">
            <a:extLst>
              <a:ext uri="{FF2B5EF4-FFF2-40B4-BE49-F238E27FC236}">
                <a16:creationId xmlns:a16="http://schemas.microsoft.com/office/drawing/2014/main" id="{13F33CC8-4C0B-9D48-A4CF-32C4B06033D0}"/>
              </a:ext>
            </a:extLst>
          </p:cNvPr>
          <p:cNvGraphicFramePr>
            <a:graphicFrameLocks noGrp="1"/>
          </p:cNvGraphicFramePr>
          <p:nvPr>
            <p:extLst>
              <p:ext uri="{D42A27DB-BD31-4B8C-83A1-F6EECF244321}">
                <p14:modId xmlns:p14="http://schemas.microsoft.com/office/powerpoint/2010/main" val="2650304458"/>
              </p:ext>
            </p:extLst>
          </p:nvPr>
        </p:nvGraphicFramePr>
        <p:xfrm>
          <a:off x="572429" y="4236799"/>
          <a:ext cx="10515600" cy="914400"/>
        </p:xfrm>
        <a:graphic>
          <a:graphicData uri="http://schemas.openxmlformats.org/drawingml/2006/table">
            <a:tbl>
              <a:tblPr/>
              <a:tblGrid>
                <a:gridCol w="10515600">
                  <a:extLst>
                    <a:ext uri="{9D8B030D-6E8A-4147-A177-3AD203B41FA5}">
                      <a16:colId xmlns:a16="http://schemas.microsoft.com/office/drawing/2014/main" val="3172992065"/>
                    </a:ext>
                  </a:extLst>
                </a:gridCol>
              </a:tblGrid>
              <a:tr h="0">
                <a:tc>
                  <a:txBody>
                    <a:bodyPr/>
                    <a:lstStyle/>
                    <a:p>
                      <a:pPr algn="l"/>
                      <a:r>
                        <a:rPr lang="ru-RU" dirty="0">
                          <a:effectLst/>
                        </a:rPr>
                        <a:t>Опираясь на текст и обществоведческие знания, сформулируйте три суждения о различных (не упомянутых в тексте) функциях лидера</a:t>
                      </a:r>
                      <a:br>
                        <a:rPr lang="ru-RU" dirty="0">
                          <a:effectLst/>
                        </a:rPr>
                      </a:br>
                      <a:r>
                        <a:rPr lang="ru-RU" dirty="0">
                          <a:effectLst/>
                        </a:rPr>
                        <a:t>в демократическом обществе.</a:t>
                      </a:r>
                    </a:p>
                  </a:txBody>
                  <a:tcPr>
                    <a:lnL>
                      <a:noFill/>
                    </a:lnL>
                    <a:lnR>
                      <a:noFill/>
                    </a:lnR>
                    <a:lnT>
                      <a:noFill/>
                    </a:lnT>
                    <a:lnB>
                      <a:noFill/>
                    </a:lnB>
                    <a:solidFill>
                      <a:srgbClr val="F0F0F0"/>
                    </a:solidFill>
                  </a:tcPr>
                </a:tc>
                <a:extLst>
                  <a:ext uri="{0D108BD9-81ED-4DB2-BD59-A6C34878D82A}">
                    <a16:rowId xmlns:a16="http://schemas.microsoft.com/office/drawing/2014/main" val="3461122459"/>
                  </a:ext>
                </a:extLst>
              </a:tr>
            </a:tbl>
          </a:graphicData>
        </a:graphic>
      </p:graphicFrame>
      <p:sp>
        <p:nvSpPr>
          <p:cNvPr id="6" name="Rectangle 1">
            <a:extLst>
              <a:ext uri="{FF2B5EF4-FFF2-40B4-BE49-F238E27FC236}">
                <a16:creationId xmlns:a16="http://schemas.microsoft.com/office/drawing/2014/main" id="{47D339DF-2316-0C49-98D2-676DF1F9CFFB}"/>
              </a:ext>
            </a:extLst>
          </p:cNvPr>
          <p:cNvSpPr>
            <a:spLocks noChangeArrowheads="1"/>
          </p:cNvSpPr>
          <p:nvPr/>
        </p:nvSpPr>
        <p:spPr bwMode="auto">
          <a:xfrm>
            <a:off x="572429" y="42375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88906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2E92D127-0EBF-504A-9408-8B4229A84FB2}"/>
              </a:ext>
            </a:extLst>
          </p:cNvPr>
          <p:cNvPicPr>
            <a:picLocks noChangeAspect="1"/>
          </p:cNvPicPr>
          <p:nvPr/>
        </p:nvPicPr>
        <p:blipFill>
          <a:blip r:embed="rId2"/>
          <a:stretch>
            <a:fillRect/>
          </a:stretch>
        </p:blipFill>
        <p:spPr>
          <a:xfrm>
            <a:off x="287866" y="1059932"/>
            <a:ext cx="11616267" cy="2502936"/>
          </a:xfrm>
          <a:prstGeom prst="rect">
            <a:avLst/>
          </a:prstGeom>
        </p:spPr>
      </p:pic>
    </p:spTree>
    <p:extLst>
      <p:ext uri="{BB962C8B-B14F-4D97-AF65-F5344CB8AC3E}">
        <p14:creationId xmlns:p14="http://schemas.microsoft.com/office/powerpoint/2010/main" val="26984050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8338801B-6AA2-0C45-9F9E-979FDE1DB1AB}"/>
              </a:ext>
            </a:extLst>
          </p:cNvPr>
          <p:cNvPicPr>
            <a:picLocks noChangeAspect="1"/>
          </p:cNvPicPr>
          <p:nvPr/>
        </p:nvPicPr>
        <p:blipFill>
          <a:blip r:embed="rId2"/>
          <a:stretch>
            <a:fillRect/>
          </a:stretch>
        </p:blipFill>
        <p:spPr>
          <a:xfrm>
            <a:off x="259644" y="914258"/>
            <a:ext cx="11842044" cy="3990906"/>
          </a:xfrm>
          <a:prstGeom prst="rect">
            <a:avLst/>
          </a:prstGeom>
        </p:spPr>
      </p:pic>
    </p:spTree>
    <p:extLst>
      <p:ext uri="{BB962C8B-B14F-4D97-AF65-F5344CB8AC3E}">
        <p14:creationId xmlns:p14="http://schemas.microsoft.com/office/powerpoint/2010/main" val="4112502164"/>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1482</TotalTime>
  <Words>2678</Words>
  <Application>Microsoft Macintosh PowerPoint</Application>
  <PresentationFormat>Широкоэкранный</PresentationFormat>
  <Paragraphs>141</Paragraphs>
  <Slides>24</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24</vt:i4>
      </vt:variant>
    </vt:vector>
  </HeadingPairs>
  <TitlesOfParts>
    <vt:vector size="33" baseType="lpstr">
      <vt:lpstr>.Ã˛</vt:lpstr>
      <vt:lpstr>Arial</vt:lpstr>
      <vt:lpstr>Calibri</vt:lpstr>
      <vt:lpstr>Calibri Light</vt:lpstr>
      <vt:lpstr>Montserrat Semi-Bold</vt:lpstr>
      <vt:lpstr>STIXGeneral-Regular</vt:lpstr>
      <vt:lpstr>Times New Roman</vt:lpstr>
      <vt:lpstr>Verdana</vt:lpstr>
      <vt:lpstr>Тема Office</vt:lpstr>
      <vt:lpstr>Понятие власти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Понятие власти</dc:title>
  <dc:creator>Microsoft Office User</dc:creator>
  <cp:lastModifiedBy>Microsoft Office User</cp:lastModifiedBy>
  <cp:revision>7</cp:revision>
  <dcterms:created xsi:type="dcterms:W3CDTF">2021-12-13T18:52:55Z</dcterms:created>
  <dcterms:modified xsi:type="dcterms:W3CDTF">2022-12-06T13:02:32Z</dcterms:modified>
</cp:coreProperties>
</file>