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19" r:id="rId2"/>
    <p:sldId id="311" r:id="rId3"/>
    <p:sldId id="282" r:id="rId4"/>
    <p:sldId id="291" r:id="rId5"/>
    <p:sldId id="262" r:id="rId6"/>
    <p:sldId id="281" r:id="rId7"/>
    <p:sldId id="261" r:id="rId8"/>
    <p:sldId id="265" r:id="rId9"/>
    <p:sldId id="318" r:id="rId10"/>
    <p:sldId id="315" r:id="rId11"/>
    <p:sldId id="317" r:id="rId12"/>
    <p:sldId id="320" r:id="rId13"/>
    <p:sldId id="321" r:id="rId14"/>
    <p:sldId id="299" r:id="rId15"/>
    <p:sldId id="322" r:id="rId16"/>
    <p:sldId id="259" r:id="rId17"/>
    <p:sldId id="274" r:id="rId18"/>
    <p:sldId id="323" r:id="rId19"/>
    <p:sldId id="327" r:id="rId20"/>
    <p:sldId id="328" r:id="rId21"/>
    <p:sldId id="338" r:id="rId22"/>
    <p:sldId id="339" r:id="rId23"/>
    <p:sldId id="340" r:id="rId24"/>
    <p:sldId id="272" r:id="rId25"/>
    <p:sldId id="341" r:id="rId26"/>
    <p:sldId id="302" r:id="rId27"/>
    <p:sldId id="294" r:id="rId28"/>
    <p:sldId id="280" r:id="rId29"/>
    <p:sldId id="296" r:id="rId30"/>
    <p:sldId id="342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65"/>
  </p:normalViewPr>
  <p:slideViewPr>
    <p:cSldViewPr snapToGrid="0" snapToObjects="1">
      <p:cViewPr varScale="1">
        <p:scale>
          <a:sx n="114" d="100"/>
          <a:sy n="114" d="100"/>
        </p:scale>
        <p:origin x="47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169B60-0E03-734A-8371-7DCA0AB6BE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A28039D-9605-0C49-971F-859F401737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547EFA3-5923-F542-A73A-968C01E35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588F-5C22-C249-AC2C-6964E63AE61C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72599ED-8561-0145-834B-35567963B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2D9F4A4-A876-0B45-BE4F-F958F04C6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27F1C-7990-4A49-8A86-BDE5383E0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167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8CA41F-D814-834B-BA8B-75B0E8C52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6AA29A-202A-9349-8C72-33B00A0D88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7501F02-C74E-D741-91C7-44094B98B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588F-5C22-C249-AC2C-6964E63AE61C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7B2E99F-EC24-464F-9A8E-09A1481CD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3BE9E2-6905-4645-88F7-2F7B2ADDB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27F1C-7990-4A49-8A86-BDE5383E0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429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B3CD95-7BC8-8D47-8BE9-AB906BA55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FAE1B99-9958-4449-85FD-483DAEB61F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FB311A-C4CC-5F48-972D-281D0C9EA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588F-5C22-C249-AC2C-6964E63AE61C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1CF67AD-DAC0-6247-9BD3-E8BF7E863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E610477-336E-3E4B-AC3F-A76283368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27F1C-7990-4A49-8A86-BDE5383E0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844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0D7B9B-78B6-C04A-8DDD-9AF7A179C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EA6412-3DB1-F247-8D3B-1D96BDB62F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D57FEC6-3D69-7D46-BC1E-DC3C3CBD41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B63F37E-D3E9-5249-8570-2D61329F7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588F-5C22-C249-AC2C-6964E63AE61C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3586D90-FBB0-0042-A1BE-3E7E1B79D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0374130-C845-B448-891B-93282D7E6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27F1C-7990-4A49-8A86-BDE5383E0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549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25E9CB-78FE-0846-9F2D-5B8F64334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55EF05E-325E-A843-88CB-FA46B85C18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864437A-1C43-744F-BB57-96D0825A5E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EF86D86-0929-484B-997A-786B0BE099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C5DDD8B-1111-C041-9677-D263CC3A0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80A1681-FDEE-2A4B-85B4-EAE10B853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588F-5C22-C249-AC2C-6964E63AE61C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1848071-AB4F-C041-81C4-63D6E2087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E551E96-7329-B447-810F-94AEF03C4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27F1C-7990-4A49-8A86-BDE5383E0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416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4ABFF6-1EA3-2849-88B0-4DF1C319F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083D4F3-5B5D-684F-BA75-DF2D32ED9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588F-5C22-C249-AC2C-6964E63AE61C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BB817E3-8FA8-8143-AA69-FAC8CE3FA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369FAB3-1632-CC45-8B03-97416BBF1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27F1C-7990-4A49-8A86-BDE5383E0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398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5F75C26-3030-7D42-B599-9CFCDA95F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588F-5C22-C249-AC2C-6964E63AE61C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FD3B5B4-1D83-CC45-863F-F96972880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DA3829E-E36F-D44E-8BE0-225884267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27F1C-7990-4A49-8A86-BDE5383E0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4428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62334A-C8C4-2141-96E1-2A308F5FD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935604-6205-B44A-910F-B9E4B26BD1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EF89141-72B0-4B41-9BAD-C1068DB51E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02E1654-E079-8349-960F-02A1070D1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588F-5C22-C249-AC2C-6964E63AE61C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3E9C961-0FB4-2248-AFF7-797BDD373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FA9AB0A-E5BB-4348-B2CD-BC9A01901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27F1C-7990-4A49-8A86-BDE5383E0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576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658D72-7BB6-964A-997F-CD40ACF14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F3A11A4-45D2-8848-AF38-D3E1982BD2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C77F782-ED20-6F4A-BE01-1ABFC6E5DF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935E4F7-7C32-954C-8B74-D06F8C344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588F-5C22-C249-AC2C-6964E63AE61C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D2F29CD-A3C1-0249-BD58-6E5548FC2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FDC78DF-B674-5448-BB34-561F596DB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27F1C-7990-4A49-8A86-BDE5383E0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5291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6FB80E-D984-DE43-B98F-E3F89B074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298F5A3-2421-E34C-BDC6-EFA0279D85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F100051-3CAB-8B42-AF87-AE5D0950B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588F-5C22-C249-AC2C-6964E63AE61C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A49C30-648E-684F-A775-DAF4221E0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F22D49-C72C-3C4A-8287-B8BC90880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27F1C-7990-4A49-8A86-BDE5383E0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458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592E54B-8343-5C44-841F-C09C2EE8E1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22DC342-BB0B-2642-9608-44C5F187C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F9F99F-5C24-F446-A2BB-319A9C7F4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588F-5C22-C249-AC2C-6964E63AE61C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087180F-D1B7-0C4A-86AA-A64253A51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8EF9D2-45CE-F548-BF58-4BAFF90EB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27F1C-7990-4A49-8A86-BDE5383E0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459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3AE4A9-8725-DF47-9888-D121635C3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706345A-40BC-AC42-8FCB-B2DD8B9E0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F883898-D20C-6442-B331-440AEBCA0D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A4588F-5C22-C249-AC2C-6964E63AE61C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3DFD02-9622-7F41-936A-CDE289B5F0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317529-82C3-854A-8460-E5B4842702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27F1C-7990-4A49-8A86-BDE5383E0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106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7096" y="1371601"/>
            <a:ext cx="7672039" cy="234733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СМИ в политической системе</a:t>
            </a:r>
            <a:br>
              <a:rPr lang="ru-RU" b="1" dirty="0"/>
            </a:br>
            <a:r>
              <a:rPr lang="ru-RU" b="1" dirty="0"/>
              <a:t>Повторение</a:t>
            </a:r>
            <a:endParaRPr lang="ru-RU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287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E68131E-D78D-8943-8669-A848B31C059E}"/>
              </a:ext>
            </a:extLst>
          </p:cNvPr>
          <p:cNvSpPr/>
          <p:nvPr/>
        </p:nvSpPr>
        <p:spPr>
          <a:xfrm>
            <a:off x="891822" y="482938"/>
            <a:ext cx="1083733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  <a:latin typeface="Roboto"/>
              </a:rPr>
              <a:t>Верны ли следующие суждения о роли СМИ в политической жизни демократического общества?</a:t>
            </a:r>
          </a:p>
          <a:p>
            <a:pPr algn="just"/>
            <a:endParaRPr lang="ru-RU" sz="2800" dirty="0">
              <a:solidFill>
                <a:srgbClr val="2E2E2E"/>
              </a:solidFill>
              <a:latin typeface="Roboto"/>
            </a:endParaRPr>
          </a:p>
          <a:p>
            <a:pPr algn="just"/>
            <a:r>
              <a:rPr lang="ru-RU" sz="2800" dirty="0">
                <a:solidFill>
                  <a:srgbClr val="2E2E2E"/>
                </a:solidFill>
                <a:latin typeface="Roboto"/>
              </a:rPr>
              <a:t> А. СМИ информируют граждан о деятельности органов власти, оценивают её эффективность</a:t>
            </a:r>
          </a:p>
          <a:p>
            <a:pPr algn="just"/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Б. Легально действующие СМИ в демократическом обществе могут представлять любые политические идеи и взгляды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62562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82846" y="4890202"/>
            <a:ext cx="13557692" cy="4075297"/>
            <a:chOff x="0" y="0"/>
            <a:chExt cx="6350000" cy="1908742"/>
          </a:xfrm>
        </p:grpSpPr>
        <p:sp>
          <p:nvSpPr>
            <p:cNvPr id="3" name="Freeform 3"/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8708065-0198-8140-9A5A-F5493F69370E}"/>
              </a:ext>
            </a:extLst>
          </p:cNvPr>
          <p:cNvSpPr/>
          <p:nvPr/>
        </p:nvSpPr>
        <p:spPr>
          <a:xfrm>
            <a:off x="846666" y="273672"/>
            <a:ext cx="109163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/>
              </a:rPr>
              <a:t>Ниже приведен ряд терминов. Все они, за исключением двух, относятся к СМИ. </a:t>
            </a:r>
          </a:p>
          <a:p>
            <a:r>
              <a:rPr lang="ru-RU" sz="2800" dirty="0">
                <a:solidFill>
                  <a:srgbClr val="2E2E2E"/>
                </a:solidFill>
                <a:latin typeface="Roboto"/>
              </a:rPr>
              <a:t>1. концерт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2. газета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3. журнал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4. радио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5. кинофильм</a:t>
            </a:r>
            <a:br>
              <a:rPr lang="ru-RU" sz="2800" dirty="0"/>
            </a:br>
            <a:r>
              <a:rPr lang="ru-RU" sz="2800" dirty="0"/>
              <a:t>6. </a:t>
            </a:r>
            <a:r>
              <a:rPr lang="ru-RU" sz="2800" dirty="0">
                <a:solidFill>
                  <a:srgbClr val="2E2E2E"/>
                </a:solidFill>
                <a:latin typeface="Roboto"/>
              </a:rPr>
              <a:t>телевидение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Найдите два термина, “выпадающие” из общего ряда, и запишите цифры под которыми они указаны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81258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4B317D5-D3C7-2A4B-A508-6511B1AA8DF1}"/>
              </a:ext>
            </a:extLst>
          </p:cNvPr>
          <p:cNvSpPr/>
          <p:nvPr/>
        </p:nvSpPr>
        <p:spPr>
          <a:xfrm>
            <a:off x="1919111" y="2061192"/>
            <a:ext cx="835377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2E2E2E"/>
                </a:solidFill>
                <a:latin typeface="Roboto"/>
              </a:rPr>
              <a:t>Свободные СМИ рассматриваются как один из политических институтов, гарантирующих демократическое развитие общества. Используя обществоведческие знания, объясните почему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76126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279201" y="-3535389"/>
            <a:ext cx="9967994" cy="6596999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423D66E-EC74-AC43-BCE8-8E4088D361F9}"/>
              </a:ext>
            </a:extLst>
          </p:cNvPr>
          <p:cNvSpPr/>
          <p:nvPr/>
        </p:nvSpPr>
        <p:spPr>
          <a:xfrm>
            <a:off x="666043" y="1096918"/>
            <a:ext cx="112776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/>
              </a:rPr>
              <a:t>Выберите верные суждения о роли СМИ в политической жизни общества и запишите цифры, под которыми они указаны </a:t>
            </a:r>
          </a:p>
          <a:p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1. СМИ приобщают людей к политическим ценностям, нормам, образцам поведения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2. СМИ формируют общественное мнение.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3. К СМИ относят документальное кино.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4. СМИ выполняют функцию критики и контроля, позволяя гражданам оценивать деятельность органов власти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5. СМИ в демократическом обществе представляют только точку зрения, соответствующую официальной идеологии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15350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34201" r="34201"/>
          <a:stretch>
            <a:fillRect/>
          </a:stretch>
        </p:blipFill>
        <p:spPr>
          <a:xfrm>
            <a:off x="0" y="0"/>
            <a:ext cx="3248747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968C0B2-853E-544F-9413-CC4611F71C1C}"/>
              </a:ext>
            </a:extLst>
          </p:cNvPr>
          <p:cNvSpPr/>
          <p:nvPr/>
        </p:nvSpPr>
        <p:spPr>
          <a:xfrm>
            <a:off x="3375379" y="1394304"/>
            <a:ext cx="836506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/>
              </a:rPr>
              <a:t>Используя обществоведческие знания, 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1) раскройте смысл понятия «средства массовой информации (СМИ)»; 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2) составьте два предложения: 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− одно предложение, содержащее информацию об одной из политических функций СМИ; 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− одно предложение, раскрывающее с опорой на знания курса важность независимости СМИ.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150709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812440" y="847519"/>
            <a:ext cx="4551715" cy="550530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B2C95B0-27ED-954F-B6BF-DE0F2DDFA146}"/>
              </a:ext>
            </a:extLst>
          </p:cNvPr>
          <p:cNvSpPr/>
          <p:nvPr/>
        </p:nvSpPr>
        <p:spPr>
          <a:xfrm>
            <a:off x="342900" y="847519"/>
            <a:ext cx="71266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solidFill>
                  <a:srgbClr val="2E2E2E"/>
                </a:solidFill>
                <a:latin typeface="Roboto"/>
              </a:rPr>
              <a:t>Назовите три функции средств массовой информации (СМИ) в политической сфере общества и проиллюстрируйте каждую из них примером. (Сначала назовите функцию СМИ, затем приведите соответствующий пример.) (Каждый пример должен быть сформулирован развёрнуто.)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130924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8974868">
            <a:off x="9469383" y="2935494"/>
            <a:ext cx="6058947" cy="60589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922467">
            <a:off x="-2912267" y="-4372644"/>
            <a:ext cx="6931309" cy="693130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557025" y="4049959"/>
            <a:ext cx="2634975" cy="212224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9F6AF33-7C03-184A-A480-DF7FCA16D529}"/>
              </a:ext>
            </a:extLst>
          </p:cNvPr>
          <p:cNvSpPr/>
          <p:nvPr/>
        </p:nvSpPr>
        <p:spPr>
          <a:xfrm>
            <a:off x="3685532" y="297934"/>
            <a:ext cx="74054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/>
              </a:rPr>
              <a:t>План тему «СМИ в политической системе»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CA3D20B-06BB-0C44-B0E1-F79B23F1A2A8}"/>
              </a:ext>
            </a:extLst>
          </p:cNvPr>
          <p:cNvSpPr/>
          <p:nvPr/>
        </p:nvSpPr>
        <p:spPr>
          <a:xfrm>
            <a:off x="553387" y="1595021"/>
            <a:ext cx="846132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1. Понятие о СМИ. </a:t>
            </a:r>
          </a:p>
          <a:p>
            <a:r>
              <a:rPr lang="ru-RU" sz="2400" dirty="0"/>
              <a:t>2.Виды СМИ:</a:t>
            </a:r>
          </a:p>
          <a:p>
            <a:r>
              <a:rPr lang="ru-RU" sz="2400" dirty="0"/>
              <a:t>а) печатные издания (газеты, журналы);</a:t>
            </a:r>
          </a:p>
          <a:p>
            <a:r>
              <a:rPr lang="ru-RU" sz="2400" dirty="0"/>
              <a:t>б) электронные СМИ (телевидение, радио, интернет). </a:t>
            </a:r>
          </a:p>
          <a:p>
            <a:r>
              <a:rPr lang="ru-RU" sz="2400" dirty="0"/>
              <a:t>3.Отличительные признаки СМИ:</a:t>
            </a:r>
          </a:p>
          <a:p>
            <a:r>
              <a:rPr lang="ru-RU" sz="2400" dirty="0"/>
              <a:t>а) публичность;</a:t>
            </a:r>
          </a:p>
          <a:p>
            <a:r>
              <a:rPr lang="ru-RU" sz="2400" dirty="0"/>
              <a:t>б) распространение информации осуществляется в специальных формах, с помощью специальных технических средств;</a:t>
            </a:r>
          </a:p>
          <a:p>
            <a:r>
              <a:rPr lang="ru-RU" sz="2400" dirty="0"/>
              <a:t>в) непостоянный характер аудитории, которая образуется от случая к случаю, в результате общего внимания; </a:t>
            </a:r>
          </a:p>
          <a:p>
            <a:r>
              <a:rPr lang="ru-RU" sz="2400" dirty="0"/>
              <a:t>г) движение основного информационного потока в одном направлении — от СМИ к потребителю. 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69433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F141019-550B-6B41-9A81-D585E02A3AE2}"/>
              </a:ext>
            </a:extLst>
          </p:cNvPr>
          <p:cNvSpPr/>
          <p:nvPr/>
        </p:nvSpPr>
        <p:spPr>
          <a:xfrm>
            <a:off x="237299" y="3072348"/>
            <a:ext cx="106113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5.Основные последствия появления СМИ в политике:</a:t>
            </a:r>
          </a:p>
          <a:p>
            <a:r>
              <a:rPr lang="ru-RU" sz="2400" dirty="0"/>
              <a:t>а) потеря значения партий в политической системе;</a:t>
            </a:r>
          </a:p>
          <a:p>
            <a:r>
              <a:rPr lang="ru-RU" sz="2400" dirty="0"/>
              <a:t>б) население и политическая элита участвуют в политике вне зависимости от местонахождения;</a:t>
            </a:r>
          </a:p>
          <a:p>
            <a:r>
              <a:rPr lang="ru-RU" sz="2400" dirty="0"/>
              <a:t>в) возможно всепроникающее воздействие власти во все сферы жизни общества (тоталитаризм), создание социально-политических мифов, массовое манипулирование общественным сознанием.</a:t>
            </a:r>
          </a:p>
          <a:p>
            <a:r>
              <a:rPr lang="ru-RU" sz="2400" dirty="0"/>
              <a:t>6. Принципы СМИ:</a:t>
            </a:r>
          </a:p>
          <a:p>
            <a:r>
              <a:rPr lang="ru-RU" sz="2400" dirty="0"/>
              <a:t>а) принцип независимости;</a:t>
            </a:r>
          </a:p>
          <a:p>
            <a:r>
              <a:rPr lang="ru-RU" sz="2400" dirty="0"/>
              <a:t>б) принцип социальной ответственности.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3CB1F01-83F0-4944-92BF-526643DA6374}"/>
              </a:ext>
            </a:extLst>
          </p:cNvPr>
          <p:cNvSpPr/>
          <p:nvPr/>
        </p:nvSpPr>
        <p:spPr>
          <a:xfrm>
            <a:off x="3389551" y="-41842"/>
            <a:ext cx="833569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4. Функции СМИ:</a:t>
            </a:r>
          </a:p>
          <a:p>
            <a:r>
              <a:rPr lang="ru-RU" sz="2400" dirty="0"/>
              <a:t>а) информационная;</a:t>
            </a:r>
          </a:p>
          <a:p>
            <a:r>
              <a:rPr lang="ru-RU" sz="2400" dirty="0"/>
              <a:t>б) формирование общественного мнения;</a:t>
            </a:r>
          </a:p>
          <a:p>
            <a:r>
              <a:rPr lang="ru-RU" sz="2400" dirty="0"/>
              <a:t>в) политическая социализация граждан;</a:t>
            </a:r>
          </a:p>
          <a:p>
            <a:r>
              <a:rPr lang="ru-RU" sz="2400" dirty="0"/>
              <a:t>г) критика и контроль;</a:t>
            </a:r>
          </a:p>
          <a:p>
            <a:r>
              <a:rPr lang="ru-RU" sz="2400" dirty="0"/>
              <a:t>д) выражение различных политических интересов;</a:t>
            </a:r>
          </a:p>
          <a:p>
            <a:r>
              <a:rPr lang="ru-RU" sz="2400" dirty="0"/>
              <a:t>е) мобилизационная;</a:t>
            </a:r>
          </a:p>
          <a:p>
            <a:r>
              <a:rPr lang="ru-RU" sz="2400" dirty="0"/>
              <a:t>ж) инновационная.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4AADE5-1DAE-4D44-AE7D-F62F1E18D5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922467">
            <a:off x="-2912267" y="-4372644"/>
            <a:ext cx="6931309" cy="6931309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20E287DB-3FD9-4F47-877A-AA51668238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8974868">
            <a:off x="8417226" y="4545861"/>
            <a:ext cx="6058947" cy="60589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C4273CF-06B2-3940-95AB-39ACCA2284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450714" y="5453093"/>
            <a:ext cx="2634975" cy="212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264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7AC99F-3B74-8047-84AC-5E860EA15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437581" y="3941425"/>
            <a:ext cx="3754419" cy="3071798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5F7DC5D7-068B-5C49-990A-58B4F00A5C56}"/>
              </a:ext>
            </a:extLst>
          </p:cNvPr>
          <p:cNvGraphicFramePr>
            <a:graphicFrameLocks noGrp="1"/>
          </p:cNvGraphicFramePr>
          <p:nvPr/>
        </p:nvGraphicFramePr>
        <p:xfrm>
          <a:off x="191910" y="819840"/>
          <a:ext cx="11537245" cy="4102484"/>
        </p:xfrm>
        <a:graphic>
          <a:graphicData uri="http://schemas.openxmlformats.org/drawingml/2006/table">
            <a:tbl>
              <a:tblPr firstRow="1" firstCol="1" bandRow="1"/>
              <a:tblGrid>
                <a:gridCol w="591415">
                  <a:extLst>
                    <a:ext uri="{9D8B030D-6E8A-4147-A177-3AD203B41FA5}">
                      <a16:colId xmlns:a16="http://schemas.microsoft.com/office/drawing/2014/main" val="1524552333"/>
                    </a:ext>
                  </a:extLst>
                </a:gridCol>
                <a:gridCol w="3246808">
                  <a:extLst>
                    <a:ext uri="{9D8B030D-6E8A-4147-A177-3AD203B41FA5}">
                      <a16:colId xmlns:a16="http://schemas.microsoft.com/office/drawing/2014/main" val="3410371603"/>
                    </a:ext>
                  </a:extLst>
                </a:gridCol>
                <a:gridCol w="880534">
                  <a:extLst>
                    <a:ext uri="{9D8B030D-6E8A-4147-A177-3AD203B41FA5}">
                      <a16:colId xmlns:a16="http://schemas.microsoft.com/office/drawing/2014/main" val="2116148606"/>
                    </a:ext>
                  </a:extLst>
                </a:gridCol>
                <a:gridCol w="6818488">
                  <a:extLst>
                    <a:ext uri="{9D8B030D-6E8A-4147-A177-3AD203B41FA5}">
                      <a16:colId xmlns:a16="http://schemas.microsoft.com/office/drawing/2014/main" val="28558452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ФОРМЫ ГОСУДАРСТВА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КРИТЕРИИ КЛАССИФИКАЦИИ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17698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Федеративное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политический режим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8014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Демократическое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государственное устройство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70228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Авторитарное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форма правления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72745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Унитарное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74056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Республиканское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44732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0827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7CD11BE-2DFD-F049-A2E5-EAAACF34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-9117212" y="-2854258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3BB0790-0D8F-7941-BB7B-E3BF3C7D3645}"/>
              </a:ext>
            </a:extLst>
          </p:cNvPr>
          <p:cNvSpPr/>
          <p:nvPr/>
        </p:nvSpPr>
        <p:spPr>
          <a:xfrm>
            <a:off x="101600" y="-66220"/>
            <a:ext cx="11988800" cy="6254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Выберите верные суждения о государстве и запишите цифры, под которыми они указаны.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Государство располагает специальным аппаратом в целях осуществления управленческой, охранительной функций.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 признакам государства относят публичность, суверенитет, монополию на издание законов и взимание налогов.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Любое государство как главный политический институт призвано полностью контролировать жизнь общества для обеспечения правопорядка и безопасности.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Демократическое государство руководствуется в своей деятельности правами человека и интересами большинства граждан.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 форме государственного (территориального) устройства выделяют федерации, унитарные государства и конфедерации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3867473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1DB6BDD-3CC5-2A45-9907-6CDC57FCE2BE}"/>
              </a:ext>
            </a:extLst>
          </p:cNvPr>
          <p:cNvSpPr/>
          <p:nvPr/>
        </p:nvSpPr>
        <p:spPr>
          <a:xfrm>
            <a:off x="112889" y="570515"/>
            <a:ext cx="11932355" cy="5245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государстве 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граждане для реализации своих прав и свобод создают относительно независимые от государства ассоциации, в том числе оппозиционные партии, группы по интересам. Глава государства и члены парламента избираются всенародно на свободных конкурентных выборах. Государство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включает в себя 13 территориальных единиц, обладающих правом принимать собственные конституции, не противоречащие основному закону страны.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Какова форма государственного (территориального) устройства государства 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Укажите факт по условию задачи, на основе которого Вы это установили. Назовите любые два признака этой формы государственного (территориального) устройства, не названных в условии задачи.</a:t>
            </a:r>
          </a:p>
        </p:txBody>
      </p:sp>
    </p:spTree>
    <p:extLst>
      <p:ext uri="{BB962C8B-B14F-4D97-AF65-F5344CB8AC3E}">
        <p14:creationId xmlns:p14="http://schemas.microsoft.com/office/powerpoint/2010/main" val="27692345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367649" y="868777"/>
            <a:ext cx="4551715" cy="550530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2CE518F-13A5-EB44-8429-6A7944A20307}"/>
              </a:ext>
            </a:extLst>
          </p:cNvPr>
          <p:cNvSpPr/>
          <p:nvPr/>
        </p:nvSpPr>
        <p:spPr>
          <a:xfrm>
            <a:off x="102919" y="103168"/>
            <a:ext cx="8471066" cy="52823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80340" algn="just">
              <a:spcBef>
                <a:spcPts val="905"/>
              </a:spcBef>
            </a:pP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Государство </a:t>
            </a:r>
            <a:r>
              <a:rPr lang="ru-RU" dirty="0" err="1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Z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 объединяет </a:t>
            </a:r>
            <a:r>
              <a:rPr lang="ru-RU" sz="20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несколько штатов, 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имеющих свои </a:t>
            </a:r>
            <a:r>
              <a:rPr lang="ru-RU" sz="20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парламенты, правительства 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законодательство. </a:t>
            </a:r>
            <a:r>
              <a:rPr lang="ru-RU" dirty="0" err="1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Z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 периодически проводятся </a:t>
            </a:r>
            <a:r>
              <a:rPr lang="ru-RU" sz="20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конкурентные 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выборы </a:t>
            </a:r>
            <a:r>
              <a:rPr lang="ru-RU" sz="20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парламент, который 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формирует правительство из представителей победившей </a:t>
            </a:r>
            <a:r>
              <a:rPr lang="ru-RU" sz="20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политической партии 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(блока </a:t>
            </a:r>
            <a:r>
              <a:rPr lang="ru-RU" sz="20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партий). 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Депутаты </a:t>
            </a:r>
            <a:r>
              <a:rPr lang="ru-RU" sz="20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парламента 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избирают президента, выполняющего представительные </a:t>
            </a:r>
            <a:r>
              <a:rPr lang="ru-RU" sz="20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функции. 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Выберите приведённом </a:t>
            </a:r>
            <a:r>
              <a:rPr lang="ru-RU" sz="20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ниже 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списке </a:t>
            </a:r>
            <a:r>
              <a:rPr lang="ru-RU" sz="20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характеристики 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формы государства </a:t>
            </a:r>
            <a:r>
              <a:rPr lang="ru-RU" dirty="0" err="1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Z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запишите </a:t>
            </a:r>
            <a:r>
              <a:rPr lang="ru-RU" b="1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цифры</a:t>
            </a:r>
            <a:r>
              <a:rPr lang="ru-RU" sz="1200" b="1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, </a:t>
            </a:r>
            <a:r>
              <a:rPr lang="ru-RU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под которыми они </a:t>
            </a:r>
            <a:r>
              <a:rPr lang="ru-RU" sz="2000" dirty="0">
                <a:solidFill>
                  <a:srgbClr val="FF0000"/>
                </a:solidFill>
                <a:effectLst/>
                <a:latin typeface="Montserrat Medium" pitchFamily="2" charset="0"/>
                <a:ea typeface="Times New Roman" panose="02020603050405020304" pitchFamily="18" charset="0"/>
              </a:rPr>
              <a:t>указаны. </a:t>
            </a:r>
            <a:r>
              <a:rPr lang="ru-RU" sz="800" dirty="0">
                <a:effectLst/>
                <a:latin typeface="Montserrat Medium" pitchFamily="2" charset="0"/>
                <a:ea typeface="Times New Roman" panose="02020603050405020304" pitchFamily="18" charset="0"/>
              </a:rPr>
              <a:t>. 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580"/>
              </a:spcBef>
              <a:spcAft>
                <a:spcPts val="800"/>
              </a:spcAft>
            </a:pPr>
            <a: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2000" dirty="0">
                <a:effectLst/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президентская </a:t>
            </a:r>
            <a: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республика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унитарное государство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демократическое государство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sz="2000" dirty="0">
                <a:effectLst/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парламентская </a:t>
            </a:r>
            <a: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республика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 авторитарное правление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 федеративное государство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49447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7104152">
            <a:off x="9976282" y="3650909"/>
            <a:ext cx="3381357" cy="3503996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470353" y="6512739"/>
            <a:ext cx="10847535" cy="153245"/>
            <a:chOff x="0" y="0"/>
            <a:chExt cx="40453856" cy="571500"/>
          </a:xfrm>
        </p:grpSpPr>
        <p:sp>
          <p:nvSpPr>
            <p:cNvPr id="4" name="Freeform 4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823670" y="1253165"/>
            <a:ext cx="4228795" cy="534675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755B390-6EEA-7E4C-8E78-314DC5CFCAD6}"/>
              </a:ext>
            </a:extLst>
          </p:cNvPr>
          <p:cNvSpPr/>
          <p:nvPr/>
        </p:nvSpPr>
        <p:spPr>
          <a:xfrm>
            <a:off x="404305" y="118521"/>
            <a:ext cx="7485413" cy="6462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конституции государства </a:t>
            </a:r>
            <a:r>
              <a:rPr lang="ru-RU" sz="2200" dirty="0" err="1">
                <a:solidFill>
                  <a:srgbClr val="FF0000"/>
                </a:solidFill>
                <a:latin typeface="Montserrat Medi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провозглашено, что государство </a:t>
            </a:r>
            <a:r>
              <a:rPr lang="ru-RU" sz="2200" dirty="0" err="1">
                <a:solidFill>
                  <a:srgbClr val="FF0000"/>
                </a:solidFill>
                <a:latin typeface="Montserrat Medi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— демократическая федеративная парламентская республика. </a:t>
            </a:r>
            <a:endParaRPr lang="ru-RU" sz="2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240665" algn="just"/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Какие из приведённых признаков характеризуют форму правления </a:t>
            </a:r>
            <a:r>
              <a:rPr lang="ru-RU" sz="2200" dirty="0" err="1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Z</a:t>
            </a:r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? Запишите </a:t>
            </a:r>
            <a:r>
              <a:rPr lang="ru-RU" sz="2200" b="1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цифры, </a:t>
            </a:r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под которыми они указаны.</a:t>
            </a:r>
            <a:endParaRPr lang="ru-RU" sz="2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840"/>
              </a:spcBef>
            </a:pPr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1) двухпалатная структура парламента для обеспечения представительства субъектов 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2) Наличие в парламенте нескольких партийных фракций 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619760"/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3) действие конституций субъектов при верховенстве общей конституции 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619760"/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4) правительство обеспечивает правопорядок обороноспособность страны 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619760"/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5) глава государства избирается парламентом 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240665"/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6) правительство ответственно перед парламентом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8763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499357">
            <a:off x="456838" y="286479"/>
            <a:ext cx="4153970" cy="268875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B4B863B-50C6-F64D-8164-6BE4CA91D6D0}"/>
              </a:ext>
            </a:extLst>
          </p:cNvPr>
          <p:cNvSpPr/>
          <p:nvPr/>
        </p:nvSpPr>
        <p:spPr>
          <a:xfrm>
            <a:off x="1488374" y="1120571"/>
            <a:ext cx="9215252" cy="4673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Организация </a:t>
            </a:r>
            <a:r>
              <a:rPr lang="ru-RU" sz="2200" dirty="0" err="1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Z</a:t>
            </a:r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 для достижения своей цели может использовать различные ресурсы. Какие иные признаки позволяют сделать Вывод том, что организация </a:t>
            </a:r>
            <a:r>
              <a:rPr lang="ru-RU" sz="2200" dirty="0" err="1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Z</a:t>
            </a:r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 — государство? </a:t>
            </a:r>
            <a:endParaRPr lang="ru-RU" sz="2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375"/>
              </a:spcBef>
            </a:pPr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Запишите </a:t>
            </a:r>
            <a:r>
              <a:rPr lang="ru-RU" sz="2200" b="1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цифры, </a:t>
            </a:r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под которыми указаны соответствующие признаки. </a:t>
            </a:r>
            <a:endParaRPr lang="ru-RU" sz="2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985"/>
              </a:spcBef>
            </a:pPr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Организация </a:t>
            </a:r>
            <a:r>
              <a:rPr lang="ru-RU" sz="2200" dirty="0" err="1">
                <a:latin typeface="Montserrat Medium" pitchFamily="2" charset="0"/>
                <a:ea typeface="Times New Roman" panose="02020603050405020304" pitchFamily="18" charset="0"/>
              </a:rPr>
              <a:t>Z</a:t>
            </a:r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 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1) обладает суверенитетом 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2) объединяет единомышленников 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3) имеет свои символы 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4) имеет монопольное право устанавливать налоги 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5</a:t>
            </a:r>
            <a:r>
              <a:rPr lang="ru-RU" sz="2200">
                <a:latin typeface="Montserrat Medium" pitchFamily="2" charset="0"/>
                <a:ea typeface="Times New Roman" panose="02020603050405020304" pitchFamily="18" charset="0"/>
              </a:rPr>
              <a:t>) участвует </a:t>
            </a:r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в политической социализации граждан 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6) издаёт законы 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5828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144000" y="4669558"/>
            <a:ext cx="3754419" cy="307179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3909F43-4E8D-E345-891B-EBDD611B0BA5}"/>
              </a:ext>
            </a:extLst>
          </p:cNvPr>
          <p:cNvSpPr/>
          <p:nvPr/>
        </p:nvSpPr>
        <p:spPr>
          <a:xfrm>
            <a:off x="209101" y="145619"/>
            <a:ext cx="1145232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Выберите верные суждения о демократии, её основных ценностях и признаках и запишите цифры, под которыми они указаны.</a:t>
            </a: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1) Демократия признаёт народ единственным и высшим источником государственной власти.</a:t>
            </a:r>
            <a:endParaRPr lang="ru-RU" sz="2400" dirty="0"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2) К признакам демократии относят государственный контроль над частной жизнью граждан.</a:t>
            </a:r>
            <a:endParaRPr lang="ru-RU" sz="2400" dirty="0"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3) Государственная власть при демократии может считаться легитимной, если её формирование и существование поддержаны народом в соответствии с нормами.</a:t>
            </a:r>
            <a:endParaRPr lang="ru-RU" sz="2400" dirty="0"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4) Демократия признаёт безусловный приоритет интересов личности над интересами государства.</a:t>
            </a:r>
            <a:endParaRPr lang="ru-RU" sz="2400" dirty="0"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5) Демократии свойственно доминирование идеологии одной партии на политической арене.</a:t>
            </a:r>
            <a:endParaRPr lang="ru-RU" sz="24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1497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3321519">
            <a:off x="8897292" y="3615186"/>
            <a:ext cx="5033565" cy="4271359"/>
            <a:chOff x="0" y="0"/>
            <a:chExt cx="10067131" cy="854271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alphaModFix amt="19999"/>
            </a:blip>
            <a:srcRect/>
            <a:stretch>
              <a:fillRect/>
            </a:stretch>
          </p:blipFill>
          <p:spPr>
            <a:xfrm rot="-4570884">
              <a:off x="828856" y="918308"/>
              <a:ext cx="6762713" cy="7007993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>
              <a:alphaModFix amt="19999"/>
            </a:blip>
            <a:srcRect/>
            <a:stretch>
              <a:fillRect/>
            </a:stretch>
          </p:blipFill>
          <p:spPr>
            <a:xfrm rot="-4570884">
              <a:off x="2475562" y="616418"/>
              <a:ext cx="6762713" cy="7007993"/>
            </a:xfrm>
            <a:prstGeom prst="rect">
              <a:avLst/>
            </a:prstGeom>
          </p:spPr>
        </p:pic>
      </p:grpSp>
      <p:grpSp>
        <p:nvGrpSpPr>
          <p:cNvPr id="5" name="Group 5"/>
          <p:cNvGrpSpPr/>
          <p:nvPr/>
        </p:nvGrpSpPr>
        <p:grpSpPr>
          <a:xfrm>
            <a:off x="672233" y="5761777"/>
            <a:ext cx="10847535" cy="153245"/>
            <a:chOff x="0" y="0"/>
            <a:chExt cx="40453856" cy="571500"/>
          </a:xfrm>
        </p:grpSpPr>
        <p:sp>
          <p:nvSpPr>
            <p:cNvPr id="6" name="Freeform 6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649956" y="4458626"/>
            <a:ext cx="4696359" cy="27432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44A9AED-CB99-5E44-A787-2E0AF747E1D4}"/>
              </a:ext>
            </a:extLst>
          </p:cNvPr>
          <p:cNvSpPr/>
          <p:nvPr/>
        </p:nvSpPr>
        <p:spPr>
          <a:xfrm>
            <a:off x="727408" y="356565"/>
            <a:ext cx="10290548" cy="4558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В государстве </a:t>
            </a:r>
            <a:r>
              <a:rPr lang="ru-RU" sz="2400" dirty="0" err="1">
                <a:solidFill>
                  <a:srgbClr val="FF0000"/>
                </a:solidFill>
                <a:ea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 регулярно проходят выборы в законодательное собрание. Какие факты позволят сделать вывод о том, что в государстве </a:t>
            </a:r>
            <a:r>
              <a:rPr lang="ru-RU" sz="2400" dirty="0" err="1">
                <a:solidFill>
                  <a:srgbClr val="FF0000"/>
                </a:solidFill>
                <a:ea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 установился тоталитарный политический режим? Запишите цифры, под которыми они указаны.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1) Законодательное собрание принимает законы.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2) Конституция закрепляет руководящую роль единственной партии.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3) Осуществляется прямое регулирование государством всех сфер общественной жизни.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4) Главой государства является президент.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5) Президент избирается законодательным собранием.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6) Осуществляется административный контроль над отправлением правосудия</a:t>
            </a:r>
            <a:endParaRPr lang="ru-RU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0319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7104152">
            <a:off x="9976282" y="3650909"/>
            <a:ext cx="3381357" cy="3503996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548055" y="6512739"/>
            <a:ext cx="10847535" cy="153245"/>
            <a:chOff x="0" y="0"/>
            <a:chExt cx="40453856" cy="571500"/>
          </a:xfrm>
        </p:grpSpPr>
        <p:sp>
          <p:nvSpPr>
            <p:cNvPr id="4" name="Freeform 4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090206" y="1234435"/>
            <a:ext cx="4228795" cy="534675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E9AA098-E672-EB4B-BD2A-8234EB02CB00}"/>
              </a:ext>
            </a:extLst>
          </p:cNvPr>
          <p:cNvSpPr/>
          <p:nvPr/>
        </p:nvSpPr>
        <p:spPr>
          <a:xfrm>
            <a:off x="373179" y="315237"/>
            <a:ext cx="8341843" cy="5573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56210" algn="just"/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Выберите верные суждения о политических режимах запишите </a:t>
            </a:r>
            <a:r>
              <a:rPr lang="ru-RU" sz="2200" b="1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цифры, </a:t>
            </a:r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под которыми они указаны. </a:t>
            </a:r>
            <a:endParaRPr lang="ru-RU" sz="2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9385">
              <a:spcBef>
                <a:spcPts val="540"/>
              </a:spcBef>
            </a:pPr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1) Политический режим характеризуется совокупностью методов осуществления государственной власти.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6210"/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2) В демократическом государстве реализуется принцип политического плюрализма. 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6210"/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3) Представительство различных политических партий законодательных органах — отличительный признак тоталитарного режима.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61290">
              <a:spcBef>
                <a:spcPts val="20"/>
              </a:spcBef>
            </a:pPr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4) Демократическому политическому режиму свойствен диалог между государством гражданским обществом.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4940"/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5) Принцип разделения властей является основополагающим для авторитарного государства. 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4422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28AC345-1AD4-424C-98A3-1FCED8018DAC}"/>
              </a:ext>
            </a:extLst>
          </p:cNvPr>
          <p:cNvSpPr/>
          <p:nvPr/>
        </p:nvSpPr>
        <p:spPr>
          <a:xfrm>
            <a:off x="606778" y="949410"/>
            <a:ext cx="11209867" cy="4375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Ниже приведён перечень терминов. Все они, за исключением двух, характеризуют понятие «правовое государство».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arenR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главенство права; 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arenR"/>
            </a:pP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однопартийность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arenR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принципа разделения властей; 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arenR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права человека; 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arenR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взаимная ответственность личности и государства; 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arenR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верховенство исполнительной власти.</a:t>
            </a:r>
          </a:p>
        </p:txBody>
      </p:sp>
    </p:spTree>
    <p:extLst>
      <p:ext uri="{BB962C8B-B14F-4D97-AF65-F5344CB8AC3E}">
        <p14:creationId xmlns:p14="http://schemas.microsoft.com/office/powerpoint/2010/main" val="14620352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6923E1A-299B-584F-B1C9-1E6ADCA1E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58832" y="947256"/>
            <a:ext cx="2004543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796F57-8D5B-3442-AB61-9DBA39DF7C70}"/>
              </a:ext>
            </a:extLst>
          </p:cNvPr>
          <p:cNvSpPr/>
          <p:nvPr/>
        </p:nvSpPr>
        <p:spPr>
          <a:xfrm>
            <a:off x="146756" y="306062"/>
            <a:ext cx="11864622" cy="6322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государстве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были проведены политические реформы. Какие из приведённых фактов свидетельствуют о том, что государство стало правовым? Запишите цифры, под которыми они указаны.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Утверждена республиканская форма правления.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Законодательно введена самостоятельность и независимость ветвей власти.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основном законе государства отражены и реализуются на практике гарантии прав и свобод личности.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выборах победила консервативная партия.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Провозглашено верховенство закона во всех сферах жизни.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Граждане поддерживают проведённые преобразования.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232761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7AC99F-3B74-8047-84AC-5E860EA15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608469" y="4927689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CB0DB33-6D37-8249-A93F-0E8CC9D1A32A}"/>
              </a:ext>
            </a:extLst>
          </p:cNvPr>
          <p:cNvSpPr/>
          <p:nvPr/>
        </p:nvSpPr>
        <p:spPr>
          <a:xfrm>
            <a:off x="248356" y="172823"/>
            <a:ext cx="11446933" cy="534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На основании обществоведческих, исторических знаний, фактов общественной жизни назовите три формы взаимодействия государства и гражданского общества и конкретизируйте каждую из названных форм примером.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Правовое демократическое государство наиболее рациональная форма человеческого общежития. Используя знания обществоведческого курса, информацию СМИ и личный социальный опыт, объясните, как связаны между собой политическая свобода и возможности самореализации личности в каждой из сфер: экономической, социальной и духовной.</a:t>
            </a:r>
          </a:p>
        </p:txBody>
      </p:sp>
    </p:spTree>
    <p:extLst>
      <p:ext uri="{BB962C8B-B14F-4D97-AF65-F5344CB8AC3E}">
        <p14:creationId xmlns:p14="http://schemas.microsoft.com/office/powerpoint/2010/main" val="28659315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A027AFF-0C91-4348-B60C-E72C2029C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956EFBB-703A-DA4F-B094-75BAB928A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52447" y="4167201"/>
            <a:ext cx="3754419" cy="3071798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D7CE4CE-EB9E-0F4E-AEB8-239661707F90}"/>
              </a:ext>
            </a:extLst>
          </p:cNvPr>
          <p:cNvSpPr/>
          <p:nvPr/>
        </p:nvSpPr>
        <p:spPr>
          <a:xfrm>
            <a:off x="180622" y="170388"/>
            <a:ext cx="11176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</a:rPr>
              <a:t>Выберите верные суждения о социальной стратификации и социальной мобильности и запишите цифры, под которыми они указаны.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 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1) Социологи различают индивидуальную и групповую (коллективную) мобильность.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2) Горизонтальная мобильность предполагает переход в социальную группу, находящуюся на другой ступени социальной иерархии.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3) Один из критериев дифференциации социальных групп — уровень доходов.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4) Личные качества человека выступают критерием социальной стратификации современного общества.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5) Одним из критериев социальной стратификации общества выступает объём власти.</a:t>
            </a:r>
            <a:endParaRPr lang="ru-RU" sz="28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067952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A027AFF-0C91-4348-B60C-E72C2029C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956EFBB-703A-DA4F-B094-75BAB928A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437581" y="4923556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88B2C30-D147-134B-9794-AFD62FC8FF4F}"/>
              </a:ext>
            </a:extLst>
          </p:cNvPr>
          <p:cNvSpPr/>
          <p:nvPr/>
        </p:nvSpPr>
        <p:spPr>
          <a:xfrm>
            <a:off x="237066" y="232055"/>
            <a:ext cx="11717867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  <a:cs typeface="Times New Roman" panose="02020603050405020304" pitchFamily="18" charset="0"/>
              </a:rPr>
              <a:t>Выберите верные суждения о социальной стратификации и запишите цифры, под которыми они указаны.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1) В основу деления общества на страты положены доход, престиж профессии, образование.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2) Одним из критериев социальной стратификации являются индивидуально-психологические особенности личности.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3) Социальная стратификация отражает строение общества.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4) Изменение социального статуса индивида в процессе вертикальной мобильности называют социальной стратификацией.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5) </a:t>
            </a:r>
            <a:r>
              <a:rPr lang="ru-RU" sz="2800" dirty="0" err="1">
                <a:solidFill>
                  <a:srgbClr val="000000"/>
                </a:solidFill>
                <a:cs typeface="Times New Roman" panose="02020603050405020304" pitchFamily="18" charset="0"/>
              </a:rPr>
              <a:t>Стратификационная</a:t>
            </a:r>
            <a:r>
              <a:rPr lang="ru-RU" sz="2800" dirty="0">
                <a:solidFill>
                  <a:srgbClr val="000000"/>
                </a:solidFill>
                <a:cs typeface="Times New Roman" panose="02020603050405020304" pitchFamily="18" charset="0"/>
              </a:rPr>
              <a:t> структура общества отражает социальное неравенство людей.</a:t>
            </a:r>
          </a:p>
          <a:p>
            <a:br>
              <a:rPr lang="ru-RU" sz="2800" dirty="0">
                <a:cs typeface="Times New Roman" panose="02020603050405020304" pitchFamily="18" charset="0"/>
              </a:rPr>
            </a:br>
            <a:endParaRPr lang="ru-RU" sz="28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1754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8415000" y="-3024145"/>
            <a:ext cx="12873449" cy="851988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74C51FB-51DF-0643-A7B2-9F45AC164DBC}"/>
              </a:ext>
            </a:extLst>
          </p:cNvPr>
          <p:cNvSpPr/>
          <p:nvPr/>
        </p:nvSpPr>
        <p:spPr>
          <a:xfrm>
            <a:off x="508001" y="383822"/>
            <a:ext cx="11537243" cy="5725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Выберите верные суждения о межнациональных отношениях и запишите </a:t>
            </a:r>
            <a:r>
              <a:rPr lang="ru-RU" sz="24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Любые межнациональные отношения законодательно регламентированы.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Одним из способов предотвращения межнациональных конфликтов </a:t>
            </a: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демократическом обществе является соблюдение прав и свобод каждой народности и нации.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Этносоциальный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конфликт характеризуется состоянием взаимных претензий, противостоянием племён, народов и наций друг другу.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Одной из причин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этносоциальных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конфликтов является существующее между этносами неравенство в уровне жизни, различное представительство в престижных профессиях, социальных слоях, органах власти.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Толерантность представляет собой конфликт между представителями разных наций и народностей.</a:t>
            </a:r>
          </a:p>
        </p:txBody>
      </p:sp>
    </p:spTree>
    <p:extLst>
      <p:ext uri="{BB962C8B-B14F-4D97-AF65-F5344CB8AC3E}">
        <p14:creationId xmlns:p14="http://schemas.microsoft.com/office/powerpoint/2010/main" val="3931552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619892" y="3078099"/>
            <a:ext cx="3754419" cy="307179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B6F2345-65D6-6747-966E-78B2D8E46A89}"/>
              </a:ext>
            </a:extLst>
          </p:cNvPr>
          <p:cNvSpPr/>
          <p:nvPr/>
        </p:nvSpPr>
        <p:spPr>
          <a:xfrm>
            <a:off x="435427" y="474345"/>
            <a:ext cx="8184465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</a:rPr>
              <a:t>Выберите верные суждения об этнических группах и межнациональных отношениях и запишите цифры, под которыми они указаны.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</a:rPr>
              <a:t>1) Один из способов предотвращения межнациональных конфликтов в демократическом обществе — компактное расселение людей одной национальности в пределах многонационального государства.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</a:rPr>
              <a:t>2) Этническими общностями являются племена, народности, нации.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</a:rPr>
              <a:t>3) Одним из способов гармонизации межнациональных отношений является развитие культурных связей между народами.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</a:rPr>
              <a:t>4) Все этнические общности обязательно имеют свою государственность.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</a:rPr>
              <a:t>5) Один из способов предотвращения межнациональных конфликтов в демократическом обществе — обеспечение прав и свобод всех граждан независимо от их национальной принадлежности.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6599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53480" y="6564552"/>
            <a:ext cx="10847535" cy="153245"/>
            <a:chOff x="0" y="0"/>
            <a:chExt cx="40453856" cy="571500"/>
          </a:xfrm>
        </p:grpSpPr>
        <p:sp>
          <p:nvSpPr>
            <p:cNvPr id="3" name="Freeform 3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1087153">
            <a:off x="9883894" y="-1805177"/>
            <a:ext cx="3754585" cy="389076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834651">
            <a:off x="10282780" y="-1170681"/>
            <a:ext cx="3754585" cy="389076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482663">
            <a:off x="10322152" y="-463804"/>
            <a:ext cx="2368097" cy="2299207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060082" y="2476483"/>
            <a:ext cx="4481868" cy="4156518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B3B7936-8D05-AF4F-9AEB-7996CDCC542A}"/>
              </a:ext>
            </a:extLst>
          </p:cNvPr>
          <p:cNvSpPr/>
          <p:nvPr/>
        </p:nvSpPr>
        <p:spPr>
          <a:xfrm>
            <a:off x="346566" y="0"/>
            <a:ext cx="741390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Выберите верные суждения об этнических группах и межнациональных </a:t>
            </a:r>
            <a:br>
              <a:rPr lang="ru-RU" sz="2000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отношениях запишите </a:t>
            </a:r>
            <a:r>
              <a:rPr lang="ru-RU" sz="2000" b="1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цифры, </a:t>
            </a:r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 которыми они указаны </a:t>
            </a:r>
            <a:br>
              <a:rPr lang="ru-RU" sz="2000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Историческими формами этноса учёные называют племена, народности, нации.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Один из способов предотвращения межнациональных конфликтов демократическом обществе — компактное расселение людей одной национальности пределах многонационального государства.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54610"/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Одним из способов гармонизации межнациональных отношений является развитие культурных связей между народами.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20"/>
              </a:spcBef>
            </a:pPr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Все этнические общности имеют свою государственность.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51435"/>
            <a:r>
              <a:rPr lang="ru-RU" sz="2000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 Один из способов предотвращения межнациональных конфликтов демократическом обществе — обеспечение равноправия всех граждан.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1705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454145" y="-4704234"/>
            <a:ext cx="9967994" cy="659699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568827" y="2747621"/>
            <a:ext cx="4712537" cy="411037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1EF70A5-BD06-5546-85DA-7ADD2987861C}"/>
              </a:ext>
            </a:extLst>
          </p:cNvPr>
          <p:cNvSpPr/>
          <p:nvPr/>
        </p:nvSpPr>
        <p:spPr>
          <a:xfrm>
            <a:off x="258919" y="656640"/>
            <a:ext cx="10104281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/>
              </a:rPr>
              <a:t>Выберите верные суждения о социализации и запишите цифры, под которыми они указаны.  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1) Социализация — это процесс освоения индивидом новых социальных ролей.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2) Первичная социализация заканчивается с началом трудовой деятельности.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3) Агентами социализации являются только учреждения, отвечающие за передачу социокультурного опыта.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4) Агенты вторичной социализации, как правило, действуют узконаправленно, в пределах своей компетенции, в соответствии с официальными предписаниями.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  <a:latin typeface="Roboto"/>
              </a:rPr>
              <a:t>5) Социализация предполагает только контролируемые процессы целенаправленного воздействия на личность.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104877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-595349" y="-430943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690678" y="-1428740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904544" y="-2169720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-1669934" y="-1206414"/>
            <a:ext cx="3339867" cy="3242707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7BC3B3D-2ACD-1145-8E03-6243FF5C475D}"/>
              </a:ext>
            </a:extLst>
          </p:cNvPr>
          <p:cNvSpPr/>
          <p:nvPr/>
        </p:nvSpPr>
        <p:spPr>
          <a:xfrm>
            <a:off x="598311" y="414939"/>
            <a:ext cx="1132275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800" dirty="0">
                <a:solidFill>
                  <a:srgbClr val="FF0000"/>
                </a:solidFill>
                <a:ea typeface="Times New Roman" panose="02020603050405020304" pitchFamily="18" charset="0"/>
              </a:rPr>
              <a:t>Выберите верные суждения о семье и её типах и запишите цифры, под которыми они указаны.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 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1) Для семьи демократического (партнерского) типа характерно справедливое разделение домашних обязанностей.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2) Члены семьи связаны общностью быта, взаимной моральной ответственностью.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3) Своеобразие семьи заключается в том, что она одновременно представляет собой и общественный институт, и малую социальную группу.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4) </a:t>
            </a:r>
            <a:r>
              <a:rPr lang="ru-RU" sz="28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Нуклеарные</a:t>
            </a:r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 семьи характерны для традиционных обществ с натуральным типом хозяйства.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5) Репродуктивная функция семьи проявляется в ведении домашнего хозяйства и во взаимной материальной поддержке.</a:t>
            </a:r>
            <a:endParaRPr lang="ru-RU" sz="2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9476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8067727" y="3551293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0240BA4-7953-874F-AF40-ED15534BC8FF}"/>
              </a:ext>
            </a:extLst>
          </p:cNvPr>
          <p:cNvSpPr/>
          <p:nvPr/>
        </p:nvSpPr>
        <p:spPr>
          <a:xfrm>
            <a:off x="383822" y="293613"/>
            <a:ext cx="1142435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800" dirty="0">
                <a:solidFill>
                  <a:srgbClr val="FF0000"/>
                </a:solidFill>
                <a:ea typeface="Times New Roman" panose="02020603050405020304" pitchFamily="18" charset="0"/>
              </a:rPr>
              <a:t>Выберите верные суждения о семье как социальном институте и запишите цифры, под которыми они указаны.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 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1) Репродуктивная функция семьи связана с биологическим воспроизводством членов общества.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2) Семья — это малая социальная группа, основанная на браке, кровном родстве или усыновлении (удочерении).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3) Эмоциональная функция семьи проявляется в физической, психологической и экономической защите членов семьи.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4) По составу семьи выделяют </a:t>
            </a:r>
            <a:r>
              <a:rPr lang="ru-RU" sz="2800" dirty="0" err="1">
                <a:solidFill>
                  <a:srgbClr val="000000"/>
                </a:solidFill>
                <a:ea typeface="Times New Roman" panose="02020603050405020304" pitchFamily="18" charset="0"/>
              </a:rPr>
              <a:t>нуклеарные</a:t>
            </a:r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, расширенные и неполные семьи.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5) Для семьи демократического типа характерно чёткое разграничение домашних обязанностей по гендерному признаку.</a:t>
            </a:r>
            <a:endParaRPr lang="ru-RU" sz="2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0183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54DE432-6A30-8F43-84F2-CCE6D5EADD6F}"/>
              </a:ext>
            </a:extLst>
          </p:cNvPr>
          <p:cNvSpPr/>
          <p:nvPr/>
        </p:nvSpPr>
        <p:spPr>
          <a:xfrm>
            <a:off x="936977" y="699911"/>
            <a:ext cx="1088248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Выберите верные суждения о социальных институтах и запишите цифры, под которыми они указаны.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Появление социальных институтов связано с необходимостью удовлетворения фундаментальных потребностей общества.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Структура современного социального института, как правило, характеризуется простотой отношений.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Некоторые социальные институты могут выступать и как агенты социализации, и как каналы социальной мобильности.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К политическим институтам общества традиционно относят рыночную экономику и собственность</a:t>
            </a:r>
          </a:p>
        </p:txBody>
      </p:sp>
    </p:spTree>
    <p:extLst>
      <p:ext uri="{BB962C8B-B14F-4D97-AF65-F5344CB8AC3E}">
        <p14:creationId xmlns:p14="http://schemas.microsoft.com/office/powerpoint/2010/main" val="34224062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2190</Words>
  <Application>Microsoft Macintosh PowerPoint</Application>
  <PresentationFormat>Широкоэкранный</PresentationFormat>
  <Paragraphs>180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8" baseType="lpstr">
      <vt:lpstr>Arial</vt:lpstr>
      <vt:lpstr>Calibri</vt:lpstr>
      <vt:lpstr>Calibri Light</vt:lpstr>
      <vt:lpstr>Montserrat Medium</vt:lpstr>
      <vt:lpstr>Montserrat Semi-Bold</vt:lpstr>
      <vt:lpstr>Roboto</vt:lpstr>
      <vt:lpstr>Times New Roman</vt:lpstr>
      <vt:lpstr>Тема Office</vt:lpstr>
      <vt:lpstr>СМИ в политической системе Повторение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СМИ в политической системе</dc:title>
  <dc:creator>Microsoft Office User</dc:creator>
  <cp:lastModifiedBy>Microsoft Office User</cp:lastModifiedBy>
  <cp:revision>5</cp:revision>
  <dcterms:created xsi:type="dcterms:W3CDTF">2022-01-11T11:15:37Z</dcterms:created>
  <dcterms:modified xsi:type="dcterms:W3CDTF">2022-01-11T11:32:54Z</dcterms:modified>
</cp:coreProperties>
</file>