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275" r:id="rId5"/>
    <p:sldId id="318" r:id="rId6"/>
    <p:sldId id="322" r:id="rId7"/>
    <p:sldId id="266" r:id="rId8"/>
    <p:sldId id="296" r:id="rId9"/>
    <p:sldId id="295" r:id="rId10"/>
    <p:sldId id="257" r:id="rId11"/>
    <p:sldId id="319" r:id="rId12"/>
    <p:sldId id="293" r:id="rId13"/>
    <p:sldId id="292" r:id="rId14"/>
    <p:sldId id="267" r:id="rId15"/>
    <p:sldId id="315" r:id="rId16"/>
    <p:sldId id="317" r:id="rId17"/>
    <p:sldId id="272" r:id="rId18"/>
    <p:sldId id="311" r:id="rId19"/>
    <p:sldId id="282" r:id="rId20"/>
    <p:sldId id="291" r:id="rId21"/>
    <p:sldId id="288" r:id="rId22"/>
    <p:sldId id="262" r:id="rId23"/>
    <p:sldId id="281" r:id="rId24"/>
    <p:sldId id="261" r:id="rId25"/>
    <p:sldId id="265" r:id="rId26"/>
    <p:sldId id="299" r:id="rId27"/>
    <p:sldId id="302" r:id="rId28"/>
    <p:sldId id="259" r:id="rId29"/>
    <p:sldId id="274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705"/>
  </p:normalViewPr>
  <p:slideViewPr>
    <p:cSldViewPr snapToGrid="0" snapToObjects="1">
      <p:cViewPr varScale="1">
        <p:scale>
          <a:sx n="113" d="100"/>
          <a:sy n="113" d="100"/>
        </p:scale>
        <p:origin x="52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265D5-1924-5748-BCB9-15C1FDBB7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217D9-F6C9-2843-A3FC-0A6144543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B542D0-1E1C-3A47-AF2D-8232C32CB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75AC95-3C60-7F42-8381-E1BC1E225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167-8442-F845-BD6F-5F3BE106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0A2E8-DDD0-3049-A48B-25983621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91503A-A88A-DE43-AEF6-1C8E4B2CB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254776-F840-B047-B5A0-510FD9F8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B8EE0-082F-264A-88BC-AD3E75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0D2CE-F7E5-B74E-8580-971AC80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B131-A7CC-BB4C-8D77-3B75B697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89BCA6-1599-3742-AC06-8EAB504D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81047D-48A2-1443-8E46-CC24D9E38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A3151-AE6D-9143-B20E-7FEBA25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8C5137-B7D6-6647-B68E-3D2E958D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7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91B5-0167-4F42-B2B0-406D131F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C8154-56FF-8741-B851-83F97012C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CAA5F8-4606-B348-9FCF-7F92F4969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2C8514-6D44-E141-8608-947F68A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72CAD1-4BC1-574A-874B-EE2E9293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CFBF97-E8F8-CF4F-AD86-D06BF41D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2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80105-A22A-8743-B8A2-EEE3F1FC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470419-B318-EE4D-8CEA-DA19745CE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890337-50B2-F347-B6E9-12A6AB798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634A1-09A4-B947-A445-B65060E1D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A0BF87-6D5A-9D40-9E27-7EB1A8604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362427-9B2B-A54F-BAB8-1AC1973C3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DCE2886-C1FA-B842-919D-B50C582B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05142D-554E-1B4C-9182-BD4A844C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0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94BB-A6A8-C646-BBB4-F2197F88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92BEA1-3E88-0841-A612-49CE4DBC5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0D5323-26BC-A942-B16E-5E8BDECA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67BFF6-9A6D-1742-A67D-E0F7B093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5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9036E8-87C7-9C44-88D3-B811103E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F02CC-1A92-CA40-8898-D3239A11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CCE068-9958-7948-B884-B998D9EB4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35FE-4B84-5240-931F-76CE18BE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3AE67-888D-2F47-AE7C-6CFF84DDD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73B245-D99F-D14F-9C5F-750832263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B52AC-5851-384D-BAC3-A612B63FF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96D1AD-83F0-5446-B0EA-A331C1DB2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F5E650-7E5F-6F49-8055-29FC9AC5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0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B4E81-BD73-E449-8CD9-A8EF471C2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607515-462F-3B47-B08E-1A4190A9F0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25EA3F-EE69-3D4D-9134-566A02C3A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89FEAF-561A-274A-A935-1EE0AA8A7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B5A53E-5B6C-3147-A6FC-9259F7D3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F6E8C9-5BDC-D048-B742-7E039D60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C9725-5286-4642-ACBB-6BA14A47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55B54E-CDF4-C54E-BB50-37FF86435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47DC1B-7D05-FE46-95B3-CD65DCD89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DDE5F6-D1AB-D14A-AEE1-C8C536CE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835521-3AE3-2245-89B4-3B79E86A1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8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7F6606A-2887-5C43-BCD6-4B0A05BD9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448F61-3692-F54F-974C-52E562C2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5ED0E1-058F-B244-9B36-8DE06282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E993C9-3363-894E-95F8-BA7F3F6A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A0D0A8-695C-6540-847A-73F1CA7F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6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DFCEC-195D-2D4D-B4D4-18D5F203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BF6620-E689-304A-94B5-2DCB76691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F24C3-E8B5-E647-A46C-AA27F5342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37AB-E668-C845-8877-8A1216685445}" type="datetimeFigureOut">
              <a:rPr lang="ru-RU" smtClean="0"/>
              <a:t>16.12.2022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B5BE54-9206-9748-81CC-807F481A1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B5D31-7377-3C41-803B-56531F20B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svg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793" y="1587327"/>
            <a:ext cx="7672039" cy="2770184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Типология политических режимов. Демократия, ее признаки и ценности</a:t>
            </a:r>
            <a:r>
              <a:rPr lang="ru-RU" dirty="0"/>
              <a:t> </a:t>
            </a: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98781E8-3060-8C43-9034-EE43E0086979}"/>
              </a:ext>
            </a:extLst>
          </p:cNvPr>
          <p:cNvSpPr/>
          <p:nvPr/>
        </p:nvSpPr>
        <p:spPr>
          <a:xfrm>
            <a:off x="824088" y="1219179"/>
            <a:ext cx="10543823" cy="3043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терминов. Все они, за исключением двух, связаны с понятием «политический режим»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авторитаризм; 2) федерализм; 3) тоталитаризм; 4) монархия; 5) демократия; 6) диктатура.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два термина, «выпадающие» из общего ряда, и запишите в таблицу цифры, под которыми они указаны.</a:t>
            </a:r>
            <a:r>
              <a:rPr lang="ru-RU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E30A1BB-7118-A240-A623-B6038672D505}"/>
              </a:ext>
            </a:extLst>
          </p:cNvPr>
          <p:cNvSpPr/>
          <p:nvPr/>
        </p:nvSpPr>
        <p:spPr>
          <a:xfrm>
            <a:off x="2694952" y="455809"/>
            <a:ext cx="9073464" cy="4375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Найдите в приведённом ниже списке типы политических режимов и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мажоритарный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тоталитарный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пропорциональный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демократический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авторитарный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легальный</a:t>
            </a:r>
          </a:p>
        </p:txBody>
      </p:sp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9A5C8D4-8B6C-9945-BE8E-3E5D11CDD7DD}"/>
              </a:ext>
            </a:extLst>
          </p:cNvPr>
          <p:cNvSpPr/>
          <p:nvPr/>
        </p:nvSpPr>
        <p:spPr>
          <a:xfrm>
            <a:off x="248356" y="165253"/>
            <a:ext cx="11300177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политических преобразований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изменился политический режим. Какие из приведённых фактов свидетельствуют об утверждении демократии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 Запишите цифры, под которыми они указаны.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появление нового политического лидера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установление многопартийности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утрата популярности ранее известных средств массовой информации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выборов на конкурентной основе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прав и свобод граждан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к мажоритарной избирательной системе</a:t>
            </a:r>
          </a:p>
        </p:txBody>
      </p:sp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A3E235-A357-A54E-B3B1-92BB65F60EB4}"/>
              </a:ext>
            </a:extLst>
          </p:cNvPr>
          <p:cNvSpPr/>
          <p:nvPr/>
        </p:nvSpPr>
        <p:spPr>
          <a:xfrm>
            <a:off x="519289" y="856357"/>
            <a:ext cx="901982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1. Понятие политического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2.  Типологии политических режимов: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демократические и недемократические режимы;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демократические, авторитарные, тоталитарные режимы.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3. Признаки демократического режима: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соблюдение прав человека;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6) наличие демократических выборов органов власти;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подчинение меньшинства большинству и др.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4. Признаки авторитарного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опора власти на традиционные институты (армия, церковь);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ограниченное использование репрессий;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оппозиция существует, но находится под контролем власти и т.д.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5. Признаки тоталитарного режима.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а) </a:t>
            </a:r>
            <a:r>
              <a:rPr lang="ru-RU" sz="2400" dirty="0" err="1">
                <a:solidFill>
                  <a:srgbClr val="000000"/>
                </a:solidFill>
              </a:rPr>
              <a:t>однопартийность</a:t>
            </a:r>
            <a:r>
              <a:rPr lang="ru-RU" sz="2400" dirty="0">
                <a:solidFill>
                  <a:srgbClr val="000000"/>
                </a:solidFill>
              </a:rPr>
              <a:t>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б) единая общеобязательная идеология;</a:t>
            </a:r>
          </a:p>
          <a:p>
            <a:pPr algn="just"/>
            <a:r>
              <a:rPr lang="ru-RU" sz="2400" dirty="0">
                <a:solidFill>
                  <a:srgbClr val="000000"/>
                </a:solidFill>
              </a:rPr>
              <a:t>в) вождизм и т.д.</a:t>
            </a:r>
            <a:endParaRPr lang="ru-RU" sz="2400" b="0" i="0" dirty="0">
              <a:solidFill>
                <a:srgbClr val="000000"/>
              </a:solidFill>
              <a:effectLst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4620FF-46DD-3E4B-B03A-B5E340B6D2B4}"/>
              </a:ext>
            </a:extLst>
          </p:cNvPr>
          <p:cNvSpPr txBox="1"/>
          <p:nvPr/>
        </p:nvSpPr>
        <p:spPr>
          <a:xfrm>
            <a:off x="3182959" y="89624"/>
            <a:ext cx="58260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План по теме Политические режимы</a:t>
            </a:r>
          </a:p>
        </p:txBody>
      </p:sp>
    </p:spTree>
    <p:extLst>
      <p:ext uri="{BB962C8B-B14F-4D97-AF65-F5344CB8AC3E}">
        <p14:creationId xmlns:p14="http://schemas.microsoft.com/office/powerpoint/2010/main" val="2365060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626B50-616C-454C-848F-C581795818DA}"/>
              </a:ext>
            </a:extLst>
          </p:cNvPr>
          <p:cNvSpPr txBox="1"/>
          <p:nvPr/>
        </p:nvSpPr>
        <p:spPr>
          <a:xfrm>
            <a:off x="846667" y="451556"/>
            <a:ext cx="10611555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План по теме: Демократия (Демократия как форма политической организации общества,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Организация власти в демократическом государстве, Демократия, её основные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effectLst/>
                <a:latin typeface=".Ã˛"/>
                <a:ea typeface="Calibri" panose="020F0502020204030204" pitchFamily="34" charset="0"/>
                <a:cs typeface=".Ã˛"/>
              </a:rPr>
              <a:t>ценности и признаки)</a:t>
            </a:r>
            <a:endParaRPr lang="ru-RU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1. Признаки (принципы)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разделение властей;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политическое равноправие;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существование легальной оппозиции;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политический плюрализм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2. Виды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прямая/непосредственная;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представительная.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3. Формы политического участия в демократии: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а) членство в политических партиях;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б) участие в избирательных кампаниях;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в) участие в массовых мирных митингах, шествиях, демонстрациях;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effectLst/>
                <a:latin typeface=".Ã˛"/>
                <a:ea typeface="Calibri" panose="020F0502020204030204" pitchFamily="34" charset="0"/>
                <a:cs typeface=".Ã˛"/>
              </a:rPr>
              <a:t>г) голосование на выборах и т.д.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432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9620F11-7983-6F46-B8A8-0B190A5BA8F2}"/>
              </a:ext>
            </a:extLst>
          </p:cNvPr>
          <p:cNvSpPr/>
          <p:nvPr/>
        </p:nvSpPr>
        <p:spPr>
          <a:xfrm>
            <a:off x="440267" y="165253"/>
            <a:ext cx="11616266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Политическая реформа в стране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способствовала развитию демократии. Какие изменения в жизни общества непосредственно отражают этот процесс?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отмена общеобязательной официальной идеологии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разрешение деятельности политической оппозиции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выборы президента на альтернативной основе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принятие новых законов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закрытие негосударственных учебных заведений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переход к унитарной форме государства</a:t>
            </a:r>
          </a:p>
        </p:txBody>
      </p:sp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320722" y="4044912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B0815C2-D769-754B-99B2-118092E97D68}"/>
              </a:ext>
            </a:extLst>
          </p:cNvPr>
          <p:cNvSpPr/>
          <p:nvPr/>
        </p:nvSpPr>
        <p:spPr>
          <a:xfrm>
            <a:off x="282222" y="311476"/>
            <a:ext cx="11458222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результате преобразований в государстве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изменился политический режим. Какие из приведённых фактов свидетельствуют об утверждении демократии? Запишите цифры, под которыми они указаны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появление нового политического лидера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принятие нового законодательства об образовании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принципа разделения властей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проведение парламентских выборов на конкурентной основе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закрепление многопартийности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национализация некоторых предприятий</a:t>
            </a:r>
          </a:p>
        </p:txBody>
      </p:sp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9804208" y="813812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10212082" y="-417574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B4D21FB-D112-4D4C-8042-D995AA4F7EDA}"/>
              </a:ext>
            </a:extLst>
          </p:cNvPr>
          <p:cNvSpPr/>
          <p:nvPr/>
        </p:nvSpPr>
        <p:spPr>
          <a:xfrm>
            <a:off x="207367" y="191222"/>
            <a:ext cx="10780889" cy="6475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политических режимах и запишите цифры, под которыми они указаны.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признакам политического режима относят систему методов осуществления политической власти.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режимы различаются в зависимости от наличия или отсутствия политических партий в обществе, существования оппозиции, её статуса, взаимоотношений с государственной властью.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Тип политического режима определяется состоянием прав и свобод человека в обществе, развитостью общественно-политических традиций.</a:t>
            </a:r>
          </a:p>
          <a:p>
            <a:pPr marL="34290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Один из признаков демократического государства наличие бюрократического аппарата</a:t>
            </a: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41749" y="2618842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3182159"/>
            <a:ext cx="3800211" cy="367584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48E9E33-14B5-D246-8CD8-ECD74ABAB489}"/>
              </a:ext>
            </a:extLst>
          </p:cNvPr>
          <p:cNvSpPr/>
          <p:nvPr/>
        </p:nvSpPr>
        <p:spPr>
          <a:xfrm>
            <a:off x="3070578" y="129283"/>
            <a:ext cx="9064978" cy="58264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</a:t>
            </a:r>
            <a:r>
              <a:rPr lang="ru-RU" sz="2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регулярно проходят выборы в парламент. Какие из перечисленных признаков позволяют считать политический режим в государстве </a:t>
            </a:r>
            <a:r>
              <a:rPr lang="ru-RU" sz="26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6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недемократическим?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господство единственной официальной государственной идеологии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централизованная экономика, система бюрократического управления ею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активная деятельность институтов гражданского общества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монополия государства на правотворчество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гарантия и соблюдение индивидуальных гражданских прав и свобод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всесторонний контроль за жизнью граждан</a:t>
            </a:r>
          </a:p>
        </p:txBody>
      </p:sp>
    </p:spTree>
    <p:extLst>
      <p:ext uri="{BB962C8B-B14F-4D97-AF65-F5344CB8AC3E}">
        <p14:creationId xmlns:p14="http://schemas.microsoft.com/office/powerpoint/2010/main" val="4115909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619A46B-3F48-B848-BD87-5D0B596B3634}"/>
              </a:ext>
            </a:extLst>
          </p:cNvPr>
          <p:cNvSpPr/>
          <p:nvPr/>
        </p:nvSpPr>
        <p:spPr>
          <a:xfrm>
            <a:off x="1095022" y="733483"/>
            <a:ext cx="89972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FF0000"/>
                </a:solidFill>
              </a:rPr>
              <a:t>Используя обществоведческие знания,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1) Приведите три признака понятия «политический режим»;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2) составьте два предложения: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− одно предложение, содержащее информацию о критериях(-и) выделения типов политических режимов;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</a:rPr>
              <a:t>− одно предложение, раскрывающее особенности тоталитарного политического режима.</a:t>
            </a:r>
            <a:endParaRPr lang="ru-RU" sz="2800" b="0" i="0" dirty="0">
              <a:solidFill>
                <a:srgbClr val="000000"/>
              </a:solidFill>
              <a:effectLst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9CF2744-DC42-A641-B9B6-BF9E741D83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1112002" y="355950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405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2827406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2279201" y="-3535389"/>
            <a:ext cx="9967994" cy="659699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85A76B-670C-7447-AB58-E8EECA129F21}"/>
              </a:ext>
            </a:extLst>
          </p:cNvPr>
          <p:cNvSpPr/>
          <p:nvPr/>
        </p:nvSpPr>
        <p:spPr>
          <a:xfrm>
            <a:off x="541867" y="2676857"/>
            <a:ext cx="86134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Назовите и проиллюстрируйте примерами любые три признака демократии применительно к РФ</a:t>
            </a:r>
            <a:r>
              <a:rPr lang="ru-RU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68340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5C16EC8-E531-A54F-8496-C3EADB06332D}"/>
              </a:ext>
            </a:extLst>
          </p:cNvPr>
          <p:cNvSpPr/>
          <p:nvPr/>
        </p:nvSpPr>
        <p:spPr>
          <a:xfrm>
            <a:off x="1038578" y="2312428"/>
            <a:ext cx="10385777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Приведите три примера, показывающих, что современное демократическое государство реализует общественно значимые задачи и служит обществу в целом.</a:t>
            </a:r>
          </a:p>
        </p:txBody>
      </p:sp>
    </p:spTree>
    <p:extLst>
      <p:ext uri="{BB962C8B-B14F-4D97-AF65-F5344CB8AC3E}">
        <p14:creationId xmlns:p14="http://schemas.microsoft.com/office/powerpoint/2010/main" val="116481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29" y="3559501"/>
            <a:ext cx="9967994" cy="659699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53CAE66-B989-4847-8ED6-5D4E0B533EDE}"/>
              </a:ext>
            </a:extLst>
          </p:cNvPr>
          <p:cNvSpPr/>
          <p:nvPr/>
        </p:nvSpPr>
        <p:spPr>
          <a:xfrm>
            <a:off x="1322789" y="1418009"/>
            <a:ext cx="9954811" cy="1915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Опираясь на обществоведческие знания и факты общественной жизни, приведите три аргумента, подтверждающих необходимость выборов для функционирования и развития демократического государства.</a:t>
            </a:r>
          </a:p>
        </p:txBody>
      </p:sp>
    </p:spTree>
    <p:extLst>
      <p:ext uri="{BB962C8B-B14F-4D97-AF65-F5344CB8AC3E}">
        <p14:creationId xmlns:p14="http://schemas.microsoft.com/office/powerpoint/2010/main" val="1662634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A324F40-ECA4-4A4B-A6EC-0730A5D0660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926164" y="1535242"/>
            <a:ext cx="12873449" cy="851988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1B07F7A-781E-8E40-A657-6E699277C171}"/>
              </a:ext>
            </a:extLst>
          </p:cNvPr>
          <p:cNvSpPr/>
          <p:nvPr/>
        </p:nvSpPr>
        <p:spPr>
          <a:xfrm>
            <a:off x="248355" y="126110"/>
            <a:ext cx="11446934" cy="6117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Выберите верные суждения о демократии и запишите </a:t>
            </a:r>
            <a:r>
              <a:rPr lang="ru-RU" sz="28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Демократии свойственны многообразие политических взглядов, многопартийность.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 – это способ организации общества, при котором широкие слои населения наделены правом участвовать в управлении государством.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 признакам демократии относят пропорциональную избирательную систему.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демократии характерно признание ценности мнений и интересов меньшинства при решении вопросов большинством голосов.</a:t>
            </a:r>
          </a:p>
          <a:p>
            <a:pPr marL="514350" indent="-51435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 и федерация являются формами правления.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3257928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8202812" y="-1939859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-1549831" y="1181290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FC872B2-BD09-AD47-8698-9FF1AC23CE6E}"/>
              </a:ext>
            </a:extLst>
          </p:cNvPr>
          <p:cNvSpPr/>
          <p:nvPr/>
        </p:nvSpPr>
        <p:spPr>
          <a:xfrm>
            <a:off x="2325510" y="659428"/>
            <a:ext cx="9539111" cy="5432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 </a:t>
            </a:r>
            <a:r>
              <a:rPr lang="ru-RU" sz="2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происходят регулярные выборы в парламент. Какие из перечисленных признаков позволяют считать политический режим в государстве </a:t>
            </a:r>
            <a:r>
              <a:rPr lang="ru-RU" sz="24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демократическим? Запишите </a:t>
            </a:r>
            <a:r>
              <a:rPr lang="ru-RU" sz="2400" b="1" u="sng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 которыми они указаны.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Президент страны обладает широкими полномочиями.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Политические партии свободно конкурируют между собой на политической арене.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Правительство страны разрабатывает и исполняет государственный бюджет.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разрешено всё, что не запрещено законом.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на практике реализуется принцип разделения властей.</a:t>
            </a: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Президент страны избирается законодательным собранием.</a:t>
            </a:r>
          </a:p>
        </p:txBody>
      </p:sp>
    </p:spTree>
    <p:extLst>
      <p:ext uri="{BB962C8B-B14F-4D97-AF65-F5344CB8AC3E}">
        <p14:creationId xmlns:p14="http://schemas.microsoft.com/office/powerpoint/2010/main" val="25241253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7667577" y="-226778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0856EE45-E614-974E-ADA3-3575B57E1963}"/>
              </a:ext>
            </a:extLst>
          </p:cNvPr>
          <p:cNvSpPr/>
          <p:nvPr/>
        </p:nvSpPr>
        <p:spPr>
          <a:xfrm>
            <a:off x="2878666" y="1461738"/>
            <a:ext cx="8760178" cy="37575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Демократический режим предполагает многообразие во всех сферах жизни общества. Используя обществоведческий курс, проиллюстрируйте тремя примерами многообразие в обществе. Сначала назовите форму многообразия потом напишите развернутый пример.</a:t>
            </a:r>
          </a:p>
        </p:txBody>
      </p:sp>
    </p:spTree>
    <p:extLst>
      <p:ext uri="{BB962C8B-B14F-4D97-AF65-F5344CB8AC3E}">
        <p14:creationId xmlns:p14="http://schemas.microsoft.com/office/powerpoint/2010/main" val="390667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46573C6-7F8B-F34F-9E0C-A02D20938254}"/>
              </a:ext>
            </a:extLst>
          </p:cNvPr>
          <p:cNvSpPr/>
          <p:nvPr/>
        </p:nvSpPr>
        <p:spPr>
          <a:xfrm>
            <a:off x="3206045" y="1487168"/>
            <a:ext cx="7258756" cy="323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Демократия предполагает верховенство закона и принципа разделения властей. Подтвердите тремя аргументами необходимость соблюдения этих принципов для существования демократии.</a:t>
            </a:r>
          </a:p>
        </p:txBody>
      </p:sp>
    </p:spTree>
    <p:extLst>
      <p:ext uri="{BB962C8B-B14F-4D97-AF65-F5344CB8AC3E}">
        <p14:creationId xmlns:p14="http://schemas.microsoft.com/office/powerpoint/2010/main" val="26777534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FBD3040-305B-434C-B463-2CECA9EB441C}"/>
              </a:ext>
            </a:extLst>
          </p:cNvPr>
          <p:cNvSpPr/>
          <p:nvPr/>
        </p:nvSpPr>
        <p:spPr>
          <a:xfrm>
            <a:off x="2286000" y="1359631"/>
            <a:ext cx="7620000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Как связано формирование среднего класса и утверждение демократии? Приведите три объяснения. </a:t>
            </a:r>
          </a:p>
        </p:txBody>
      </p:sp>
    </p:spTree>
    <p:extLst>
      <p:ext uri="{BB962C8B-B14F-4D97-AF65-F5344CB8AC3E}">
        <p14:creationId xmlns:p14="http://schemas.microsoft.com/office/powerpoint/2010/main" val="5850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D79706D-A1BB-674B-AC01-D761F231CA46}"/>
              </a:ext>
            </a:extLst>
          </p:cNvPr>
          <p:cNvSpPr/>
          <p:nvPr/>
        </p:nvSpPr>
        <p:spPr>
          <a:xfrm>
            <a:off x="2105378" y="2074117"/>
            <a:ext cx="7981244" cy="2176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Считается, что межэтнические конфликты могут помешать утверждению демократии. Выскажите три аргумента в подтверждение данного тезиса.</a:t>
            </a:r>
          </a:p>
        </p:txBody>
      </p:sp>
    </p:spTree>
    <p:extLst>
      <p:ext uri="{BB962C8B-B14F-4D97-AF65-F5344CB8AC3E}">
        <p14:creationId xmlns:p14="http://schemas.microsoft.com/office/powerpoint/2010/main" val="20183782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DE75C36-B032-174A-A0BB-9F539D6A7C12}"/>
              </a:ext>
            </a:extLst>
          </p:cNvPr>
          <p:cNvSpPr/>
          <p:nvPr/>
        </p:nvSpPr>
        <p:spPr>
          <a:xfrm>
            <a:off x="2533823" y="1004297"/>
            <a:ext cx="7439378" cy="4682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государстве М. депутаты парламента предложили отказаться от проведения референдумов, поскольку они решают ту же задачу, что и парламентские выборы. Верна ли такая оценка референдумов? Согласны ли вы с мыслью о том, что только прямая демократия обеспечивает подлинное народовластие. С опорой на знания обществоведческого курса приведите два аргумента в обоснование своего мнения.</a:t>
            </a:r>
          </a:p>
        </p:txBody>
      </p:sp>
    </p:spTree>
    <p:extLst>
      <p:ext uri="{BB962C8B-B14F-4D97-AF65-F5344CB8AC3E}">
        <p14:creationId xmlns:p14="http://schemas.microsoft.com/office/powerpoint/2010/main" val="1630805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3746758" y="-4370767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4C4D979-1C6E-7C40-8C70-0D80233A14A2}"/>
              </a:ext>
            </a:extLst>
          </p:cNvPr>
          <p:cNvSpPr/>
          <p:nvPr/>
        </p:nvSpPr>
        <p:spPr>
          <a:xfrm>
            <a:off x="1665410" y="888738"/>
            <a:ext cx="9798756" cy="5604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Знаменитый российский учёный, общественный деятель и правозащитник А.Д. Сахаров отмечал, что «человеческому обществу необходима интеллектуальная свобода -- свобода получения и распространения информации, свобода непредвзятого и бесстрашного обсуждения, свобода от давления авторитета и предрассудков». Политический и идеологический плюрализм, свобода слова предполагают многообразие точек зрения на существующий политический режим, внутреннюю и внешнюю политику государства, порой не совпадающих с официальной. Угрожает ли это демократии? Назовите не менее двух полезных для государственной власти свойств оппозиции.</a:t>
            </a:r>
          </a:p>
        </p:txBody>
      </p:sp>
    </p:spTree>
    <p:extLst>
      <p:ext uri="{BB962C8B-B14F-4D97-AF65-F5344CB8AC3E}">
        <p14:creationId xmlns:p14="http://schemas.microsoft.com/office/powerpoint/2010/main" val="29481960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 l="34201" r="34201"/>
          <a:stretch>
            <a:fillRect/>
          </a:stretch>
        </p:blipFill>
        <p:spPr>
          <a:xfrm>
            <a:off x="0" y="0"/>
            <a:ext cx="3248747" cy="6858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E4F1A74-B732-5F4F-9B8D-0336908DCC4A}"/>
              </a:ext>
            </a:extLst>
          </p:cNvPr>
          <p:cNvSpPr/>
          <p:nvPr/>
        </p:nvSpPr>
        <p:spPr>
          <a:xfrm>
            <a:off x="3364089" y="414813"/>
            <a:ext cx="8647289" cy="5757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стране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проходят регулярные выборы парламент. Какие признаки позволят сделать вывод том, что в стране </a:t>
            </a:r>
            <a:r>
              <a:rPr lang="ru-RU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утвердился недемократический режим? Запишите цифры, под которыми они указаны. 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600"/>
              </a:spcBef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1) парламент принимает законы.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2) в стране отсутствует свободная конкуренция политических партий.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3) глава государства утверждает приговоры суда.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4) правительство страны разрабатывает и исполняет государственный бюджет.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5) в стране действует конституция. 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  <a:spcBef>
                <a:spcPts val="15"/>
              </a:spcBef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6) права свободы граждан провозглашены, но не соблюдаются. 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9365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252124"/>
            <a:ext cx="12192000" cy="605876"/>
          </a:xfrm>
          <a:prstGeom prst="rect">
            <a:avLst/>
          </a:prstGeom>
          <a:solidFill>
            <a:srgbClr val="FDCF60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065507" y="1590748"/>
            <a:ext cx="4551715" cy="550530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A8B39315-2B5C-7F4A-A2F8-13FE780DF6DC}"/>
              </a:ext>
            </a:extLst>
          </p:cNvPr>
          <p:cNvSpPr/>
          <p:nvPr/>
        </p:nvSpPr>
        <p:spPr>
          <a:xfrm>
            <a:off x="169332" y="68671"/>
            <a:ext cx="9189157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36195" algn="just">
              <a:spcBef>
                <a:spcPts val="850"/>
              </a:spcBef>
            </a:pP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 течение 18 лет страной </a:t>
            </a:r>
            <a:r>
              <a:rPr lang="ru-RU" sz="2400" dirty="0" err="1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 руководит правитель, унаследовавший власть от своего отца. Он восьмой представитель правящей династии. Он единолично определяет цели развития страны способы их достижения. Опорой режима являются церковь и армия. Что из перечисленного характеризует подобный тип политического лидерства? Запишите </a:t>
            </a:r>
            <a:r>
              <a:rPr lang="ru-RU" sz="24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указаны верные характеристики. </a:t>
            </a:r>
          </a:p>
          <a:p>
            <a:pPr marR="36195" algn="just">
              <a:spcBef>
                <a:spcPts val="850"/>
              </a:spcBef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36195" algn="just">
              <a:spcBef>
                <a:spcPts val="850"/>
              </a:spcBef>
            </a:pP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1) анархический                   4) общенациональный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i="1" dirty="0">
                <a:latin typeface="Montserrat Medium" pitchFamily="2" charset="0"/>
                <a:ea typeface="Times New Roman" panose="02020603050405020304" pitchFamily="18" charset="0"/>
                <a:cs typeface="Arial" panose="020B0604020202020204" pitchFamily="34" charset="0"/>
              </a:rPr>
              <a:t>2) </a:t>
            </a:r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региональный                  5) традиционный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latin typeface="Montserrat Medium" pitchFamily="2" charset="0"/>
                <a:ea typeface="Times New Roman" panose="02020603050405020304" pitchFamily="18" charset="0"/>
              </a:rPr>
              <a:t>3) демократический           6) авторитарный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9759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8974868">
            <a:off x="9162526" y="4301448"/>
            <a:ext cx="6058947" cy="605894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884403" y="5109655"/>
            <a:ext cx="2634975" cy="2122241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84DF89B-9027-164A-99B1-5C2F29B8B01A}"/>
              </a:ext>
            </a:extLst>
          </p:cNvPr>
          <p:cNvSpPr/>
          <p:nvPr/>
        </p:nvSpPr>
        <p:spPr>
          <a:xfrm>
            <a:off x="406400" y="687224"/>
            <a:ext cx="11458222" cy="3913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51435">
              <a:spcBef>
                <a:spcPts val="935"/>
              </a:spcBef>
            </a:pP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Государство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— федеративная республика. Какая дополнительная информация поможет сделать вывод том, что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установился демократический политический режим? Найдите приведённом списке характеристики страны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запишите </a:t>
            </a:r>
            <a:r>
              <a:rPr lang="ru-RU" sz="2400" b="1" dirty="0">
                <a:solidFill>
                  <a:srgbClr val="FF0000"/>
                </a:solidFill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под которыми они указаны. </a:t>
            </a:r>
          </a:p>
          <a:p>
            <a:pPr marR="51435">
              <a:spcBef>
                <a:spcPts val="935"/>
              </a:spcBef>
            </a:pPr>
            <a:r>
              <a:rPr lang="ru-RU" sz="2400" dirty="0">
                <a:ea typeface="Times New Roman" panose="02020603050405020304" pitchFamily="18" charset="0"/>
              </a:rPr>
              <a:t>1) В стране реализован принцип разделения властей. </a:t>
            </a:r>
          </a:p>
          <a:p>
            <a:pPr marR="87630"/>
            <a:r>
              <a:rPr lang="ru-RU" sz="2400" dirty="0">
                <a:ea typeface="Times New Roman" panose="02020603050405020304" pitchFamily="18" charset="0"/>
              </a:rPr>
              <a:t>2) Субъекты федерации обладают определённой политической самостоятельностью. </a:t>
            </a:r>
          </a:p>
          <a:p>
            <a:pPr marR="87630"/>
            <a:r>
              <a:rPr lang="ru-RU" sz="2400" dirty="0">
                <a:ea typeface="Times New Roman" panose="02020603050405020304" pitchFamily="18" charset="0"/>
              </a:rPr>
              <a:t>3) Страна </a:t>
            </a:r>
            <a:r>
              <a:rPr lang="ru-RU" sz="2400" dirty="0" err="1">
                <a:ea typeface="Times New Roman" panose="02020603050405020304" pitchFamily="18" charset="0"/>
              </a:rPr>
              <a:t>Z</a:t>
            </a:r>
            <a:r>
              <a:rPr lang="ru-RU" sz="2400" dirty="0">
                <a:ea typeface="Times New Roman" panose="02020603050405020304" pitchFamily="18" charset="0"/>
              </a:rPr>
              <a:t> разделена на пять областей. </a:t>
            </a:r>
          </a:p>
          <a:p>
            <a:pPr>
              <a:spcBef>
                <a:spcPts val="75"/>
              </a:spcBef>
            </a:pPr>
            <a:r>
              <a:rPr lang="ru-RU" sz="2400" dirty="0">
                <a:ea typeface="Times New Roman" panose="02020603050405020304" pitchFamily="18" charset="0"/>
              </a:rPr>
              <a:t>4) В стране </a:t>
            </a:r>
            <a:r>
              <a:rPr lang="ru-RU" sz="2400" dirty="0" err="1">
                <a:ea typeface="Times New Roman" panose="02020603050405020304" pitchFamily="18" charset="0"/>
              </a:rPr>
              <a:t>Z</a:t>
            </a:r>
            <a:r>
              <a:rPr lang="ru-RU" sz="2400" dirty="0">
                <a:ea typeface="Times New Roman" panose="02020603050405020304" pitchFamily="18" charset="0"/>
              </a:rPr>
              <a:t> права свободы граждан гарантированы законом. </a:t>
            </a:r>
          </a:p>
          <a:p>
            <a:pPr>
              <a:spcBef>
                <a:spcPts val="20"/>
              </a:spcBef>
            </a:pPr>
            <a:r>
              <a:rPr lang="ru-RU" sz="2400" dirty="0">
                <a:ea typeface="Times New Roman" panose="02020603050405020304" pitchFamily="18" charset="0"/>
              </a:rPr>
              <a:t>5) В стране регулярно на альтернативной основе проводятся свободные выборы. </a:t>
            </a:r>
          </a:p>
          <a:p>
            <a:pPr>
              <a:spcBef>
                <a:spcPts val="20"/>
              </a:spcBef>
            </a:pPr>
            <a:r>
              <a:rPr lang="ru-RU" sz="2400" dirty="0">
                <a:ea typeface="Times New Roman" panose="02020603050405020304" pitchFamily="18" charset="0"/>
              </a:rPr>
              <a:t>6) На политической арене конкурируют несколько партий.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934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548055" y="6512739"/>
            <a:ext cx="10847535" cy="153245"/>
            <a:chOff x="0" y="0"/>
            <a:chExt cx="40453856" cy="571500"/>
          </a:xfrm>
        </p:grpSpPr>
        <p:sp>
          <p:nvSpPr>
            <p:cNvPr id="4" name="Freeform 4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7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090206" y="1234435"/>
            <a:ext cx="4228795" cy="534675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E9AA098-E672-EB4B-BD2A-8234EB02CB00}"/>
              </a:ext>
            </a:extLst>
          </p:cNvPr>
          <p:cNvSpPr/>
          <p:nvPr/>
        </p:nvSpPr>
        <p:spPr>
          <a:xfrm>
            <a:off x="373179" y="315237"/>
            <a:ext cx="8341843" cy="5573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56210" algn="just"/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 политических режимах запишите </a:t>
            </a:r>
            <a:r>
              <a:rPr lang="ru-RU" sz="22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2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 </a:t>
            </a:r>
            <a:endParaRPr lang="ru-RU" sz="2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9385">
              <a:spcBef>
                <a:spcPts val="54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1) Политический режим характеризуется совокупностью методов осуществления государственной власти.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2) В демократическом государстве реализуется принцип политического плюрализма.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621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3) Представительство различных политических партий законодательных органах — отличительный признак тоталитарного режима.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1290">
              <a:spcBef>
                <a:spcPts val="20"/>
              </a:spcBef>
            </a:pPr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4) Демократическому политическому режиму свойствен диалог между государством гражданским обществом.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4940"/>
            <a:r>
              <a:rPr lang="ru-RU" sz="2200" dirty="0">
                <a:latin typeface="Montserrat Medium" pitchFamily="2" charset="0"/>
                <a:ea typeface="Times New Roman" panose="02020603050405020304" pitchFamily="18" charset="0"/>
              </a:rPr>
              <a:t>5) Принцип разделения властей является основополагающим для авторитарного государства. 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8050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8665" y="6772545"/>
            <a:ext cx="10847535" cy="153245"/>
            <a:chOff x="0" y="0"/>
            <a:chExt cx="40453856" cy="571500"/>
          </a:xfrm>
        </p:grpSpPr>
        <p:sp>
          <p:nvSpPr>
            <p:cNvPr id="3" name="Freeform 3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694123" y="2648582"/>
            <a:ext cx="4481868" cy="4156518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AA599D9-76CA-E940-92FE-BC35170888EF}"/>
              </a:ext>
            </a:extLst>
          </p:cNvPr>
          <p:cNvSpPr/>
          <p:nvPr/>
        </p:nvSpPr>
        <p:spPr>
          <a:xfrm>
            <a:off x="146756" y="140203"/>
            <a:ext cx="871525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17. Какие признаки (сущностные элементы) демократии отмечены авторами? (Укажите любые три признака /сущностных элемента). Кого авторы называют носителями власти? Какие еще формы, наряду с выборами являющиеся частями демократической практики, упомянуты в тексте? (Назовите любые три формы).</a:t>
            </a:r>
            <a:r>
              <a:rPr lang="ru-RU" sz="2400" dirty="0"/>
              <a:t> </a:t>
            </a:r>
          </a:p>
          <a:p>
            <a:endParaRPr lang="ru-RU" sz="2400" dirty="0"/>
          </a:p>
          <a:p>
            <a:r>
              <a:rPr lang="ru-RU" sz="2400" dirty="0"/>
              <a:t>18. Привлекая обществоведческие знания, приведите три признака понятия “тоталитаризм”.</a:t>
            </a:r>
          </a:p>
          <a:p>
            <a:endParaRPr lang="ru-RU" sz="2400" dirty="0"/>
          </a:p>
          <a:p>
            <a:r>
              <a:rPr lang="ru-RU" sz="2400" dirty="0"/>
              <a:t>19. На примере высших органов власти и должностного лица РФ покажите любые три присущих демократии легитимных способа ответственности управляющих за свои решения. </a:t>
            </a:r>
          </a:p>
          <a:p>
            <a:endParaRPr lang="ru-RU" sz="2400" dirty="0"/>
          </a:p>
          <a:p>
            <a:r>
              <a:rPr lang="ru-RU" sz="2400" dirty="0"/>
              <a:t>20. Возможна ли прямая демократия в современном государстве? Используя текст, обществоведческие знания и факты общественной жизни, приведите три обоснования своего мнения</a:t>
            </a:r>
          </a:p>
        </p:txBody>
      </p:sp>
    </p:spTree>
    <p:extLst>
      <p:ext uri="{BB962C8B-B14F-4D97-AF65-F5344CB8AC3E}">
        <p14:creationId xmlns:p14="http://schemas.microsoft.com/office/powerpoint/2010/main" val="3628474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144000" y="4669558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3909F43-4E8D-E345-891B-EBDD611B0BA5}"/>
              </a:ext>
            </a:extLst>
          </p:cNvPr>
          <p:cNvSpPr/>
          <p:nvPr/>
        </p:nvSpPr>
        <p:spPr>
          <a:xfrm>
            <a:off x="209101" y="145619"/>
            <a:ext cx="114523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о демократии, её основных ценностях и признаках и запишите цифры, под которыми они указаны.</a:t>
            </a: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1) Демократия признаёт народ единственным и высшим источником государственной власти.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2) К признакам демократии относят государственный контроль над частной жизнью граждан.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3) Государственная власть при демократии может считаться легитимной, если её формирование и существование поддержаны народом в соответствии с нормами.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4) Демократия признаёт безусловный приоритет интересов личности над интересами государства.</a:t>
            </a:r>
            <a:endParaRPr lang="ru-RU" sz="2400" dirty="0"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ea typeface="Times New Roman" panose="02020603050405020304" pitchFamily="18" charset="0"/>
              </a:rPr>
              <a:t>5) Демократии свойственно доминирование идеологии одной партии на политической арене.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0076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649956" y="4458626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44A9AED-CB99-5E44-A787-2E0AF747E1D4}"/>
              </a:ext>
            </a:extLst>
          </p:cNvPr>
          <p:cNvSpPr/>
          <p:nvPr/>
        </p:nvSpPr>
        <p:spPr>
          <a:xfrm>
            <a:off x="727408" y="356565"/>
            <a:ext cx="10290548" cy="4558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регулярно проходят выборы в законодательное собрание. Какие факты позволят сделать вывод о том, что в государстве </a:t>
            </a:r>
            <a:r>
              <a:rPr lang="ru-RU" sz="2400" dirty="0" err="1">
                <a:solidFill>
                  <a:srgbClr val="FF0000"/>
                </a:solidFill>
                <a:ea typeface="Times New Roman" panose="02020603050405020304" pitchFamily="18" charset="0"/>
              </a:rPr>
              <a:t>Z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 установился тоталитарный политический режим? Запишите цифры, под которыми они указаны.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1) Законодательное собрание принимает законы.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2) Конституция закрепляет руководящую роль единственной партии.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3) Осуществляется прямое регулирование государством всех сфер общественной жизни.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4) Главой государства является президент.</a:t>
            </a:r>
          </a:p>
          <a:p>
            <a:r>
              <a:rPr lang="ru-RU" sz="2400" dirty="0">
                <a:ea typeface="Times New Roman" panose="02020603050405020304" pitchFamily="18" charset="0"/>
              </a:rPr>
              <a:t>5) Президент избирается законодательным собранием.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a typeface="Calibri" panose="020F0502020204030204" pitchFamily="34" charset="0"/>
                <a:cs typeface="Times New Roman" panose="02020603050405020304" pitchFamily="18" charset="0"/>
              </a:rPr>
              <a:t>6) Осуществляется административный контроль над отправлением правосудия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1683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1723</Words>
  <Application>Microsoft Macintosh PowerPoint</Application>
  <PresentationFormat>Широкоэкранный</PresentationFormat>
  <Paragraphs>148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7" baseType="lpstr">
      <vt:lpstr>.Ã˛</vt:lpstr>
      <vt:lpstr>Arial</vt:lpstr>
      <vt:lpstr>Calibri</vt:lpstr>
      <vt:lpstr>Calibri Light</vt:lpstr>
      <vt:lpstr>Montserrat Medium</vt:lpstr>
      <vt:lpstr>Montserrat Semi-Bold</vt:lpstr>
      <vt:lpstr>Times New Roman</vt:lpstr>
      <vt:lpstr>Тема Office</vt:lpstr>
      <vt:lpstr>Типология политических режимов. Демократия, ее признаки и ценности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43</cp:revision>
  <dcterms:created xsi:type="dcterms:W3CDTF">2020-12-16T09:42:50Z</dcterms:created>
  <dcterms:modified xsi:type="dcterms:W3CDTF">2022-12-16T09:57:52Z</dcterms:modified>
</cp:coreProperties>
</file>