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 id="280" r:id="rId3"/>
    <p:sldId id="279" r:id="rId4"/>
    <p:sldId id="275" r:id="rId5"/>
    <p:sldId id="266" r:id="rId6"/>
    <p:sldId id="304" r:id="rId7"/>
    <p:sldId id="296" r:id="rId8"/>
    <p:sldId id="295" r:id="rId9"/>
    <p:sldId id="305" r:id="rId10"/>
    <p:sldId id="294" r:id="rId11"/>
    <p:sldId id="293" r:id="rId12"/>
    <p:sldId id="292" r:id="rId13"/>
    <p:sldId id="267" r:id="rId14"/>
    <p:sldId id="318" r:id="rId15"/>
    <p:sldId id="315" r:id="rId16"/>
    <p:sldId id="316" r:id="rId17"/>
    <p:sldId id="317" r:id="rId18"/>
    <p:sldId id="272" r:id="rId19"/>
    <p:sldId id="311" r:id="rId20"/>
    <p:sldId id="282" r:id="rId21"/>
    <p:sldId id="291" r:id="rId22"/>
    <p:sldId id="288" r:id="rId23"/>
    <p:sldId id="319" r:id="rId24"/>
    <p:sldId id="320" r:id="rId25"/>
    <p:sldId id="321" r:id="rId26"/>
    <p:sldId id="322" r:id="rId27"/>
    <p:sldId id="323" r:id="rId28"/>
    <p:sldId id="324" r:id="rId29"/>
    <p:sldId id="325" r:id="rId30"/>
    <p:sldId id="326" r:id="rId31"/>
    <p:sldId id="327" r:id="rId32"/>
    <p:sldId id="328" r:id="rId33"/>
    <p:sldId id="329" r:id="rId34"/>
    <p:sldId id="330" r:id="rId35"/>
    <p:sldId id="331" r:id="rId36"/>
    <p:sldId id="332" r:id="rId37"/>
    <p:sldId id="333" r:id="rId38"/>
    <p:sldId id="334" r:id="rId39"/>
    <p:sldId id="335" r:id="rId40"/>
    <p:sldId id="336" r:id="rId41"/>
    <p:sldId id="337" r:id="rId42"/>
    <p:sldId id="262" r:id="rId43"/>
    <p:sldId id="265" r:id="rId44"/>
    <p:sldId id="259" r:id="rId45"/>
    <p:sldId id="338" r:id="rId46"/>
    <p:sldId id="313" r:id="rId47"/>
    <p:sldId id="339" r:id="rId48"/>
    <p:sldId id="340" r:id="rId49"/>
    <p:sldId id="341" r:id="rId50"/>
    <p:sldId id="342" r:id="rId5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13"/>
    <p:restoredTop sz="94681"/>
  </p:normalViewPr>
  <p:slideViewPr>
    <p:cSldViewPr snapToGrid="0" snapToObjects="1">
      <p:cViewPr varScale="1">
        <p:scale>
          <a:sx n="118" d="100"/>
          <a:sy n="118" d="100"/>
        </p:scale>
        <p:origin x="464"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8D93902-DC62-AB43-8F41-4D1DB02FD400}"/>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85588AB6-4EC6-0A4A-A38E-8C87064F263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8EA094DE-B294-9546-902E-97FA5822AEA4}"/>
              </a:ext>
            </a:extLst>
          </p:cNvPr>
          <p:cNvSpPr>
            <a:spLocks noGrp="1"/>
          </p:cNvSpPr>
          <p:nvPr>
            <p:ph type="dt" sz="half" idx="10"/>
          </p:nvPr>
        </p:nvSpPr>
        <p:spPr/>
        <p:txBody>
          <a:bodyPr/>
          <a:lstStyle/>
          <a:p>
            <a:fld id="{E8606A00-E900-504B-8CD6-3A2B2EBC25A5}" type="datetimeFigureOut">
              <a:rPr lang="ru-RU" smtClean="0"/>
              <a:t>27.05.2023</a:t>
            </a:fld>
            <a:endParaRPr lang="ru-RU"/>
          </a:p>
        </p:txBody>
      </p:sp>
      <p:sp>
        <p:nvSpPr>
          <p:cNvPr id="5" name="Нижний колонтитул 4">
            <a:extLst>
              <a:ext uri="{FF2B5EF4-FFF2-40B4-BE49-F238E27FC236}">
                <a16:creationId xmlns:a16="http://schemas.microsoft.com/office/drawing/2014/main" id="{5AD53452-E6E1-7746-B2E8-7A0F840F63E5}"/>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85FDD448-79F2-034C-A6F8-782153C15AB8}"/>
              </a:ext>
            </a:extLst>
          </p:cNvPr>
          <p:cNvSpPr>
            <a:spLocks noGrp="1"/>
          </p:cNvSpPr>
          <p:nvPr>
            <p:ph type="sldNum" sz="quarter" idx="12"/>
          </p:nvPr>
        </p:nvSpPr>
        <p:spPr/>
        <p:txBody>
          <a:bodyPr/>
          <a:lstStyle/>
          <a:p>
            <a:fld id="{A38D36F6-4F01-B44C-9879-B916E1A29EC5}" type="slidenum">
              <a:rPr lang="ru-RU" smtClean="0"/>
              <a:t>‹#›</a:t>
            </a:fld>
            <a:endParaRPr lang="ru-RU"/>
          </a:p>
        </p:txBody>
      </p:sp>
    </p:spTree>
    <p:extLst>
      <p:ext uri="{BB962C8B-B14F-4D97-AF65-F5344CB8AC3E}">
        <p14:creationId xmlns:p14="http://schemas.microsoft.com/office/powerpoint/2010/main" val="28218518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C183A47-3622-A341-8922-99E4341B0F26}"/>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B58FEC94-20D3-0249-945F-931876D2F108}"/>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48C34377-FDC0-B442-AC21-1E839DBA7092}"/>
              </a:ext>
            </a:extLst>
          </p:cNvPr>
          <p:cNvSpPr>
            <a:spLocks noGrp="1"/>
          </p:cNvSpPr>
          <p:nvPr>
            <p:ph type="dt" sz="half" idx="10"/>
          </p:nvPr>
        </p:nvSpPr>
        <p:spPr/>
        <p:txBody>
          <a:bodyPr/>
          <a:lstStyle/>
          <a:p>
            <a:fld id="{E8606A00-E900-504B-8CD6-3A2B2EBC25A5}" type="datetimeFigureOut">
              <a:rPr lang="ru-RU" smtClean="0"/>
              <a:t>27.05.2023</a:t>
            </a:fld>
            <a:endParaRPr lang="ru-RU"/>
          </a:p>
        </p:txBody>
      </p:sp>
      <p:sp>
        <p:nvSpPr>
          <p:cNvPr id="5" name="Нижний колонтитул 4">
            <a:extLst>
              <a:ext uri="{FF2B5EF4-FFF2-40B4-BE49-F238E27FC236}">
                <a16:creationId xmlns:a16="http://schemas.microsoft.com/office/drawing/2014/main" id="{4A925BC8-4E21-C944-83C9-B1E97C9509E6}"/>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52ABE8A4-DD68-6C46-A5AB-075CD03FDC7C}"/>
              </a:ext>
            </a:extLst>
          </p:cNvPr>
          <p:cNvSpPr>
            <a:spLocks noGrp="1"/>
          </p:cNvSpPr>
          <p:nvPr>
            <p:ph type="sldNum" sz="quarter" idx="12"/>
          </p:nvPr>
        </p:nvSpPr>
        <p:spPr/>
        <p:txBody>
          <a:bodyPr/>
          <a:lstStyle/>
          <a:p>
            <a:fld id="{A38D36F6-4F01-B44C-9879-B916E1A29EC5}" type="slidenum">
              <a:rPr lang="ru-RU" smtClean="0"/>
              <a:t>‹#›</a:t>
            </a:fld>
            <a:endParaRPr lang="ru-RU"/>
          </a:p>
        </p:txBody>
      </p:sp>
    </p:spTree>
    <p:extLst>
      <p:ext uri="{BB962C8B-B14F-4D97-AF65-F5344CB8AC3E}">
        <p14:creationId xmlns:p14="http://schemas.microsoft.com/office/powerpoint/2010/main" val="5875145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3B1E628-4307-5B46-8FF8-8ECB9CDA5EE3}"/>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A74C97CD-A385-D54E-AE74-F082426CD1E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449D40A4-6B97-A047-B8FF-5368C22F9CE1}"/>
              </a:ext>
            </a:extLst>
          </p:cNvPr>
          <p:cNvSpPr>
            <a:spLocks noGrp="1"/>
          </p:cNvSpPr>
          <p:nvPr>
            <p:ph type="dt" sz="half" idx="10"/>
          </p:nvPr>
        </p:nvSpPr>
        <p:spPr/>
        <p:txBody>
          <a:bodyPr/>
          <a:lstStyle/>
          <a:p>
            <a:fld id="{E8606A00-E900-504B-8CD6-3A2B2EBC25A5}" type="datetimeFigureOut">
              <a:rPr lang="ru-RU" smtClean="0"/>
              <a:t>27.05.2023</a:t>
            </a:fld>
            <a:endParaRPr lang="ru-RU"/>
          </a:p>
        </p:txBody>
      </p:sp>
      <p:sp>
        <p:nvSpPr>
          <p:cNvPr id="5" name="Нижний колонтитул 4">
            <a:extLst>
              <a:ext uri="{FF2B5EF4-FFF2-40B4-BE49-F238E27FC236}">
                <a16:creationId xmlns:a16="http://schemas.microsoft.com/office/drawing/2014/main" id="{E8AAE4FF-3529-6549-B3DF-CA5DE5369A62}"/>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7E42C239-8F17-124F-830A-0D0B67B3479B}"/>
              </a:ext>
            </a:extLst>
          </p:cNvPr>
          <p:cNvSpPr>
            <a:spLocks noGrp="1"/>
          </p:cNvSpPr>
          <p:nvPr>
            <p:ph type="sldNum" sz="quarter" idx="12"/>
          </p:nvPr>
        </p:nvSpPr>
        <p:spPr/>
        <p:txBody>
          <a:bodyPr/>
          <a:lstStyle/>
          <a:p>
            <a:fld id="{A38D36F6-4F01-B44C-9879-B916E1A29EC5}" type="slidenum">
              <a:rPr lang="ru-RU" smtClean="0"/>
              <a:t>‹#›</a:t>
            </a:fld>
            <a:endParaRPr lang="ru-RU"/>
          </a:p>
        </p:txBody>
      </p:sp>
    </p:spTree>
    <p:extLst>
      <p:ext uri="{BB962C8B-B14F-4D97-AF65-F5344CB8AC3E}">
        <p14:creationId xmlns:p14="http://schemas.microsoft.com/office/powerpoint/2010/main" val="2951900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3CD6331-A4E9-E046-9201-6EAEFE206A6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BC4E904B-C5B1-D447-AA22-CE578C57C59F}"/>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029DFA47-8BC1-4D42-9E8A-8992FA37C31A}"/>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F0B1473F-5FC0-6C4D-9CC8-5A60C2118AE5}"/>
              </a:ext>
            </a:extLst>
          </p:cNvPr>
          <p:cNvSpPr>
            <a:spLocks noGrp="1"/>
          </p:cNvSpPr>
          <p:nvPr>
            <p:ph type="dt" sz="half" idx="10"/>
          </p:nvPr>
        </p:nvSpPr>
        <p:spPr/>
        <p:txBody>
          <a:bodyPr/>
          <a:lstStyle/>
          <a:p>
            <a:fld id="{E8606A00-E900-504B-8CD6-3A2B2EBC25A5}" type="datetimeFigureOut">
              <a:rPr lang="ru-RU" smtClean="0"/>
              <a:t>27.05.2023</a:t>
            </a:fld>
            <a:endParaRPr lang="ru-RU"/>
          </a:p>
        </p:txBody>
      </p:sp>
      <p:sp>
        <p:nvSpPr>
          <p:cNvPr id="6" name="Нижний колонтитул 5">
            <a:extLst>
              <a:ext uri="{FF2B5EF4-FFF2-40B4-BE49-F238E27FC236}">
                <a16:creationId xmlns:a16="http://schemas.microsoft.com/office/drawing/2014/main" id="{1A67A9CC-9063-3041-BE57-C72265C3A1AA}"/>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F7B595A5-660E-AE4F-9871-B8BD106E475E}"/>
              </a:ext>
            </a:extLst>
          </p:cNvPr>
          <p:cNvSpPr>
            <a:spLocks noGrp="1"/>
          </p:cNvSpPr>
          <p:nvPr>
            <p:ph type="sldNum" sz="quarter" idx="12"/>
          </p:nvPr>
        </p:nvSpPr>
        <p:spPr/>
        <p:txBody>
          <a:bodyPr/>
          <a:lstStyle/>
          <a:p>
            <a:fld id="{A38D36F6-4F01-B44C-9879-B916E1A29EC5}" type="slidenum">
              <a:rPr lang="ru-RU" smtClean="0"/>
              <a:t>‹#›</a:t>
            </a:fld>
            <a:endParaRPr lang="ru-RU"/>
          </a:p>
        </p:txBody>
      </p:sp>
    </p:spTree>
    <p:extLst>
      <p:ext uri="{BB962C8B-B14F-4D97-AF65-F5344CB8AC3E}">
        <p14:creationId xmlns:p14="http://schemas.microsoft.com/office/powerpoint/2010/main" val="17450467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8F66204-6F54-014E-82E3-DFE1AFBE3067}"/>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88227908-9BCD-6642-AEBA-0ECE385177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4A8E3203-5772-5E4B-A7F9-2FE260FD4AF9}"/>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D1A8A2E7-5E81-0344-A024-2F0BF296BA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632DACED-F9EF-C84D-A5E2-221CE7D7A9CF}"/>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69A2C58A-9B70-8541-8578-351985F4141C}"/>
              </a:ext>
            </a:extLst>
          </p:cNvPr>
          <p:cNvSpPr>
            <a:spLocks noGrp="1"/>
          </p:cNvSpPr>
          <p:nvPr>
            <p:ph type="dt" sz="half" idx="10"/>
          </p:nvPr>
        </p:nvSpPr>
        <p:spPr/>
        <p:txBody>
          <a:bodyPr/>
          <a:lstStyle/>
          <a:p>
            <a:fld id="{E8606A00-E900-504B-8CD6-3A2B2EBC25A5}" type="datetimeFigureOut">
              <a:rPr lang="ru-RU" smtClean="0"/>
              <a:t>27.05.2023</a:t>
            </a:fld>
            <a:endParaRPr lang="ru-RU"/>
          </a:p>
        </p:txBody>
      </p:sp>
      <p:sp>
        <p:nvSpPr>
          <p:cNvPr id="8" name="Нижний колонтитул 7">
            <a:extLst>
              <a:ext uri="{FF2B5EF4-FFF2-40B4-BE49-F238E27FC236}">
                <a16:creationId xmlns:a16="http://schemas.microsoft.com/office/drawing/2014/main" id="{BD9F6412-A252-FE46-B363-286568F81E28}"/>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BF587C00-2ABE-F646-B3F9-0744D1885E8A}"/>
              </a:ext>
            </a:extLst>
          </p:cNvPr>
          <p:cNvSpPr>
            <a:spLocks noGrp="1"/>
          </p:cNvSpPr>
          <p:nvPr>
            <p:ph type="sldNum" sz="quarter" idx="12"/>
          </p:nvPr>
        </p:nvSpPr>
        <p:spPr/>
        <p:txBody>
          <a:bodyPr/>
          <a:lstStyle/>
          <a:p>
            <a:fld id="{A38D36F6-4F01-B44C-9879-B916E1A29EC5}" type="slidenum">
              <a:rPr lang="ru-RU" smtClean="0"/>
              <a:t>‹#›</a:t>
            </a:fld>
            <a:endParaRPr lang="ru-RU"/>
          </a:p>
        </p:txBody>
      </p:sp>
    </p:spTree>
    <p:extLst>
      <p:ext uri="{BB962C8B-B14F-4D97-AF65-F5344CB8AC3E}">
        <p14:creationId xmlns:p14="http://schemas.microsoft.com/office/powerpoint/2010/main" val="10916692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D9EDCBD-D3FF-AE43-90FB-1ABA18DED60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9B98DB93-CE46-BF46-A4D6-8FD9661A7EED}"/>
              </a:ext>
            </a:extLst>
          </p:cNvPr>
          <p:cNvSpPr>
            <a:spLocks noGrp="1"/>
          </p:cNvSpPr>
          <p:nvPr>
            <p:ph type="dt" sz="half" idx="10"/>
          </p:nvPr>
        </p:nvSpPr>
        <p:spPr/>
        <p:txBody>
          <a:bodyPr/>
          <a:lstStyle/>
          <a:p>
            <a:fld id="{E8606A00-E900-504B-8CD6-3A2B2EBC25A5}" type="datetimeFigureOut">
              <a:rPr lang="ru-RU" smtClean="0"/>
              <a:t>27.05.2023</a:t>
            </a:fld>
            <a:endParaRPr lang="ru-RU"/>
          </a:p>
        </p:txBody>
      </p:sp>
      <p:sp>
        <p:nvSpPr>
          <p:cNvPr id="4" name="Нижний колонтитул 3">
            <a:extLst>
              <a:ext uri="{FF2B5EF4-FFF2-40B4-BE49-F238E27FC236}">
                <a16:creationId xmlns:a16="http://schemas.microsoft.com/office/drawing/2014/main" id="{B7BB6587-823C-BB4B-B239-8D63C97D9FAC}"/>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BEE192DB-DA78-4640-B2BD-F2350655B58B}"/>
              </a:ext>
            </a:extLst>
          </p:cNvPr>
          <p:cNvSpPr>
            <a:spLocks noGrp="1"/>
          </p:cNvSpPr>
          <p:nvPr>
            <p:ph type="sldNum" sz="quarter" idx="12"/>
          </p:nvPr>
        </p:nvSpPr>
        <p:spPr/>
        <p:txBody>
          <a:bodyPr/>
          <a:lstStyle/>
          <a:p>
            <a:fld id="{A38D36F6-4F01-B44C-9879-B916E1A29EC5}" type="slidenum">
              <a:rPr lang="ru-RU" smtClean="0"/>
              <a:t>‹#›</a:t>
            </a:fld>
            <a:endParaRPr lang="ru-RU"/>
          </a:p>
        </p:txBody>
      </p:sp>
    </p:spTree>
    <p:extLst>
      <p:ext uri="{BB962C8B-B14F-4D97-AF65-F5344CB8AC3E}">
        <p14:creationId xmlns:p14="http://schemas.microsoft.com/office/powerpoint/2010/main" val="10478435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032F2D0F-7194-C845-8A1A-0FDCE69CD1B9}"/>
              </a:ext>
            </a:extLst>
          </p:cNvPr>
          <p:cNvSpPr>
            <a:spLocks noGrp="1"/>
          </p:cNvSpPr>
          <p:nvPr>
            <p:ph type="dt" sz="half" idx="10"/>
          </p:nvPr>
        </p:nvSpPr>
        <p:spPr/>
        <p:txBody>
          <a:bodyPr/>
          <a:lstStyle/>
          <a:p>
            <a:fld id="{E8606A00-E900-504B-8CD6-3A2B2EBC25A5}" type="datetimeFigureOut">
              <a:rPr lang="ru-RU" smtClean="0"/>
              <a:t>27.05.2023</a:t>
            </a:fld>
            <a:endParaRPr lang="ru-RU"/>
          </a:p>
        </p:txBody>
      </p:sp>
      <p:sp>
        <p:nvSpPr>
          <p:cNvPr id="3" name="Нижний колонтитул 2">
            <a:extLst>
              <a:ext uri="{FF2B5EF4-FFF2-40B4-BE49-F238E27FC236}">
                <a16:creationId xmlns:a16="http://schemas.microsoft.com/office/drawing/2014/main" id="{F5E932B9-6C28-6946-B8A9-A745168A40ED}"/>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FBD258F0-9964-B948-A650-37092CD47AD2}"/>
              </a:ext>
            </a:extLst>
          </p:cNvPr>
          <p:cNvSpPr>
            <a:spLocks noGrp="1"/>
          </p:cNvSpPr>
          <p:nvPr>
            <p:ph type="sldNum" sz="quarter" idx="12"/>
          </p:nvPr>
        </p:nvSpPr>
        <p:spPr/>
        <p:txBody>
          <a:bodyPr/>
          <a:lstStyle/>
          <a:p>
            <a:fld id="{A38D36F6-4F01-B44C-9879-B916E1A29EC5}" type="slidenum">
              <a:rPr lang="ru-RU" smtClean="0"/>
              <a:t>‹#›</a:t>
            </a:fld>
            <a:endParaRPr lang="ru-RU"/>
          </a:p>
        </p:txBody>
      </p:sp>
    </p:spTree>
    <p:extLst>
      <p:ext uri="{BB962C8B-B14F-4D97-AF65-F5344CB8AC3E}">
        <p14:creationId xmlns:p14="http://schemas.microsoft.com/office/powerpoint/2010/main" val="24097844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45F4A75-6915-0B47-9589-2BD6288AF0C8}"/>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EB6B59EC-99E5-4C4D-85AD-27CA70A9395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63CF8330-B408-4848-9D16-2C5D85A60D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4D5A5B55-E750-3F42-BDD2-3C5B05219201}"/>
              </a:ext>
            </a:extLst>
          </p:cNvPr>
          <p:cNvSpPr>
            <a:spLocks noGrp="1"/>
          </p:cNvSpPr>
          <p:nvPr>
            <p:ph type="dt" sz="half" idx="10"/>
          </p:nvPr>
        </p:nvSpPr>
        <p:spPr/>
        <p:txBody>
          <a:bodyPr/>
          <a:lstStyle/>
          <a:p>
            <a:fld id="{E8606A00-E900-504B-8CD6-3A2B2EBC25A5}" type="datetimeFigureOut">
              <a:rPr lang="ru-RU" smtClean="0"/>
              <a:t>27.05.2023</a:t>
            </a:fld>
            <a:endParaRPr lang="ru-RU"/>
          </a:p>
        </p:txBody>
      </p:sp>
      <p:sp>
        <p:nvSpPr>
          <p:cNvPr id="6" name="Нижний колонтитул 5">
            <a:extLst>
              <a:ext uri="{FF2B5EF4-FFF2-40B4-BE49-F238E27FC236}">
                <a16:creationId xmlns:a16="http://schemas.microsoft.com/office/drawing/2014/main" id="{EEE09309-BE24-2F45-A0AF-53139B60DCA7}"/>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607E95E7-5D78-944A-8647-934BEE948244}"/>
              </a:ext>
            </a:extLst>
          </p:cNvPr>
          <p:cNvSpPr>
            <a:spLocks noGrp="1"/>
          </p:cNvSpPr>
          <p:nvPr>
            <p:ph type="sldNum" sz="quarter" idx="12"/>
          </p:nvPr>
        </p:nvSpPr>
        <p:spPr/>
        <p:txBody>
          <a:bodyPr/>
          <a:lstStyle/>
          <a:p>
            <a:fld id="{A38D36F6-4F01-B44C-9879-B916E1A29EC5}" type="slidenum">
              <a:rPr lang="ru-RU" smtClean="0"/>
              <a:t>‹#›</a:t>
            </a:fld>
            <a:endParaRPr lang="ru-RU"/>
          </a:p>
        </p:txBody>
      </p:sp>
    </p:spTree>
    <p:extLst>
      <p:ext uri="{BB962C8B-B14F-4D97-AF65-F5344CB8AC3E}">
        <p14:creationId xmlns:p14="http://schemas.microsoft.com/office/powerpoint/2010/main" val="6746875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760BCC0-55ED-024E-944D-D0566B5A4A32}"/>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B4BF829E-A837-5B42-ACC3-6DA75150FF1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1E448E7C-6FBE-7840-8F9C-FB7C572393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AF1D4696-731F-AD4F-BE4C-89EF20AD6CB1}"/>
              </a:ext>
            </a:extLst>
          </p:cNvPr>
          <p:cNvSpPr>
            <a:spLocks noGrp="1"/>
          </p:cNvSpPr>
          <p:nvPr>
            <p:ph type="dt" sz="half" idx="10"/>
          </p:nvPr>
        </p:nvSpPr>
        <p:spPr/>
        <p:txBody>
          <a:bodyPr/>
          <a:lstStyle/>
          <a:p>
            <a:fld id="{E8606A00-E900-504B-8CD6-3A2B2EBC25A5}" type="datetimeFigureOut">
              <a:rPr lang="ru-RU" smtClean="0"/>
              <a:t>27.05.2023</a:t>
            </a:fld>
            <a:endParaRPr lang="ru-RU"/>
          </a:p>
        </p:txBody>
      </p:sp>
      <p:sp>
        <p:nvSpPr>
          <p:cNvPr id="6" name="Нижний колонтитул 5">
            <a:extLst>
              <a:ext uri="{FF2B5EF4-FFF2-40B4-BE49-F238E27FC236}">
                <a16:creationId xmlns:a16="http://schemas.microsoft.com/office/drawing/2014/main" id="{9FBD560A-897F-0540-B32E-EFB6CAF1381C}"/>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8A8D9C15-435A-1E4D-90B2-1892883541DC}"/>
              </a:ext>
            </a:extLst>
          </p:cNvPr>
          <p:cNvSpPr>
            <a:spLocks noGrp="1"/>
          </p:cNvSpPr>
          <p:nvPr>
            <p:ph type="sldNum" sz="quarter" idx="12"/>
          </p:nvPr>
        </p:nvSpPr>
        <p:spPr/>
        <p:txBody>
          <a:bodyPr/>
          <a:lstStyle/>
          <a:p>
            <a:fld id="{A38D36F6-4F01-B44C-9879-B916E1A29EC5}" type="slidenum">
              <a:rPr lang="ru-RU" smtClean="0"/>
              <a:t>‹#›</a:t>
            </a:fld>
            <a:endParaRPr lang="ru-RU"/>
          </a:p>
        </p:txBody>
      </p:sp>
    </p:spTree>
    <p:extLst>
      <p:ext uri="{BB962C8B-B14F-4D97-AF65-F5344CB8AC3E}">
        <p14:creationId xmlns:p14="http://schemas.microsoft.com/office/powerpoint/2010/main" val="5449290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4A695D3-822C-9F4E-90DD-1DE08BD11580}"/>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4FCC46D2-88AF-CA40-8C1E-52E6136FC3DF}"/>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EB9C5A82-1E27-2141-9A28-DB1CF5CD4D23}"/>
              </a:ext>
            </a:extLst>
          </p:cNvPr>
          <p:cNvSpPr>
            <a:spLocks noGrp="1"/>
          </p:cNvSpPr>
          <p:nvPr>
            <p:ph type="dt" sz="half" idx="10"/>
          </p:nvPr>
        </p:nvSpPr>
        <p:spPr/>
        <p:txBody>
          <a:bodyPr/>
          <a:lstStyle/>
          <a:p>
            <a:fld id="{E8606A00-E900-504B-8CD6-3A2B2EBC25A5}" type="datetimeFigureOut">
              <a:rPr lang="ru-RU" smtClean="0"/>
              <a:t>27.05.2023</a:t>
            </a:fld>
            <a:endParaRPr lang="ru-RU"/>
          </a:p>
        </p:txBody>
      </p:sp>
      <p:sp>
        <p:nvSpPr>
          <p:cNvPr id="5" name="Нижний колонтитул 4">
            <a:extLst>
              <a:ext uri="{FF2B5EF4-FFF2-40B4-BE49-F238E27FC236}">
                <a16:creationId xmlns:a16="http://schemas.microsoft.com/office/drawing/2014/main" id="{1A4060EF-9827-A942-A6B5-DD61B29D295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5078F3E9-91B0-AF48-B68A-DEA698D0D58C}"/>
              </a:ext>
            </a:extLst>
          </p:cNvPr>
          <p:cNvSpPr>
            <a:spLocks noGrp="1"/>
          </p:cNvSpPr>
          <p:nvPr>
            <p:ph type="sldNum" sz="quarter" idx="12"/>
          </p:nvPr>
        </p:nvSpPr>
        <p:spPr/>
        <p:txBody>
          <a:bodyPr/>
          <a:lstStyle/>
          <a:p>
            <a:fld id="{A38D36F6-4F01-B44C-9879-B916E1A29EC5}" type="slidenum">
              <a:rPr lang="ru-RU" smtClean="0"/>
              <a:t>‹#›</a:t>
            </a:fld>
            <a:endParaRPr lang="ru-RU"/>
          </a:p>
        </p:txBody>
      </p:sp>
    </p:spTree>
    <p:extLst>
      <p:ext uri="{BB962C8B-B14F-4D97-AF65-F5344CB8AC3E}">
        <p14:creationId xmlns:p14="http://schemas.microsoft.com/office/powerpoint/2010/main" val="36367594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6D34B7F3-F6EA-9F4D-AAA0-ECC0DC1925CD}"/>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5F143598-00C1-6642-A0A5-EF1A0B933A06}"/>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1A4045F-7AD5-9841-8D55-EF4B3C45FA45}"/>
              </a:ext>
            </a:extLst>
          </p:cNvPr>
          <p:cNvSpPr>
            <a:spLocks noGrp="1"/>
          </p:cNvSpPr>
          <p:nvPr>
            <p:ph type="dt" sz="half" idx="10"/>
          </p:nvPr>
        </p:nvSpPr>
        <p:spPr/>
        <p:txBody>
          <a:bodyPr/>
          <a:lstStyle/>
          <a:p>
            <a:fld id="{E8606A00-E900-504B-8CD6-3A2B2EBC25A5}" type="datetimeFigureOut">
              <a:rPr lang="ru-RU" smtClean="0"/>
              <a:t>27.05.2023</a:t>
            </a:fld>
            <a:endParaRPr lang="ru-RU"/>
          </a:p>
        </p:txBody>
      </p:sp>
      <p:sp>
        <p:nvSpPr>
          <p:cNvPr id="5" name="Нижний колонтитул 4">
            <a:extLst>
              <a:ext uri="{FF2B5EF4-FFF2-40B4-BE49-F238E27FC236}">
                <a16:creationId xmlns:a16="http://schemas.microsoft.com/office/drawing/2014/main" id="{7D361FFE-A267-A540-A31B-6273F3E960E3}"/>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D5284B6C-FFB2-6749-9336-E4014799DC8F}"/>
              </a:ext>
            </a:extLst>
          </p:cNvPr>
          <p:cNvSpPr>
            <a:spLocks noGrp="1"/>
          </p:cNvSpPr>
          <p:nvPr>
            <p:ph type="sldNum" sz="quarter" idx="12"/>
          </p:nvPr>
        </p:nvSpPr>
        <p:spPr/>
        <p:txBody>
          <a:bodyPr/>
          <a:lstStyle/>
          <a:p>
            <a:fld id="{A38D36F6-4F01-B44C-9879-B916E1A29EC5}" type="slidenum">
              <a:rPr lang="ru-RU" smtClean="0"/>
              <a:t>‹#›</a:t>
            </a:fld>
            <a:endParaRPr lang="ru-RU"/>
          </a:p>
        </p:txBody>
      </p:sp>
    </p:spTree>
    <p:extLst>
      <p:ext uri="{BB962C8B-B14F-4D97-AF65-F5344CB8AC3E}">
        <p14:creationId xmlns:p14="http://schemas.microsoft.com/office/powerpoint/2010/main" val="40127797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497BE89-F6A3-FA4F-8D7C-C58D20C5980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AFB5B6B4-D549-5C43-93F8-41C7E356715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8AFA10DB-F154-A141-94C8-BE80ADD86F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606A00-E900-504B-8CD6-3A2B2EBC25A5}" type="datetimeFigureOut">
              <a:rPr lang="ru-RU" smtClean="0"/>
              <a:t>27.05.2023</a:t>
            </a:fld>
            <a:endParaRPr lang="ru-RU"/>
          </a:p>
        </p:txBody>
      </p:sp>
      <p:sp>
        <p:nvSpPr>
          <p:cNvPr id="5" name="Нижний колонтитул 4">
            <a:extLst>
              <a:ext uri="{FF2B5EF4-FFF2-40B4-BE49-F238E27FC236}">
                <a16:creationId xmlns:a16="http://schemas.microsoft.com/office/drawing/2014/main" id="{78608B6B-9F76-9F43-8AAC-CDA9E882EB6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C907FFEF-1F70-2144-A669-CA76F4312A8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8D36F6-4F01-B44C-9879-B916E1A29EC5}" type="slidenum">
              <a:rPr lang="ru-RU" smtClean="0"/>
              <a:t>‹#›</a:t>
            </a:fld>
            <a:endParaRPr lang="ru-RU"/>
          </a:p>
        </p:txBody>
      </p:sp>
    </p:spTree>
    <p:extLst>
      <p:ext uri="{BB962C8B-B14F-4D97-AF65-F5344CB8AC3E}">
        <p14:creationId xmlns:p14="http://schemas.microsoft.com/office/powerpoint/2010/main" val="22540268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svg"/><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svg"/><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svg"/><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21.svg"/><Relationship Id="rId4" Type="http://schemas.openxmlformats.org/officeDocument/2006/relationships/image" Target="../media/image14.png"/></Relationships>
</file>

<file path=ppt/slides/_rels/slide36.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21.svg"/><Relationship Id="rId4" Type="http://schemas.openxmlformats.org/officeDocument/2006/relationships/image" Target="../media/image14.png"/></Relationships>
</file>

<file path=ppt/slides/_rels/slide37.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21.svg"/><Relationship Id="rId4" Type="http://schemas.openxmlformats.org/officeDocument/2006/relationships/image" Target="../media/image14.png"/></Relationships>
</file>

<file path=ppt/slides/_rels/slide3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25.svg"/><Relationship Id="rId4" Type="http://schemas.openxmlformats.org/officeDocument/2006/relationships/image" Target="../media/image24.png"/></Relationships>
</file>

<file path=ppt/slides/_rels/slide44.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21.svg"/><Relationship Id="rId4" Type="http://schemas.openxmlformats.org/officeDocument/2006/relationships/image" Target="../media/image14.png"/></Relationships>
</file>

<file path=ppt/slides/_rels/slide45.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21.svg"/><Relationship Id="rId4" Type="http://schemas.openxmlformats.org/officeDocument/2006/relationships/image" Target="../media/image14.png"/></Relationships>
</file>

<file path=ppt/slides/_rels/slide46.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21.svg"/><Relationship Id="rId4" Type="http://schemas.openxmlformats.org/officeDocument/2006/relationships/image" Target="../media/image14.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AE6DA4-73E3-3E40-A1B6-4E84902A5959}"/>
              </a:ext>
            </a:extLst>
          </p:cNvPr>
          <p:cNvSpPr>
            <a:spLocks noGrp="1"/>
          </p:cNvSpPr>
          <p:nvPr>
            <p:ph type="ctrTitle"/>
          </p:nvPr>
        </p:nvSpPr>
        <p:spPr>
          <a:xfrm>
            <a:off x="574837" y="752723"/>
            <a:ext cx="7672039" cy="3113094"/>
          </a:xfrm>
        </p:spPr>
        <p:txBody>
          <a:bodyPr>
            <a:normAutofit fontScale="90000"/>
          </a:bodyPr>
          <a:lstStyle/>
          <a:p>
            <a:r>
              <a:rPr lang="ru-RU" b="1" dirty="0"/>
              <a:t>Споры, порядок их рассмотрения. Основные правила и принципы гражданского процесса</a:t>
            </a:r>
            <a:endParaRPr lang="ru-RU" dirty="0"/>
          </a:p>
        </p:txBody>
      </p:sp>
      <p:pic>
        <p:nvPicPr>
          <p:cNvPr id="4" name="Picture 7">
            <a:extLst>
              <a:ext uri="{FF2B5EF4-FFF2-40B4-BE49-F238E27FC236}">
                <a16:creationId xmlns:a16="http://schemas.microsoft.com/office/drawing/2014/main" id="{0A0AD42F-03A2-F24E-98D1-0EDCC7FB7202}"/>
              </a:ext>
            </a:extLst>
          </p:cNvPr>
          <p:cNvPicPr>
            <a:picLocks noChangeAspect="1"/>
          </p:cNvPicPr>
          <p:nvPr/>
        </p:nvPicPr>
        <p:blipFill>
          <a:blip r:embed="rId2"/>
          <a:srcRect/>
          <a:stretch>
            <a:fillRect/>
          </a:stretch>
        </p:blipFill>
        <p:spPr>
          <a:xfrm>
            <a:off x="8166410" y="1230473"/>
            <a:ext cx="3720790" cy="5270688"/>
          </a:xfrm>
          <a:prstGeom prst="rect">
            <a:avLst/>
          </a:prstGeom>
        </p:spPr>
      </p:pic>
    </p:spTree>
    <p:extLst>
      <p:ext uri="{BB962C8B-B14F-4D97-AF65-F5344CB8AC3E}">
        <p14:creationId xmlns:p14="http://schemas.microsoft.com/office/powerpoint/2010/main" val="32809721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6791740">
            <a:off x="-595349" y="-430943"/>
            <a:ext cx="2075159" cy="2014791"/>
          </a:xfrm>
          <a:prstGeom prst="rect">
            <a:avLst/>
          </a:prstGeom>
        </p:spPr>
      </p:pic>
      <p:pic>
        <p:nvPicPr>
          <p:cNvPr id="3" name="Picture 3"/>
          <p:cNvPicPr>
            <a:picLocks noChangeAspect="1"/>
          </p:cNvPicPr>
          <p:nvPr/>
        </p:nvPicPr>
        <p:blipFill>
          <a:blip r:embed="rId3">
            <a:alphaModFix amt="19999"/>
          </a:blip>
          <a:srcRect/>
          <a:stretch>
            <a:fillRect/>
          </a:stretch>
        </p:blipFill>
        <p:spPr>
          <a:xfrm rot="-9562250">
            <a:off x="-1690678" y="-1428740"/>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9562250">
            <a:off x="-1904544" y="-2169720"/>
            <a:ext cx="3381357" cy="3503996"/>
          </a:xfrm>
          <a:prstGeom prst="rect">
            <a:avLst/>
          </a:prstGeom>
        </p:spPr>
      </p:pic>
      <p:pic>
        <p:nvPicPr>
          <p:cNvPr id="6" name="Picture 6"/>
          <p:cNvPicPr>
            <a:picLocks noChangeAspect="1"/>
          </p:cNvPicPr>
          <p:nvPr/>
        </p:nvPicPr>
        <p:blipFill>
          <a:blip r:embed="rId2">
            <a:alphaModFix amt="19999"/>
          </a:blip>
          <a:srcRect/>
          <a:stretch>
            <a:fillRect/>
          </a:stretch>
        </p:blipFill>
        <p:spPr>
          <a:xfrm rot="-10800000">
            <a:off x="-1669934" y="-1206414"/>
            <a:ext cx="3339867" cy="3242707"/>
          </a:xfrm>
          <a:prstGeom prst="rect">
            <a:avLst/>
          </a:prstGeom>
        </p:spPr>
      </p:pic>
      <p:sp>
        <p:nvSpPr>
          <p:cNvPr id="5" name="Прямоугольник 4">
            <a:extLst>
              <a:ext uri="{FF2B5EF4-FFF2-40B4-BE49-F238E27FC236}">
                <a16:creationId xmlns:a16="http://schemas.microsoft.com/office/drawing/2014/main" id="{994B29EE-1093-2F49-A4D5-C35A489D266A}"/>
              </a:ext>
            </a:extLst>
          </p:cNvPr>
          <p:cNvSpPr/>
          <p:nvPr/>
        </p:nvSpPr>
        <p:spPr>
          <a:xfrm>
            <a:off x="601363" y="372678"/>
            <a:ext cx="11257005" cy="4631461"/>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Антон М. купил путёвку в дом отдыха. Вернувшись, он обратился с иском в суд, поскольку туристическое агентство нарушило договор об оказании услуг: номер, в который поселили клиента, не соответствовал условиям договора. Туристическое агентство будет участвовать в данном судебном разбирательстве как</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истец</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ответчик</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нарушитель</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подозреваемый</a:t>
            </a:r>
          </a:p>
        </p:txBody>
      </p:sp>
    </p:spTree>
    <p:extLst>
      <p:ext uri="{BB962C8B-B14F-4D97-AF65-F5344CB8AC3E}">
        <p14:creationId xmlns:p14="http://schemas.microsoft.com/office/powerpoint/2010/main" val="37117718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605936" y="3617657"/>
            <a:ext cx="2893803" cy="2809619"/>
          </a:xfrm>
          <a:prstGeom prst="rect">
            <a:avLst/>
          </a:prstGeom>
        </p:spPr>
      </p:pic>
      <p:pic>
        <p:nvPicPr>
          <p:cNvPr id="3" name="Picture 3"/>
          <p:cNvPicPr>
            <a:picLocks noChangeAspect="1"/>
          </p:cNvPicPr>
          <p:nvPr/>
        </p:nvPicPr>
        <p:blipFill>
          <a:blip r:embed="rId3">
            <a:alphaModFix amt="19999"/>
          </a:blip>
          <a:srcRect/>
          <a:stretch>
            <a:fillRect/>
          </a:stretch>
        </p:blipFill>
        <p:spPr>
          <a:xfrm rot="5798684">
            <a:off x="-473600" y="4795209"/>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5798684">
            <a:off x="-931589" y="5350077"/>
            <a:ext cx="3381357" cy="3503996"/>
          </a:xfrm>
          <a:prstGeom prst="rect">
            <a:avLst/>
          </a:prstGeom>
        </p:spPr>
      </p:pic>
      <p:sp>
        <p:nvSpPr>
          <p:cNvPr id="5" name="Прямоугольник 4">
            <a:extLst>
              <a:ext uri="{FF2B5EF4-FFF2-40B4-BE49-F238E27FC236}">
                <a16:creationId xmlns:a16="http://schemas.microsoft.com/office/drawing/2014/main" id="{1C2A2556-54D8-3449-AFF0-8E3C23D7E3F3}"/>
              </a:ext>
            </a:extLst>
          </p:cNvPr>
          <p:cNvSpPr/>
          <p:nvPr/>
        </p:nvSpPr>
        <p:spPr>
          <a:xfrm>
            <a:off x="423584" y="561729"/>
            <a:ext cx="11550113" cy="4221092"/>
          </a:xfrm>
          <a:prstGeom prst="rect">
            <a:avLst/>
          </a:prstGeom>
        </p:spPr>
        <p:txBody>
          <a:bodyPr wrap="square">
            <a:spAutoFit/>
          </a:bodyPr>
          <a:lstStyle/>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По итогам конкурса на замещение должности секретаря-референта работодатель отказал 50-летней Анне Ивановне, полностью соответствующей по своим профессиональным качествам должностным требованиям. На работу была принята 19-летняя студентка, не имевшая опыта работы и специального образования. Анна Ивановна сочла свои права нарушенными и обратилась в суд. Правомерны ли претензии Анны Ивановны? Дайте обоснованный ответ. В рамках какого судопроизводства будет рассмотрено это дело? Какая процессуальная роль будет у Анны Ивановны в судебном разбирательстве?</a:t>
            </a:r>
          </a:p>
        </p:txBody>
      </p:sp>
    </p:spTree>
    <p:extLst>
      <p:ext uri="{BB962C8B-B14F-4D97-AF65-F5344CB8AC3E}">
        <p14:creationId xmlns:p14="http://schemas.microsoft.com/office/powerpoint/2010/main" val="27486228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04DEAE04-C217-9346-B264-7E188D59F19B}"/>
              </a:ext>
            </a:extLst>
          </p:cNvPr>
          <p:cNvPicPr>
            <a:picLocks noChangeAspect="1"/>
          </p:cNvPicPr>
          <p:nvPr/>
        </p:nvPicPr>
        <p:blipFill>
          <a:blip r:embed="rId2"/>
          <a:srcRect/>
          <a:stretch>
            <a:fillRect/>
          </a:stretch>
        </p:blipFill>
        <p:spPr>
          <a:xfrm rot="1532132">
            <a:off x="-293457" y="3879585"/>
            <a:ext cx="9967994" cy="6596999"/>
          </a:xfrm>
          <a:prstGeom prst="rect">
            <a:avLst/>
          </a:prstGeom>
        </p:spPr>
      </p:pic>
      <p:sp>
        <p:nvSpPr>
          <p:cNvPr id="2" name="Прямоугольник 1">
            <a:extLst>
              <a:ext uri="{FF2B5EF4-FFF2-40B4-BE49-F238E27FC236}">
                <a16:creationId xmlns:a16="http://schemas.microsoft.com/office/drawing/2014/main" id="{C9E7C1F0-6821-B24C-B803-96D0397A14DF}"/>
              </a:ext>
            </a:extLst>
          </p:cNvPr>
          <p:cNvSpPr/>
          <p:nvPr/>
        </p:nvSpPr>
        <p:spPr>
          <a:xfrm>
            <a:off x="448962" y="106714"/>
            <a:ext cx="11294076" cy="5656100"/>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Гражданин К. заключил договор с фирмой об изготовлении и установке межкомнатных дверей. Бригада монтажников из этой фирмы произвела соответствующие работы, качество которых не устроило гражданина К. После того как фирма отказалась удовлетворить его требования по устранению недоделок, он обратился в суд. Каков статус гражданина К. в судебном разбирательстве?</a:t>
            </a:r>
          </a:p>
          <a:p>
            <a:pPr>
              <a:lnSpc>
                <a:spcPct val="107000"/>
              </a:lnSpc>
              <a:spcAft>
                <a:spcPts val="800"/>
              </a:spcAft>
            </a:pP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истец</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ответчик</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потерпевший</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обвинитель</a:t>
            </a:r>
          </a:p>
        </p:txBody>
      </p:sp>
    </p:spTree>
    <p:extLst>
      <p:ext uri="{BB962C8B-B14F-4D97-AF65-F5344CB8AC3E}">
        <p14:creationId xmlns:p14="http://schemas.microsoft.com/office/powerpoint/2010/main" val="18600326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5"/>
          <p:cNvSpPr txBox="1"/>
          <p:nvPr/>
        </p:nvSpPr>
        <p:spPr>
          <a:xfrm>
            <a:off x="685800" y="519222"/>
            <a:ext cx="5901490" cy="461665"/>
          </a:xfrm>
          <a:prstGeom prst="rect">
            <a:avLst/>
          </a:prstGeom>
        </p:spPr>
        <p:txBody>
          <a:bodyPr lIns="0" tIns="0" rIns="0" bIns="0" rtlCol="0" anchor="t">
            <a:spAutoFit/>
          </a:bodyPr>
          <a:lstStyle/>
          <a:p>
            <a:pPr>
              <a:lnSpc>
                <a:spcPts val="3616"/>
              </a:lnSpc>
            </a:pPr>
            <a:r>
              <a:rPr lang="en-US" sz="3013">
                <a:solidFill>
                  <a:srgbClr val="FFFFFF"/>
                </a:solidFill>
                <a:latin typeface="Montserrat Semi-Bold"/>
              </a:rPr>
              <a:t>ПРИЗНАКИ ПОЛИТИЧЕСКОЙ ВЛАСТИ</a:t>
            </a:r>
          </a:p>
        </p:txBody>
      </p:sp>
      <p:pic>
        <p:nvPicPr>
          <p:cNvPr id="6" name="Picture 2">
            <a:extLst>
              <a:ext uri="{FF2B5EF4-FFF2-40B4-BE49-F238E27FC236}">
                <a16:creationId xmlns:a16="http://schemas.microsoft.com/office/drawing/2014/main" id="{BAF20764-998E-2B47-94BB-74B38075DEDE}"/>
              </a:ext>
            </a:extLst>
          </p:cNvPr>
          <p:cNvPicPr>
            <a:picLocks noChangeAspect="1"/>
          </p:cNvPicPr>
          <p:nvPr/>
        </p:nvPicPr>
        <p:blipFill>
          <a:blip r:embed="rId2"/>
          <a:srcRect/>
          <a:stretch>
            <a:fillRect/>
          </a:stretch>
        </p:blipFill>
        <p:spPr>
          <a:xfrm rot="1532132">
            <a:off x="3668943" y="4026340"/>
            <a:ext cx="9967994" cy="6596999"/>
          </a:xfrm>
          <a:prstGeom prst="rect">
            <a:avLst/>
          </a:prstGeom>
        </p:spPr>
      </p:pic>
      <p:sp>
        <p:nvSpPr>
          <p:cNvPr id="2" name="Прямоугольник 1">
            <a:extLst>
              <a:ext uri="{FF2B5EF4-FFF2-40B4-BE49-F238E27FC236}">
                <a16:creationId xmlns:a16="http://schemas.microsoft.com/office/drawing/2014/main" id="{173534EA-B45A-884D-817D-67C4F32B22CF}"/>
              </a:ext>
            </a:extLst>
          </p:cNvPr>
          <p:cNvSpPr/>
          <p:nvPr/>
        </p:nvSpPr>
        <p:spPr>
          <a:xfrm>
            <a:off x="685800" y="750054"/>
            <a:ext cx="10978978" cy="3812006"/>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Согласно Гражданско-процессуальному кодексу РФ сторона в гражданском процессе, предъявляющая требования, – это</a:t>
            </a:r>
          </a:p>
          <a:p>
            <a:pPr>
              <a:lnSpc>
                <a:spcPct val="107000"/>
              </a:lnSpc>
              <a:spcAft>
                <a:spcPts val="800"/>
              </a:spcAft>
            </a:pP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прокурор</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потерпевший</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ответчик</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истец</a:t>
            </a:r>
          </a:p>
        </p:txBody>
      </p:sp>
    </p:spTree>
    <p:extLst>
      <p:ext uri="{BB962C8B-B14F-4D97-AF65-F5344CB8AC3E}">
        <p14:creationId xmlns:p14="http://schemas.microsoft.com/office/powerpoint/2010/main" val="13228190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alphaModFix amt="19999"/>
          </a:blip>
          <a:srcRect/>
          <a:stretch>
            <a:fillRect/>
          </a:stretch>
        </p:blipFill>
        <p:spPr>
          <a:xfrm rot="6026777">
            <a:off x="8527266" y="4297548"/>
            <a:ext cx="2717698" cy="2638638"/>
          </a:xfrm>
          <a:prstGeom prst="rect">
            <a:avLst/>
          </a:prstGeom>
        </p:spPr>
      </p:pic>
      <p:pic>
        <p:nvPicPr>
          <p:cNvPr id="4" name="Picture 4"/>
          <p:cNvPicPr>
            <a:picLocks noChangeAspect="1"/>
          </p:cNvPicPr>
          <p:nvPr/>
        </p:nvPicPr>
        <p:blipFill>
          <a:blip r:embed="rId3">
            <a:alphaModFix amt="19999"/>
          </a:blip>
          <a:srcRect/>
          <a:stretch>
            <a:fillRect/>
          </a:stretch>
        </p:blipFill>
        <p:spPr>
          <a:xfrm rot="-2672515">
            <a:off x="8819102" y="4081330"/>
            <a:ext cx="4366699" cy="4525077"/>
          </a:xfrm>
          <a:prstGeom prst="rect">
            <a:avLst/>
          </a:prstGeom>
        </p:spPr>
      </p:pic>
      <p:pic>
        <p:nvPicPr>
          <p:cNvPr id="5" name="Picture 5"/>
          <p:cNvPicPr>
            <a:picLocks noChangeAspect="1"/>
          </p:cNvPicPr>
          <p:nvPr/>
        </p:nvPicPr>
        <p:blipFill>
          <a:blip r:embed="rId3">
            <a:alphaModFix amt="19999"/>
          </a:blip>
          <a:srcRect/>
          <a:stretch>
            <a:fillRect/>
          </a:stretch>
        </p:blipFill>
        <p:spPr>
          <a:xfrm rot="-2672515">
            <a:off x="9826600" y="4473141"/>
            <a:ext cx="4366699" cy="4525077"/>
          </a:xfrm>
          <a:prstGeom prst="rect">
            <a:avLst/>
          </a:prstGeom>
        </p:spPr>
      </p:pic>
      <p:sp>
        <p:nvSpPr>
          <p:cNvPr id="7" name="Rectangle 4">
            <a:extLst>
              <a:ext uri="{FF2B5EF4-FFF2-40B4-BE49-F238E27FC236}">
                <a16:creationId xmlns:a16="http://schemas.microsoft.com/office/drawing/2014/main" id="{D6923E1A-299B-584F-B1C9-1E6ADCA1EEDA}"/>
              </a:ext>
            </a:extLst>
          </p:cNvPr>
          <p:cNvSpPr>
            <a:spLocks noChangeArrowheads="1"/>
          </p:cNvSpPr>
          <p:nvPr/>
        </p:nvSpPr>
        <p:spPr bwMode="auto">
          <a:xfrm>
            <a:off x="-758832" y="947256"/>
            <a:ext cx="20045431"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2" name="Прямоугольник 1">
            <a:extLst>
              <a:ext uri="{FF2B5EF4-FFF2-40B4-BE49-F238E27FC236}">
                <a16:creationId xmlns:a16="http://schemas.microsoft.com/office/drawing/2014/main" id="{9C0F4A79-7851-0046-9879-49323D406E72}"/>
              </a:ext>
            </a:extLst>
          </p:cNvPr>
          <p:cNvSpPr/>
          <p:nvPr/>
        </p:nvSpPr>
        <p:spPr>
          <a:xfrm>
            <a:off x="617838" y="557054"/>
            <a:ext cx="11084011" cy="4734053"/>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Ирина претендует на наследство умершего брата. Юлия, дочь умершего, отказалась выделить своей тёте соответствующую долю. Ирина обратилась в суд. Ирина будет участвовать в данном судебном разбирательстве как</a:t>
            </a:r>
          </a:p>
          <a:p>
            <a:pPr>
              <a:lnSpc>
                <a:spcPct val="107000"/>
              </a:lnSpc>
              <a:spcAft>
                <a:spcPts val="800"/>
              </a:spcAft>
            </a:pP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истец</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ответчик</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нарушитель</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подозреваемый</a:t>
            </a:r>
          </a:p>
        </p:txBody>
      </p:sp>
    </p:spTree>
    <p:extLst>
      <p:ext uri="{BB962C8B-B14F-4D97-AF65-F5344CB8AC3E}">
        <p14:creationId xmlns:p14="http://schemas.microsoft.com/office/powerpoint/2010/main" val="4459223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a:off x="8067727" y="3551293"/>
            <a:ext cx="2576567" cy="2501612"/>
          </a:xfrm>
          <a:prstGeom prst="rect">
            <a:avLst/>
          </a:prstGeom>
        </p:spPr>
      </p:pic>
      <p:pic>
        <p:nvPicPr>
          <p:cNvPr id="8" name="Picture 8"/>
          <p:cNvPicPr>
            <a:picLocks noChangeAspect="1"/>
          </p:cNvPicPr>
          <p:nvPr/>
        </p:nvPicPr>
        <p:blipFill>
          <a:blip r:embed="rId3">
            <a:alphaModFix amt="19999"/>
          </a:blip>
          <a:srcRect/>
          <a:stretch>
            <a:fillRect/>
          </a:stretch>
        </p:blipFill>
        <p:spPr>
          <a:xfrm rot="1787001">
            <a:off x="9019997" y="4226820"/>
            <a:ext cx="3754585" cy="3890761"/>
          </a:xfrm>
          <a:prstGeom prst="rect">
            <a:avLst/>
          </a:prstGeom>
        </p:spPr>
      </p:pic>
      <p:pic>
        <p:nvPicPr>
          <p:cNvPr id="9" name="Picture 9"/>
          <p:cNvPicPr>
            <a:picLocks noChangeAspect="1"/>
          </p:cNvPicPr>
          <p:nvPr/>
        </p:nvPicPr>
        <p:blipFill>
          <a:blip r:embed="rId4">
            <a:alphaModFix amt="19999"/>
          </a:blip>
          <a:srcRect/>
          <a:stretch>
            <a:fillRect/>
          </a:stretch>
        </p:blipFill>
        <p:spPr>
          <a:xfrm rot="1787001">
            <a:off x="9019997" y="5048314"/>
            <a:ext cx="3754585" cy="3890761"/>
          </a:xfrm>
          <a:prstGeom prst="rect">
            <a:avLst/>
          </a:prstGeom>
        </p:spPr>
      </p:pic>
      <p:sp>
        <p:nvSpPr>
          <p:cNvPr id="3" name="Прямоугольник 2">
            <a:extLst>
              <a:ext uri="{FF2B5EF4-FFF2-40B4-BE49-F238E27FC236}">
                <a16:creationId xmlns:a16="http://schemas.microsoft.com/office/drawing/2014/main" id="{5F86C34C-B692-B044-B627-202D265AD66E}"/>
              </a:ext>
            </a:extLst>
          </p:cNvPr>
          <p:cNvSpPr/>
          <p:nvPr/>
        </p:nvSpPr>
        <p:spPr>
          <a:xfrm>
            <a:off x="691977" y="145553"/>
            <a:ext cx="11182865" cy="6322308"/>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 районном суде рассматривается иск гражданки М. об установлении отцовства гражданина К. в отношении её несовершеннолетнего сына. Найдите в приведённом списке термины, которые могут быть использованы при характеристике судебного разбирательства по этому делу, и запишите цифры, под которыми они указаны.</a:t>
            </a:r>
          </a:p>
          <a:p>
            <a:pPr>
              <a:lnSpc>
                <a:spcPct val="107000"/>
              </a:lnSpc>
              <a:spcAft>
                <a:spcPts val="800"/>
              </a:spcAft>
            </a:pP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истец</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уголовный процесс</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ответчик</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потерпевший</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гражданский процесс</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арбитражный процесс</a:t>
            </a:r>
          </a:p>
        </p:txBody>
      </p:sp>
    </p:spTree>
    <p:extLst>
      <p:ext uri="{BB962C8B-B14F-4D97-AF65-F5344CB8AC3E}">
        <p14:creationId xmlns:p14="http://schemas.microsoft.com/office/powerpoint/2010/main" val="23031071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8517274" y="776190"/>
            <a:ext cx="2368097" cy="2299207"/>
          </a:xfrm>
          <a:prstGeom prst="rect">
            <a:avLst/>
          </a:prstGeom>
        </p:spPr>
      </p:pic>
      <p:pic>
        <p:nvPicPr>
          <p:cNvPr id="3" name="Picture 3"/>
          <p:cNvPicPr>
            <a:picLocks noChangeAspect="1"/>
          </p:cNvPicPr>
          <p:nvPr/>
        </p:nvPicPr>
        <p:blipFill>
          <a:blip r:embed="rId3">
            <a:alphaModFix amt="19999"/>
          </a:blip>
          <a:srcRect/>
          <a:stretch>
            <a:fillRect/>
          </a:stretch>
        </p:blipFill>
        <p:spPr>
          <a:xfrm rot="-7104152">
            <a:off x="9757676" y="-643527"/>
            <a:ext cx="3381357" cy="3503996"/>
          </a:xfrm>
          <a:prstGeom prst="rect">
            <a:avLst/>
          </a:prstGeom>
        </p:spPr>
      </p:pic>
      <p:pic>
        <p:nvPicPr>
          <p:cNvPr id="4" name="Picture 4"/>
          <p:cNvPicPr>
            <a:picLocks noChangeAspect="1"/>
          </p:cNvPicPr>
          <p:nvPr/>
        </p:nvPicPr>
        <p:blipFill>
          <a:blip r:embed="rId4">
            <a:alphaModFix amt="19999"/>
          </a:blip>
          <a:srcRect/>
          <a:stretch>
            <a:fillRect/>
          </a:stretch>
        </p:blipFill>
        <p:spPr>
          <a:xfrm rot="-7104152">
            <a:off x="10201924" y="-1398734"/>
            <a:ext cx="3381357" cy="3503996"/>
          </a:xfrm>
          <a:prstGeom prst="rect">
            <a:avLst/>
          </a:prstGeom>
        </p:spPr>
      </p:pic>
      <p:sp>
        <p:nvSpPr>
          <p:cNvPr id="5" name="Прямоугольник 4">
            <a:extLst>
              <a:ext uri="{FF2B5EF4-FFF2-40B4-BE49-F238E27FC236}">
                <a16:creationId xmlns:a16="http://schemas.microsoft.com/office/drawing/2014/main" id="{75AE4819-0EED-B843-8827-9460A143EF2B}"/>
              </a:ext>
            </a:extLst>
          </p:cNvPr>
          <p:cNvSpPr/>
          <p:nvPr/>
        </p:nvSpPr>
        <p:spPr>
          <a:xfrm>
            <a:off x="628135" y="353264"/>
            <a:ext cx="10935730" cy="4273029"/>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Гражданка М. подала иск об установлении отцовства гражданина Р. в отношении её несовершеннолетней дочери. В порядке какого судопроизводства будет рассмотрено это дело?</a:t>
            </a:r>
          </a:p>
          <a:p>
            <a:pPr>
              <a:lnSpc>
                <a:spcPct val="107000"/>
              </a:lnSpc>
              <a:spcAft>
                <a:spcPts val="800"/>
              </a:spcAft>
            </a:pP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гражданского</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уголовного</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арбитражного</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конституционного</a:t>
            </a:r>
          </a:p>
        </p:txBody>
      </p:sp>
    </p:spTree>
    <p:extLst>
      <p:ext uri="{BB962C8B-B14F-4D97-AF65-F5344CB8AC3E}">
        <p14:creationId xmlns:p14="http://schemas.microsoft.com/office/powerpoint/2010/main" val="41058123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p:cNvPicPr>
          <p:nvPr/>
        </p:nvPicPr>
        <p:blipFill>
          <a:blip r:embed="rId2"/>
          <a:srcRect/>
          <a:stretch>
            <a:fillRect/>
          </a:stretch>
        </p:blipFill>
        <p:spPr>
          <a:xfrm rot="1532132">
            <a:off x="-5277583" y="2736377"/>
            <a:ext cx="7882581" cy="5216836"/>
          </a:xfrm>
          <a:prstGeom prst="rect">
            <a:avLst/>
          </a:prstGeom>
        </p:spPr>
      </p:pic>
      <p:pic>
        <p:nvPicPr>
          <p:cNvPr id="5" name="Picture 5"/>
          <p:cNvPicPr>
            <a:picLocks noChangeAspect="1"/>
          </p:cNvPicPr>
          <p:nvPr/>
        </p:nvPicPr>
        <p:blipFill>
          <a:blip r:embed="rId3"/>
          <a:srcRect/>
          <a:stretch>
            <a:fillRect/>
          </a:stretch>
        </p:blipFill>
        <p:spPr>
          <a:xfrm>
            <a:off x="-788662" y="2126869"/>
            <a:ext cx="3800211" cy="3675841"/>
          </a:xfrm>
          <a:prstGeom prst="rect">
            <a:avLst/>
          </a:prstGeom>
        </p:spPr>
      </p:pic>
      <p:sp>
        <p:nvSpPr>
          <p:cNvPr id="2" name="Прямоугольник 1">
            <a:extLst>
              <a:ext uri="{FF2B5EF4-FFF2-40B4-BE49-F238E27FC236}">
                <a16:creationId xmlns:a16="http://schemas.microsoft.com/office/drawing/2014/main" id="{556004C6-0143-9746-B4FA-71E6DE7E9280}"/>
              </a:ext>
            </a:extLst>
          </p:cNvPr>
          <p:cNvSpPr/>
          <p:nvPr/>
        </p:nvSpPr>
        <p:spPr>
          <a:xfrm>
            <a:off x="2830578" y="0"/>
            <a:ext cx="9361422" cy="6783332"/>
          </a:xfrm>
          <a:prstGeom prst="rect">
            <a:avLst/>
          </a:prstGeom>
        </p:spPr>
        <p:txBody>
          <a:bodyPr wrap="square">
            <a:spAutoFit/>
          </a:bodyPr>
          <a:lstStyle/>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 городском суде рассматривается иск гражданки Н. об установлении отцовства гражданина С. в отношении её несовершеннолетней дочери. Найдите в приведённом списке позиции, соответствующие правовому контексту данного конфликта, и запишите </a:t>
            </a:r>
            <a:r>
              <a:rPr lang="ru-RU" sz="2800" b="1" u="sng" dirty="0">
                <a:latin typeface="Calibri" panose="020F0502020204030204" pitchFamily="34" charset="0"/>
                <a:ea typeface="Calibri" panose="020F0502020204030204" pitchFamily="34" charset="0"/>
                <a:cs typeface="Times New Roman" panose="02020603050405020304" pitchFamily="18" charset="0"/>
              </a:rPr>
              <a:t>цифры</a:t>
            </a:r>
            <a:r>
              <a:rPr lang="ru-RU" sz="2800" dirty="0">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a:p>
            <a:pPr>
              <a:lnSpc>
                <a:spcPct val="107000"/>
              </a:lnSpc>
              <a:spcAft>
                <a:spcPts val="800"/>
              </a:spcAft>
            </a:pP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истец</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уголовное судопроизводство</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ответчик</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потерпевший</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гражданское судопроизводство</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конституционное судопроизводство</a:t>
            </a:r>
          </a:p>
        </p:txBody>
      </p:sp>
    </p:spTree>
    <p:extLst>
      <p:ext uri="{BB962C8B-B14F-4D97-AF65-F5344CB8AC3E}">
        <p14:creationId xmlns:p14="http://schemas.microsoft.com/office/powerpoint/2010/main" val="15554948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4454145" y="-4704234"/>
            <a:ext cx="9967994" cy="6596999"/>
          </a:xfrm>
          <a:prstGeom prst="rect">
            <a:avLst/>
          </a:prstGeom>
        </p:spPr>
      </p:pic>
      <p:pic>
        <p:nvPicPr>
          <p:cNvPr id="5" name="Picture 5"/>
          <p:cNvPicPr>
            <a:picLocks noChangeAspect="1"/>
          </p:cNvPicPr>
          <p:nvPr/>
        </p:nvPicPr>
        <p:blipFill>
          <a:blip r:embed="rId3"/>
          <a:srcRect/>
          <a:stretch>
            <a:fillRect/>
          </a:stretch>
        </p:blipFill>
        <p:spPr>
          <a:xfrm>
            <a:off x="8699583" y="1934821"/>
            <a:ext cx="4712537" cy="4110379"/>
          </a:xfrm>
          <a:prstGeom prst="rect">
            <a:avLst/>
          </a:prstGeom>
        </p:spPr>
      </p:pic>
      <p:sp>
        <p:nvSpPr>
          <p:cNvPr id="3" name="Прямоугольник 2">
            <a:extLst>
              <a:ext uri="{FF2B5EF4-FFF2-40B4-BE49-F238E27FC236}">
                <a16:creationId xmlns:a16="http://schemas.microsoft.com/office/drawing/2014/main" id="{18667E69-3934-BF49-88DC-33371960A456}"/>
              </a:ext>
            </a:extLst>
          </p:cNvPr>
          <p:cNvSpPr/>
          <p:nvPr/>
        </p:nvSpPr>
        <p:spPr>
          <a:xfrm>
            <a:off x="222422" y="152502"/>
            <a:ext cx="11467070" cy="6322308"/>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 районном суде рассматривается иск гражданки Р. об установлении отцовства гражданина П. в отношении её несовершеннолетних детей. Найдите в приведённом списке позиции, соответствующие правовому контексту описанного конфликта, и запишите </a:t>
            </a:r>
            <a:r>
              <a:rPr lang="ru-RU" sz="28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цифры</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a:p>
            <a:pPr algn="just">
              <a:lnSpc>
                <a:spcPct val="107000"/>
              </a:lnSpc>
              <a:spcAft>
                <a:spcPts val="800"/>
              </a:spcAft>
            </a:pP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ответчик</a:t>
            </a:r>
          </a:p>
          <a:p>
            <a:pPr marL="342900" indent="-34290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арбитраж</a:t>
            </a:r>
          </a:p>
          <a:p>
            <a:pPr marL="342900" indent="-34290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истец</a:t>
            </a:r>
          </a:p>
          <a:p>
            <a:pPr marL="342900" indent="-34290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гражданское судопроизводство</a:t>
            </a:r>
          </a:p>
          <a:p>
            <a:pPr marL="342900" indent="-34290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обвиняемый</a:t>
            </a:r>
          </a:p>
          <a:p>
            <a:pPr marL="342900" indent="-34290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Трудовой кодекс РФ</a:t>
            </a:r>
          </a:p>
        </p:txBody>
      </p:sp>
    </p:spTree>
    <p:extLst>
      <p:ext uri="{BB962C8B-B14F-4D97-AF65-F5344CB8AC3E}">
        <p14:creationId xmlns:p14="http://schemas.microsoft.com/office/powerpoint/2010/main" val="27172086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428874"/>
            <a:ext cx="12192000" cy="605876"/>
          </a:xfrm>
          <a:prstGeom prst="rect">
            <a:avLst/>
          </a:prstGeom>
          <a:solidFill>
            <a:srgbClr val="FCE6E2"/>
          </a:solidFill>
        </p:spPr>
      </p:sp>
      <p:pic>
        <p:nvPicPr>
          <p:cNvPr id="3" name="Picture 3"/>
          <p:cNvPicPr>
            <a:picLocks noChangeAspect="1"/>
          </p:cNvPicPr>
          <p:nvPr/>
        </p:nvPicPr>
        <p:blipFill>
          <a:blip r:embed="rId2"/>
          <a:srcRect/>
          <a:stretch>
            <a:fillRect/>
          </a:stretch>
        </p:blipFill>
        <p:spPr>
          <a:xfrm>
            <a:off x="6704049" y="2827406"/>
            <a:ext cx="5487951" cy="3601468"/>
          </a:xfrm>
          <a:prstGeom prst="rect">
            <a:avLst/>
          </a:prstGeom>
        </p:spPr>
      </p:pic>
      <p:pic>
        <p:nvPicPr>
          <p:cNvPr id="4" name="Picture 4"/>
          <p:cNvPicPr>
            <a:picLocks noChangeAspect="1"/>
          </p:cNvPicPr>
          <p:nvPr/>
        </p:nvPicPr>
        <p:blipFill>
          <a:blip r:embed="rId3"/>
          <a:srcRect/>
          <a:stretch>
            <a:fillRect/>
          </a:stretch>
        </p:blipFill>
        <p:spPr>
          <a:xfrm rot="1532132">
            <a:off x="-2548762" y="-4340560"/>
            <a:ext cx="9967994" cy="6596999"/>
          </a:xfrm>
          <a:prstGeom prst="rect">
            <a:avLst/>
          </a:prstGeom>
        </p:spPr>
      </p:pic>
      <p:sp>
        <p:nvSpPr>
          <p:cNvPr id="5" name="Прямоугольник 4">
            <a:extLst>
              <a:ext uri="{FF2B5EF4-FFF2-40B4-BE49-F238E27FC236}">
                <a16:creationId xmlns:a16="http://schemas.microsoft.com/office/drawing/2014/main" id="{C05C8C94-BE7C-F940-B6C9-336E11F00323}"/>
              </a:ext>
            </a:extLst>
          </p:cNvPr>
          <p:cNvSpPr/>
          <p:nvPr/>
        </p:nvSpPr>
        <p:spPr>
          <a:xfrm>
            <a:off x="1198606" y="580097"/>
            <a:ext cx="10576078" cy="2940613"/>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Проиллюстрируйте примерами возможные процессуальные действия в судебном разбирательстве (в рамках гражданского судопроизводства): </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1) истца; 2) ответчика; 3) суда. Сначала назовите участника гражданского судопроизводства, затем соответствующий пример. (Каждый пример должен быть сформулирован развёрнуто.)</a:t>
            </a:r>
          </a:p>
        </p:txBody>
      </p:sp>
    </p:spTree>
    <p:extLst>
      <p:ext uri="{BB962C8B-B14F-4D97-AF65-F5344CB8AC3E}">
        <p14:creationId xmlns:p14="http://schemas.microsoft.com/office/powerpoint/2010/main" val="42018839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301779" y="-3998232"/>
            <a:ext cx="9967994" cy="6596999"/>
          </a:xfrm>
          <a:prstGeom prst="rect">
            <a:avLst/>
          </a:prstGeom>
        </p:spPr>
      </p:pic>
      <p:sp>
        <p:nvSpPr>
          <p:cNvPr id="3" name="Прямоугольник 2">
            <a:extLst>
              <a:ext uri="{FF2B5EF4-FFF2-40B4-BE49-F238E27FC236}">
                <a16:creationId xmlns:a16="http://schemas.microsoft.com/office/drawing/2014/main" id="{74FF48B2-ADAA-3346-92E9-FA3A569C06D1}"/>
              </a:ext>
            </a:extLst>
          </p:cNvPr>
          <p:cNvSpPr/>
          <p:nvPr/>
        </p:nvSpPr>
        <p:spPr>
          <a:xfrm>
            <a:off x="628135" y="980932"/>
            <a:ext cx="10935729" cy="4682116"/>
          </a:xfrm>
          <a:prstGeom prst="rect">
            <a:avLst/>
          </a:prstGeom>
        </p:spPr>
        <p:txBody>
          <a:bodyPr wrap="square">
            <a:spAutoFit/>
          </a:bodyPr>
          <a:lstStyle/>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По итогам конкурса на замещение должности секретаря-референта работодатель отказал 48-летней Марии Петровне, полностью соответствующей по своим профессиональным качествам должностным требованиям. На работу была принята 20-летняя студентка, не имевшая опыта работы и специального образования. Мария Петровна сочла свои права нарушенными и обратилась в суд. Правомерны ли претензии Марии Петровны? Дайте обоснованный ответ. В рамках какого судопроизводства будет рассмотрено это дело? Какая процессуальная роль будет у Марии Петровны в судебном разбирательстве?</a:t>
            </a:r>
          </a:p>
        </p:txBody>
      </p:sp>
    </p:spTree>
    <p:extLst>
      <p:ext uri="{BB962C8B-B14F-4D97-AF65-F5344CB8AC3E}">
        <p14:creationId xmlns:p14="http://schemas.microsoft.com/office/powerpoint/2010/main" val="37685905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124125" y="4242073"/>
            <a:ext cx="9967994" cy="6596999"/>
          </a:xfrm>
          <a:prstGeom prst="rect">
            <a:avLst/>
          </a:prstGeom>
        </p:spPr>
      </p:pic>
      <p:sp>
        <p:nvSpPr>
          <p:cNvPr id="3" name="Прямоугольник 2">
            <a:extLst>
              <a:ext uri="{FF2B5EF4-FFF2-40B4-BE49-F238E27FC236}">
                <a16:creationId xmlns:a16="http://schemas.microsoft.com/office/drawing/2014/main" id="{F5CA16B4-A2A8-B342-9713-74A87597EB99}"/>
              </a:ext>
            </a:extLst>
          </p:cNvPr>
          <p:cNvSpPr/>
          <p:nvPr/>
        </p:nvSpPr>
        <p:spPr>
          <a:xfrm>
            <a:off x="393356" y="647102"/>
            <a:ext cx="11405287" cy="3299045"/>
          </a:xfrm>
          <a:prstGeom prst="rect">
            <a:avLst/>
          </a:prstGeom>
        </p:spPr>
        <p:txBody>
          <a:bodyPr wrap="square">
            <a:spAutoFit/>
          </a:bodyPr>
          <a:lstStyle/>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Ирина подала в суд иск по взысканию алиментов со своего бывшего мужа Петра на содержание их общих несовершеннолетних детей. В рамках какого судопроизводства может быть разрешён этот спор? Как называются стороны в данном судопроизводстве? (Назовите обе стороны и укажите, кто из названных участников данного спора относится к каждой из них.) Назовите ещё две категории дел, рассматриваемых в данном судопроизводстве.</a:t>
            </a:r>
          </a:p>
        </p:txBody>
      </p:sp>
    </p:spTree>
    <p:extLst>
      <p:ext uri="{BB962C8B-B14F-4D97-AF65-F5344CB8AC3E}">
        <p14:creationId xmlns:p14="http://schemas.microsoft.com/office/powerpoint/2010/main" val="37092785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48F8774A-4BA4-0D43-9DC5-61DA68BEDD88}"/>
              </a:ext>
            </a:extLst>
          </p:cNvPr>
          <p:cNvPicPr>
            <a:picLocks noChangeAspect="1"/>
          </p:cNvPicPr>
          <p:nvPr/>
        </p:nvPicPr>
        <p:blipFill>
          <a:blip r:embed="rId2"/>
          <a:srcRect/>
          <a:stretch>
            <a:fillRect/>
          </a:stretch>
        </p:blipFill>
        <p:spPr>
          <a:xfrm rot="1532132">
            <a:off x="4481741" y="-4281042"/>
            <a:ext cx="9967994" cy="6596999"/>
          </a:xfrm>
          <a:prstGeom prst="rect">
            <a:avLst/>
          </a:prstGeom>
        </p:spPr>
      </p:pic>
      <p:sp>
        <p:nvSpPr>
          <p:cNvPr id="3" name="Прямоугольник 2">
            <a:extLst>
              <a:ext uri="{FF2B5EF4-FFF2-40B4-BE49-F238E27FC236}">
                <a16:creationId xmlns:a16="http://schemas.microsoft.com/office/drawing/2014/main" id="{7DE28AA9-B141-634E-9E9D-55B192D1654D}"/>
              </a:ext>
            </a:extLst>
          </p:cNvPr>
          <p:cNvSpPr/>
          <p:nvPr/>
        </p:nvSpPr>
        <p:spPr>
          <a:xfrm>
            <a:off x="432486" y="551160"/>
            <a:ext cx="11145795" cy="4273029"/>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Николай обратился в суд с заявлением о признании недееспособным своего дедушки. В порядке какого судопроизводства будет рассмотрено это дело?</a:t>
            </a:r>
          </a:p>
          <a:p>
            <a:pPr>
              <a:lnSpc>
                <a:spcPct val="107000"/>
              </a:lnSpc>
              <a:spcAft>
                <a:spcPts val="800"/>
              </a:spcAft>
            </a:pP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административного</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арбитражного</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гражданского</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уголовного</a:t>
            </a:r>
          </a:p>
        </p:txBody>
      </p:sp>
    </p:spTree>
    <p:extLst>
      <p:ext uri="{BB962C8B-B14F-4D97-AF65-F5344CB8AC3E}">
        <p14:creationId xmlns:p14="http://schemas.microsoft.com/office/powerpoint/2010/main" val="2973498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1A324F40-ECA4-4A4B-A6EC-0730A5D0660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926164" y="1535242"/>
            <a:ext cx="12873449" cy="8519883"/>
          </a:xfrm>
          <a:prstGeom prst="rect">
            <a:avLst/>
          </a:prstGeom>
        </p:spPr>
      </p:pic>
      <p:pic>
        <p:nvPicPr>
          <p:cNvPr id="6" name="Picture 5">
            <a:extLst>
              <a:ext uri="{FF2B5EF4-FFF2-40B4-BE49-F238E27FC236}">
                <a16:creationId xmlns:a16="http://schemas.microsoft.com/office/drawing/2014/main" id="{017AC99F-3B74-8047-84AC-5E860EA1563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437581" y="3941425"/>
            <a:ext cx="3754419" cy="3071798"/>
          </a:xfrm>
          <a:prstGeom prst="rect">
            <a:avLst/>
          </a:prstGeom>
        </p:spPr>
      </p:pic>
      <p:graphicFrame>
        <p:nvGraphicFramePr>
          <p:cNvPr id="3" name="Таблица 2">
            <a:extLst>
              <a:ext uri="{FF2B5EF4-FFF2-40B4-BE49-F238E27FC236}">
                <a16:creationId xmlns:a16="http://schemas.microsoft.com/office/drawing/2014/main" id="{2D4938B6-1741-3B44-B023-6CBB47BD0C76}"/>
              </a:ext>
            </a:extLst>
          </p:cNvPr>
          <p:cNvGraphicFramePr>
            <a:graphicFrameLocks noGrp="1"/>
          </p:cNvGraphicFramePr>
          <p:nvPr/>
        </p:nvGraphicFramePr>
        <p:xfrm>
          <a:off x="321276" y="751766"/>
          <a:ext cx="11257006" cy="2437892"/>
        </p:xfrm>
        <a:graphic>
          <a:graphicData uri="http://schemas.openxmlformats.org/drawingml/2006/table">
            <a:tbl>
              <a:tblPr firstRow="1" firstCol="1" bandRow="1"/>
              <a:tblGrid>
                <a:gridCol w="3684111">
                  <a:extLst>
                    <a:ext uri="{9D8B030D-6E8A-4147-A177-3AD203B41FA5}">
                      <a16:colId xmlns:a16="http://schemas.microsoft.com/office/drawing/2014/main" val="2483905400"/>
                    </a:ext>
                  </a:extLst>
                </a:gridCol>
                <a:gridCol w="7572895">
                  <a:extLst>
                    <a:ext uri="{9D8B030D-6E8A-4147-A177-3AD203B41FA5}">
                      <a16:colId xmlns:a16="http://schemas.microsoft.com/office/drawing/2014/main" val="2157201846"/>
                    </a:ext>
                  </a:extLst>
                </a:gridCol>
              </a:tblGrid>
              <a:tr h="0">
                <a:tc>
                  <a:txBody>
                    <a:bodyPr/>
                    <a:lstStyle/>
                    <a:p>
                      <a:pPr algn="ctr">
                        <a:lnSpc>
                          <a:spcPct val="107000"/>
                        </a:lnSpc>
                        <a:spcAft>
                          <a:spcPts val="800"/>
                        </a:spcAft>
                      </a:pPr>
                      <a:r>
                        <a:rPr lang="ru-RU" sz="2800" b="1">
                          <a:solidFill>
                            <a:srgbClr val="000000"/>
                          </a:solidFill>
                          <a:effectLst/>
                          <a:latin typeface="Verdana" panose="020B0604030504040204" pitchFamily="34" charset="0"/>
                          <a:ea typeface="Times New Roman" panose="02020603050405020304" pitchFamily="18" charset="0"/>
                          <a:cs typeface="Times New Roman" panose="02020603050405020304" pitchFamily="18" charset="0"/>
                        </a:rPr>
                        <a:t>ПРОЦЕСС</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DEDE"/>
                    </a:solidFill>
                  </a:tcPr>
                </a:tc>
                <a:tc>
                  <a:txBody>
                    <a:bodyPr/>
                    <a:lstStyle/>
                    <a:p>
                      <a:pPr algn="ctr">
                        <a:lnSpc>
                          <a:spcPct val="107000"/>
                        </a:lnSpc>
                        <a:spcAft>
                          <a:spcPts val="800"/>
                        </a:spcAft>
                      </a:pPr>
                      <a:r>
                        <a:rPr lang="ru-RU" sz="2800" b="1">
                          <a:solidFill>
                            <a:srgbClr val="000000"/>
                          </a:solidFill>
                          <a:effectLst/>
                          <a:latin typeface="Verdana" panose="020B0604030504040204" pitchFamily="34" charset="0"/>
                          <a:ea typeface="Times New Roman" panose="02020603050405020304" pitchFamily="18" charset="0"/>
                          <a:cs typeface="Times New Roman" panose="02020603050405020304" pitchFamily="18" charset="0"/>
                        </a:rPr>
                        <a:t>ПОДСУДНЫЕ ДЕЛА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DEDE"/>
                    </a:solidFill>
                  </a:tcPr>
                </a:tc>
                <a:extLst>
                  <a:ext uri="{0D108BD9-81ED-4DB2-BD59-A6C34878D82A}">
                    <a16:rowId xmlns:a16="http://schemas.microsoft.com/office/drawing/2014/main" val="1200801350"/>
                  </a:ext>
                </a:extLst>
              </a:tr>
              <a:tr h="0">
                <a:tc>
                  <a:txBody>
                    <a:bodyPr/>
                    <a:lstStyle/>
                    <a:p>
                      <a:pPr>
                        <a:lnSpc>
                          <a:spcPct val="107000"/>
                        </a:lnSpc>
                        <a:spcBef>
                          <a:spcPts val="375"/>
                        </a:spcBef>
                        <a:spcAft>
                          <a:spcPts val="800"/>
                        </a:spcAft>
                      </a:pPr>
                      <a:r>
                        <a:rPr lang="ru-RU" sz="2800">
                          <a:solidFill>
                            <a:srgbClr val="000000"/>
                          </a:solidFill>
                          <a:effectLst/>
                          <a:latin typeface="Verdana" panose="020B0604030504040204" pitchFamily="34" charset="0"/>
                          <a:ea typeface="Times New Roman" panose="02020603050405020304" pitchFamily="18" charset="0"/>
                          <a:cs typeface="Times New Roman" panose="02020603050405020304" pitchFamily="18" charset="0"/>
                        </a:rPr>
                        <a:t>Уголовный</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07000"/>
                        </a:lnSpc>
                        <a:spcBef>
                          <a:spcPts val="375"/>
                        </a:spcBef>
                        <a:spcAft>
                          <a:spcPts val="800"/>
                        </a:spcAft>
                      </a:pPr>
                      <a:r>
                        <a:rPr lang="ru-RU" sz="2800">
                          <a:solidFill>
                            <a:srgbClr val="000000"/>
                          </a:solidFill>
                          <a:effectLst/>
                          <a:latin typeface="Verdana" panose="020B0604030504040204" pitchFamily="34" charset="0"/>
                          <a:ea typeface="Times New Roman" panose="02020603050405020304" pitchFamily="18" charset="0"/>
                          <a:cs typeface="Times New Roman" panose="02020603050405020304" pitchFamily="18" charset="0"/>
                        </a:rPr>
                        <a:t>Изобличение преступников, предание их суду, назначение наказания</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291308649"/>
                  </a:ext>
                </a:extLst>
              </a:tr>
              <a:tr h="0">
                <a:tc>
                  <a:txBody>
                    <a:bodyPr/>
                    <a:lstStyle/>
                    <a:p>
                      <a:pPr>
                        <a:lnSpc>
                          <a:spcPct val="107000"/>
                        </a:lnSpc>
                        <a:spcBef>
                          <a:spcPts val="375"/>
                        </a:spcBef>
                        <a:spcAft>
                          <a:spcPts val="800"/>
                        </a:spcAft>
                      </a:pPr>
                      <a:r>
                        <a:rPr lang="ru-RU" sz="2800">
                          <a:solidFill>
                            <a:srgbClr val="000000"/>
                          </a:solidFill>
                          <a:effectLst/>
                          <a:latin typeface="Verdana" panose="020B0604030504040204" pitchFamily="34" charset="0"/>
                          <a:ea typeface="Times New Roman" panose="02020603050405020304" pitchFamily="18" charset="0"/>
                          <a:cs typeface="Times New Roman" panose="02020603050405020304" pitchFamily="18" charset="0"/>
                        </a:rPr>
                        <a:t>...</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07000"/>
                        </a:lnSpc>
                        <a:spcBef>
                          <a:spcPts val="375"/>
                        </a:spcBef>
                        <a:spcAft>
                          <a:spcPts val="800"/>
                        </a:spcAft>
                      </a:pPr>
                      <a:r>
                        <a:rPr lang="ru-RU" sz="2800" dirty="0">
                          <a:solidFill>
                            <a:srgbClr val="000000"/>
                          </a:solidFill>
                          <a:effectLst/>
                          <a:latin typeface="Verdana" panose="020B0604030504040204" pitchFamily="34" charset="0"/>
                          <a:ea typeface="Times New Roman" panose="02020603050405020304" pitchFamily="18" charset="0"/>
                          <a:cs typeface="Times New Roman" panose="02020603050405020304" pitchFamily="18" charset="0"/>
                        </a:rPr>
                        <a:t>Исковые дела по спорам, возникающим из семейных правоотношений</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925464478"/>
                  </a:ext>
                </a:extLst>
              </a:tr>
            </a:tbl>
          </a:graphicData>
        </a:graphic>
      </p:graphicFrame>
    </p:spTree>
    <p:extLst>
      <p:ext uri="{BB962C8B-B14F-4D97-AF65-F5344CB8AC3E}">
        <p14:creationId xmlns:p14="http://schemas.microsoft.com/office/powerpoint/2010/main" val="4430286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9A027AFF-0C91-4348-B60C-E72C2029C0ED}"/>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711675" y="1266182"/>
            <a:ext cx="12873449" cy="8519883"/>
          </a:xfrm>
          <a:prstGeom prst="rect">
            <a:avLst/>
          </a:prstGeom>
        </p:spPr>
      </p:pic>
      <p:pic>
        <p:nvPicPr>
          <p:cNvPr id="5" name="Picture 5">
            <a:extLst>
              <a:ext uri="{FF2B5EF4-FFF2-40B4-BE49-F238E27FC236}">
                <a16:creationId xmlns:a16="http://schemas.microsoft.com/office/drawing/2014/main" id="{4956EFBB-703A-DA4F-B094-75BAB928A98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852447" y="4167201"/>
            <a:ext cx="3754419" cy="3071798"/>
          </a:xfrm>
          <a:prstGeom prst="rect">
            <a:avLst/>
          </a:prstGeom>
        </p:spPr>
      </p:pic>
      <p:sp>
        <p:nvSpPr>
          <p:cNvPr id="2" name="Прямоугольник 1">
            <a:extLst>
              <a:ext uri="{FF2B5EF4-FFF2-40B4-BE49-F238E27FC236}">
                <a16:creationId xmlns:a16="http://schemas.microsoft.com/office/drawing/2014/main" id="{EB787126-B33E-B445-B3EC-24237D2E1B0C}"/>
              </a:ext>
            </a:extLst>
          </p:cNvPr>
          <p:cNvSpPr/>
          <p:nvPr/>
        </p:nvSpPr>
        <p:spPr>
          <a:xfrm>
            <a:off x="247135" y="553396"/>
            <a:ext cx="10046043" cy="2372701"/>
          </a:xfrm>
          <a:prstGeom prst="rect">
            <a:avLst/>
          </a:prstGeom>
        </p:spPr>
        <p:txBody>
          <a:bodyPr wrap="square">
            <a:spAutoFit/>
          </a:bodyPr>
          <a:lstStyle/>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 </a:t>
            </a:r>
            <a:r>
              <a:rPr lang="ru-RU" sz="28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Укажите три любых категории дел, рассматриваемых в гражданском судопроизводстве, и проиллюстрируйте их конкретными примерами. (Каждый пример должен быть сформулирован развёрнуто).</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959345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C7CD11BE-2DFD-F049-A2E5-EAAACF34FFB7}"/>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9117212" y="-2854258"/>
            <a:ext cx="12873449" cy="8519883"/>
          </a:xfrm>
          <a:prstGeom prst="rect">
            <a:avLst/>
          </a:prstGeom>
        </p:spPr>
      </p:pic>
      <p:pic>
        <p:nvPicPr>
          <p:cNvPr id="6" name="Picture 5">
            <a:extLst>
              <a:ext uri="{FF2B5EF4-FFF2-40B4-BE49-F238E27FC236}">
                <a16:creationId xmlns:a16="http://schemas.microsoft.com/office/drawing/2014/main" id="{D10FF96F-2A72-A24C-9076-F07EB017D25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782474" y="-629620"/>
            <a:ext cx="3754419" cy="3071798"/>
          </a:xfrm>
          <a:prstGeom prst="rect">
            <a:avLst/>
          </a:prstGeom>
        </p:spPr>
      </p:pic>
      <p:sp>
        <p:nvSpPr>
          <p:cNvPr id="2" name="Прямоугольник 1">
            <a:extLst>
              <a:ext uri="{FF2B5EF4-FFF2-40B4-BE49-F238E27FC236}">
                <a16:creationId xmlns:a16="http://schemas.microsoft.com/office/drawing/2014/main" id="{583D8EE4-EAA8-EC45-BF49-0A07B15FFFE1}"/>
              </a:ext>
            </a:extLst>
          </p:cNvPr>
          <p:cNvSpPr/>
          <p:nvPr/>
        </p:nvSpPr>
        <p:spPr>
          <a:xfrm>
            <a:off x="1445741" y="1085495"/>
            <a:ext cx="10651523" cy="5262979"/>
          </a:xfrm>
          <a:prstGeom prst="rect">
            <a:avLst/>
          </a:prstGeom>
        </p:spPr>
        <p:txBody>
          <a:bodyPr wrap="square">
            <a:spAutoFit/>
          </a:bodyPr>
          <a:lstStyle/>
          <a:p>
            <a:pPr indent="238125" algn="just"/>
            <a:r>
              <a:rPr lang="ru-RU" sz="2800" dirty="0">
                <a:solidFill>
                  <a:srgbClr val="000000"/>
                </a:solidFill>
                <a:latin typeface="Verdana" panose="020B0604030504040204" pitchFamily="34" charset="0"/>
                <a:ea typeface="Times New Roman" panose="02020603050405020304" pitchFamily="18" charset="0"/>
              </a:rPr>
              <a:t>1) Стороны в гражданском судопроизводстве пользуются равными процессуальными правами и несут равные процессуальные обязанности.</a:t>
            </a:r>
            <a:endParaRPr lang="ru-RU" sz="2800" dirty="0">
              <a:latin typeface="Times New Roman" panose="02020603050405020304" pitchFamily="18" charset="0"/>
              <a:ea typeface="Times New Roman" panose="02020603050405020304" pitchFamily="18" charset="0"/>
            </a:endParaRPr>
          </a:p>
          <a:p>
            <a:pPr indent="238125" algn="just"/>
            <a:r>
              <a:rPr lang="ru-RU" sz="2800" dirty="0">
                <a:solidFill>
                  <a:srgbClr val="000000"/>
                </a:solidFill>
                <a:latin typeface="Verdana" panose="020B0604030504040204" pitchFamily="34" charset="0"/>
                <a:ea typeface="Times New Roman" panose="02020603050405020304" pitchFamily="18" charset="0"/>
              </a:rPr>
              <a:t>2) Результатом гражданского судопроизводства является приговор подсудимому.</a:t>
            </a:r>
            <a:endParaRPr lang="ru-RU" sz="2800" dirty="0">
              <a:latin typeface="Times New Roman" panose="02020603050405020304" pitchFamily="18" charset="0"/>
              <a:ea typeface="Times New Roman" panose="02020603050405020304" pitchFamily="18" charset="0"/>
            </a:endParaRPr>
          </a:p>
          <a:p>
            <a:pPr indent="238125" algn="just"/>
            <a:r>
              <a:rPr lang="ru-RU" sz="2800" dirty="0">
                <a:solidFill>
                  <a:srgbClr val="000000"/>
                </a:solidFill>
                <a:latin typeface="Verdana" panose="020B0604030504040204" pitchFamily="34" charset="0"/>
                <a:ea typeface="Times New Roman" panose="02020603050405020304" pitchFamily="18" charset="0"/>
              </a:rPr>
              <a:t>3) Гражданское судопроизводство нацелено на разрешение имущественных, трудовых и иных споров.</a:t>
            </a:r>
            <a:endParaRPr lang="ru-RU" sz="2800" dirty="0">
              <a:latin typeface="Times New Roman" panose="02020603050405020304" pitchFamily="18" charset="0"/>
              <a:ea typeface="Times New Roman" panose="02020603050405020304" pitchFamily="18" charset="0"/>
            </a:endParaRPr>
          </a:p>
          <a:p>
            <a:pPr indent="238125" algn="just"/>
            <a:r>
              <a:rPr lang="ru-RU" sz="2800" dirty="0">
                <a:solidFill>
                  <a:srgbClr val="000000"/>
                </a:solidFill>
                <a:latin typeface="Verdana" panose="020B0604030504040204" pitchFamily="34" charset="0"/>
                <a:ea typeface="Times New Roman" panose="02020603050405020304" pitchFamily="18" charset="0"/>
              </a:rPr>
              <a:t>4) Сторонами в гражданском судопроизводстве являются истец и ответчик.</a:t>
            </a:r>
            <a:endParaRPr lang="ru-RU" sz="2800" dirty="0">
              <a:latin typeface="Times New Roman" panose="02020603050405020304" pitchFamily="18" charset="0"/>
              <a:ea typeface="Times New Roman" panose="02020603050405020304" pitchFamily="18" charset="0"/>
            </a:endParaRPr>
          </a:p>
          <a:p>
            <a:pPr indent="238125" algn="just"/>
            <a:r>
              <a:rPr lang="ru-RU" sz="2800" dirty="0">
                <a:solidFill>
                  <a:srgbClr val="000000"/>
                </a:solidFill>
                <a:latin typeface="Verdana" panose="020B0604030504040204" pitchFamily="34" charset="0"/>
                <a:ea typeface="Times New Roman" panose="02020603050405020304" pitchFamily="18" charset="0"/>
              </a:rPr>
              <a:t>5) Основная задача гражданского судопроизводства – эффективное наказание лица, совершившего преступление.</a:t>
            </a:r>
            <a:endParaRPr lang="ru-RU" sz="2800" dirty="0">
              <a:effectLst/>
              <a:latin typeface="Times New Roman" panose="02020603050405020304" pitchFamily="18" charset="0"/>
              <a:ea typeface="Times New Roman" panose="02020603050405020304" pitchFamily="18" charset="0"/>
            </a:endParaRPr>
          </a:p>
        </p:txBody>
      </p:sp>
      <p:sp>
        <p:nvSpPr>
          <p:cNvPr id="7" name="TextBox 6">
            <a:extLst>
              <a:ext uri="{FF2B5EF4-FFF2-40B4-BE49-F238E27FC236}">
                <a16:creationId xmlns:a16="http://schemas.microsoft.com/office/drawing/2014/main" id="{5B7812C1-E44B-814C-9E0E-D0C0858AE0FF}"/>
              </a:ext>
            </a:extLst>
          </p:cNvPr>
          <p:cNvSpPr txBox="1"/>
          <p:nvPr/>
        </p:nvSpPr>
        <p:spPr>
          <a:xfrm>
            <a:off x="3484605" y="383059"/>
            <a:ext cx="4580036" cy="523220"/>
          </a:xfrm>
          <a:prstGeom prst="rect">
            <a:avLst/>
          </a:prstGeom>
          <a:noFill/>
        </p:spPr>
        <p:txBody>
          <a:bodyPr wrap="none" rtlCol="0">
            <a:spAutoFit/>
          </a:bodyPr>
          <a:lstStyle/>
          <a:p>
            <a:r>
              <a:rPr lang="ru-RU" sz="2800" dirty="0">
                <a:solidFill>
                  <a:srgbClr val="FF0000"/>
                </a:solidFill>
              </a:rPr>
              <a:t>Выберите верные суждения.</a:t>
            </a:r>
          </a:p>
        </p:txBody>
      </p:sp>
    </p:spTree>
    <p:extLst>
      <p:ext uri="{BB962C8B-B14F-4D97-AF65-F5344CB8AC3E}">
        <p14:creationId xmlns:p14="http://schemas.microsoft.com/office/powerpoint/2010/main" val="40446465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6891000" y="-1974278"/>
            <a:ext cx="12873449" cy="8519883"/>
          </a:xfrm>
          <a:prstGeom prst="rect">
            <a:avLst/>
          </a:prstGeom>
        </p:spPr>
      </p:pic>
      <p:graphicFrame>
        <p:nvGraphicFramePr>
          <p:cNvPr id="4" name="Таблица 3">
            <a:extLst>
              <a:ext uri="{FF2B5EF4-FFF2-40B4-BE49-F238E27FC236}">
                <a16:creationId xmlns:a16="http://schemas.microsoft.com/office/drawing/2014/main" id="{CCE00DE2-D1B4-1747-9E0D-DA5D5A753520}"/>
              </a:ext>
            </a:extLst>
          </p:cNvPr>
          <p:cNvGraphicFramePr>
            <a:graphicFrameLocks noGrp="1"/>
          </p:cNvGraphicFramePr>
          <p:nvPr/>
        </p:nvGraphicFramePr>
        <p:xfrm>
          <a:off x="617836" y="745885"/>
          <a:ext cx="11269363" cy="4726624"/>
        </p:xfrm>
        <a:graphic>
          <a:graphicData uri="http://schemas.openxmlformats.org/drawingml/2006/table">
            <a:tbl>
              <a:tblPr firstRow="1" firstCol="1" bandRow="1"/>
              <a:tblGrid>
                <a:gridCol w="3688155">
                  <a:extLst>
                    <a:ext uri="{9D8B030D-6E8A-4147-A177-3AD203B41FA5}">
                      <a16:colId xmlns:a16="http://schemas.microsoft.com/office/drawing/2014/main" val="2457750544"/>
                    </a:ext>
                  </a:extLst>
                </a:gridCol>
                <a:gridCol w="7581208">
                  <a:extLst>
                    <a:ext uri="{9D8B030D-6E8A-4147-A177-3AD203B41FA5}">
                      <a16:colId xmlns:a16="http://schemas.microsoft.com/office/drawing/2014/main" val="2936704595"/>
                    </a:ext>
                  </a:extLst>
                </a:gridCol>
              </a:tblGrid>
              <a:tr h="0">
                <a:tc>
                  <a:txBody>
                    <a:bodyPr/>
                    <a:lstStyle/>
                    <a:p>
                      <a:pPr algn="ctr">
                        <a:lnSpc>
                          <a:spcPct val="107000"/>
                        </a:lnSpc>
                        <a:spcAft>
                          <a:spcPts val="800"/>
                        </a:spcAft>
                      </a:pPr>
                      <a:r>
                        <a:rPr lang="ru-RU" sz="28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ПРИНЦИП ГРАЖДАНСКОГО СУДОПРОИЗВОДСТВА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DEDE"/>
                    </a:solidFill>
                  </a:tcPr>
                </a:tc>
                <a:tc>
                  <a:txBody>
                    <a:bodyPr/>
                    <a:lstStyle/>
                    <a:p>
                      <a:pPr algn="ctr">
                        <a:lnSpc>
                          <a:spcPct val="107000"/>
                        </a:lnSpc>
                        <a:spcAft>
                          <a:spcPts val="800"/>
                        </a:spcAft>
                      </a:pPr>
                      <a:r>
                        <a:rPr lang="ru-RU" sz="28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СУЩНОСТЬ ПРИНЦИПА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DEDE"/>
                    </a:solidFill>
                  </a:tcPr>
                </a:tc>
                <a:extLst>
                  <a:ext uri="{0D108BD9-81ED-4DB2-BD59-A6C34878D82A}">
                    <a16:rowId xmlns:a16="http://schemas.microsoft.com/office/drawing/2014/main" val="985866169"/>
                  </a:ext>
                </a:extLst>
              </a:tr>
              <a:tr h="0">
                <a:tc>
                  <a:txBody>
                    <a:bodyPr/>
                    <a:lstStyle/>
                    <a:p>
                      <a:pPr>
                        <a:lnSpc>
                          <a:spcPct val="107000"/>
                        </a:lnSpc>
                        <a:spcBef>
                          <a:spcPts val="375"/>
                        </a:spcBef>
                        <a:spcAft>
                          <a:spcPts val="800"/>
                        </a:spcAft>
                      </a:pPr>
                      <a:r>
                        <a:rPr lang="ru-RU" sz="28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Принцип независимости судей</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Bef>
                          <a:spcPts val="375"/>
                        </a:spcBef>
                        <a:spcAft>
                          <a:spcPts val="800"/>
                        </a:spcAft>
                      </a:pPr>
                      <a:r>
                        <a:rPr lang="ru-RU"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следование судьёй при разрешении дел, находящихся в его производстве, только законам и своему внутреннему убеждению</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71899557"/>
                  </a:ext>
                </a:extLst>
              </a:tr>
              <a:tr h="0">
                <a:tc>
                  <a:txBody>
                    <a:bodyPr/>
                    <a:lstStyle/>
                    <a:p>
                      <a:pPr>
                        <a:lnSpc>
                          <a:spcPct val="107000"/>
                        </a:lnSpc>
                        <a:spcBef>
                          <a:spcPts val="375"/>
                        </a:spcBef>
                        <a:spcAft>
                          <a:spcPts val="800"/>
                        </a:spcAft>
                      </a:pPr>
                      <a:r>
                        <a:rPr lang="ru-RU" sz="28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Принцип …</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Bef>
                          <a:spcPts val="375"/>
                        </a:spcBef>
                        <a:spcAft>
                          <a:spcPts val="800"/>
                        </a:spcAft>
                      </a:pPr>
                      <a:r>
                        <a:rPr lang="ru-RU"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суд разрешает спор на основе доказывания самими заинтересованными сторонами своих подходов в тяжбе</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06483983"/>
                  </a:ext>
                </a:extLst>
              </a:tr>
            </a:tbl>
          </a:graphicData>
        </a:graphic>
      </p:graphicFrame>
    </p:spTree>
    <p:extLst>
      <p:ext uri="{BB962C8B-B14F-4D97-AF65-F5344CB8AC3E}">
        <p14:creationId xmlns:p14="http://schemas.microsoft.com/office/powerpoint/2010/main" val="32347548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6891000" y="-1974278"/>
            <a:ext cx="12873449" cy="8519883"/>
          </a:xfrm>
          <a:prstGeom prst="rect">
            <a:avLst/>
          </a:prstGeom>
        </p:spPr>
      </p:pic>
      <p:sp>
        <p:nvSpPr>
          <p:cNvPr id="2" name="Прямоугольник 1">
            <a:extLst>
              <a:ext uri="{FF2B5EF4-FFF2-40B4-BE49-F238E27FC236}">
                <a16:creationId xmlns:a16="http://schemas.microsoft.com/office/drawing/2014/main" id="{5A47ED14-2787-9B4E-BCFB-E14992CC3EDD}"/>
              </a:ext>
            </a:extLst>
          </p:cNvPr>
          <p:cNvSpPr/>
          <p:nvPr/>
        </p:nvSpPr>
        <p:spPr>
          <a:xfrm>
            <a:off x="442783" y="420805"/>
            <a:ext cx="11306433" cy="4832092"/>
          </a:xfrm>
          <a:prstGeom prst="rect">
            <a:avLst/>
          </a:prstGeom>
        </p:spPr>
        <p:txBody>
          <a:bodyPr wrap="square">
            <a:spAutoFit/>
          </a:bodyPr>
          <a:lstStyle/>
          <a:p>
            <a:pPr indent="238125" algn="just"/>
            <a:r>
              <a:rPr lang="ru-RU" sz="2800" dirty="0">
                <a:solidFill>
                  <a:srgbClr val="000000"/>
                </a:solidFill>
                <a:latin typeface="Verdana" panose="020B0604030504040204" pitchFamily="34" charset="0"/>
                <a:ea typeface="Times New Roman" panose="02020603050405020304" pitchFamily="18" charset="0"/>
              </a:rPr>
              <a:t>В период брака Олег создал свою фирму. Во время бракоразводного процесса его супруга Ирина предъявила исковое требование о разделе долей в капитале фирмы, принадлежащей Олегу. Олег возражал, ссылаясь на то, что Ирина во время брака не работала и занималась только ведением домашнего хозяйства. В рамках какого процесса будет рассматриваться данное дело?</a:t>
            </a:r>
            <a:endParaRPr lang="ru-RU" sz="2800" dirty="0">
              <a:latin typeface="Times New Roman" panose="02020603050405020304" pitchFamily="18" charset="0"/>
              <a:ea typeface="Times New Roman" panose="02020603050405020304" pitchFamily="18" charset="0"/>
            </a:endParaRPr>
          </a:p>
          <a:p>
            <a:pPr indent="238125" algn="just"/>
            <a:r>
              <a:rPr lang="ru-RU" sz="2800" dirty="0">
                <a:solidFill>
                  <a:srgbClr val="000000"/>
                </a:solidFill>
                <a:latin typeface="Verdana" panose="020B0604030504040204" pitchFamily="34" charset="0"/>
                <a:ea typeface="Times New Roman" panose="02020603050405020304" pitchFamily="18" charset="0"/>
              </a:rPr>
              <a:t>Нормы какого права должны быть применены для разрешения данного спора?</a:t>
            </a:r>
            <a:endParaRPr lang="ru-RU" sz="2800" dirty="0">
              <a:latin typeface="Times New Roman" panose="02020603050405020304" pitchFamily="18" charset="0"/>
              <a:ea typeface="Times New Roman" panose="02020603050405020304" pitchFamily="18" charset="0"/>
            </a:endParaRPr>
          </a:p>
          <a:p>
            <a:pPr indent="238125" algn="just"/>
            <a:r>
              <a:rPr lang="ru-RU" sz="2800" dirty="0">
                <a:solidFill>
                  <a:srgbClr val="000000"/>
                </a:solidFill>
                <a:latin typeface="Verdana" panose="020B0604030504040204" pitchFamily="34" charset="0"/>
                <a:ea typeface="Times New Roman" panose="02020603050405020304" pitchFamily="18" charset="0"/>
              </a:rPr>
              <a:t>Должен ли суд удовлетворить исковое заявление Ирины? Поясните свой ответ.</a:t>
            </a:r>
            <a:endParaRPr lang="ru-RU"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363789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5023227"/>
            <a:ext cx="13557692" cy="4075297"/>
            <a:chOff x="0" y="0"/>
            <a:chExt cx="6350000" cy="1908742"/>
          </a:xfrm>
        </p:grpSpPr>
        <p:sp>
          <p:nvSpPr>
            <p:cNvPr id="3" name="Freeform 3"/>
            <p:cNvSpPr/>
            <p:nvPr/>
          </p:nvSpPr>
          <p:spPr>
            <a:xfrm>
              <a:off x="0" y="-55880"/>
              <a:ext cx="6350000" cy="1964622"/>
            </a:xfrm>
            <a:custGeom>
              <a:avLst/>
              <a:gdLst/>
              <a:ahLst/>
              <a:cxnLst/>
              <a:rect l="l" t="t" r="r" b="b"/>
              <a:pathLst>
                <a:path w="6350000" h="1964622">
                  <a:moveTo>
                    <a:pt x="5628640" y="177800"/>
                  </a:moveTo>
                  <a:cubicBezTo>
                    <a:pt x="5184140" y="96520"/>
                    <a:pt x="4733290" y="29210"/>
                    <a:pt x="4279900" y="67310"/>
                  </a:cubicBezTo>
                  <a:cubicBezTo>
                    <a:pt x="3841750" y="104140"/>
                    <a:pt x="3437890" y="316230"/>
                    <a:pt x="2997200" y="331470"/>
                  </a:cubicBezTo>
                  <a:cubicBezTo>
                    <a:pt x="2550160" y="346710"/>
                    <a:pt x="2101850" y="267970"/>
                    <a:pt x="1668780" y="167640"/>
                  </a:cubicBezTo>
                  <a:cubicBezTo>
                    <a:pt x="941070" y="0"/>
                    <a:pt x="364490" y="205740"/>
                    <a:pt x="0" y="417830"/>
                  </a:cubicBezTo>
                  <a:lnTo>
                    <a:pt x="0" y="1964622"/>
                  </a:lnTo>
                  <a:lnTo>
                    <a:pt x="6350000" y="1964622"/>
                  </a:lnTo>
                  <a:lnTo>
                    <a:pt x="6350000" y="327660"/>
                  </a:lnTo>
                  <a:cubicBezTo>
                    <a:pt x="6112510" y="265430"/>
                    <a:pt x="5867400" y="220980"/>
                    <a:pt x="5628640" y="177800"/>
                  </a:cubicBezTo>
                  <a:close/>
                </a:path>
              </a:pathLst>
            </a:custGeom>
            <a:solidFill>
              <a:srgbClr val="EC7A50"/>
            </a:solidFill>
          </p:spPr>
        </p:sp>
      </p:grpSp>
      <p:sp>
        <p:nvSpPr>
          <p:cNvPr id="4" name="Прямоугольник 3">
            <a:extLst>
              <a:ext uri="{FF2B5EF4-FFF2-40B4-BE49-F238E27FC236}">
                <a16:creationId xmlns:a16="http://schemas.microsoft.com/office/drawing/2014/main" id="{1CB56DF9-597D-0E4F-864A-7DA936C993EB}"/>
              </a:ext>
            </a:extLst>
          </p:cNvPr>
          <p:cNvSpPr/>
          <p:nvPr/>
        </p:nvSpPr>
        <p:spPr>
          <a:xfrm>
            <a:off x="350108" y="219962"/>
            <a:ext cx="11491784" cy="965521"/>
          </a:xfrm>
          <a:prstGeom prst="rect">
            <a:avLst/>
          </a:prstGeom>
        </p:spPr>
        <p:txBody>
          <a:bodyPr wrap="square">
            <a:spAutoFit/>
          </a:bodyPr>
          <a:lstStyle/>
          <a:p>
            <a:pPr>
              <a:lnSpc>
                <a:spcPct val="107000"/>
              </a:lnSpc>
              <a:spcAft>
                <a:spcPts val="800"/>
              </a:spcAft>
            </a:pPr>
            <a:r>
              <a:rPr lang="ru-RU" dirty="0">
                <a:solidFill>
                  <a:srgbClr val="FF0000"/>
                </a:solidFill>
                <a:latin typeface="Verdana" panose="020B0604030504040204" pitchFamily="34" charset="0"/>
                <a:ea typeface="Times New Roman" panose="02020603050405020304" pitchFamily="18" charset="0"/>
                <a:cs typeface="Times New Roman" panose="02020603050405020304" pitchFamily="18" charset="0"/>
              </a:rPr>
              <a:t>Используя обществоведческие знания, составьте сложный план, позволяющий раскрыть по существу тему «Гражданско-правовая ответственность и её виды». План должен содержать не менее трёх пунктов, из которых два или более детализированы в подпунктах.</a:t>
            </a:r>
            <a:endParaRPr lang="ru-RU" sz="2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695D1E3A-7346-4440-8A37-1C8C9CE5980D}"/>
              </a:ext>
            </a:extLst>
          </p:cNvPr>
          <p:cNvSpPr/>
          <p:nvPr/>
        </p:nvSpPr>
        <p:spPr>
          <a:xfrm>
            <a:off x="350108" y="1279071"/>
            <a:ext cx="11648303" cy="4524315"/>
          </a:xfrm>
          <a:prstGeom prst="rect">
            <a:avLst/>
          </a:prstGeom>
        </p:spPr>
        <p:txBody>
          <a:bodyPr wrap="square">
            <a:spAutoFit/>
          </a:bodyPr>
          <a:lstStyle/>
          <a:p>
            <a:pPr algn="just"/>
            <a:r>
              <a:rPr lang="ru-RU" sz="2400" dirty="0">
                <a:solidFill>
                  <a:srgbClr val="000000"/>
                </a:solidFill>
                <a:latin typeface="Verdana" panose="020B0604030504040204" pitchFamily="34" charset="0"/>
              </a:rPr>
              <a:t>1. Понятие юридической ответственности и её виды:</a:t>
            </a:r>
          </a:p>
          <a:p>
            <a:pPr algn="just"/>
            <a:r>
              <a:rPr lang="ru-RU" sz="2400" dirty="0">
                <a:solidFill>
                  <a:srgbClr val="000000"/>
                </a:solidFill>
                <a:latin typeface="Verdana" panose="020B0604030504040204" pitchFamily="34" charset="0"/>
              </a:rPr>
              <a:t>а) уголовная;</a:t>
            </a:r>
          </a:p>
          <a:p>
            <a:pPr algn="just"/>
            <a:r>
              <a:rPr lang="ru-RU" sz="2400" dirty="0">
                <a:solidFill>
                  <a:srgbClr val="000000"/>
                </a:solidFill>
                <a:latin typeface="Verdana" panose="020B0604030504040204" pitchFamily="34" charset="0"/>
              </a:rPr>
              <a:t>б) административная;</a:t>
            </a:r>
          </a:p>
          <a:p>
            <a:pPr algn="just"/>
            <a:r>
              <a:rPr lang="ru-RU" sz="2400" dirty="0">
                <a:solidFill>
                  <a:srgbClr val="000000"/>
                </a:solidFill>
                <a:latin typeface="Verdana" panose="020B0604030504040204" pitchFamily="34" charset="0"/>
              </a:rPr>
              <a:t>в) гражданская;</a:t>
            </a:r>
          </a:p>
          <a:p>
            <a:pPr algn="just"/>
            <a:r>
              <a:rPr lang="ru-RU" sz="2400" dirty="0">
                <a:solidFill>
                  <a:srgbClr val="000000"/>
                </a:solidFill>
                <a:latin typeface="Verdana" panose="020B0604030504040204" pitchFamily="34" charset="0"/>
              </a:rPr>
              <a:t>г) дисциплинарная.</a:t>
            </a:r>
          </a:p>
          <a:p>
            <a:pPr algn="just"/>
            <a:r>
              <a:rPr lang="ru-RU" sz="2400" dirty="0">
                <a:solidFill>
                  <a:srgbClr val="000000"/>
                </a:solidFill>
                <a:latin typeface="Verdana" panose="020B0604030504040204" pitchFamily="34" charset="0"/>
              </a:rPr>
              <a:t>2. Понятие гражданско-правовой ответственности.</a:t>
            </a:r>
          </a:p>
          <a:p>
            <a:pPr algn="just"/>
            <a:r>
              <a:rPr lang="ru-RU" sz="2400" dirty="0">
                <a:solidFill>
                  <a:srgbClr val="000000"/>
                </a:solidFill>
                <a:latin typeface="Verdana" panose="020B0604030504040204" pitchFamily="34" charset="0"/>
              </a:rPr>
              <a:t>3. Признаки гражданско-правовой ответственности:</a:t>
            </a:r>
          </a:p>
          <a:p>
            <a:pPr algn="just"/>
            <a:r>
              <a:rPr lang="ru-RU" sz="2400" dirty="0">
                <a:solidFill>
                  <a:srgbClr val="000000"/>
                </a:solidFill>
                <a:latin typeface="Verdana" panose="020B0604030504040204" pitchFamily="34" charset="0"/>
              </a:rPr>
              <a:t>а) является имущественной;</a:t>
            </a:r>
          </a:p>
          <a:p>
            <a:pPr algn="just"/>
            <a:r>
              <a:rPr lang="ru-RU" sz="2400" dirty="0">
                <a:solidFill>
                  <a:srgbClr val="000000"/>
                </a:solidFill>
                <a:latin typeface="Verdana" panose="020B0604030504040204" pitchFamily="34" charset="0"/>
              </a:rPr>
              <a:t>б) носит компенсационный характер;</a:t>
            </a:r>
          </a:p>
          <a:p>
            <a:pPr algn="just"/>
            <a:r>
              <a:rPr lang="ru-RU" sz="2400" dirty="0">
                <a:solidFill>
                  <a:srgbClr val="000000"/>
                </a:solidFill>
                <a:latin typeface="Verdana" panose="020B0604030504040204" pitchFamily="34" charset="0"/>
              </a:rPr>
              <a:t>в) является средством предупреждения гражданских правонарушений в будущем и т. д.</a:t>
            </a:r>
          </a:p>
          <a:p>
            <a:pPr algn="just"/>
            <a:endParaRPr lang="ru-RU" sz="2400" b="0" i="0" dirty="0">
              <a:solidFill>
                <a:srgbClr val="000000"/>
              </a:solidFill>
              <a:effectLst/>
              <a:latin typeface="Verdana" panose="020B0604030504040204" pitchFamily="34" charset="0"/>
            </a:endParaRPr>
          </a:p>
        </p:txBody>
      </p:sp>
    </p:spTree>
    <p:extLst>
      <p:ext uri="{BB962C8B-B14F-4D97-AF65-F5344CB8AC3E}">
        <p14:creationId xmlns:p14="http://schemas.microsoft.com/office/powerpoint/2010/main" val="7610513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4" name="Picture 4"/>
          <p:cNvPicPr>
            <a:picLocks noChangeAspect="1"/>
          </p:cNvPicPr>
          <p:nvPr/>
        </p:nvPicPr>
        <p:blipFill>
          <a:blip r:embed="rId3"/>
          <a:srcRect/>
          <a:stretch>
            <a:fillRect/>
          </a:stretch>
        </p:blipFill>
        <p:spPr>
          <a:xfrm rot="8743774">
            <a:off x="9783917" y="-1362232"/>
            <a:ext cx="3787163" cy="3787163"/>
          </a:xfrm>
          <a:prstGeom prst="rect">
            <a:avLst/>
          </a:prstGeom>
        </p:spPr>
      </p:pic>
      <p:sp>
        <p:nvSpPr>
          <p:cNvPr id="3" name="Прямоугольник 2">
            <a:extLst>
              <a:ext uri="{FF2B5EF4-FFF2-40B4-BE49-F238E27FC236}">
                <a16:creationId xmlns:a16="http://schemas.microsoft.com/office/drawing/2014/main" id="{A830CD6C-3D2A-CB45-9AB9-A75992C4DBAF}"/>
              </a:ext>
            </a:extLst>
          </p:cNvPr>
          <p:cNvSpPr/>
          <p:nvPr/>
        </p:nvSpPr>
        <p:spPr>
          <a:xfrm>
            <a:off x="939114" y="531349"/>
            <a:ext cx="10812162" cy="5262979"/>
          </a:xfrm>
          <a:prstGeom prst="rect">
            <a:avLst/>
          </a:prstGeom>
        </p:spPr>
        <p:txBody>
          <a:bodyPr wrap="square">
            <a:spAutoFit/>
          </a:bodyPr>
          <a:lstStyle/>
          <a:p>
            <a:pPr algn="just"/>
            <a:r>
              <a:rPr lang="ru-RU" sz="2400" dirty="0">
                <a:solidFill>
                  <a:srgbClr val="000000"/>
                </a:solidFill>
                <a:latin typeface="Verdana" panose="020B0604030504040204" pitchFamily="34" charset="0"/>
              </a:rPr>
              <a:t>4. Виды гражданско-правовой ответственности</a:t>
            </a:r>
          </a:p>
          <a:p>
            <a:pPr algn="just"/>
            <a:r>
              <a:rPr lang="ru-RU" sz="2400" dirty="0">
                <a:solidFill>
                  <a:srgbClr val="000000"/>
                </a:solidFill>
                <a:latin typeface="Verdana" panose="020B0604030504040204" pitchFamily="34" charset="0"/>
              </a:rPr>
              <a:t>а) солидарная;</a:t>
            </a:r>
          </a:p>
          <a:p>
            <a:pPr algn="just"/>
            <a:r>
              <a:rPr lang="ru-RU" sz="2400" dirty="0">
                <a:solidFill>
                  <a:srgbClr val="000000"/>
                </a:solidFill>
                <a:latin typeface="Verdana" panose="020B0604030504040204" pitchFamily="34" charset="0"/>
              </a:rPr>
              <a:t>б) субсидиарная</a:t>
            </a:r>
          </a:p>
          <a:p>
            <a:pPr algn="just"/>
            <a:r>
              <a:rPr lang="ru-RU" sz="2400" dirty="0">
                <a:solidFill>
                  <a:srgbClr val="000000"/>
                </a:solidFill>
                <a:latin typeface="Verdana" panose="020B0604030504040204" pitchFamily="34" charset="0"/>
              </a:rPr>
              <a:t>в) договорная/ внедоговорная и т. д.</a:t>
            </a:r>
          </a:p>
          <a:p>
            <a:pPr algn="just"/>
            <a:r>
              <a:rPr lang="ru-RU" sz="2400" dirty="0">
                <a:solidFill>
                  <a:srgbClr val="000000"/>
                </a:solidFill>
                <a:latin typeface="Verdana" panose="020B0604030504040204" pitchFamily="34" charset="0"/>
              </a:rPr>
              <a:t>5. Способы защиты гражданских прав:</a:t>
            </a:r>
          </a:p>
          <a:p>
            <a:pPr algn="just"/>
            <a:r>
              <a:rPr lang="ru-RU" sz="2400" dirty="0">
                <a:solidFill>
                  <a:srgbClr val="000000"/>
                </a:solidFill>
                <a:latin typeface="Verdana" panose="020B0604030504040204" pitchFamily="34" charset="0"/>
              </a:rPr>
              <a:t>а) признания права;</a:t>
            </a:r>
          </a:p>
          <a:p>
            <a:pPr algn="just"/>
            <a:r>
              <a:rPr lang="ru-RU" sz="2400" dirty="0">
                <a:solidFill>
                  <a:srgbClr val="000000"/>
                </a:solidFill>
                <a:latin typeface="Verdana" panose="020B0604030504040204" pitchFamily="34" charset="0"/>
              </a:rPr>
              <a:t>б) восстановления положения, существовавшего до нарушения права, и пресечения действий, нарушающих право или создающих угрозу его нарушения;</a:t>
            </a:r>
          </a:p>
          <a:p>
            <a:pPr algn="just"/>
            <a:r>
              <a:rPr lang="ru-RU" sz="2400" dirty="0">
                <a:solidFill>
                  <a:srgbClr val="000000"/>
                </a:solidFill>
                <a:latin typeface="Verdana" panose="020B0604030504040204" pitchFamily="34" charset="0"/>
              </a:rPr>
              <a:t>в) самозащиты права;</a:t>
            </a:r>
          </a:p>
          <a:p>
            <a:pPr algn="just"/>
            <a:r>
              <a:rPr lang="ru-RU" sz="2400" dirty="0">
                <a:solidFill>
                  <a:srgbClr val="000000"/>
                </a:solidFill>
                <a:latin typeface="Verdana" panose="020B0604030504040204" pitchFamily="34" charset="0"/>
              </a:rPr>
              <a:t>г) присуждения к исполнению обязанности в натуре;</a:t>
            </a:r>
          </a:p>
          <a:p>
            <a:pPr algn="just"/>
            <a:r>
              <a:rPr lang="ru-RU" sz="2400" dirty="0">
                <a:solidFill>
                  <a:srgbClr val="000000"/>
                </a:solidFill>
                <a:latin typeface="Verdana" panose="020B0604030504040204" pitchFamily="34" charset="0"/>
              </a:rPr>
              <a:t>д) возмещения убытков;</a:t>
            </a:r>
          </a:p>
          <a:p>
            <a:pPr algn="just"/>
            <a:r>
              <a:rPr lang="ru-RU" sz="2400" dirty="0">
                <a:solidFill>
                  <a:srgbClr val="000000"/>
                </a:solidFill>
                <a:latin typeface="Verdana" panose="020B0604030504040204" pitchFamily="34" charset="0"/>
              </a:rPr>
              <a:t>е) взыскания неустойки;</a:t>
            </a:r>
          </a:p>
          <a:p>
            <a:pPr algn="just"/>
            <a:r>
              <a:rPr lang="ru-RU" sz="2400" dirty="0">
                <a:solidFill>
                  <a:srgbClr val="000000"/>
                </a:solidFill>
                <a:latin typeface="Verdana" panose="020B0604030504040204" pitchFamily="34" charset="0"/>
              </a:rPr>
              <a:t>ж) компенсации морального вреда и т.д.</a:t>
            </a:r>
            <a:endParaRPr lang="ru-RU" sz="2400" dirty="0"/>
          </a:p>
        </p:txBody>
      </p:sp>
    </p:spTree>
    <p:extLst>
      <p:ext uri="{BB962C8B-B14F-4D97-AF65-F5344CB8AC3E}">
        <p14:creationId xmlns:p14="http://schemas.microsoft.com/office/powerpoint/2010/main" val="27254217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3" name="Picture 3"/>
          <p:cNvPicPr>
            <a:picLocks noChangeAspect="1"/>
          </p:cNvPicPr>
          <p:nvPr/>
        </p:nvPicPr>
        <p:blipFill>
          <a:blip r:embed="rId3"/>
          <a:srcRect/>
          <a:stretch>
            <a:fillRect/>
          </a:stretch>
        </p:blipFill>
        <p:spPr>
          <a:xfrm rot="-499357">
            <a:off x="456838" y="286479"/>
            <a:ext cx="4153970" cy="2688751"/>
          </a:xfrm>
          <a:prstGeom prst="rect">
            <a:avLst/>
          </a:prstGeom>
        </p:spPr>
      </p:pic>
      <p:pic>
        <p:nvPicPr>
          <p:cNvPr id="4" name="Picture 4"/>
          <p:cNvPicPr>
            <a:picLocks noChangeAspect="1"/>
          </p:cNvPicPr>
          <p:nvPr/>
        </p:nvPicPr>
        <p:blipFill>
          <a:blip r:embed="rId2"/>
          <a:srcRect/>
          <a:stretch>
            <a:fillRect/>
          </a:stretch>
        </p:blipFill>
        <p:spPr>
          <a:xfrm rot="8743774">
            <a:off x="9783917" y="-1362232"/>
            <a:ext cx="3787163" cy="3787163"/>
          </a:xfrm>
          <a:prstGeom prst="rect">
            <a:avLst/>
          </a:prstGeom>
        </p:spPr>
      </p:pic>
      <p:sp>
        <p:nvSpPr>
          <p:cNvPr id="5" name="Прямоугольник 4">
            <a:extLst>
              <a:ext uri="{FF2B5EF4-FFF2-40B4-BE49-F238E27FC236}">
                <a16:creationId xmlns:a16="http://schemas.microsoft.com/office/drawing/2014/main" id="{06E80777-9960-E149-B4B4-2CFAE1F6F784}"/>
              </a:ext>
            </a:extLst>
          </p:cNvPr>
          <p:cNvSpPr/>
          <p:nvPr/>
        </p:nvSpPr>
        <p:spPr>
          <a:xfrm>
            <a:off x="902043" y="645160"/>
            <a:ext cx="11111451" cy="6555641"/>
          </a:xfrm>
          <a:prstGeom prst="rect">
            <a:avLst/>
          </a:prstGeom>
        </p:spPr>
        <p:txBody>
          <a:bodyPr wrap="square">
            <a:spAutoFit/>
          </a:bodyPr>
          <a:lstStyle/>
          <a:p>
            <a:pPr algn="just"/>
            <a:r>
              <a:rPr lang="ru-RU" sz="2000" dirty="0">
                <a:solidFill>
                  <a:srgbClr val="000000"/>
                </a:solidFill>
                <a:latin typeface="Verdana" panose="020B0604030504040204" pitchFamily="34" charset="0"/>
              </a:rPr>
              <a:t>1. Понятие гражданского процесса</a:t>
            </a:r>
          </a:p>
          <a:p>
            <a:pPr algn="just"/>
            <a:r>
              <a:rPr lang="ru-RU" sz="2000" dirty="0">
                <a:solidFill>
                  <a:srgbClr val="000000"/>
                </a:solidFill>
                <a:latin typeface="Verdana" panose="020B0604030504040204" pitchFamily="34" charset="0"/>
              </a:rPr>
              <a:t>2. Принципы гражданского процесса:</a:t>
            </a:r>
          </a:p>
          <a:p>
            <a:pPr algn="just"/>
            <a:r>
              <a:rPr lang="ru-RU" sz="2000" dirty="0">
                <a:solidFill>
                  <a:srgbClr val="000000"/>
                </a:solidFill>
                <a:latin typeface="Verdana" panose="020B0604030504040204" pitchFamily="34" charset="0"/>
              </a:rPr>
              <a:t>а) осуществление правосудия только судом;</a:t>
            </a:r>
          </a:p>
          <a:p>
            <a:pPr algn="just"/>
            <a:r>
              <a:rPr lang="ru-RU" sz="2000" dirty="0">
                <a:solidFill>
                  <a:srgbClr val="000000"/>
                </a:solidFill>
                <a:latin typeface="Verdana" panose="020B0604030504040204" pitchFamily="34" charset="0"/>
              </a:rPr>
              <a:t>б) равенство перед законом и судом;</a:t>
            </a:r>
          </a:p>
          <a:p>
            <a:pPr algn="just"/>
            <a:r>
              <a:rPr lang="ru-RU" sz="2000" dirty="0">
                <a:solidFill>
                  <a:srgbClr val="000000"/>
                </a:solidFill>
                <a:latin typeface="Verdana" panose="020B0604030504040204" pitchFamily="34" charset="0"/>
              </a:rPr>
              <a:t>в) независимость судей;</a:t>
            </a:r>
          </a:p>
          <a:p>
            <a:pPr algn="just"/>
            <a:r>
              <a:rPr lang="ru-RU" sz="2000" dirty="0">
                <a:solidFill>
                  <a:srgbClr val="000000"/>
                </a:solidFill>
                <a:latin typeface="Verdana" panose="020B0604030504040204" pitchFamily="34" charset="0"/>
              </a:rPr>
              <a:t>г) гласность судебного разбирательства;</a:t>
            </a:r>
          </a:p>
          <a:p>
            <a:pPr algn="just"/>
            <a:r>
              <a:rPr lang="ru-RU" sz="2000" dirty="0">
                <a:solidFill>
                  <a:srgbClr val="000000"/>
                </a:solidFill>
                <a:latin typeface="Verdana" panose="020B0604030504040204" pitchFamily="34" charset="0"/>
              </a:rPr>
              <a:t>д) состязательность и равноправие </a:t>
            </a:r>
            <a:r>
              <a:rPr lang="ru-RU" sz="2000" dirty="0" err="1">
                <a:solidFill>
                  <a:srgbClr val="000000"/>
                </a:solidFill>
                <a:latin typeface="Verdana" panose="020B0604030504040204" pitchFamily="34" charset="0"/>
              </a:rPr>
              <a:t>строн</a:t>
            </a:r>
            <a:r>
              <a:rPr lang="ru-RU" sz="2000" dirty="0">
                <a:solidFill>
                  <a:srgbClr val="000000"/>
                </a:solidFill>
                <a:latin typeface="Verdana" panose="020B0604030504040204" pitchFamily="34" charset="0"/>
              </a:rPr>
              <a:t>;</a:t>
            </a:r>
          </a:p>
          <a:p>
            <a:pPr algn="just"/>
            <a:r>
              <a:rPr lang="ru-RU" sz="2000" dirty="0">
                <a:solidFill>
                  <a:srgbClr val="000000"/>
                </a:solidFill>
                <a:latin typeface="Verdana" panose="020B0604030504040204" pitchFamily="34" charset="0"/>
              </a:rPr>
              <a:t>е) обязательность судебных постановлений.</a:t>
            </a:r>
          </a:p>
          <a:p>
            <a:pPr algn="just"/>
            <a:r>
              <a:rPr lang="ru-RU" sz="2000" dirty="0">
                <a:solidFill>
                  <a:srgbClr val="000000"/>
                </a:solidFill>
                <a:latin typeface="Verdana" panose="020B0604030504040204" pitchFamily="34" charset="0"/>
              </a:rPr>
              <a:t>3. Участники гражданского процесса</a:t>
            </a:r>
          </a:p>
          <a:p>
            <a:pPr algn="just"/>
            <a:r>
              <a:rPr lang="ru-RU" sz="2000" dirty="0">
                <a:solidFill>
                  <a:srgbClr val="000000"/>
                </a:solidFill>
                <a:latin typeface="Verdana" panose="020B0604030504040204" pitchFamily="34" charset="0"/>
              </a:rPr>
              <a:t>а) истец;</a:t>
            </a:r>
          </a:p>
          <a:p>
            <a:pPr algn="just"/>
            <a:r>
              <a:rPr lang="ru-RU" sz="2000" dirty="0">
                <a:solidFill>
                  <a:srgbClr val="000000"/>
                </a:solidFill>
                <a:latin typeface="Verdana" panose="020B0604030504040204" pitchFamily="34" charset="0"/>
              </a:rPr>
              <a:t>б) ответчик;</a:t>
            </a:r>
          </a:p>
          <a:p>
            <a:pPr algn="just"/>
            <a:r>
              <a:rPr lang="ru-RU" sz="2000" dirty="0">
                <a:solidFill>
                  <a:srgbClr val="000000"/>
                </a:solidFill>
                <a:latin typeface="Verdana" panose="020B0604030504040204" pitchFamily="34" charset="0"/>
              </a:rPr>
              <a:t>в) третьи лица.</a:t>
            </a:r>
          </a:p>
          <a:p>
            <a:pPr algn="just"/>
            <a:r>
              <a:rPr lang="ru-RU" sz="2000" dirty="0">
                <a:solidFill>
                  <a:srgbClr val="000000"/>
                </a:solidFill>
                <a:latin typeface="Verdana" panose="020B0604030504040204" pitchFamily="34" charset="0"/>
              </a:rPr>
              <a:t>4. Этапы гражданского процесса:</a:t>
            </a:r>
          </a:p>
          <a:p>
            <a:pPr algn="just"/>
            <a:r>
              <a:rPr lang="ru-RU" sz="2000" dirty="0">
                <a:solidFill>
                  <a:srgbClr val="000000"/>
                </a:solidFill>
                <a:latin typeface="Verdana" panose="020B0604030504040204" pitchFamily="34" charset="0"/>
              </a:rPr>
              <a:t>а) подача иска;</a:t>
            </a:r>
          </a:p>
          <a:p>
            <a:pPr algn="just"/>
            <a:r>
              <a:rPr lang="ru-RU" sz="2000" dirty="0">
                <a:solidFill>
                  <a:srgbClr val="000000"/>
                </a:solidFill>
                <a:latin typeface="Verdana" panose="020B0604030504040204" pitchFamily="34" charset="0"/>
              </a:rPr>
              <a:t>б) подготовка дела к судебному разбирательству;</a:t>
            </a:r>
          </a:p>
          <a:p>
            <a:pPr algn="just"/>
            <a:r>
              <a:rPr lang="ru-RU" sz="2000" dirty="0">
                <a:solidFill>
                  <a:srgbClr val="000000"/>
                </a:solidFill>
                <a:latin typeface="Verdana" panose="020B0604030504040204" pitchFamily="34" charset="0"/>
              </a:rPr>
              <a:t>в) рассмотрение или разрешение гражданского дела по существу и т.д.</a:t>
            </a:r>
          </a:p>
          <a:p>
            <a:pPr algn="just"/>
            <a:r>
              <a:rPr lang="ru-RU" sz="2000" dirty="0">
                <a:solidFill>
                  <a:srgbClr val="000000"/>
                </a:solidFill>
                <a:latin typeface="Verdana" panose="020B0604030504040204" pitchFamily="34" charset="0"/>
              </a:rPr>
              <a:t>5. Основные дела, рассматриваемые гражданским судопроизводством</a:t>
            </a:r>
          </a:p>
          <a:p>
            <a:pPr algn="just"/>
            <a:r>
              <a:rPr lang="ru-RU" sz="2000" dirty="0">
                <a:solidFill>
                  <a:srgbClr val="000000"/>
                </a:solidFill>
                <a:latin typeface="Verdana" panose="020B0604030504040204" pitchFamily="34" charset="0"/>
              </a:rPr>
              <a:t>а) исковые дела по спорам;</a:t>
            </a:r>
          </a:p>
          <a:p>
            <a:pPr algn="just"/>
            <a:r>
              <a:rPr lang="ru-RU" sz="2000" dirty="0">
                <a:solidFill>
                  <a:srgbClr val="000000"/>
                </a:solidFill>
                <a:latin typeface="Verdana" panose="020B0604030504040204" pitchFamily="34" charset="0"/>
              </a:rPr>
              <a:t>б) дела, по которым судьи выдают судебные приказы;</a:t>
            </a:r>
          </a:p>
          <a:p>
            <a:pPr algn="just"/>
            <a:r>
              <a:rPr lang="ru-RU" sz="2000" dirty="0">
                <a:solidFill>
                  <a:srgbClr val="000000"/>
                </a:solidFill>
                <a:latin typeface="Verdana" panose="020B0604030504040204" pitchFamily="34" charset="0"/>
              </a:rPr>
              <a:t>в) дела особого производства.</a:t>
            </a:r>
          </a:p>
          <a:p>
            <a:pPr algn="just"/>
            <a:r>
              <a:rPr lang="ru-RU" sz="2000" dirty="0">
                <a:solidFill>
                  <a:srgbClr val="000000"/>
                </a:solidFill>
                <a:latin typeface="Verdana" panose="020B0604030504040204" pitchFamily="34" charset="0"/>
              </a:rPr>
              <a:t> </a:t>
            </a:r>
            <a:endParaRPr lang="ru-RU" sz="2000" b="0" i="0" dirty="0">
              <a:solidFill>
                <a:srgbClr val="000000"/>
              </a:solidFill>
              <a:effectLst/>
              <a:latin typeface="Verdana" panose="020B0604030504040204" pitchFamily="34" charset="0"/>
            </a:endParaRPr>
          </a:p>
        </p:txBody>
      </p:sp>
      <p:sp>
        <p:nvSpPr>
          <p:cNvPr id="6" name="TextBox 5">
            <a:extLst>
              <a:ext uri="{FF2B5EF4-FFF2-40B4-BE49-F238E27FC236}">
                <a16:creationId xmlns:a16="http://schemas.microsoft.com/office/drawing/2014/main" id="{0530C74C-5631-D440-A7CC-A68DEB7ED9AE}"/>
              </a:ext>
            </a:extLst>
          </p:cNvPr>
          <p:cNvSpPr txBox="1"/>
          <p:nvPr/>
        </p:nvSpPr>
        <p:spPr>
          <a:xfrm>
            <a:off x="2718486" y="60970"/>
            <a:ext cx="6002221" cy="523220"/>
          </a:xfrm>
          <a:prstGeom prst="rect">
            <a:avLst/>
          </a:prstGeom>
          <a:noFill/>
        </p:spPr>
        <p:txBody>
          <a:bodyPr wrap="none" rtlCol="0">
            <a:spAutoFit/>
          </a:bodyPr>
          <a:lstStyle/>
          <a:p>
            <a:r>
              <a:rPr lang="ru-RU" sz="2800" dirty="0">
                <a:solidFill>
                  <a:srgbClr val="FF0000"/>
                </a:solidFill>
              </a:rPr>
              <a:t>План по теме «Гражданский процесс»</a:t>
            </a:r>
          </a:p>
        </p:txBody>
      </p:sp>
    </p:spTree>
    <p:extLst>
      <p:ext uri="{BB962C8B-B14F-4D97-AF65-F5344CB8AC3E}">
        <p14:creationId xmlns:p14="http://schemas.microsoft.com/office/powerpoint/2010/main" val="10147710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6791740">
            <a:off x="-595349" y="-430943"/>
            <a:ext cx="2075159" cy="2014791"/>
          </a:xfrm>
          <a:prstGeom prst="rect">
            <a:avLst/>
          </a:prstGeom>
        </p:spPr>
      </p:pic>
      <p:pic>
        <p:nvPicPr>
          <p:cNvPr id="3" name="Picture 3"/>
          <p:cNvPicPr>
            <a:picLocks noChangeAspect="1"/>
          </p:cNvPicPr>
          <p:nvPr/>
        </p:nvPicPr>
        <p:blipFill>
          <a:blip r:embed="rId3">
            <a:alphaModFix amt="19999"/>
          </a:blip>
          <a:srcRect/>
          <a:stretch>
            <a:fillRect/>
          </a:stretch>
        </p:blipFill>
        <p:spPr>
          <a:xfrm rot="-9562250">
            <a:off x="-1690678" y="-1428740"/>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9562250">
            <a:off x="-1904544" y="-2169720"/>
            <a:ext cx="3381357" cy="3503996"/>
          </a:xfrm>
          <a:prstGeom prst="rect">
            <a:avLst/>
          </a:prstGeom>
        </p:spPr>
      </p:pic>
      <p:pic>
        <p:nvPicPr>
          <p:cNvPr id="6" name="Picture 6"/>
          <p:cNvPicPr>
            <a:picLocks noChangeAspect="1"/>
          </p:cNvPicPr>
          <p:nvPr/>
        </p:nvPicPr>
        <p:blipFill>
          <a:blip r:embed="rId2">
            <a:alphaModFix amt="19999"/>
          </a:blip>
          <a:srcRect/>
          <a:stretch>
            <a:fillRect/>
          </a:stretch>
        </p:blipFill>
        <p:spPr>
          <a:xfrm rot="-10800000">
            <a:off x="-1669934" y="-1206414"/>
            <a:ext cx="3339867" cy="3242707"/>
          </a:xfrm>
          <a:prstGeom prst="rect">
            <a:avLst/>
          </a:prstGeom>
        </p:spPr>
      </p:pic>
      <p:sp>
        <p:nvSpPr>
          <p:cNvPr id="5" name="Прямоугольник 4">
            <a:extLst>
              <a:ext uri="{FF2B5EF4-FFF2-40B4-BE49-F238E27FC236}">
                <a16:creationId xmlns:a16="http://schemas.microsoft.com/office/drawing/2014/main" id="{F8536A57-CBED-114E-BDC9-726022830E28}"/>
              </a:ext>
            </a:extLst>
          </p:cNvPr>
          <p:cNvSpPr/>
          <p:nvPr/>
        </p:nvSpPr>
        <p:spPr>
          <a:xfrm>
            <a:off x="1140032" y="323258"/>
            <a:ext cx="10379034" cy="5693866"/>
          </a:xfrm>
          <a:prstGeom prst="rect">
            <a:avLst/>
          </a:prstGeom>
        </p:spPr>
        <p:txBody>
          <a:bodyPr wrap="square">
            <a:spAutoFit/>
          </a:bodyPr>
          <a:lstStyle/>
          <a:p>
            <a:pPr algn="just"/>
            <a:r>
              <a:rPr lang="ru-RU" sz="2800" dirty="0">
                <a:latin typeface="Montserrat Medium" panose="020F0502020204030204" pitchFamily="34" charset="0"/>
                <a:ea typeface="Times New Roman" panose="02020603050405020304" pitchFamily="18" charset="0"/>
                <a:cs typeface="Times New Roman" panose="02020603050405020304" pitchFamily="18" charset="0"/>
              </a:rPr>
              <a:t>22. Юрий Иванович приобрёл туристическую путёвку загородный пансионат. Туристическая фирма нарушила условия договора: Юрию Ивановичу не был предоставлен 'номер, соответствующий договору, питание было некачественным. Вернувшись домой, Юрий Иванович обратился иском суд. В рамках какого судопроизводства будет рассматриваться это дело? Кто является сторонами судопроизводстве данного вида? (Назовите каждую из сторон.) Опираясь на знания обществоведческого курса, приведите два примера любых других дел, рассматриваемых судопроизводстве этого вида. </a:t>
            </a:r>
            <a:r>
              <a:rPr lang="ru-RU" sz="2800" dirty="0">
                <a:effectLst/>
              </a:rPr>
              <a:t> </a:t>
            </a:r>
            <a:endParaRPr lang="ru-RU" sz="2800" dirty="0"/>
          </a:p>
        </p:txBody>
      </p:sp>
    </p:spTree>
    <p:extLst>
      <p:ext uri="{BB962C8B-B14F-4D97-AF65-F5344CB8AC3E}">
        <p14:creationId xmlns:p14="http://schemas.microsoft.com/office/powerpoint/2010/main" val="30694282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605936" y="3617657"/>
            <a:ext cx="2893803" cy="2809619"/>
          </a:xfrm>
          <a:prstGeom prst="rect">
            <a:avLst/>
          </a:prstGeom>
        </p:spPr>
      </p:pic>
      <p:pic>
        <p:nvPicPr>
          <p:cNvPr id="3" name="Picture 3"/>
          <p:cNvPicPr>
            <a:picLocks noChangeAspect="1"/>
          </p:cNvPicPr>
          <p:nvPr/>
        </p:nvPicPr>
        <p:blipFill>
          <a:blip r:embed="rId3">
            <a:alphaModFix amt="19999"/>
          </a:blip>
          <a:srcRect/>
          <a:stretch>
            <a:fillRect/>
          </a:stretch>
        </p:blipFill>
        <p:spPr>
          <a:xfrm rot="5798684">
            <a:off x="-473600" y="4795209"/>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5798684">
            <a:off x="-931589" y="5350077"/>
            <a:ext cx="3381357" cy="3503996"/>
          </a:xfrm>
          <a:prstGeom prst="rect">
            <a:avLst/>
          </a:prstGeom>
        </p:spPr>
      </p:pic>
      <p:sp>
        <p:nvSpPr>
          <p:cNvPr id="5" name="Прямоугольник 4">
            <a:extLst>
              <a:ext uri="{FF2B5EF4-FFF2-40B4-BE49-F238E27FC236}">
                <a16:creationId xmlns:a16="http://schemas.microsoft.com/office/drawing/2014/main" id="{1DD90DB8-0FC0-DE46-BA30-44AA1823B5DD}"/>
              </a:ext>
            </a:extLst>
          </p:cNvPr>
          <p:cNvSpPr/>
          <p:nvPr/>
        </p:nvSpPr>
        <p:spPr>
          <a:xfrm>
            <a:off x="2909454" y="469788"/>
            <a:ext cx="8858961" cy="3108543"/>
          </a:xfrm>
          <a:prstGeom prst="rect">
            <a:avLst/>
          </a:prstGeom>
        </p:spPr>
        <p:txBody>
          <a:bodyPr wrap="square">
            <a:spAutoFit/>
          </a:bodyPr>
          <a:lstStyle/>
          <a:p>
            <a:pPr marR="1646555">
              <a:spcBef>
                <a:spcPts val="20"/>
              </a:spcBef>
            </a:pPr>
            <a:r>
              <a:rPr lang="ru-RU" sz="2800" dirty="0">
                <a:latin typeface="Montserrat Medium" panose="020F0502020204030204" pitchFamily="34" charset="0"/>
                <a:ea typeface="Times New Roman" panose="02020603050405020304" pitchFamily="18" charset="0"/>
              </a:rPr>
              <a:t>1) ответ на первый вопрос: гражданское судопроизводство;  </a:t>
            </a:r>
            <a:endParaRPr lang="ru-RU" sz="2800" dirty="0">
              <a:effectLst/>
              <a:latin typeface="Times New Roman" panose="02020603050405020304" pitchFamily="18" charset="0"/>
              <a:ea typeface="Times New Roman" panose="02020603050405020304" pitchFamily="18" charset="0"/>
            </a:endParaRPr>
          </a:p>
          <a:p>
            <a:pPr marR="1646555">
              <a:spcBef>
                <a:spcPts val="20"/>
              </a:spcBef>
            </a:pPr>
            <a:r>
              <a:rPr lang="ru-RU" sz="2800" dirty="0">
                <a:latin typeface="Montserrat Medium" panose="020F0502020204030204" pitchFamily="34" charset="0"/>
                <a:ea typeface="Times New Roman" panose="02020603050405020304" pitchFamily="18" charset="0"/>
              </a:rPr>
              <a:t>2) стороны: истец (Юрий Иванович) ответчик (туристическая фирма); </a:t>
            </a:r>
            <a:endParaRPr lang="ru-RU" sz="2800" dirty="0">
              <a:effectLst/>
              <a:latin typeface="Times New Roman" panose="02020603050405020304" pitchFamily="18" charset="0"/>
              <a:ea typeface="Times New Roman" panose="02020603050405020304" pitchFamily="18" charset="0"/>
            </a:endParaRPr>
          </a:p>
          <a:p>
            <a:r>
              <a:rPr lang="ru-RU" sz="2800" dirty="0">
                <a:latin typeface="Montserrat Medium" panose="020F0502020204030204" pitchFamily="34" charset="0"/>
                <a:ea typeface="Calibri" panose="020F0502020204030204" pitchFamily="34" charset="0"/>
                <a:cs typeface="Times New Roman" panose="02020603050405020304" pitchFamily="18" charset="0"/>
              </a:rPr>
              <a:t>3) примеры других дел: разделе наследства, расторжении брака, определении отцовства, возмещении причинённого ущерба др. </a:t>
            </a:r>
            <a:r>
              <a:rPr lang="ru-RU" sz="2800" dirty="0">
                <a:effectLst/>
              </a:rPr>
              <a:t> </a:t>
            </a:r>
            <a:endParaRPr lang="ru-RU" sz="2800" dirty="0"/>
          </a:p>
        </p:txBody>
      </p:sp>
    </p:spTree>
    <p:extLst>
      <p:ext uri="{BB962C8B-B14F-4D97-AF65-F5344CB8AC3E}">
        <p14:creationId xmlns:p14="http://schemas.microsoft.com/office/powerpoint/2010/main" val="42579211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04DEAE04-C217-9346-B264-7E188D59F19B}"/>
              </a:ext>
            </a:extLst>
          </p:cNvPr>
          <p:cNvPicPr>
            <a:picLocks noChangeAspect="1"/>
          </p:cNvPicPr>
          <p:nvPr/>
        </p:nvPicPr>
        <p:blipFill>
          <a:blip r:embed="rId2"/>
          <a:srcRect/>
          <a:stretch>
            <a:fillRect/>
          </a:stretch>
        </p:blipFill>
        <p:spPr>
          <a:xfrm rot="1532132">
            <a:off x="-293457" y="3879585"/>
            <a:ext cx="9967994" cy="6596999"/>
          </a:xfrm>
          <a:prstGeom prst="rect">
            <a:avLst/>
          </a:prstGeom>
        </p:spPr>
      </p:pic>
      <p:sp>
        <p:nvSpPr>
          <p:cNvPr id="2" name="Прямоугольник 1">
            <a:extLst>
              <a:ext uri="{FF2B5EF4-FFF2-40B4-BE49-F238E27FC236}">
                <a16:creationId xmlns:a16="http://schemas.microsoft.com/office/drawing/2014/main" id="{F48D954B-2E77-E14E-8F58-A64A3B292658}"/>
              </a:ext>
            </a:extLst>
          </p:cNvPr>
          <p:cNvSpPr/>
          <p:nvPr/>
        </p:nvSpPr>
        <p:spPr>
          <a:xfrm>
            <a:off x="166255" y="136382"/>
            <a:ext cx="12025745" cy="4557145"/>
          </a:xfrm>
          <a:prstGeom prst="rect">
            <a:avLst/>
          </a:prstGeom>
        </p:spPr>
        <p:txBody>
          <a:bodyPr wrap="square">
            <a:spAutoFit/>
          </a:bodyPr>
          <a:lstStyle/>
          <a:p>
            <a:pPr marR="38100">
              <a:spcBef>
                <a:spcPts val="605"/>
              </a:spcBef>
            </a:pPr>
            <a:r>
              <a:rPr lang="ru-RU" sz="2400" dirty="0">
                <a:solidFill>
                  <a:srgbClr val="FF0000"/>
                </a:solidFill>
                <a:latin typeface="Montserrat Medium" panose="020F0502020204030204" pitchFamily="34" charset="0"/>
                <a:ea typeface="Times New Roman" panose="02020603050405020304" pitchFamily="18" charset="0"/>
              </a:rPr>
              <a:t>Выберите верные суждения судопроизводстве РФ запишите </a:t>
            </a:r>
            <a:r>
              <a:rPr lang="ru-RU" sz="2400" b="1" dirty="0">
                <a:solidFill>
                  <a:srgbClr val="FF0000"/>
                </a:solidFill>
                <a:latin typeface="Montserrat Medium" panose="020F0502020204030204" pitchFamily="34" charset="0"/>
                <a:ea typeface="Times New Roman" panose="02020603050405020304" pitchFamily="18" charset="0"/>
              </a:rPr>
              <a:t>цифры, </a:t>
            </a:r>
            <a:r>
              <a:rPr lang="ru-RU" sz="2400" dirty="0">
                <a:solidFill>
                  <a:srgbClr val="FF0000"/>
                </a:solidFill>
                <a:latin typeface="Montserrat Medium" panose="020F0502020204030204" pitchFamily="34" charset="0"/>
                <a:ea typeface="Times New Roman" panose="02020603050405020304" pitchFamily="18" charset="0"/>
              </a:rPr>
              <a:t>под которыми они указаны. </a:t>
            </a:r>
            <a:endParaRPr lang="ru-RU" sz="2400" dirty="0">
              <a:solidFill>
                <a:srgbClr val="FF0000"/>
              </a:solidFill>
              <a:effectLst/>
              <a:latin typeface="Times New Roman" panose="02020603050405020304" pitchFamily="18" charset="0"/>
              <a:ea typeface="Times New Roman" panose="02020603050405020304" pitchFamily="18" charset="0"/>
            </a:endParaRPr>
          </a:p>
          <a:p>
            <a:pPr marR="39370">
              <a:spcBef>
                <a:spcPts val="245"/>
              </a:spcBef>
            </a:pPr>
            <a:r>
              <a:rPr lang="ru-RU" sz="2400" dirty="0">
                <a:latin typeface="Montserrat Medium" panose="020F0502020204030204" pitchFamily="34" charset="0"/>
                <a:ea typeface="Times New Roman" panose="02020603050405020304" pitchFamily="18" charset="0"/>
              </a:rPr>
              <a:t>1) Судебная власть РФ осуществляется посредством конституционного, гражданского, административного уголовного судопроизводства. </a:t>
            </a:r>
            <a:endParaRPr lang="ru-RU" sz="2400" dirty="0">
              <a:effectLst/>
              <a:latin typeface="Times New Roman" panose="02020603050405020304" pitchFamily="18" charset="0"/>
              <a:ea typeface="Times New Roman" panose="02020603050405020304" pitchFamily="18" charset="0"/>
            </a:endParaRPr>
          </a:p>
          <a:p>
            <a:pPr marR="31115"/>
            <a:r>
              <a:rPr lang="ru-RU" sz="2400" dirty="0">
                <a:latin typeface="Montserrat Medium" panose="020F0502020204030204" pitchFamily="34" charset="0"/>
                <a:ea typeface="Times New Roman" panose="02020603050405020304" pitchFamily="18" charset="0"/>
              </a:rPr>
              <a:t>2) Судопроизводство — это деятельность судов по рассмотрению дел. </a:t>
            </a:r>
            <a:endParaRPr lang="ru-RU" sz="2400" dirty="0">
              <a:effectLst/>
              <a:latin typeface="Times New Roman" panose="02020603050405020304" pitchFamily="18" charset="0"/>
              <a:ea typeface="Times New Roman" panose="02020603050405020304" pitchFamily="18" charset="0"/>
            </a:endParaRPr>
          </a:p>
          <a:p>
            <a:pPr marR="31115"/>
            <a:r>
              <a:rPr lang="ru-RU" sz="2400" dirty="0">
                <a:latin typeface="Montserrat Medium" panose="020F0502020204030204" pitchFamily="34" charset="0"/>
                <a:ea typeface="Times New Roman" panose="02020603050405020304" pitchFamily="18" charset="0"/>
              </a:rPr>
              <a:t>3) Конституционное судопроизводство — это рассмотрение разрешение гражданских дел в целях защиты нарушенных или оспариваемых прав, свобод законных интересов субъектов гражданских, семейных, трудовых или иных правоотношений. </a:t>
            </a:r>
            <a:endParaRPr lang="ru-RU" sz="2400" dirty="0">
              <a:effectLst/>
              <a:latin typeface="Times New Roman" panose="02020603050405020304" pitchFamily="18" charset="0"/>
              <a:ea typeface="Times New Roman" panose="02020603050405020304" pitchFamily="18" charset="0"/>
            </a:endParaRPr>
          </a:p>
          <a:p>
            <a:pPr marR="31115"/>
            <a:r>
              <a:rPr lang="ru-RU" sz="2400" dirty="0">
                <a:latin typeface="Montserrat Medium" panose="020F0502020204030204" pitchFamily="34" charset="0"/>
                <a:ea typeface="Times New Roman" panose="02020603050405020304" pitchFamily="18" charset="0"/>
              </a:rPr>
              <a:t>4) Гражданское судопроизводство осуществляется на основе состязательности равноправия сторон. </a:t>
            </a:r>
            <a:endParaRPr lang="ru-RU" sz="2400" dirty="0">
              <a:effectLst/>
              <a:latin typeface="Times New Roman" panose="02020603050405020304" pitchFamily="18" charset="0"/>
              <a:ea typeface="Times New Roman" panose="02020603050405020304" pitchFamily="18" charset="0"/>
            </a:endParaRPr>
          </a:p>
          <a:p>
            <a:pPr marR="51435">
              <a:lnSpc>
                <a:spcPct val="107000"/>
              </a:lnSpc>
              <a:spcAft>
                <a:spcPts val="800"/>
              </a:spcAft>
            </a:pPr>
            <a:r>
              <a:rPr lang="ru-RU" sz="2400" dirty="0">
                <a:latin typeface="Montserrat Medium" panose="020F0502020204030204" pitchFamily="34" charset="0"/>
                <a:ea typeface="Calibri" panose="020F0502020204030204" pitchFamily="34" charset="0"/>
                <a:cs typeface="Times New Roman" panose="02020603050405020304" pitchFamily="18" charset="0"/>
              </a:rPr>
              <a:t>5) Сторонами в уголовном судопроизводстве являются истец ответчик.</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158337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5"/>
          <p:cNvSpPr txBox="1"/>
          <p:nvPr/>
        </p:nvSpPr>
        <p:spPr>
          <a:xfrm>
            <a:off x="685800" y="519222"/>
            <a:ext cx="5901490" cy="461665"/>
          </a:xfrm>
          <a:prstGeom prst="rect">
            <a:avLst/>
          </a:prstGeom>
        </p:spPr>
        <p:txBody>
          <a:bodyPr lIns="0" tIns="0" rIns="0" bIns="0" rtlCol="0" anchor="t">
            <a:spAutoFit/>
          </a:bodyPr>
          <a:lstStyle/>
          <a:p>
            <a:pPr>
              <a:lnSpc>
                <a:spcPts val="3616"/>
              </a:lnSpc>
            </a:pPr>
            <a:r>
              <a:rPr lang="en-US" sz="3013">
                <a:solidFill>
                  <a:srgbClr val="FFFFFF"/>
                </a:solidFill>
                <a:latin typeface="Montserrat Semi-Bold"/>
              </a:rPr>
              <a:t>ПРИЗНАКИ ПОЛИТИЧЕСКОЙ ВЛАСТИ</a:t>
            </a:r>
          </a:p>
        </p:txBody>
      </p:sp>
      <p:pic>
        <p:nvPicPr>
          <p:cNvPr id="6" name="Picture 2">
            <a:extLst>
              <a:ext uri="{FF2B5EF4-FFF2-40B4-BE49-F238E27FC236}">
                <a16:creationId xmlns:a16="http://schemas.microsoft.com/office/drawing/2014/main" id="{BAF20764-998E-2B47-94BB-74B38075DEDE}"/>
              </a:ext>
            </a:extLst>
          </p:cNvPr>
          <p:cNvPicPr>
            <a:picLocks noChangeAspect="1"/>
          </p:cNvPicPr>
          <p:nvPr/>
        </p:nvPicPr>
        <p:blipFill>
          <a:blip r:embed="rId2"/>
          <a:srcRect/>
          <a:stretch>
            <a:fillRect/>
          </a:stretch>
        </p:blipFill>
        <p:spPr>
          <a:xfrm rot="1532132">
            <a:off x="3668943" y="4026340"/>
            <a:ext cx="9967994" cy="6596999"/>
          </a:xfrm>
          <a:prstGeom prst="rect">
            <a:avLst/>
          </a:prstGeom>
        </p:spPr>
      </p:pic>
      <p:sp>
        <p:nvSpPr>
          <p:cNvPr id="2" name="Прямоугольник 1">
            <a:extLst>
              <a:ext uri="{FF2B5EF4-FFF2-40B4-BE49-F238E27FC236}">
                <a16:creationId xmlns:a16="http://schemas.microsoft.com/office/drawing/2014/main" id="{AEB7B0B6-6E43-174F-9F78-5C1684B464B9}"/>
              </a:ext>
            </a:extLst>
          </p:cNvPr>
          <p:cNvSpPr/>
          <p:nvPr/>
        </p:nvSpPr>
        <p:spPr>
          <a:xfrm>
            <a:off x="953984" y="519222"/>
            <a:ext cx="10284031" cy="5391219"/>
          </a:xfrm>
          <a:prstGeom prst="rect">
            <a:avLst/>
          </a:prstGeom>
        </p:spPr>
        <p:txBody>
          <a:bodyPr wrap="square">
            <a:spAutoFit/>
          </a:bodyPr>
          <a:lstStyle/>
          <a:p>
            <a:pPr marR="22225"/>
            <a:r>
              <a:rPr lang="ru-RU" sz="2400" dirty="0">
                <a:solidFill>
                  <a:srgbClr val="FF0000"/>
                </a:solidFill>
                <a:latin typeface="Montserrat Medium" panose="020F0502020204030204" pitchFamily="34" charset="0"/>
                <a:ea typeface="Times New Roman" panose="02020603050405020304" pitchFamily="18" charset="0"/>
              </a:rPr>
              <a:t>Установите соответствие между проступками их видами: каждой позиции, данной первом столбце, подберите соответствующую позицию из второго столбца.</a:t>
            </a:r>
            <a:endParaRPr lang="ru-RU" sz="2400" dirty="0">
              <a:solidFill>
                <a:srgbClr val="FF0000"/>
              </a:solidFill>
              <a:effectLst/>
              <a:latin typeface="Times New Roman" panose="02020603050405020304" pitchFamily="18" charset="0"/>
              <a:ea typeface="Times New Roman" panose="02020603050405020304" pitchFamily="18" charset="0"/>
            </a:endParaRPr>
          </a:p>
          <a:p>
            <a:pPr>
              <a:spcBef>
                <a:spcPts val="1020"/>
              </a:spcBef>
            </a:pPr>
            <a:r>
              <a:rPr lang="ru-RU" sz="2400" dirty="0">
                <a:latin typeface="Montserrat Medium" panose="020F0502020204030204" pitchFamily="34" charset="0"/>
                <a:ea typeface="Times New Roman" panose="02020603050405020304" pitchFamily="18" charset="0"/>
              </a:rPr>
              <a:t>ПРОСТУПКИ </a:t>
            </a:r>
            <a:endParaRPr lang="ru-RU" sz="2400" dirty="0">
              <a:effectLst/>
              <a:latin typeface="Times New Roman" panose="02020603050405020304" pitchFamily="18" charset="0"/>
              <a:ea typeface="Times New Roman" panose="02020603050405020304" pitchFamily="18" charset="0"/>
            </a:endParaRPr>
          </a:p>
          <a:p>
            <a:r>
              <a:rPr lang="ru-RU" sz="2400" dirty="0" err="1">
                <a:latin typeface="Montserrat Medium" panose="020F0502020204030204" pitchFamily="34" charset="0"/>
                <a:ea typeface="Times New Roman" panose="02020603050405020304" pitchFamily="18" charset="0"/>
              </a:rPr>
              <a:t>A</a:t>
            </a:r>
            <a:r>
              <a:rPr lang="ru-RU" sz="2400" dirty="0">
                <a:latin typeface="Montserrat Medium" panose="020F0502020204030204" pitchFamily="34" charset="0"/>
                <a:ea typeface="Times New Roman" panose="02020603050405020304" pitchFamily="18" charset="0"/>
              </a:rPr>
              <a:t>) переход дороги неположенном месте </a:t>
            </a:r>
            <a:endParaRPr lang="ru-RU" sz="2400" dirty="0">
              <a:effectLst/>
              <a:latin typeface="Times New Roman" panose="02020603050405020304" pitchFamily="18" charset="0"/>
              <a:ea typeface="Times New Roman" panose="02020603050405020304" pitchFamily="18" charset="0"/>
            </a:endParaRPr>
          </a:p>
          <a:p>
            <a:r>
              <a:rPr lang="ru-RU" sz="2400" dirty="0">
                <a:latin typeface="Montserrat Medium" panose="020F0502020204030204" pitchFamily="34" charset="0"/>
                <a:ea typeface="Times New Roman" panose="02020603050405020304" pitchFamily="18" charset="0"/>
              </a:rPr>
              <a:t>Б) неисполнение обязательств </a:t>
            </a:r>
            <a:endParaRPr lang="ru-RU" sz="2400" dirty="0">
              <a:effectLst/>
              <a:latin typeface="Times New Roman" panose="02020603050405020304" pitchFamily="18" charset="0"/>
              <a:ea typeface="Times New Roman" panose="02020603050405020304" pitchFamily="18" charset="0"/>
            </a:endParaRPr>
          </a:p>
          <a:p>
            <a:pPr>
              <a:spcBef>
                <a:spcPts val="5"/>
              </a:spcBef>
            </a:pPr>
            <a:r>
              <a:rPr lang="ru-RU" sz="2400" dirty="0" err="1">
                <a:latin typeface="Montserrat Medium" panose="020F0502020204030204" pitchFamily="34" charset="0"/>
                <a:ea typeface="Times New Roman" panose="02020603050405020304" pitchFamily="18" charset="0"/>
              </a:rPr>
              <a:t>B</a:t>
            </a:r>
            <a:r>
              <a:rPr lang="ru-RU" sz="2400" dirty="0">
                <a:latin typeface="Montserrat Medium" panose="020F0502020204030204" pitchFamily="34" charset="0"/>
                <a:ea typeface="Times New Roman" panose="02020603050405020304" pitchFamily="18" charset="0"/>
              </a:rPr>
              <a:t>) прогул работы </a:t>
            </a:r>
            <a:endParaRPr lang="ru-RU" sz="2400" dirty="0">
              <a:effectLst/>
              <a:latin typeface="Times New Roman" panose="02020603050405020304" pitchFamily="18" charset="0"/>
              <a:ea typeface="Times New Roman" panose="02020603050405020304" pitchFamily="18" charset="0"/>
            </a:endParaRPr>
          </a:p>
          <a:p>
            <a:r>
              <a:rPr lang="ru-RU" sz="2400" dirty="0">
                <a:latin typeface="Montserrat Medium" panose="020F0502020204030204" pitchFamily="34" charset="0"/>
                <a:ea typeface="Times New Roman" panose="02020603050405020304" pitchFamily="18" charset="0"/>
              </a:rPr>
              <a:t>Г) нарушение условий договора займа нарушение правил пожарной безопасности </a:t>
            </a:r>
            <a:endParaRPr lang="ru-RU" sz="2400" dirty="0">
              <a:effectLst/>
              <a:latin typeface="Times New Roman" panose="02020603050405020304" pitchFamily="18" charset="0"/>
              <a:ea typeface="Times New Roman" panose="02020603050405020304" pitchFamily="18" charset="0"/>
            </a:endParaRPr>
          </a:p>
          <a:p>
            <a:r>
              <a:rPr lang="ru-RU" sz="2400" dirty="0">
                <a:latin typeface="Montserrat Medium" panose="020F0502020204030204" pitchFamily="34" charset="0"/>
                <a:ea typeface="Times New Roman" panose="02020603050405020304" pitchFamily="18" charset="0"/>
              </a:rPr>
              <a:t> </a:t>
            </a:r>
            <a:endParaRPr lang="ru-RU" sz="2400" dirty="0">
              <a:effectLst/>
              <a:latin typeface="Times New Roman" panose="02020603050405020304" pitchFamily="18" charset="0"/>
              <a:ea typeface="Times New Roman" panose="02020603050405020304" pitchFamily="18" charset="0"/>
            </a:endParaRPr>
          </a:p>
          <a:p>
            <a:r>
              <a:rPr lang="ru-RU" sz="2400" dirty="0">
                <a:latin typeface="Montserrat Medium" panose="020F0502020204030204" pitchFamily="34" charset="0"/>
                <a:ea typeface="Times New Roman" panose="02020603050405020304" pitchFamily="18" charset="0"/>
              </a:rPr>
              <a:t>ВИДЫ ПРОСТУПКОВ </a:t>
            </a:r>
            <a:endParaRPr lang="ru-RU" sz="2400" dirty="0">
              <a:effectLst/>
              <a:latin typeface="Times New Roman" panose="02020603050405020304" pitchFamily="18" charset="0"/>
              <a:ea typeface="Times New Roman" panose="02020603050405020304" pitchFamily="18" charset="0"/>
            </a:endParaRPr>
          </a:p>
          <a:p>
            <a:r>
              <a:rPr lang="ru-RU" sz="2400" dirty="0">
                <a:latin typeface="Montserrat Medium" panose="020F0502020204030204" pitchFamily="34" charset="0"/>
                <a:ea typeface="Times New Roman" panose="02020603050405020304" pitchFamily="18" charset="0"/>
              </a:rPr>
              <a:t>1) административный </a:t>
            </a:r>
            <a:endParaRPr lang="ru-RU" sz="2400" dirty="0">
              <a:effectLst/>
              <a:latin typeface="Times New Roman" panose="02020603050405020304" pitchFamily="18" charset="0"/>
              <a:ea typeface="Times New Roman" panose="02020603050405020304" pitchFamily="18" charset="0"/>
            </a:endParaRPr>
          </a:p>
          <a:p>
            <a:r>
              <a:rPr lang="ru-RU" sz="2400" dirty="0">
                <a:latin typeface="Montserrat Medium" panose="020F0502020204030204" pitchFamily="34" charset="0"/>
                <a:ea typeface="Times New Roman" panose="02020603050405020304" pitchFamily="18" charset="0"/>
              </a:rPr>
              <a:t>2) дисциплинарный </a:t>
            </a:r>
            <a:endParaRPr lang="ru-RU" sz="2400" dirty="0">
              <a:effectLst/>
              <a:latin typeface="Times New Roman" panose="02020603050405020304" pitchFamily="18" charset="0"/>
              <a:ea typeface="Times New Roman" panose="02020603050405020304" pitchFamily="18" charset="0"/>
            </a:endParaRPr>
          </a:p>
          <a:p>
            <a:r>
              <a:rPr lang="ru-RU" sz="2400" dirty="0">
                <a:latin typeface="Montserrat Medium" panose="020F0502020204030204" pitchFamily="34" charset="0"/>
                <a:ea typeface="Times New Roman" panose="02020603050405020304" pitchFamily="18" charset="0"/>
              </a:rPr>
              <a:t>3) гражданский </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253475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alphaModFix amt="19999"/>
          </a:blip>
          <a:srcRect/>
          <a:stretch>
            <a:fillRect/>
          </a:stretch>
        </p:blipFill>
        <p:spPr>
          <a:xfrm rot="6026777">
            <a:off x="8527266" y="4297548"/>
            <a:ext cx="2717698" cy="2638638"/>
          </a:xfrm>
          <a:prstGeom prst="rect">
            <a:avLst/>
          </a:prstGeom>
        </p:spPr>
      </p:pic>
      <p:pic>
        <p:nvPicPr>
          <p:cNvPr id="4" name="Picture 4"/>
          <p:cNvPicPr>
            <a:picLocks noChangeAspect="1"/>
          </p:cNvPicPr>
          <p:nvPr/>
        </p:nvPicPr>
        <p:blipFill>
          <a:blip r:embed="rId3">
            <a:alphaModFix amt="19999"/>
          </a:blip>
          <a:srcRect/>
          <a:stretch>
            <a:fillRect/>
          </a:stretch>
        </p:blipFill>
        <p:spPr>
          <a:xfrm rot="-2672515">
            <a:off x="8819102" y="4081330"/>
            <a:ext cx="4366699" cy="4525077"/>
          </a:xfrm>
          <a:prstGeom prst="rect">
            <a:avLst/>
          </a:prstGeom>
        </p:spPr>
      </p:pic>
      <p:pic>
        <p:nvPicPr>
          <p:cNvPr id="5" name="Picture 5"/>
          <p:cNvPicPr>
            <a:picLocks noChangeAspect="1"/>
          </p:cNvPicPr>
          <p:nvPr/>
        </p:nvPicPr>
        <p:blipFill>
          <a:blip r:embed="rId3">
            <a:alphaModFix amt="19999"/>
          </a:blip>
          <a:srcRect/>
          <a:stretch>
            <a:fillRect/>
          </a:stretch>
        </p:blipFill>
        <p:spPr>
          <a:xfrm rot="-2672515">
            <a:off x="9826600" y="4473141"/>
            <a:ext cx="4366699" cy="4525077"/>
          </a:xfrm>
          <a:prstGeom prst="rect">
            <a:avLst/>
          </a:prstGeom>
        </p:spPr>
      </p:pic>
      <p:sp>
        <p:nvSpPr>
          <p:cNvPr id="2" name="Прямоугольник 1">
            <a:extLst>
              <a:ext uri="{FF2B5EF4-FFF2-40B4-BE49-F238E27FC236}">
                <a16:creationId xmlns:a16="http://schemas.microsoft.com/office/drawing/2014/main" id="{E535ED47-A9D1-A04A-931A-0F254A96E57D}"/>
              </a:ext>
            </a:extLst>
          </p:cNvPr>
          <p:cNvSpPr/>
          <p:nvPr/>
        </p:nvSpPr>
        <p:spPr>
          <a:xfrm>
            <a:off x="95003" y="759038"/>
            <a:ext cx="12096997" cy="5339923"/>
          </a:xfrm>
          <a:prstGeom prst="rect">
            <a:avLst/>
          </a:prstGeom>
        </p:spPr>
        <p:txBody>
          <a:bodyPr wrap="square">
            <a:spAutoFit/>
          </a:bodyPr>
          <a:lstStyle/>
          <a:p>
            <a:pPr marR="33655"/>
            <a:r>
              <a:rPr lang="ru-RU" sz="2400" dirty="0">
                <a:solidFill>
                  <a:srgbClr val="FF0000"/>
                </a:solidFill>
                <a:latin typeface="Montserrat Medium" panose="020F0502020204030204" pitchFamily="34" charset="0"/>
                <a:ea typeface="Times New Roman" panose="02020603050405020304" pitchFamily="18" charset="0"/>
              </a:rPr>
              <a:t>Выберите верные суждения об имущественных личных неимущественных правах способах их защиты РФ. Запишите </a:t>
            </a:r>
            <a:r>
              <a:rPr lang="ru-RU" sz="2400" b="1" dirty="0">
                <a:solidFill>
                  <a:srgbClr val="FF0000"/>
                </a:solidFill>
                <a:latin typeface="Montserrat Medium" panose="020F0502020204030204" pitchFamily="34" charset="0"/>
                <a:ea typeface="Times New Roman" panose="02020603050405020304" pitchFamily="18" charset="0"/>
              </a:rPr>
              <a:t>цифры, </a:t>
            </a:r>
            <a:r>
              <a:rPr lang="ru-RU" sz="2400" dirty="0">
                <a:solidFill>
                  <a:srgbClr val="FF0000"/>
                </a:solidFill>
                <a:latin typeface="Montserrat Medium" panose="020F0502020204030204" pitchFamily="34" charset="0"/>
                <a:ea typeface="Times New Roman" panose="02020603050405020304" pitchFamily="18" charset="0"/>
              </a:rPr>
              <a:t>под которыми они указаны. </a:t>
            </a:r>
            <a:endParaRPr lang="ru-RU" sz="2400" dirty="0">
              <a:solidFill>
                <a:srgbClr val="FF0000"/>
              </a:solidFill>
              <a:effectLst/>
              <a:latin typeface="Times New Roman" panose="02020603050405020304" pitchFamily="18" charset="0"/>
              <a:ea typeface="Times New Roman" panose="02020603050405020304" pitchFamily="18" charset="0"/>
            </a:endParaRPr>
          </a:p>
          <a:p>
            <a:pPr marR="128905">
              <a:spcBef>
                <a:spcPts val="575"/>
              </a:spcBef>
            </a:pPr>
            <a:r>
              <a:rPr lang="ru-RU" sz="2400" dirty="0">
                <a:latin typeface="Montserrat Medium" panose="020F0502020204030204" pitchFamily="34" charset="0"/>
                <a:ea typeface="Times New Roman" panose="02020603050405020304" pitchFamily="18" charset="0"/>
              </a:rPr>
              <a:t>1) Имущественные права возникают только по поводу обладания какими-либо вещами. </a:t>
            </a:r>
            <a:endParaRPr lang="ru-RU" sz="2400" dirty="0">
              <a:effectLst/>
              <a:latin typeface="Times New Roman" panose="02020603050405020304" pitchFamily="18" charset="0"/>
              <a:ea typeface="Times New Roman" panose="02020603050405020304" pitchFamily="18" charset="0"/>
            </a:endParaRPr>
          </a:p>
          <a:p>
            <a:pPr marR="131445"/>
            <a:r>
              <a:rPr lang="ru-RU" sz="2400" dirty="0">
                <a:latin typeface="Montserrat Medium" panose="020F0502020204030204" pitchFamily="34" charset="0"/>
                <a:ea typeface="Times New Roman" panose="02020603050405020304" pitchFamily="18" charset="0"/>
              </a:rPr>
              <a:t>2) Вещь как объект гражданских прав обладает способностью непосредственно удовлетворять материальные потребности человека. </a:t>
            </a:r>
            <a:endParaRPr lang="ru-RU" sz="2400" dirty="0">
              <a:effectLst/>
              <a:latin typeface="Times New Roman" panose="02020603050405020304" pitchFamily="18" charset="0"/>
              <a:ea typeface="Times New Roman" panose="02020603050405020304" pitchFamily="18" charset="0"/>
            </a:endParaRPr>
          </a:p>
          <a:p>
            <a:pPr marR="129540"/>
            <a:r>
              <a:rPr lang="ru-RU" sz="2400" dirty="0">
                <a:latin typeface="Montserrat Medium" panose="020F0502020204030204" pitchFamily="34" charset="0"/>
                <a:ea typeface="Times New Roman" panose="02020603050405020304" pitchFamily="18" charset="0"/>
              </a:rPr>
              <a:t>3) Закон исключает любую возможность принудительного изъятия у собственника имущества. </a:t>
            </a:r>
            <a:endParaRPr lang="ru-RU" sz="2400" dirty="0">
              <a:effectLst/>
              <a:latin typeface="Times New Roman" panose="02020603050405020304" pitchFamily="18" charset="0"/>
              <a:ea typeface="Times New Roman" panose="02020603050405020304" pitchFamily="18" charset="0"/>
            </a:endParaRPr>
          </a:p>
          <a:p>
            <a:pPr marR="123825" algn="just"/>
            <a:r>
              <a:rPr lang="ru-RU" sz="2400" dirty="0">
                <a:latin typeface="Montserrat Medium" panose="020F0502020204030204" pitchFamily="34" charset="0"/>
                <a:ea typeface="Times New Roman" panose="02020603050405020304" pitchFamily="18" charset="0"/>
              </a:rPr>
              <a:t>4) Особенностями личных неимущественных прав являются отсутствие материального (имущественного) содержания  и неразрывная связь личностью носителя. </a:t>
            </a:r>
            <a:endParaRPr lang="ru-RU" sz="2400" dirty="0">
              <a:effectLst/>
              <a:latin typeface="Times New Roman" panose="02020603050405020304" pitchFamily="18" charset="0"/>
              <a:ea typeface="Times New Roman" panose="02020603050405020304" pitchFamily="18" charset="0"/>
            </a:endParaRPr>
          </a:p>
          <a:p>
            <a:pPr marR="127000">
              <a:spcBef>
                <a:spcPts val="15"/>
              </a:spcBef>
            </a:pPr>
            <a:r>
              <a:rPr lang="ru-RU" sz="2400" dirty="0">
                <a:latin typeface="Montserrat Medium" panose="020F0502020204030204" pitchFamily="34" charset="0"/>
                <a:ea typeface="Times New Roman" panose="02020603050405020304" pitchFamily="18" charset="0"/>
              </a:rPr>
              <a:t>5) Возмещение убытков и  компенсацию морального вреда относят к  способам защиты гражданских прав. </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254843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a:off x="8067727" y="3551293"/>
            <a:ext cx="2576567" cy="2501612"/>
          </a:xfrm>
          <a:prstGeom prst="rect">
            <a:avLst/>
          </a:prstGeom>
        </p:spPr>
      </p:pic>
      <p:pic>
        <p:nvPicPr>
          <p:cNvPr id="8" name="Picture 8"/>
          <p:cNvPicPr>
            <a:picLocks noChangeAspect="1"/>
          </p:cNvPicPr>
          <p:nvPr/>
        </p:nvPicPr>
        <p:blipFill>
          <a:blip r:embed="rId3">
            <a:alphaModFix amt="19999"/>
          </a:blip>
          <a:srcRect/>
          <a:stretch>
            <a:fillRect/>
          </a:stretch>
        </p:blipFill>
        <p:spPr>
          <a:xfrm rot="1787001">
            <a:off x="9019997" y="4226820"/>
            <a:ext cx="3754585" cy="3890761"/>
          </a:xfrm>
          <a:prstGeom prst="rect">
            <a:avLst/>
          </a:prstGeom>
        </p:spPr>
      </p:pic>
      <p:pic>
        <p:nvPicPr>
          <p:cNvPr id="9" name="Picture 9"/>
          <p:cNvPicPr>
            <a:picLocks noChangeAspect="1"/>
          </p:cNvPicPr>
          <p:nvPr/>
        </p:nvPicPr>
        <p:blipFill>
          <a:blip r:embed="rId4">
            <a:alphaModFix amt="19999"/>
          </a:blip>
          <a:srcRect/>
          <a:stretch>
            <a:fillRect/>
          </a:stretch>
        </p:blipFill>
        <p:spPr>
          <a:xfrm rot="1787001">
            <a:off x="9019997" y="5048314"/>
            <a:ext cx="3754585" cy="3890761"/>
          </a:xfrm>
          <a:prstGeom prst="rect">
            <a:avLst/>
          </a:prstGeom>
        </p:spPr>
      </p:pic>
      <p:sp>
        <p:nvSpPr>
          <p:cNvPr id="3" name="Прямоугольник 2">
            <a:extLst>
              <a:ext uri="{FF2B5EF4-FFF2-40B4-BE49-F238E27FC236}">
                <a16:creationId xmlns:a16="http://schemas.microsoft.com/office/drawing/2014/main" id="{01DD9A19-22D2-B04C-B8EF-383960D6B789}"/>
              </a:ext>
            </a:extLst>
          </p:cNvPr>
          <p:cNvSpPr/>
          <p:nvPr/>
        </p:nvSpPr>
        <p:spPr>
          <a:xfrm>
            <a:off x="208344" y="474333"/>
            <a:ext cx="12192000" cy="5262979"/>
          </a:xfrm>
          <a:prstGeom prst="rect">
            <a:avLst/>
          </a:prstGeom>
        </p:spPr>
        <p:txBody>
          <a:bodyPr wrap="square">
            <a:spAutoFit/>
          </a:bodyPr>
          <a:lstStyle/>
          <a:p>
            <a:r>
              <a:rPr lang="ru-RU" sz="2400" dirty="0">
                <a:solidFill>
                  <a:srgbClr val="FF0000"/>
                </a:solidFill>
                <a:latin typeface="Montserrat Medium" panose="020F0502020204030204" pitchFamily="34" charset="0"/>
                <a:ea typeface="Times New Roman" panose="02020603050405020304" pitchFamily="18" charset="0"/>
              </a:rPr>
              <a:t>Выберите верные суждения о гражданском судопроизводстве в РФ и запишите цифры, под которыми они указаны.</a:t>
            </a:r>
            <a:endParaRPr lang="ru-RU" sz="2400" dirty="0">
              <a:solidFill>
                <a:srgbClr val="FF0000"/>
              </a:solidFill>
              <a:effectLst/>
              <a:latin typeface="Times New Roman" panose="02020603050405020304" pitchFamily="18" charset="0"/>
              <a:ea typeface="Times New Roman" panose="02020603050405020304" pitchFamily="18" charset="0"/>
            </a:endParaRPr>
          </a:p>
          <a:p>
            <a:r>
              <a:rPr lang="ru-RU" sz="2400" dirty="0">
                <a:latin typeface="Montserrat Medium" panose="020F0502020204030204" pitchFamily="34" charset="0"/>
                <a:ea typeface="Times New Roman" panose="02020603050405020304" pitchFamily="18" charset="0"/>
              </a:rPr>
              <a:t>1) Гражданское судопроизводство - это основанная на законе деятельность </a:t>
            </a:r>
            <a:r>
              <a:rPr lang="ru-RU" sz="2400" dirty="0" err="1">
                <a:latin typeface="Montserrat Medium" panose="020F0502020204030204" pitchFamily="34" charset="0"/>
                <a:ea typeface="Times New Roman" panose="02020603050405020304" pitchFamily="18" charset="0"/>
              </a:rPr>
              <a:t>управомоченных</a:t>
            </a:r>
            <a:r>
              <a:rPr lang="ru-RU" sz="2400" dirty="0">
                <a:latin typeface="Montserrat Medium" panose="020F0502020204030204" pitchFamily="34" charset="0"/>
                <a:ea typeface="Times New Roman" panose="02020603050405020304" pitchFamily="18" charset="0"/>
              </a:rPr>
              <a:t> органов и лиц по расследованию преступлений.</a:t>
            </a:r>
            <a:endParaRPr lang="ru-RU" sz="2400" dirty="0">
              <a:effectLst/>
              <a:latin typeface="Times New Roman" panose="02020603050405020304" pitchFamily="18" charset="0"/>
              <a:ea typeface="Times New Roman" panose="02020603050405020304" pitchFamily="18" charset="0"/>
            </a:endParaRPr>
          </a:p>
          <a:p>
            <a:r>
              <a:rPr lang="ru-RU" sz="2400" dirty="0">
                <a:latin typeface="Montserrat Medium" panose="020F0502020204030204" pitchFamily="34" charset="0"/>
                <a:ea typeface="Times New Roman" panose="02020603050405020304" pitchFamily="18" charset="0"/>
              </a:rPr>
              <a:t>2) Сторонами в гражданском судопроизводстве являются истец и обвиняемый.</a:t>
            </a:r>
            <a:endParaRPr lang="ru-RU" sz="2400" dirty="0">
              <a:effectLst/>
              <a:latin typeface="Times New Roman" panose="02020603050405020304" pitchFamily="18" charset="0"/>
              <a:ea typeface="Times New Roman" panose="02020603050405020304" pitchFamily="18" charset="0"/>
            </a:endParaRPr>
          </a:p>
          <a:p>
            <a:r>
              <a:rPr lang="ru-RU" sz="2400" dirty="0">
                <a:latin typeface="Montserrat Medium" panose="020F0502020204030204" pitchFamily="34" charset="0"/>
                <a:ea typeface="Times New Roman" panose="02020603050405020304" pitchFamily="18" charset="0"/>
              </a:rPr>
              <a:t>3) Правосудие по гражданским делам осуществляется на началах равенства перед законом и судом всех граждан.</a:t>
            </a:r>
            <a:endParaRPr lang="ru-RU" sz="2400" dirty="0">
              <a:effectLst/>
              <a:latin typeface="Times New Roman" panose="02020603050405020304" pitchFamily="18" charset="0"/>
              <a:ea typeface="Times New Roman" panose="02020603050405020304" pitchFamily="18" charset="0"/>
            </a:endParaRPr>
          </a:p>
          <a:p>
            <a:r>
              <a:rPr lang="ru-RU" sz="2400" dirty="0">
                <a:latin typeface="Montserrat Medium" panose="020F0502020204030204" pitchFamily="34" charset="0"/>
                <a:ea typeface="Times New Roman" panose="02020603050405020304" pitchFamily="18" charset="0"/>
              </a:rPr>
              <a:t>4) Гражданские дела в судах первой инстанции рассматриваются судьями этих судов единолично или в предусмотренных федеральным законом случаях коллегиально.</a:t>
            </a:r>
            <a:endParaRPr lang="ru-RU" sz="2400" dirty="0">
              <a:effectLst/>
              <a:latin typeface="Times New Roman" panose="02020603050405020304" pitchFamily="18" charset="0"/>
              <a:ea typeface="Times New Roman" panose="02020603050405020304" pitchFamily="18" charset="0"/>
            </a:endParaRPr>
          </a:p>
          <a:p>
            <a:r>
              <a:rPr lang="ru-RU" sz="2400" dirty="0">
                <a:latin typeface="Montserrat Medium" panose="020F0502020204030204" pitchFamily="34" charset="0"/>
                <a:ea typeface="Times New Roman" panose="02020603050405020304" pitchFamily="18" charset="0"/>
              </a:rPr>
              <a:t>5) Судопроизводство в судах и исполнение судебного постановления осуществляются в разумные сроки.</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656640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8517274" y="776190"/>
            <a:ext cx="2368097" cy="2299207"/>
          </a:xfrm>
          <a:prstGeom prst="rect">
            <a:avLst/>
          </a:prstGeom>
        </p:spPr>
      </p:pic>
      <p:pic>
        <p:nvPicPr>
          <p:cNvPr id="3" name="Picture 3"/>
          <p:cNvPicPr>
            <a:picLocks noChangeAspect="1"/>
          </p:cNvPicPr>
          <p:nvPr/>
        </p:nvPicPr>
        <p:blipFill>
          <a:blip r:embed="rId3">
            <a:alphaModFix amt="19999"/>
          </a:blip>
          <a:srcRect/>
          <a:stretch>
            <a:fillRect/>
          </a:stretch>
        </p:blipFill>
        <p:spPr>
          <a:xfrm rot="-7104152">
            <a:off x="9757676" y="-643527"/>
            <a:ext cx="3381357" cy="3503996"/>
          </a:xfrm>
          <a:prstGeom prst="rect">
            <a:avLst/>
          </a:prstGeom>
        </p:spPr>
      </p:pic>
      <p:pic>
        <p:nvPicPr>
          <p:cNvPr id="4" name="Picture 4"/>
          <p:cNvPicPr>
            <a:picLocks noChangeAspect="1"/>
          </p:cNvPicPr>
          <p:nvPr/>
        </p:nvPicPr>
        <p:blipFill>
          <a:blip r:embed="rId4">
            <a:alphaModFix amt="19999"/>
          </a:blip>
          <a:srcRect/>
          <a:stretch>
            <a:fillRect/>
          </a:stretch>
        </p:blipFill>
        <p:spPr>
          <a:xfrm rot="-7104152">
            <a:off x="10201924" y="-1398734"/>
            <a:ext cx="3381357" cy="3503996"/>
          </a:xfrm>
          <a:prstGeom prst="rect">
            <a:avLst/>
          </a:prstGeom>
        </p:spPr>
      </p:pic>
      <p:sp>
        <p:nvSpPr>
          <p:cNvPr id="6" name="TextBox 5">
            <a:extLst>
              <a:ext uri="{FF2B5EF4-FFF2-40B4-BE49-F238E27FC236}">
                <a16:creationId xmlns:a16="http://schemas.microsoft.com/office/drawing/2014/main" id="{BCBBDD29-9092-229E-661D-114D1126018E}"/>
              </a:ext>
            </a:extLst>
          </p:cNvPr>
          <p:cNvSpPr txBox="1"/>
          <p:nvPr/>
        </p:nvSpPr>
        <p:spPr>
          <a:xfrm>
            <a:off x="544010" y="621806"/>
            <a:ext cx="10142315" cy="3785652"/>
          </a:xfrm>
          <a:prstGeom prst="rect">
            <a:avLst/>
          </a:prstGeom>
          <a:noFill/>
        </p:spPr>
        <p:txBody>
          <a:bodyPr wrap="square">
            <a:spAutoFit/>
          </a:bodyPr>
          <a:lstStyle/>
          <a:p>
            <a:pPr marL="90170">
              <a:spcAft>
                <a:spcPts val="0"/>
              </a:spcAft>
            </a:pPr>
            <a:r>
              <a:rPr lang="ru-RU" sz="2400" dirty="0">
                <a:solidFill>
                  <a:srgbClr val="FF0000"/>
                </a:solidFill>
                <a:latin typeface="Times New Roman" panose="02020603050405020304" pitchFamily="18" charset="0"/>
                <a:ea typeface="Calibri" panose="020F0502020204030204" pitchFamily="34" charset="0"/>
              </a:rPr>
              <a:t>Выберите верные суждения о судопроизводстве в РФ и запишите цифры, под которыми они указаны.</a:t>
            </a:r>
          </a:p>
          <a:p>
            <a:pPr marL="90170">
              <a:spcAft>
                <a:spcPts val="0"/>
              </a:spcAft>
            </a:pPr>
            <a:r>
              <a:rPr lang="ru-RU" sz="2400" dirty="0">
                <a:latin typeface="Times New Roman" panose="02020603050405020304" pitchFamily="18" charset="0"/>
                <a:ea typeface="Calibri" panose="020F0502020204030204" pitchFamily="34" charset="0"/>
              </a:rPr>
              <a:t>1) Сторонами в гражданском судопроизводстве являются истец и ответчик.</a:t>
            </a:r>
          </a:p>
          <a:p>
            <a:pPr marL="90170">
              <a:spcAft>
                <a:spcPts val="0"/>
              </a:spcAft>
            </a:pPr>
            <a:r>
              <a:rPr lang="ru-RU" sz="2400" dirty="0">
                <a:latin typeface="Times New Roman" panose="02020603050405020304" pitchFamily="18" charset="0"/>
                <a:ea typeface="Calibri" panose="020F0502020204030204" pitchFamily="34" charset="0"/>
              </a:rPr>
              <a:t>2) Судебная власть в РФ осуществляется посредством конституционного, гражданского, административного и уголовного судопроизводства.</a:t>
            </a:r>
          </a:p>
          <a:p>
            <a:pPr marL="90170">
              <a:spcAft>
                <a:spcPts val="0"/>
              </a:spcAft>
            </a:pPr>
            <a:r>
              <a:rPr lang="ru-RU" sz="2400" dirty="0">
                <a:latin typeface="Times New Roman" panose="02020603050405020304" pitchFamily="18" charset="0"/>
                <a:ea typeface="Calibri" panose="020F0502020204030204" pitchFamily="34" charset="0"/>
              </a:rPr>
              <a:t>3) Гражданское судопроизводство – это основанная на законе деятельность управомоченных органов и лиц по расследованию преступлений.</a:t>
            </a:r>
          </a:p>
          <a:p>
            <a:pPr marL="90170">
              <a:spcAft>
                <a:spcPts val="0"/>
              </a:spcAft>
            </a:pPr>
            <a:r>
              <a:rPr lang="ru-RU" sz="2400" dirty="0">
                <a:latin typeface="Times New Roman" panose="02020603050405020304" pitchFamily="18" charset="0"/>
                <a:ea typeface="Calibri" panose="020F0502020204030204" pitchFamily="34" charset="0"/>
              </a:rPr>
              <a:t>4) Судопроизводство – это деятельность судов по рассмотрению дел.</a:t>
            </a:r>
          </a:p>
          <a:p>
            <a:pPr marL="90170">
              <a:spcAft>
                <a:spcPts val="0"/>
              </a:spcAft>
            </a:pPr>
            <a:r>
              <a:rPr lang="ru-RU" sz="2400" dirty="0">
                <a:latin typeface="Times New Roman" panose="02020603050405020304" pitchFamily="18" charset="0"/>
                <a:ea typeface="Calibri" panose="020F0502020204030204" pitchFamily="34" charset="0"/>
              </a:rPr>
              <a:t>5) Гражданское судопроизводство осуществляется на основе состязательности и равноправия сторон.</a:t>
            </a:r>
          </a:p>
        </p:txBody>
      </p:sp>
    </p:spTree>
    <p:extLst>
      <p:ext uri="{BB962C8B-B14F-4D97-AF65-F5344CB8AC3E}">
        <p14:creationId xmlns:p14="http://schemas.microsoft.com/office/powerpoint/2010/main" val="37278850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7764504" y="-6139495"/>
            <a:ext cx="9967994" cy="6596999"/>
          </a:xfrm>
          <a:prstGeom prst="rect">
            <a:avLst/>
          </a:prstGeom>
        </p:spPr>
      </p:pic>
      <p:pic>
        <p:nvPicPr>
          <p:cNvPr id="5" name="Picture 5"/>
          <p:cNvPicPr>
            <a:picLocks noChangeAspect="1"/>
          </p:cNvPicPr>
          <p:nvPr/>
        </p:nvPicPr>
        <p:blipFill>
          <a:blip r:embed="rId3"/>
          <a:srcRect/>
          <a:stretch>
            <a:fillRect/>
          </a:stretch>
        </p:blipFill>
        <p:spPr>
          <a:xfrm>
            <a:off x="8699583" y="1934821"/>
            <a:ext cx="4712537" cy="4110379"/>
          </a:xfrm>
          <a:prstGeom prst="rect">
            <a:avLst/>
          </a:prstGeom>
        </p:spPr>
      </p:pic>
      <p:sp>
        <p:nvSpPr>
          <p:cNvPr id="4" name="TextBox 3">
            <a:extLst>
              <a:ext uri="{FF2B5EF4-FFF2-40B4-BE49-F238E27FC236}">
                <a16:creationId xmlns:a16="http://schemas.microsoft.com/office/drawing/2014/main" id="{9425E261-634D-ED76-A749-00449F07F44E}"/>
              </a:ext>
            </a:extLst>
          </p:cNvPr>
          <p:cNvSpPr txBox="1"/>
          <p:nvPr/>
        </p:nvSpPr>
        <p:spPr>
          <a:xfrm>
            <a:off x="523754" y="226661"/>
            <a:ext cx="9404430" cy="4893647"/>
          </a:xfrm>
          <a:prstGeom prst="rect">
            <a:avLst/>
          </a:prstGeom>
          <a:noFill/>
        </p:spPr>
        <p:txBody>
          <a:bodyPr wrap="square">
            <a:spAutoFit/>
          </a:bodyPr>
          <a:lstStyle/>
          <a:p>
            <a:pPr marL="90170">
              <a:spcAft>
                <a:spcPts val="0"/>
              </a:spcAft>
            </a:pPr>
            <a:r>
              <a:rPr lang="ru-RU" sz="2400" dirty="0">
                <a:solidFill>
                  <a:srgbClr val="FF0000"/>
                </a:solidFill>
                <a:latin typeface="Times New Roman" panose="02020603050405020304" pitchFamily="18" charset="0"/>
                <a:ea typeface="Calibri" panose="020F0502020204030204" pitchFamily="34" charset="0"/>
              </a:rPr>
              <a:t>Выберите верные суждения о гражданском судопроизводстве в РФ и запишите цифры, под которыми они указаны.</a:t>
            </a:r>
          </a:p>
          <a:p>
            <a:pPr marL="90170">
              <a:spcAft>
                <a:spcPts val="0"/>
              </a:spcAft>
            </a:pPr>
            <a:r>
              <a:rPr lang="ru-RU" sz="2400" dirty="0">
                <a:latin typeface="Times New Roman" panose="02020603050405020304" pitchFamily="18" charset="0"/>
                <a:ea typeface="Calibri" panose="020F0502020204030204" pitchFamily="34" charset="0"/>
              </a:rPr>
              <a:t>1) Конституционное судопроизводство нацелено на разрешение имущественных, трудовых и иных споров.</a:t>
            </a:r>
          </a:p>
          <a:p>
            <a:pPr marL="90170">
              <a:spcAft>
                <a:spcPts val="0"/>
              </a:spcAft>
            </a:pPr>
            <a:r>
              <a:rPr lang="ru-RU" sz="2400" dirty="0">
                <a:latin typeface="Times New Roman" panose="02020603050405020304" pitchFamily="18" charset="0"/>
                <a:ea typeface="Calibri" panose="020F0502020204030204" pitchFamily="34" charset="0"/>
              </a:rPr>
              <a:t>2) Гражданское судопроизводство нацелено на разрешение имущественных, трудовых и иных споров.</a:t>
            </a:r>
          </a:p>
          <a:p>
            <a:pPr marL="90170">
              <a:spcAft>
                <a:spcPts val="0"/>
              </a:spcAft>
            </a:pPr>
            <a:r>
              <a:rPr lang="ru-RU" sz="2400" dirty="0">
                <a:latin typeface="Times New Roman" panose="02020603050405020304" pitchFamily="18" charset="0"/>
                <a:ea typeface="Calibri" panose="020F0502020204030204" pitchFamily="34" charset="0"/>
              </a:rPr>
              <a:t>3) Судопроизводство в судах и исполнение судебного постановления осуществляются в разумные сроки.</a:t>
            </a:r>
          </a:p>
          <a:p>
            <a:pPr marL="90170">
              <a:spcAft>
                <a:spcPts val="0"/>
              </a:spcAft>
            </a:pPr>
            <a:r>
              <a:rPr lang="ru-RU" sz="2400" dirty="0">
                <a:latin typeface="Times New Roman" panose="02020603050405020304" pitchFamily="18" charset="0"/>
                <a:ea typeface="Calibri" panose="020F0502020204030204" pitchFamily="34" charset="0"/>
              </a:rPr>
              <a:t>4) Суд с согласия прокурора возбуждает гражданское дело по заявлению лица, обратившегося за защитой своих прав.</a:t>
            </a:r>
          </a:p>
          <a:p>
            <a:pPr marL="90170">
              <a:spcAft>
                <a:spcPts val="0"/>
              </a:spcAft>
            </a:pPr>
            <a:r>
              <a:rPr lang="ru-RU" sz="2400" dirty="0">
                <a:latin typeface="Times New Roman" panose="02020603050405020304" pitchFamily="18" charset="0"/>
                <a:ea typeface="Calibri" panose="020F0502020204030204" pitchFamily="34" charset="0"/>
              </a:rPr>
              <a:t>5) Гражданское судопроизводство должно способствовать укреплению законности и правопорядка, предупреждению правонарушений.</a:t>
            </a:r>
          </a:p>
        </p:txBody>
      </p:sp>
    </p:spTree>
    <p:extLst>
      <p:ext uri="{BB962C8B-B14F-4D97-AF65-F5344CB8AC3E}">
        <p14:creationId xmlns:p14="http://schemas.microsoft.com/office/powerpoint/2010/main" val="29987433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428874"/>
            <a:ext cx="12192000" cy="605876"/>
          </a:xfrm>
          <a:prstGeom prst="rect">
            <a:avLst/>
          </a:prstGeom>
          <a:solidFill>
            <a:srgbClr val="FCE6E2"/>
          </a:solidFill>
        </p:spPr>
      </p:sp>
      <p:pic>
        <p:nvPicPr>
          <p:cNvPr id="3" name="Picture 3"/>
          <p:cNvPicPr>
            <a:picLocks noChangeAspect="1"/>
          </p:cNvPicPr>
          <p:nvPr/>
        </p:nvPicPr>
        <p:blipFill>
          <a:blip r:embed="rId2"/>
          <a:srcRect/>
          <a:stretch>
            <a:fillRect/>
          </a:stretch>
        </p:blipFill>
        <p:spPr>
          <a:xfrm>
            <a:off x="6704049" y="3250692"/>
            <a:ext cx="5487951" cy="3601468"/>
          </a:xfrm>
          <a:prstGeom prst="rect">
            <a:avLst/>
          </a:prstGeom>
        </p:spPr>
      </p:pic>
      <p:pic>
        <p:nvPicPr>
          <p:cNvPr id="4" name="Picture 4"/>
          <p:cNvPicPr>
            <a:picLocks noChangeAspect="1"/>
          </p:cNvPicPr>
          <p:nvPr/>
        </p:nvPicPr>
        <p:blipFill>
          <a:blip r:embed="rId3"/>
          <a:srcRect/>
          <a:stretch>
            <a:fillRect/>
          </a:stretch>
        </p:blipFill>
        <p:spPr>
          <a:xfrm rot="1532132">
            <a:off x="-4983998" y="-4386055"/>
            <a:ext cx="9967994" cy="6596999"/>
          </a:xfrm>
          <a:prstGeom prst="rect">
            <a:avLst/>
          </a:prstGeom>
        </p:spPr>
      </p:pic>
      <p:sp>
        <p:nvSpPr>
          <p:cNvPr id="6" name="TextBox 5">
            <a:extLst>
              <a:ext uri="{FF2B5EF4-FFF2-40B4-BE49-F238E27FC236}">
                <a16:creationId xmlns:a16="http://schemas.microsoft.com/office/drawing/2014/main" id="{F7917A90-4229-2182-24F5-B064B6F0C10C}"/>
              </a:ext>
            </a:extLst>
          </p:cNvPr>
          <p:cNvSpPr txBox="1"/>
          <p:nvPr/>
        </p:nvSpPr>
        <p:spPr>
          <a:xfrm>
            <a:off x="642395" y="1266169"/>
            <a:ext cx="8507392" cy="4154984"/>
          </a:xfrm>
          <a:prstGeom prst="rect">
            <a:avLst/>
          </a:prstGeom>
          <a:noFill/>
        </p:spPr>
        <p:txBody>
          <a:bodyPr wrap="square">
            <a:spAutoFit/>
          </a:bodyPr>
          <a:lstStyle/>
          <a:p>
            <a:pPr>
              <a:spcAft>
                <a:spcPts val="0"/>
              </a:spcAft>
            </a:pPr>
            <a:r>
              <a:rPr lang="ru-RU"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Совершеннолетний трудоспособный сын нетрудоспособного Михаила Сергеевича пять лет не проявлял заботы о нём. Михаил подал на него в суд. Найдите в приведённом списке позиции, соответствующие правовому решению описанного конфликта, и запишите цифры, под которыми они указаны.</a:t>
            </a:r>
          </a:p>
          <a:p>
            <a:pPr>
              <a:spcAft>
                <a:spcPts val="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1) административный процесс</a:t>
            </a:r>
          </a:p>
          <a:p>
            <a:pPr>
              <a:spcAft>
                <a:spcPts val="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2) гражданский процесс</a:t>
            </a:r>
          </a:p>
          <a:p>
            <a:pPr>
              <a:spcAft>
                <a:spcPts val="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3) ответчик</a:t>
            </a:r>
          </a:p>
          <a:p>
            <a:pPr>
              <a:spcAft>
                <a:spcPts val="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4) обвиняемый</a:t>
            </a:r>
          </a:p>
          <a:p>
            <a:pPr>
              <a:spcAft>
                <a:spcPts val="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5) подсудимый</a:t>
            </a:r>
          </a:p>
          <a:p>
            <a:pPr>
              <a:spcAft>
                <a:spcPts val="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6) подозреваемый</a:t>
            </a:r>
          </a:p>
        </p:txBody>
      </p:sp>
    </p:spTree>
    <p:extLst>
      <p:ext uri="{BB962C8B-B14F-4D97-AF65-F5344CB8AC3E}">
        <p14:creationId xmlns:p14="http://schemas.microsoft.com/office/powerpoint/2010/main" val="41658242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301779" y="-3998232"/>
            <a:ext cx="9967994" cy="6596999"/>
          </a:xfrm>
          <a:prstGeom prst="rect">
            <a:avLst/>
          </a:prstGeom>
        </p:spPr>
      </p:pic>
      <p:sp>
        <p:nvSpPr>
          <p:cNvPr id="4" name="TextBox 3">
            <a:extLst>
              <a:ext uri="{FF2B5EF4-FFF2-40B4-BE49-F238E27FC236}">
                <a16:creationId xmlns:a16="http://schemas.microsoft.com/office/drawing/2014/main" id="{2C9F0833-53C8-53E5-22E8-46CF867BFED3}"/>
              </a:ext>
            </a:extLst>
          </p:cNvPr>
          <p:cNvSpPr txBox="1"/>
          <p:nvPr/>
        </p:nvSpPr>
        <p:spPr>
          <a:xfrm>
            <a:off x="567160" y="1166842"/>
            <a:ext cx="11516809" cy="4524315"/>
          </a:xfrm>
          <a:prstGeom prst="rect">
            <a:avLst/>
          </a:prstGeom>
          <a:noFill/>
        </p:spPr>
        <p:txBody>
          <a:bodyPr wrap="square">
            <a:spAutoFit/>
          </a:bodyPr>
          <a:lstStyle/>
          <a:p>
            <a:r>
              <a:rPr lang="ru-RU" sz="2400" b="0" i="0" u="none" strike="noStrike" dirty="0">
                <a:solidFill>
                  <a:srgbClr val="FF0000"/>
                </a:solidFill>
                <a:effectLst/>
                <a:latin typeface="docs-Roboto"/>
              </a:rPr>
              <a:t>Выберите верные суждения о гражданском судопроизводстве и запишите цифры, под которыми они указаны.</a:t>
            </a:r>
            <a:br>
              <a:rPr lang="ru-RU" sz="2400" dirty="0"/>
            </a:br>
            <a:br>
              <a:rPr lang="ru-RU" sz="2400" dirty="0"/>
            </a:br>
            <a:r>
              <a:rPr lang="ru-RU" sz="2400" b="0" i="0" u="none" strike="noStrike" dirty="0">
                <a:solidFill>
                  <a:srgbClr val="202124"/>
                </a:solidFill>
                <a:effectLst/>
                <a:latin typeface="docs-Roboto"/>
              </a:rPr>
              <a:t>1) Гражданские дела в судах первой инстанции рассматриваются судьями этих судов единолично или в предусмотренных федеральным законом случаях коллегиально.</a:t>
            </a:r>
            <a:br>
              <a:rPr lang="ru-RU" sz="2400" dirty="0"/>
            </a:br>
            <a:r>
              <a:rPr lang="ru-RU" sz="2400" b="0" i="0" u="none" strike="noStrike" dirty="0">
                <a:solidFill>
                  <a:srgbClr val="202124"/>
                </a:solidFill>
                <a:effectLst/>
                <a:latin typeface="docs-Roboto"/>
              </a:rPr>
              <a:t>2) Правосудие по гражданским делам осуществляется на началах равенства перед законом и судом всех граждан.</a:t>
            </a:r>
            <a:br>
              <a:rPr lang="ru-RU" sz="2400" dirty="0"/>
            </a:br>
            <a:r>
              <a:rPr lang="ru-RU" sz="2400" b="0" i="0" u="none" strike="noStrike" dirty="0">
                <a:solidFill>
                  <a:srgbClr val="202124"/>
                </a:solidFill>
                <a:effectLst/>
                <a:latin typeface="docs-Roboto"/>
              </a:rPr>
              <a:t>3) Стороны в уголовном судопроизводстве пользуются равными процессуальными правами и несут равные процессуальные обязанности.</a:t>
            </a:r>
            <a:br>
              <a:rPr lang="ru-RU" sz="2400" dirty="0"/>
            </a:br>
            <a:r>
              <a:rPr lang="ru-RU" sz="2400" b="0" i="0" u="none" strike="noStrike" dirty="0">
                <a:solidFill>
                  <a:srgbClr val="202124"/>
                </a:solidFill>
                <a:effectLst/>
                <a:latin typeface="docs-Roboto"/>
              </a:rPr>
              <a:t>4) Сторонами в гражданском судопроизводстве являются истец и обвиняемый.</a:t>
            </a:r>
            <a:br>
              <a:rPr lang="ru-RU" sz="2400" dirty="0"/>
            </a:br>
            <a:r>
              <a:rPr lang="ru-RU" sz="2400" b="0" i="0" u="none" strike="noStrike" dirty="0">
                <a:solidFill>
                  <a:srgbClr val="202124"/>
                </a:solidFill>
                <a:effectLst/>
                <a:latin typeface="docs-Roboto"/>
              </a:rPr>
              <a:t>5) Основная задача гражданского судопроизводства – эффективное наказание лица, совершившего преступление.</a:t>
            </a:r>
            <a:endParaRPr lang="ru-RU" sz="2400" dirty="0"/>
          </a:p>
        </p:txBody>
      </p:sp>
    </p:spTree>
    <p:extLst>
      <p:ext uri="{BB962C8B-B14F-4D97-AF65-F5344CB8AC3E}">
        <p14:creationId xmlns:p14="http://schemas.microsoft.com/office/powerpoint/2010/main" val="3197099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257830" y="4964561"/>
            <a:ext cx="9967994" cy="6596999"/>
          </a:xfrm>
          <a:prstGeom prst="rect">
            <a:avLst/>
          </a:prstGeom>
        </p:spPr>
      </p:pic>
      <p:sp>
        <p:nvSpPr>
          <p:cNvPr id="4" name="TextBox 3">
            <a:extLst>
              <a:ext uri="{FF2B5EF4-FFF2-40B4-BE49-F238E27FC236}">
                <a16:creationId xmlns:a16="http://schemas.microsoft.com/office/drawing/2014/main" id="{B7C451A0-F7AA-5933-77AA-C3133BF7DF3A}"/>
              </a:ext>
            </a:extLst>
          </p:cNvPr>
          <p:cNvSpPr txBox="1"/>
          <p:nvPr/>
        </p:nvSpPr>
        <p:spPr>
          <a:xfrm>
            <a:off x="983848" y="753048"/>
            <a:ext cx="10868628" cy="5632311"/>
          </a:xfrm>
          <a:prstGeom prst="rect">
            <a:avLst/>
          </a:prstGeom>
          <a:noFill/>
        </p:spPr>
        <p:txBody>
          <a:bodyPr wrap="square">
            <a:spAutoFit/>
          </a:bodyPr>
          <a:lstStyle/>
          <a:p>
            <a:r>
              <a:rPr lang="ru-RU" sz="2400" b="0" i="0" u="none" strike="noStrike" dirty="0">
                <a:solidFill>
                  <a:srgbClr val="FF0000"/>
                </a:solidFill>
                <a:effectLst/>
                <a:latin typeface="docs-Roboto"/>
              </a:rPr>
              <a:t>Выберите верные суждения о гражданском судопроизводстве и запишите цифры, под которыми они указаны.</a:t>
            </a:r>
            <a:br>
              <a:rPr lang="ru-RU" sz="2400" dirty="0"/>
            </a:br>
            <a:br>
              <a:rPr lang="ru-RU" sz="2400" dirty="0"/>
            </a:br>
            <a:r>
              <a:rPr lang="ru-RU" sz="2400" b="0" i="0" u="none" strike="noStrike" dirty="0">
                <a:solidFill>
                  <a:srgbClr val="202124"/>
                </a:solidFill>
                <a:effectLst/>
                <a:latin typeface="docs-Roboto"/>
              </a:rPr>
              <a:t>1) Стороны в гражданском судопроизводстве пользуются равными процессуальными правами и несут равные процессуальные обязанности.</a:t>
            </a:r>
            <a:br>
              <a:rPr lang="ru-RU" sz="2400" dirty="0"/>
            </a:br>
            <a:r>
              <a:rPr lang="ru-RU" sz="2400" b="0" i="0" u="none" strike="noStrike" dirty="0">
                <a:solidFill>
                  <a:srgbClr val="202124"/>
                </a:solidFill>
                <a:effectLst/>
                <a:latin typeface="docs-Roboto"/>
              </a:rPr>
              <a:t>2) Решения судов объявляются публично, за исключением случаев, если объявление решения затрагивает права и законные интересы несовершеннолетних.</a:t>
            </a:r>
            <a:br>
              <a:rPr lang="ru-RU" sz="2400" dirty="0"/>
            </a:br>
            <a:r>
              <a:rPr lang="ru-RU" sz="2400" b="0" i="0" u="none" strike="noStrike" dirty="0">
                <a:solidFill>
                  <a:srgbClr val="202124"/>
                </a:solidFill>
                <a:effectLst/>
                <a:latin typeface="docs-Roboto"/>
              </a:rPr>
              <a:t>3) Порядок рассмотрения судами гражданских дел регулируется нормами Гражданского кодекса РФ.</a:t>
            </a:r>
            <a:br>
              <a:rPr lang="ru-RU" sz="2400" dirty="0"/>
            </a:br>
            <a:r>
              <a:rPr lang="ru-RU" sz="2400" b="0" i="0" u="none" strike="noStrike" dirty="0">
                <a:solidFill>
                  <a:srgbClr val="202124"/>
                </a:solidFill>
                <a:effectLst/>
                <a:latin typeface="docs-Roboto"/>
              </a:rPr>
              <a:t>4) Судопроизводство в судах и исполнение судебного постановления осуществляются в разумные сроки.</a:t>
            </a:r>
            <a:br>
              <a:rPr lang="ru-RU" sz="2400" dirty="0"/>
            </a:br>
            <a:r>
              <a:rPr lang="ru-RU" sz="2400" b="0" i="0" u="none" strike="noStrike" dirty="0">
                <a:solidFill>
                  <a:srgbClr val="202124"/>
                </a:solidFill>
                <a:effectLst/>
                <a:latin typeface="docs-Roboto"/>
              </a:rPr>
              <a:t>5) Гражданское судопроизводство ведётся в соответствии с федеральными законами, действующими во время рассмотрения и разрешения гражданского дела.</a:t>
            </a:r>
            <a:endParaRPr lang="ru-RU" sz="2400" dirty="0"/>
          </a:p>
        </p:txBody>
      </p:sp>
    </p:spTree>
    <p:extLst>
      <p:ext uri="{BB962C8B-B14F-4D97-AF65-F5344CB8AC3E}">
        <p14:creationId xmlns:p14="http://schemas.microsoft.com/office/powerpoint/2010/main" val="14385050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48F8774A-4BA4-0D43-9DC5-61DA68BEDD88}"/>
              </a:ext>
            </a:extLst>
          </p:cNvPr>
          <p:cNvPicPr>
            <a:picLocks noChangeAspect="1"/>
          </p:cNvPicPr>
          <p:nvPr/>
        </p:nvPicPr>
        <p:blipFill>
          <a:blip r:embed="rId2"/>
          <a:srcRect/>
          <a:stretch>
            <a:fillRect/>
          </a:stretch>
        </p:blipFill>
        <p:spPr>
          <a:xfrm rot="1532132">
            <a:off x="4481741" y="-4281042"/>
            <a:ext cx="9967994" cy="6596999"/>
          </a:xfrm>
          <a:prstGeom prst="rect">
            <a:avLst/>
          </a:prstGeom>
        </p:spPr>
      </p:pic>
      <p:sp>
        <p:nvSpPr>
          <p:cNvPr id="4" name="TextBox 3">
            <a:extLst>
              <a:ext uri="{FF2B5EF4-FFF2-40B4-BE49-F238E27FC236}">
                <a16:creationId xmlns:a16="http://schemas.microsoft.com/office/drawing/2014/main" id="{159F9868-3EDA-3DE0-AB15-65F1E57E2864}"/>
              </a:ext>
            </a:extLst>
          </p:cNvPr>
          <p:cNvSpPr txBox="1"/>
          <p:nvPr/>
        </p:nvSpPr>
        <p:spPr>
          <a:xfrm>
            <a:off x="897038" y="370289"/>
            <a:ext cx="10318830" cy="4708981"/>
          </a:xfrm>
          <a:prstGeom prst="rect">
            <a:avLst/>
          </a:prstGeom>
          <a:noFill/>
        </p:spPr>
        <p:txBody>
          <a:bodyPr wrap="square">
            <a:spAutoFit/>
          </a:bodyPr>
          <a:lstStyle/>
          <a:p>
            <a:r>
              <a:rPr lang="ru-RU" sz="2400" b="0" i="0" u="none" strike="noStrike" dirty="0">
                <a:solidFill>
                  <a:srgbClr val="FF0000"/>
                </a:solidFill>
                <a:effectLst/>
                <a:latin typeface="docs-Roboto"/>
              </a:rPr>
              <a:t>В районном суде рассматривается иск гражданки Славиной об установлении отцовства гражданина Иванова в отношении её несовершеннолетней дочери. Найдите в приведённом списке термины, которые могут быть использованы при характеристике судебного разбирательства по этому делу, и запишите цифры, под которыми они указаны.</a:t>
            </a:r>
            <a:br>
              <a:rPr lang="ru-RU" dirty="0"/>
            </a:br>
            <a:br>
              <a:rPr lang="ru-RU" dirty="0"/>
            </a:br>
            <a:r>
              <a:rPr lang="ru-RU" sz="2400" b="0" i="0" u="none" strike="noStrike" dirty="0">
                <a:solidFill>
                  <a:srgbClr val="202124"/>
                </a:solidFill>
                <a:effectLst/>
                <a:latin typeface="docs-Roboto"/>
              </a:rPr>
              <a:t>1) гражданское судопроизводство</a:t>
            </a:r>
            <a:br>
              <a:rPr lang="ru-RU" sz="2400" dirty="0"/>
            </a:br>
            <a:r>
              <a:rPr lang="ru-RU" sz="2400" b="0" i="0" u="none" strike="noStrike" dirty="0">
                <a:solidFill>
                  <a:srgbClr val="202124"/>
                </a:solidFill>
                <a:effectLst/>
                <a:latin typeface="docs-Roboto"/>
              </a:rPr>
              <a:t>2) дисциплинарный проступок</a:t>
            </a:r>
            <a:br>
              <a:rPr lang="ru-RU" sz="2400" dirty="0"/>
            </a:br>
            <a:r>
              <a:rPr lang="ru-RU" sz="2400" b="0" i="0" u="none" strike="noStrike" dirty="0">
                <a:solidFill>
                  <a:srgbClr val="202124"/>
                </a:solidFill>
                <a:effectLst/>
                <a:latin typeface="docs-Roboto"/>
              </a:rPr>
              <a:t>3) сторона защиты</a:t>
            </a:r>
            <a:br>
              <a:rPr lang="ru-RU" sz="2400" dirty="0"/>
            </a:br>
            <a:r>
              <a:rPr lang="ru-RU" sz="2400" b="0" i="0" u="none" strike="noStrike" dirty="0">
                <a:solidFill>
                  <a:srgbClr val="202124"/>
                </a:solidFill>
                <a:effectLst/>
                <a:latin typeface="docs-Roboto"/>
              </a:rPr>
              <a:t>4) органы внутренних дел</a:t>
            </a:r>
            <a:br>
              <a:rPr lang="ru-RU" sz="2400" dirty="0"/>
            </a:br>
            <a:r>
              <a:rPr lang="ru-RU" sz="2400" b="0" i="0" u="none" strike="noStrike" dirty="0">
                <a:solidFill>
                  <a:srgbClr val="202124"/>
                </a:solidFill>
                <a:effectLst/>
                <a:latin typeface="docs-Roboto"/>
              </a:rPr>
              <a:t>5) ответчик</a:t>
            </a:r>
            <a:br>
              <a:rPr lang="ru-RU" sz="2400" dirty="0"/>
            </a:br>
            <a:r>
              <a:rPr lang="ru-RU" sz="2400" b="0" i="0" u="none" strike="noStrike" dirty="0">
                <a:solidFill>
                  <a:srgbClr val="202124"/>
                </a:solidFill>
                <a:effectLst/>
                <a:latin typeface="docs-Roboto"/>
              </a:rPr>
              <a:t>6) истец</a:t>
            </a:r>
            <a:br>
              <a:rPr lang="ru-RU" dirty="0"/>
            </a:br>
            <a:endParaRPr lang="ru-RU" dirty="0"/>
          </a:p>
        </p:txBody>
      </p:sp>
    </p:spTree>
    <p:extLst>
      <p:ext uri="{BB962C8B-B14F-4D97-AF65-F5344CB8AC3E}">
        <p14:creationId xmlns:p14="http://schemas.microsoft.com/office/powerpoint/2010/main" val="17328645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1A324F40-ECA4-4A4B-A6EC-0730A5D0660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926164" y="1535242"/>
            <a:ext cx="12873449" cy="8519883"/>
          </a:xfrm>
          <a:prstGeom prst="rect">
            <a:avLst/>
          </a:prstGeom>
        </p:spPr>
      </p:pic>
      <p:pic>
        <p:nvPicPr>
          <p:cNvPr id="6" name="Picture 5">
            <a:extLst>
              <a:ext uri="{FF2B5EF4-FFF2-40B4-BE49-F238E27FC236}">
                <a16:creationId xmlns:a16="http://schemas.microsoft.com/office/drawing/2014/main" id="{017AC99F-3B74-8047-84AC-5E860EA1563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437581" y="3941425"/>
            <a:ext cx="3754419" cy="3071798"/>
          </a:xfrm>
          <a:prstGeom prst="rect">
            <a:avLst/>
          </a:prstGeom>
        </p:spPr>
      </p:pic>
      <p:sp>
        <p:nvSpPr>
          <p:cNvPr id="3" name="TextBox 2">
            <a:extLst>
              <a:ext uri="{FF2B5EF4-FFF2-40B4-BE49-F238E27FC236}">
                <a16:creationId xmlns:a16="http://schemas.microsoft.com/office/drawing/2014/main" id="{B14CD4AA-A0CA-04C4-9A90-D1020F1807A1}"/>
              </a:ext>
            </a:extLst>
          </p:cNvPr>
          <p:cNvSpPr txBox="1"/>
          <p:nvPr/>
        </p:nvSpPr>
        <p:spPr>
          <a:xfrm>
            <a:off x="1423308" y="170219"/>
            <a:ext cx="9345384" cy="1200329"/>
          </a:xfrm>
          <a:prstGeom prst="rect">
            <a:avLst/>
          </a:prstGeom>
          <a:noFill/>
        </p:spPr>
        <p:txBody>
          <a:bodyPr wrap="square">
            <a:spAutoFit/>
          </a:bodyPr>
          <a:lstStyle/>
          <a:p>
            <a:r>
              <a:rPr lang="ru-RU" sz="1800" dirty="0">
                <a:effectLst/>
                <a:latin typeface="Times New Roman" panose="02020603050405020304" pitchFamily="18" charset="0"/>
              </a:rPr>
              <a:t>1) </a:t>
            </a:r>
            <a:r>
              <a:rPr lang="ru-RU" sz="1800" dirty="0" err="1">
                <a:effectLst/>
                <a:latin typeface="Times New Roman" panose="02020603050405020304" pitchFamily="18" charset="0"/>
              </a:rPr>
              <a:t>Обоснуйте</a:t>
            </a:r>
            <a:r>
              <a:rPr lang="ru-RU" sz="1800" dirty="0">
                <a:effectLst/>
                <a:latin typeface="Times New Roman" panose="02020603050405020304" pitchFamily="18" charset="0"/>
              </a:rPr>
              <a:t> важность осуществления правосудия по гражданским делам на основе состязательности и равноправия сторон. </a:t>
            </a:r>
            <a:r>
              <a:rPr lang="ru-RU" sz="1800" dirty="0">
                <a:effectLst/>
                <a:latin typeface="Times New Roman,Italic" pitchFamily="2" charset="0"/>
              </a:rPr>
              <a:t>(Обоснование должно быть дано с </a:t>
            </a:r>
            <a:r>
              <a:rPr lang="ru-RU" sz="1800" dirty="0" err="1">
                <a:effectLst/>
                <a:latin typeface="Times New Roman,Italic" pitchFamily="2" charset="0"/>
              </a:rPr>
              <a:t>опорои</a:t>
            </a:r>
            <a:r>
              <a:rPr lang="ru-RU" sz="1800" dirty="0">
                <a:effectLst/>
                <a:latin typeface="Times New Roman,Italic" pitchFamily="2" charset="0"/>
              </a:rPr>
              <a:t>̆ на обществоведческие знания в нескольких связанных между </a:t>
            </a:r>
            <a:r>
              <a:rPr lang="ru-RU" sz="1800" dirty="0" err="1">
                <a:effectLst/>
                <a:latin typeface="Times New Roman,Italic" pitchFamily="2" charset="0"/>
              </a:rPr>
              <a:t>собои</a:t>
            </a:r>
            <a:r>
              <a:rPr lang="ru-RU" sz="1800" dirty="0">
                <a:effectLst/>
                <a:latin typeface="Times New Roman,Italic" pitchFamily="2" charset="0"/>
              </a:rPr>
              <a:t>̆ </a:t>
            </a:r>
            <a:r>
              <a:rPr lang="ru-RU" sz="1800" dirty="0" err="1">
                <a:effectLst/>
                <a:latin typeface="Times New Roman,Italic" pitchFamily="2" charset="0"/>
              </a:rPr>
              <a:t>распространённых</a:t>
            </a:r>
            <a:r>
              <a:rPr lang="ru-RU" sz="1800" dirty="0">
                <a:effectLst/>
                <a:latin typeface="Times New Roman,Italic" pitchFamily="2" charset="0"/>
              </a:rPr>
              <a:t> предложениях, раскрывать причинно-следственные и(или) функциональные связи.) </a:t>
            </a:r>
            <a:endParaRPr lang="ru-RU" dirty="0"/>
          </a:p>
        </p:txBody>
      </p:sp>
      <p:sp>
        <p:nvSpPr>
          <p:cNvPr id="8" name="TextBox 7">
            <a:extLst>
              <a:ext uri="{FF2B5EF4-FFF2-40B4-BE49-F238E27FC236}">
                <a16:creationId xmlns:a16="http://schemas.microsoft.com/office/drawing/2014/main" id="{64DF18FF-B801-4C5A-CDA5-D7EDFFCE2547}"/>
              </a:ext>
            </a:extLst>
          </p:cNvPr>
          <p:cNvSpPr txBox="1"/>
          <p:nvPr/>
        </p:nvSpPr>
        <p:spPr>
          <a:xfrm>
            <a:off x="1423308" y="1540768"/>
            <a:ext cx="9345384" cy="646331"/>
          </a:xfrm>
          <a:prstGeom prst="rect">
            <a:avLst/>
          </a:prstGeom>
          <a:noFill/>
        </p:spPr>
        <p:txBody>
          <a:bodyPr wrap="square">
            <a:spAutoFit/>
          </a:bodyPr>
          <a:lstStyle/>
          <a:p>
            <a:r>
              <a:rPr lang="ru-RU" sz="1800" dirty="0">
                <a:effectLst/>
                <a:latin typeface="Times New Roman" panose="02020603050405020304" pitchFamily="18" charset="0"/>
              </a:rPr>
              <a:t>2) Приведите любые три категории дел, подлежащие рассмотрению в суде </a:t>
            </a:r>
            <a:r>
              <a:rPr lang="ru-RU" sz="1800" dirty="0" err="1">
                <a:effectLst/>
                <a:latin typeface="Times New Roman" panose="02020603050405020304" pitchFamily="18" charset="0"/>
              </a:rPr>
              <a:t>общеи</a:t>
            </a:r>
            <a:r>
              <a:rPr lang="ru-RU" sz="1800" dirty="0">
                <a:effectLst/>
                <a:latin typeface="Times New Roman" panose="02020603050405020304" pitchFamily="18" charset="0"/>
              </a:rPr>
              <a:t>̆ юрисдикции по гражданским делам в РФ.</a:t>
            </a:r>
            <a:endParaRPr lang="ru-RU" dirty="0"/>
          </a:p>
        </p:txBody>
      </p:sp>
      <p:sp>
        <p:nvSpPr>
          <p:cNvPr id="9" name="TextBox 8">
            <a:extLst>
              <a:ext uri="{FF2B5EF4-FFF2-40B4-BE49-F238E27FC236}">
                <a16:creationId xmlns:a16="http://schemas.microsoft.com/office/drawing/2014/main" id="{1589DC95-8ED2-0187-8E67-F33183041E6E}"/>
              </a:ext>
            </a:extLst>
          </p:cNvPr>
          <p:cNvSpPr txBox="1"/>
          <p:nvPr/>
        </p:nvSpPr>
        <p:spPr>
          <a:xfrm>
            <a:off x="1423307" y="2442325"/>
            <a:ext cx="8613321" cy="923330"/>
          </a:xfrm>
          <a:prstGeom prst="rect">
            <a:avLst/>
          </a:prstGeom>
          <a:noFill/>
        </p:spPr>
        <p:txBody>
          <a:bodyPr wrap="square" rtlCol="0">
            <a:spAutoFit/>
          </a:bodyPr>
          <a:lstStyle/>
          <a:p>
            <a:r>
              <a:rPr lang="ru-RU" dirty="0"/>
              <a:t>3) Каждую категорию дел проиллюстрируйте конкретным примером (</a:t>
            </a:r>
            <a:r>
              <a:rPr lang="ru-RU" sz="1800" dirty="0" err="1">
                <a:effectLst/>
                <a:latin typeface="Times New Roman,Italic" pitchFamily="2" charset="0"/>
              </a:rPr>
              <a:t>Каждыи</a:t>
            </a:r>
            <a:r>
              <a:rPr lang="ru-RU" sz="1800" dirty="0">
                <a:effectLst/>
                <a:latin typeface="Times New Roman,Italic" pitchFamily="2" charset="0"/>
              </a:rPr>
              <a:t>̆ </a:t>
            </a:r>
            <a:r>
              <a:rPr lang="ru-RU" sz="1800" dirty="0">
                <a:effectLst/>
                <a:latin typeface="Times New Roman" panose="02020603050405020304" pitchFamily="18" charset="0"/>
                <a:cs typeface="Times New Roman" panose="02020603050405020304" pitchFamily="18" charset="0"/>
              </a:rPr>
              <a:t>пример</a:t>
            </a:r>
            <a:r>
              <a:rPr lang="ru-RU" sz="1800" dirty="0">
                <a:effectLst/>
                <a:latin typeface="Times New Roman,Italic" pitchFamily="2" charset="0"/>
              </a:rPr>
              <a:t> должен быть сформулирован </a:t>
            </a:r>
            <a:r>
              <a:rPr lang="ru-RU" sz="1800" dirty="0" err="1">
                <a:effectLst/>
                <a:latin typeface="Times New Roman,Italic" pitchFamily="2" charset="0"/>
              </a:rPr>
              <a:t>развёрнуто</a:t>
            </a:r>
            <a:r>
              <a:rPr lang="ru-RU" sz="1800" dirty="0">
                <a:effectLst/>
                <a:latin typeface="Times New Roman,Italic" pitchFamily="2" charset="0"/>
              </a:rPr>
              <a:t>.) </a:t>
            </a:r>
            <a:endParaRPr lang="ru-RU" dirty="0"/>
          </a:p>
          <a:p>
            <a:endParaRPr lang="ru-RU" dirty="0"/>
          </a:p>
        </p:txBody>
      </p:sp>
      <p:sp>
        <p:nvSpPr>
          <p:cNvPr id="10" name="TextBox 9">
            <a:extLst>
              <a:ext uri="{FF2B5EF4-FFF2-40B4-BE49-F238E27FC236}">
                <a16:creationId xmlns:a16="http://schemas.microsoft.com/office/drawing/2014/main" id="{B1D541FA-B0D5-45F7-76B2-5F92DE7C138D}"/>
              </a:ext>
            </a:extLst>
          </p:cNvPr>
          <p:cNvSpPr txBox="1"/>
          <p:nvPr/>
        </p:nvSpPr>
        <p:spPr>
          <a:xfrm>
            <a:off x="587829" y="272143"/>
            <a:ext cx="550151" cy="523220"/>
          </a:xfrm>
          <a:prstGeom prst="rect">
            <a:avLst/>
          </a:prstGeom>
          <a:noFill/>
        </p:spPr>
        <p:txBody>
          <a:bodyPr wrap="none" rtlCol="0">
            <a:spAutoFit/>
          </a:bodyPr>
          <a:lstStyle/>
          <a:p>
            <a:r>
              <a:rPr lang="ru-RU" sz="2800" dirty="0">
                <a:solidFill>
                  <a:srgbClr val="FF0000"/>
                </a:solidFill>
              </a:rPr>
              <a:t>25</a:t>
            </a:r>
          </a:p>
        </p:txBody>
      </p:sp>
    </p:spTree>
    <p:extLst>
      <p:ext uri="{BB962C8B-B14F-4D97-AF65-F5344CB8AC3E}">
        <p14:creationId xmlns:p14="http://schemas.microsoft.com/office/powerpoint/2010/main" val="39598644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9A027AFF-0C91-4348-B60C-E72C2029C0ED}"/>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711675" y="1266182"/>
            <a:ext cx="12873449" cy="8519883"/>
          </a:xfrm>
          <a:prstGeom prst="rect">
            <a:avLst/>
          </a:prstGeom>
        </p:spPr>
      </p:pic>
      <p:pic>
        <p:nvPicPr>
          <p:cNvPr id="5" name="Picture 5">
            <a:extLst>
              <a:ext uri="{FF2B5EF4-FFF2-40B4-BE49-F238E27FC236}">
                <a16:creationId xmlns:a16="http://schemas.microsoft.com/office/drawing/2014/main" id="{4956EFBB-703A-DA4F-B094-75BAB928A98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852447" y="4167201"/>
            <a:ext cx="3754419" cy="3071798"/>
          </a:xfrm>
          <a:prstGeom prst="rect">
            <a:avLst/>
          </a:prstGeom>
        </p:spPr>
      </p:pic>
      <p:sp>
        <p:nvSpPr>
          <p:cNvPr id="3" name="TextBox 2">
            <a:extLst>
              <a:ext uri="{FF2B5EF4-FFF2-40B4-BE49-F238E27FC236}">
                <a16:creationId xmlns:a16="http://schemas.microsoft.com/office/drawing/2014/main" id="{1380C323-4D54-CC57-5711-D1447C8B3A6D}"/>
              </a:ext>
            </a:extLst>
          </p:cNvPr>
          <p:cNvSpPr txBox="1"/>
          <p:nvPr/>
        </p:nvSpPr>
        <p:spPr>
          <a:xfrm>
            <a:off x="625929" y="3151538"/>
            <a:ext cx="9241970" cy="2308324"/>
          </a:xfrm>
          <a:prstGeom prst="rect">
            <a:avLst/>
          </a:prstGeom>
          <a:noFill/>
        </p:spPr>
        <p:txBody>
          <a:bodyPr wrap="square">
            <a:spAutoFit/>
          </a:bodyPr>
          <a:lstStyle/>
          <a:p>
            <a:r>
              <a:rPr lang="ru-RU" sz="1800" dirty="0">
                <a:effectLst/>
                <a:latin typeface="Times New Roman" panose="02020603050405020304" pitchFamily="18" charset="0"/>
              </a:rPr>
              <a:t>3)</a:t>
            </a:r>
          </a:p>
          <a:p>
            <a:r>
              <a:rPr lang="ru-RU" sz="1800" dirty="0">
                <a:effectLst/>
                <a:latin typeface="Times New Roman" panose="02020603050405020304" pitchFamily="18" charset="0"/>
              </a:rPr>
              <a:t>1) </a:t>
            </a:r>
            <a:r>
              <a:rPr lang="ru-RU" sz="1800" dirty="0" err="1">
                <a:effectLst/>
                <a:latin typeface="Times New Roman" panose="02020603050405020304" pitchFamily="18" charset="0"/>
              </a:rPr>
              <a:t>Семейные</a:t>
            </a:r>
            <a:r>
              <a:rPr lang="ru-RU" sz="1800" dirty="0">
                <a:effectLst/>
                <a:latin typeface="Times New Roman" panose="02020603050405020304" pitchFamily="18" charset="0"/>
              </a:rPr>
              <a:t> споры. Николай и Кристина разводятся, они не могут договориться о разделе дома, кроме того суд должен определить, с кем будет проживать их несовершеннолетняя дочь.</a:t>
            </a:r>
            <a:br>
              <a:rPr lang="ru-RU" sz="1800" dirty="0">
                <a:effectLst/>
                <a:latin typeface="Times New Roman" panose="02020603050405020304" pitchFamily="18" charset="0"/>
              </a:rPr>
            </a:br>
            <a:r>
              <a:rPr lang="ru-RU" sz="1800" dirty="0">
                <a:effectLst/>
                <a:latin typeface="Times New Roman" panose="02020603050405020304" pitchFamily="18" charset="0"/>
              </a:rPr>
              <a:t>2) Трудовые споры. Анну уволили в то время, когда она была в оплачиваемом отпуске по уходу за </a:t>
            </a:r>
            <a:r>
              <a:rPr lang="ru-RU" sz="1800" dirty="0" err="1">
                <a:effectLst/>
                <a:latin typeface="Times New Roman" panose="02020603050405020304" pitchFamily="18" charset="0"/>
              </a:rPr>
              <a:t>ребёнком</a:t>
            </a:r>
            <a:r>
              <a:rPr lang="ru-RU" sz="1800" dirty="0">
                <a:effectLst/>
                <a:latin typeface="Times New Roman" panose="02020603050405020304" pitchFamily="18" charset="0"/>
              </a:rPr>
              <a:t>, Анна оспаривает своё увольнение в суде.</a:t>
            </a:r>
            <a:br>
              <a:rPr lang="ru-RU" sz="1800" dirty="0">
                <a:effectLst/>
                <a:latin typeface="Times New Roman" panose="02020603050405020304" pitchFamily="18" charset="0"/>
              </a:rPr>
            </a:br>
            <a:r>
              <a:rPr lang="ru-RU" sz="1800" dirty="0">
                <a:effectLst/>
                <a:latin typeface="Times New Roman" panose="02020603050405020304" pitchFamily="18" charset="0"/>
              </a:rPr>
              <a:t>3) Гражданские споры. Николай требует возместить </a:t>
            </a:r>
            <a:r>
              <a:rPr lang="ru-RU" sz="1800" dirty="0" err="1">
                <a:effectLst/>
                <a:latin typeface="Times New Roman" panose="02020603050405020304" pitchFamily="18" charset="0"/>
              </a:rPr>
              <a:t>материальныи</a:t>
            </a:r>
            <a:r>
              <a:rPr lang="ru-RU" sz="1800" dirty="0">
                <a:effectLst/>
                <a:latin typeface="Times New Roman" panose="02020603050405020304" pitchFamily="18" charset="0"/>
              </a:rPr>
              <a:t>̆ и </a:t>
            </a:r>
            <a:r>
              <a:rPr lang="ru-RU" sz="1800" dirty="0" err="1">
                <a:effectLst/>
                <a:latin typeface="Times New Roman" panose="02020603050405020304" pitchFamily="18" charset="0"/>
              </a:rPr>
              <a:t>моральныи</a:t>
            </a:r>
            <a:r>
              <a:rPr lang="ru-RU" sz="1800" dirty="0">
                <a:effectLst/>
                <a:latin typeface="Times New Roman" panose="02020603050405020304" pitchFamily="18" charset="0"/>
              </a:rPr>
              <a:t>̆ ущерб производителем ноутбука, заводская неисправность в котором стала </a:t>
            </a:r>
            <a:r>
              <a:rPr lang="ru-RU" sz="1800" dirty="0" err="1">
                <a:effectLst/>
                <a:latin typeface="Times New Roman" panose="02020603050405020304" pitchFamily="18" charset="0"/>
              </a:rPr>
              <a:t>причинои</a:t>
            </a:r>
            <a:r>
              <a:rPr lang="ru-RU" sz="1800" dirty="0">
                <a:effectLst/>
                <a:latin typeface="Times New Roman" panose="02020603050405020304" pitchFamily="18" charset="0"/>
              </a:rPr>
              <a:t>̆ пожара. </a:t>
            </a:r>
            <a:endParaRPr lang="ru-RU" dirty="0"/>
          </a:p>
        </p:txBody>
      </p:sp>
      <p:sp>
        <p:nvSpPr>
          <p:cNvPr id="9" name="TextBox 8">
            <a:extLst>
              <a:ext uri="{FF2B5EF4-FFF2-40B4-BE49-F238E27FC236}">
                <a16:creationId xmlns:a16="http://schemas.microsoft.com/office/drawing/2014/main" id="{5C1B3D85-A1D6-ECF8-F4A5-591C75E664A5}"/>
              </a:ext>
            </a:extLst>
          </p:cNvPr>
          <p:cNvSpPr txBox="1"/>
          <p:nvPr/>
        </p:nvSpPr>
        <p:spPr>
          <a:xfrm>
            <a:off x="625929" y="2692827"/>
            <a:ext cx="9241970" cy="369332"/>
          </a:xfrm>
          <a:prstGeom prst="rect">
            <a:avLst/>
          </a:prstGeom>
          <a:noFill/>
        </p:spPr>
        <p:txBody>
          <a:bodyPr wrap="square">
            <a:spAutoFit/>
          </a:bodyPr>
          <a:lstStyle/>
          <a:p>
            <a:r>
              <a:rPr lang="ru-RU" sz="1800" dirty="0">
                <a:effectLst/>
                <a:latin typeface="Times New Roman" panose="02020603050405020304" pitchFamily="18" charset="0"/>
              </a:rPr>
              <a:t>2) </a:t>
            </a:r>
            <a:r>
              <a:rPr lang="ru-RU" sz="1800" dirty="0" err="1">
                <a:effectLst/>
                <a:latin typeface="Times New Roman" panose="02020603050405020304" pitchFamily="18" charset="0"/>
              </a:rPr>
              <a:t>Семейные</a:t>
            </a:r>
            <a:r>
              <a:rPr lang="ru-RU" sz="1800" dirty="0">
                <a:effectLst/>
                <a:latin typeface="Times New Roman" panose="02020603050405020304" pitchFamily="18" charset="0"/>
              </a:rPr>
              <a:t> споры. Трудовые споры. Гражданские споры</a:t>
            </a:r>
            <a:endParaRPr lang="ru-RU" dirty="0"/>
          </a:p>
        </p:txBody>
      </p:sp>
      <p:sp>
        <p:nvSpPr>
          <p:cNvPr id="11" name="TextBox 10">
            <a:extLst>
              <a:ext uri="{FF2B5EF4-FFF2-40B4-BE49-F238E27FC236}">
                <a16:creationId xmlns:a16="http://schemas.microsoft.com/office/drawing/2014/main" id="{D0692DEB-DBBB-6B50-B55F-787C8B4799C0}"/>
              </a:ext>
            </a:extLst>
          </p:cNvPr>
          <p:cNvSpPr txBox="1"/>
          <p:nvPr/>
        </p:nvSpPr>
        <p:spPr>
          <a:xfrm>
            <a:off x="625929" y="904740"/>
            <a:ext cx="9241970" cy="2031325"/>
          </a:xfrm>
          <a:prstGeom prst="rect">
            <a:avLst/>
          </a:prstGeom>
          <a:noFill/>
        </p:spPr>
        <p:txBody>
          <a:bodyPr wrap="square">
            <a:spAutoFit/>
          </a:bodyPr>
          <a:lstStyle/>
          <a:p>
            <a:r>
              <a:rPr lang="ru-RU" sz="1800" dirty="0">
                <a:effectLst/>
                <a:latin typeface="Times New Roman" panose="02020603050405020304" pitchFamily="18" charset="0"/>
              </a:rPr>
              <a:t>1) Состязательность – возможность доказать свою позицию в суде с помощью аргументации на основе равенства сторон. Равенство сторон (отсутствии преимуществ у кого- либо из них вне зависимости от личных качеств или общественного статуса) - один из ключевых принципов гражданских правоотношений. Поэтому осуществление правосудия по гражданским делам на основе равенства сторон соответствует духу отрасли гражданского права, повышает доверие к суду, формирует правовое поведение участников спора.</a:t>
            </a:r>
            <a:br>
              <a:rPr lang="ru-RU" sz="1800" dirty="0">
                <a:effectLst/>
                <a:latin typeface="Times New Roman" panose="02020603050405020304" pitchFamily="18" charset="0"/>
              </a:rPr>
            </a:br>
            <a:endParaRPr lang="ru-RU" dirty="0"/>
          </a:p>
        </p:txBody>
      </p:sp>
    </p:spTree>
    <p:extLst>
      <p:ext uri="{BB962C8B-B14F-4D97-AF65-F5344CB8AC3E}">
        <p14:creationId xmlns:p14="http://schemas.microsoft.com/office/powerpoint/2010/main" val="26875762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C7CD11BE-2DFD-F049-A2E5-EAAACF34FFB7}"/>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9117212" y="-2854258"/>
            <a:ext cx="12873449" cy="8519883"/>
          </a:xfrm>
          <a:prstGeom prst="rect">
            <a:avLst/>
          </a:prstGeom>
        </p:spPr>
      </p:pic>
      <p:pic>
        <p:nvPicPr>
          <p:cNvPr id="6" name="Picture 5">
            <a:extLst>
              <a:ext uri="{FF2B5EF4-FFF2-40B4-BE49-F238E27FC236}">
                <a16:creationId xmlns:a16="http://schemas.microsoft.com/office/drawing/2014/main" id="{D10FF96F-2A72-A24C-9076-F07EB017D25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875025" y="4129070"/>
            <a:ext cx="3754419" cy="3071798"/>
          </a:xfrm>
          <a:prstGeom prst="rect">
            <a:avLst/>
          </a:prstGeom>
        </p:spPr>
      </p:pic>
    </p:spTree>
    <p:extLst>
      <p:ext uri="{BB962C8B-B14F-4D97-AF65-F5344CB8AC3E}">
        <p14:creationId xmlns:p14="http://schemas.microsoft.com/office/powerpoint/2010/main" val="234631197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6891000" y="-1974278"/>
            <a:ext cx="12873449" cy="8519883"/>
          </a:xfrm>
          <a:prstGeom prst="rect">
            <a:avLst/>
          </a:prstGeom>
        </p:spPr>
      </p:pic>
    </p:spTree>
    <p:extLst>
      <p:ext uri="{BB962C8B-B14F-4D97-AF65-F5344CB8AC3E}">
        <p14:creationId xmlns:p14="http://schemas.microsoft.com/office/powerpoint/2010/main" val="26338912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998935" y="5443357"/>
            <a:ext cx="13557692" cy="4075297"/>
            <a:chOff x="0" y="0"/>
            <a:chExt cx="6350000" cy="1908742"/>
          </a:xfrm>
        </p:grpSpPr>
        <p:sp>
          <p:nvSpPr>
            <p:cNvPr id="3" name="Freeform 3"/>
            <p:cNvSpPr/>
            <p:nvPr/>
          </p:nvSpPr>
          <p:spPr>
            <a:xfrm>
              <a:off x="0" y="-55880"/>
              <a:ext cx="6350000" cy="1964622"/>
            </a:xfrm>
            <a:custGeom>
              <a:avLst/>
              <a:gdLst/>
              <a:ahLst/>
              <a:cxnLst/>
              <a:rect l="l" t="t" r="r" b="b"/>
              <a:pathLst>
                <a:path w="6350000" h="1964622">
                  <a:moveTo>
                    <a:pt x="5628640" y="177800"/>
                  </a:moveTo>
                  <a:cubicBezTo>
                    <a:pt x="5184140" y="96520"/>
                    <a:pt x="4733290" y="29210"/>
                    <a:pt x="4279900" y="67310"/>
                  </a:cubicBezTo>
                  <a:cubicBezTo>
                    <a:pt x="3841750" y="104140"/>
                    <a:pt x="3437890" y="316230"/>
                    <a:pt x="2997200" y="331470"/>
                  </a:cubicBezTo>
                  <a:cubicBezTo>
                    <a:pt x="2550160" y="346710"/>
                    <a:pt x="2101850" y="267970"/>
                    <a:pt x="1668780" y="167640"/>
                  </a:cubicBezTo>
                  <a:cubicBezTo>
                    <a:pt x="941070" y="0"/>
                    <a:pt x="364490" y="205740"/>
                    <a:pt x="0" y="417830"/>
                  </a:cubicBezTo>
                  <a:lnTo>
                    <a:pt x="0" y="1964622"/>
                  </a:lnTo>
                  <a:lnTo>
                    <a:pt x="6350000" y="1964622"/>
                  </a:lnTo>
                  <a:lnTo>
                    <a:pt x="6350000" y="327660"/>
                  </a:lnTo>
                  <a:cubicBezTo>
                    <a:pt x="6112510" y="265430"/>
                    <a:pt x="5867400" y="220980"/>
                    <a:pt x="5628640" y="177800"/>
                  </a:cubicBezTo>
                  <a:close/>
                </a:path>
              </a:pathLst>
            </a:custGeom>
            <a:solidFill>
              <a:srgbClr val="EC7A50"/>
            </a:solidFill>
          </p:spPr>
        </p:sp>
      </p:grpSp>
    </p:spTree>
    <p:extLst>
      <p:ext uri="{BB962C8B-B14F-4D97-AF65-F5344CB8AC3E}">
        <p14:creationId xmlns:p14="http://schemas.microsoft.com/office/powerpoint/2010/main" val="907440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4" name="Picture 4"/>
          <p:cNvPicPr>
            <a:picLocks noChangeAspect="1"/>
          </p:cNvPicPr>
          <p:nvPr/>
        </p:nvPicPr>
        <p:blipFill>
          <a:blip r:embed="rId3"/>
          <a:srcRect/>
          <a:stretch>
            <a:fillRect/>
          </a:stretch>
        </p:blipFill>
        <p:spPr>
          <a:xfrm rot="8743774">
            <a:off x="9783917" y="-1362232"/>
            <a:ext cx="3787163" cy="3787163"/>
          </a:xfrm>
          <a:prstGeom prst="rect">
            <a:avLst/>
          </a:prstGeom>
        </p:spPr>
      </p:pic>
    </p:spTree>
    <p:extLst>
      <p:ext uri="{BB962C8B-B14F-4D97-AF65-F5344CB8AC3E}">
        <p14:creationId xmlns:p14="http://schemas.microsoft.com/office/powerpoint/2010/main" val="40147208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4" name="Picture 4"/>
          <p:cNvPicPr>
            <a:picLocks noChangeAspect="1"/>
          </p:cNvPicPr>
          <p:nvPr/>
        </p:nvPicPr>
        <p:blipFill>
          <a:blip r:embed="rId2"/>
          <a:srcRect/>
          <a:stretch>
            <a:fillRect/>
          </a:stretch>
        </p:blipFill>
        <p:spPr>
          <a:xfrm rot="8743774">
            <a:off x="9783917" y="-1362232"/>
            <a:ext cx="3787163" cy="3787163"/>
          </a:xfrm>
          <a:prstGeom prst="rect">
            <a:avLst/>
          </a:prstGeom>
        </p:spPr>
      </p:pic>
    </p:spTree>
    <p:extLst>
      <p:ext uri="{BB962C8B-B14F-4D97-AF65-F5344CB8AC3E}">
        <p14:creationId xmlns:p14="http://schemas.microsoft.com/office/powerpoint/2010/main" val="23216511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3441957" y="-4088544"/>
            <a:ext cx="9967994" cy="6596999"/>
          </a:xfrm>
          <a:prstGeom prst="rect">
            <a:avLst/>
          </a:prstGeom>
        </p:spPr>
      </p:pic>
    </p:spTree>
    <p:extLst>
      <p:ext uri="{BB962C8B-B14F-4D97-AF65-F5344CB8AC3E}">
        <p14:creationId xmlns:p14="http://schemas.microsoft.com/office/powerpoint/2010/main" val="274005523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8974868">
            <a:off x="9469383" y="2935494"/>
            <a:ext cx="6058947" cy="6058947"/>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4922467">
            <a:off x="-2810667" y="-4259754"/>
            <a:ext cx="6931309" cy="6931309"/>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557025" y="4049959"/>
            <a:ext cx="2634975" cy="2122241"/>
          </a:xfrm>
          <a:prstGeom prst="rect">
            <a:avLst/>
          </a:prstGeom>
        </p:spPr>
      </p:pic>
    </p:spTree>
    <p:extLst>
      <p:ext uri="{BB962C8B-B14F-4D97-AF65-F5344CB8AC3E}">
        <p14:creationId xmlns:p14="http://schemas.microsoft.com/office/powerpoint/2010/main" val="376191934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6788830" y="-461015"/>
            <a:ext cx="12873449" cy="8519883"/>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437581" y="5127367"/>
            <a:ext cx="3754419" cy="3071798"/>
          </a:xfrm>
          <a:prstGeom prst="rect">
            <a:avLst/>
          </a:prstGeom>
        </p:spPr>
      </p:pic>
    </p:spTree>
    <p:extLst>
      <p:ext uri="{BB962C8B-B14F-4D97-AF65-F5344CB8AC3E}">
        <p14:creationId xmlns:p14="http://schemas.microsoft.com/office/powerpoint/2010/main" val="29825124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07E6C105-B1FE-5946-872A-0ED79C4CD0B9}"/>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603498" y="1074274"/>
            <a:ext cx="12873449" cy="8519883"/>
          </a:xfrm>
          <a:prstGeom prst="rect">
            <a:avLst/>
          </a:prstGeom>
        </p:spPr>
      </p:pic>
      <p:pic>
        <p:nvPicPr>
          <p:cNvPr id="5" name="Picture 5">
            <a:extLst>
              <a:ext uri="{FF2B5EF4-FFF2-40B4-BE49-F238E27FC236}">
                <a16:creationId xmlns:a16="http://schemas.microsoft.com/office/drawing/2014/main" id="{CD4E3D69-ECA8-B74B-A1B4-51EADBC84E0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937115" y="2263027"/>
            <a:ext cx="3754419" cy="3071798"/>
          </a:xfrm>
          <a:prstGeom prst="rect">
            <a:avLst/>
          </a:prstGeom>
        </p:spPr>
      </p:pic>
    </p:spTree>
    <p:extLst>
      <p:ext uri="{BB962C8B-B14F-4D97-AF65-F5344CB8AC3E}">
        <p14:creationId xmlns:p14="http://schemas.microsoft.com/office/powerpoint/2010/main" val="40202874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0EB4210-327E-C745-9901-D961BA987BE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671230" y="-257815"/>
            <a:ext cx="12873449" cy="8519883"/>
          </a:xfrm>
          <a:prstGeom prst="rect">
            <a:avLst/>
          </a:prstGeom>
        </p:spPr>
      </p:pic>
      <p:pic>
        <p:nvPicPr>
          <p:cNvPr id="4" name="Picture 5">
            <a:extLst>
              <a:ext uri="{FF2B5EF4-FFF2-40B4-BE49-F238E27FC236}">
                <a16:creationId xmlns:a16="http://schemas.microsoft.com/office/drawing/2014/main" id="{1BD490CE-1A3F-7A42-8CAD-7C390A4EF75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7751781" y="3100402"/>
            <a:ext cx="3754419" cy="3071798"/>
          </a:xfrm>
          <a:prstGeom prst="rect">
            <a:avLst/>
          </a:prstGeom>
        </p:spPr>
      </p:pic>
    </p:spTree>
    <p:extLst>
      <p:ext uri="{BB962C8B-B14F-4D97-AF65-F5344CB8AC3E}">
        <p14:creationId xmlns:p14="http://schemas.microsoft.com/office/powerpoint/2010/main" val="76011916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C7CA05D-01CF-4742-A126-CE410768CF06}"/>
              </a:ext>
            </a:extLst>
          </p:cNvPr>
          <p:cNvSpPr/>
          <p:nvPr/>
        </p:nvSpPr>
        <p:spPr>
          <a:xfrm>
            <a:off x="249382" y="0"/>
            <a:ext cx="11376561" cy="6313395"/>
          </a:xfrm>
          <a:prstGeom prst="rect">
            <a:avLst/>
          </a:prstGeom>
        </p:spPr>
        <p:txBody>
          <a:bodyPr wrap="square">
            <a:spAutoFit/>
          </a:bodyPr>
          <a:lstStyle/>
          <a:p>
            <a:pPr marR="244475" algn="just">
              <a:lnSpc>
                <a:spcPct val="107000"/>
              </a:lnSpc>
              <a:spcBef>
                <a:spcPts val="1085"/>
              </a:spcBef>
              <a:spcAft>
                <a:spcPts val="800"/>
              </a:spcAft>
            </a:pPr>
            <a:r>
              <a:rPr lang="ru-RU" dirty="0">
                <a:solidFill>
                  <a:srgbClr val="595959"/>
                </a:solidFill>
                <a:latin typeface="Montserrat Medium" panose="020F0502020204030204" pitchFamily="34" charset="0"/>
                <a:ea typeface="Times New Roman" panose="02020603050405020304" pitchFamily="18" charset="0"/>
                <a:cs typeface="Times New Roman" panose="02020603050405020304" pitchFamily="18" charset="0"/>
              </a:rPr>
              <a:t>Юридическая ответственность — одна из форм государственного принуждения, обеспечивающего правовую систему общества. По сути, это всегда отрицательная реакция государства на противоправное действие...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p>
            <a:pPr marR="205740" algn="just">
              <a:lnSpc>
                <a:spcPct val="107000"/>
              </a:lnSpc>
              <a:spcAft>
                <a:spcPts val="800"/>
              </a:spcAft>
            </a:pPr>
            <a:r>
              <a:rPr lang="ru-RU" dirty="0">
                <a:solidFill>
                  <a:srgbClr val="595959"/>
                </a:solidFill>
                <a:latin typeface="Montserrat Medium" panose="020F0502020204030204" pitchFamily="34" charset="0"/>
                <a:ea typeface="Times New Roman" panose="02020603050405020304" pitchFamily="18" charset="0"/>
                <a:cs typeface="Times New Roman" panose="02020603050405020304" pitchFamily="18" charset="0"/>
              </a:rPr>
              <a:t>Юридическая ответственность — это одна из форм социальной ответственности. Но кроме юридической ответственности обществе действуют иные формы социальной ответственности: моральная, политическая, организационная, общественная, партийная иная. Организационная политическая ответственности знают такие формы, как отчёт, отставка; моральная — осуждение общественным мнением; партийная — исключение из партии т. п. совокупности все эти виды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p>
            <a:pPr marR="238760" algn="just">
              <a:lnSpc>
                <a:spcPct val="107000"/>
              </a:lnSpc>
              <a:spcAft>
                <a:spcPts val="800"/>
              </a:spcAft>
            </a:pPr>
            <a:r>
              <a:rPr lang="ru-RU" dirty="0">
                <a:solidFill>
                  <a:srgbClr val="595959"/>
                </a:solidFill>
                <a:latin typeface="Montserrat Medium" panose="020F0502020204030204" pitchFamily="34" charset="0"/>
                <a:ea typeface="Times New Roman" panose="02020603050405020304" pitchFamily="18" charset="0"/>
                <a:cs typeface="Times New Roman" panose="02020603050405020304" pitchFamily="18" charset="0"/>
              </a:rPr>
              <a:t>предназначаются для обеспечения упорядоченности, стабильности общественных отношений различных сферах жизнедеятельности общества. Но юридическая ответственность по целому спектру признаков отличается от всех других видов.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p>
            <a:pPr marR="237490" algn="just">
              <a:lnSpc>
                <a:spcPct val="107000"/>
              </a:lnSpc>
              <a:spcAft>
                <a:spcPts val="800"/>
              </a:spcAft>
            </a:pPr>
            <a:r>
              <a:rPr lang="ru-RU" dirty="0">
                <a:solidFill>
                  <a:srgbClr val="595959"/>
                </a:solidFill>
                <a:latin typeface="Montserrat Medium" panose="020F0502020204030204" pitchFamily="34" charset="0"/>
                <a:ea typeface="Times New Roman" panose="02020603050405020304" pitchFamily="18" charset="0"/>
                <a:cs typeface="Times New Roman" panose="02020603050405020304" pitchFamily="18" charset="0"/>
              </a:rPr>
              <a:t>Прежде всего, она всегда оценивает прошлое: это ответственность за действие (бездействие), которое уже имело место, произошло. Этим юридическая ответственность отличается от организационной, политической иных видов ответственности, обращённых будущее (например, постановлении какой-либо общественной организации определяется, что «товарищ Иванов отвечает за проведение мероприятия». Здесь налицо либо организационная, либо политическая ответственность, речь идёт об ответственности товарища Иванова будущем, если это мероприятие будет сорвано).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1395531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BB1BC30C-ECF8-C64D-8D13-675D1A1BC632}"/>
              </a:ext>
            </a:extLst>
          </p:cNvPr>
          <p:cNvSpPr/>
          <p:nvPr/>
        </p:nvSpPr>
        <p:spPr>
          <a:xfrm>
            <a:off x="344385" y="0"/>
            <a:ext cx="11732820" cy="6313395"/>
          </a:xfrm>
          <a:prstGeom prst="rect">
            <a:avLst/>
          </a:prstGeom>
        </p:spPr>
        <p:txBody>
          <a:bodyPr wrap="square">
            <a:spAutoFit/>
          </a:bodyPr>
          <a:lstStyle/>
          <a:p>
            <a:pPr marR="239395">
              <a:lnSpc>
                <a:spcPct val="107000"/>
              </a:lnSpc>
              <a:spcAft>
                <a:spcPts val="800"/>
              </a:spcAft>
            </a:pPr>
            <a:r>
              <a:rPr lang="ru-RU" dirty="0">
                <a:solidFill>
                  <a:srgbClr val="595959"/>
                </a:solidFill>
                <a:latin typeface="Montserrat Medium" panose="020F0502020204030204" pitchFamily="34" charset="0"/>
                <a:ea typeface="Times New Roman" panose="02020603050405020304" pitchFamily="18" charset="0"/>
                <a:cs typeface="Times New Roman" panose="02020603050405020304" pitchFamily="18" charset="0"/>
              </a:rPr>
              <a:t>Далее, юридическая ответственность устанавливается за нарушение правовых требований, не за их выполнение...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p>
            <a:pPr marR="237490">
              <a:lnSpc>
                <a:spcPct val="107000"/>
              </a:lnSpc>
              <a:spcAft>
                <a:spcPts val="800"/>
              </a:spcAft>
            </a:pPr>
            <a:r>
              <a:rPr lang="ru-RU" dirty="0">
                <a:solidFill>
                  <a:srgbClr val="595959"/>
                </a:solidFill>
                <a:latin typeface="Montserrat Medium" panose="020F0502020204030204" pitchFamily="34" charset="0"/>
                <a:ea typeface="Times New Roman" panose="02020603050405020304" pitchFamily="18" charset="0"/>
                <a:cs typeface="Times New Roman" panose="02020603050405020304" pitchFamily="18" charset="0"/>
              </a:rPr>
              <a:t>связи юридической ответственности государством уже упоминалось. Но здесь важно подчеркнуть, что только государство устанавливает меры этой ответственности только органы государства их осуществляют порядке, который также устанавливается государством. меры эти всегда имеют неблагоприятные последствия для правонарушителя: имущественные, физические, политические иные...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p>
            <a:pPr marR="60960" algn="just">
              <a:lnSpc>
                <a:spcPct val="107000"/>
              </a:lnSpc>
              <a:spcAft>
                <a:spcPts val="800"/>
              </a:spcAft>
            </a:pPr>
            <a:r>
              <a:rPr lang="ru-RU" dirty="0">
                <a:solidFill>
                  <a:srgbClr val="595959"/>
                </a:solidFill>
                <a:latin typeface="Montserrat Medium" panose="020F0502020204030204" pitchFamily="34" charset="0"/>
                <a:ea typeface="Times New Roman" panose="02020603050405020304" pitchFamily="18" charset="0"/>
                <a:cs typeface="Times New Roman" panose="02020603050405020304" pitchFamily="18" charset="0"/>
              </a:rPr>
              <a:t>Среди признаков юридической ответственности можно выделить: обязательное наличие правонарушения как основание для наступления юридической ответственности, отрицательную оценку государством (осуждение) поведения правонарушителя, официальный характер этой оценки, причинение правонарушителю страдания: морального, физического, имущественного (материального), использование механизмов государственного принуждения...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p>
            <a:pPr marR="62230" algn="just">
              <a:lnSpc>
                <a:spcPct val="107000"/>
              </a:lnSpc>
              <a:spcAft>
                <a:spcPts val="800"/>
              </a:spcAft>
            </a:pPr>
            <a:r>
              <a:rPr lang="ru-RU" dirty="0">
                <a:solidFill>
                  <a:srgbClr val="595959"/>
                </a:solidFill>
                <a:latin typeface="Montserrat Medium" panose="020F0502020204030204" pitchFamily="34" charset="0"/>
                <a:ea typeface="Times New Roman" panose="02020603050405020304" pitchFamily="18" charset="0"/>
                <a:cs typeface="Times New Roman" panose="02020603050405020304" pitchFamily="18" charset="0"/>
              </a:rPr>
              <a:t>Таким образом, суммируя всё вышесказанное, можно определить, что юридическая ответственность — это установленные законом меры воздействия на правонарушителя, содержащие для него неблагоприятные последствия, применяемые государственными органами порядке, также установленном государством. теоретическом плане по мерам воздействия различают виды юридической ответственности. Прежде всего это уголовная ответственность, которая наступает за преступления содержит такие меры, как лишение свободы, штраф иные меры, том числе смертную казнь. </a:t>
            </a:r>
            <a:r>
              <a:rPr lang="ru-RU" i="1" dirty="0">
                <a:solidFill>
                  <a:srgbClr val="595959"/>
                </a:solidFill>
                <a:latin typeface="Montserrat Medium" panose="020F0502020204030204" pitchFamily="34" charset="0"/>
                <a:ea typeface="Times New Roman" panose="02020603050405020304" pitchFamily="18" charset="0"/>
                <a:cs typeface="Times New Roman" panose="02020603050405020304" pitchFamily="18" charset="0"/>
              </a:rPr>
              <a:t>(А. Венгеров)</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7997992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50A774EB-D891-5844-8332-4AD4216A5A6B}"/>
              </a:ext>
            </a:extLst>
          </p:cNvPr>
          <p:cNvSpPr/>
          <p:nvPr/>
        </p:nvSpPr>
        <p:spPr>
          <a:xfrm>
            <a:off x="672935" y="629728"/>
            <a:ext cx="6096000" cy="1798441"/>
          </a:xfrm>
          <a:prstGeom prst="rect">
            <a:avLst/>
          </a:prstGeom>
        </p:spPr>
        <p:txBody>
          <a:bodyPr>
            <a:spAutoFit/>
          </a:bodyPr>
          <a:lstStyle/>
          <a:p>
            <a:pPr marR="66040">
              <a:spcBef>
                <a:spcPts val="555"/>
              </a:spcBef>
            </a:pPr>
            <a:r>
              <a:rPr lang="ru-RU" dirty="0">
                <a:solidFill>
                  <a:srgbClr val="595959"/>
                </a:solidFill>
                <a:latin typeface="Montserrat Medium" panose="020F0502020204030204" pitchFamily="34" charset="0"/>
                <a:ea typeface="Times New Roman" panose="02020603050405020304" pitchFamily="18" charset="0"/>
              </a:rPr>
              <a:t>17. Как автор определяет юридическую ответственность? Какие иные формы социальной </a:t>
            </a:r>
            <a:r>
              <a:rPr lang="ru-RU" dirty="0">
                <a:latin typeface="Times New Roman" panose="02020603050405020304" pitchFamily="18" charset="0"/>
                <a:ea typeface="Times New Roman" panose="02020603050405020304" pitchFamily="18" charset="0"/>
              </a:rPr>
              <a:t> </a:t>
            </a:r>
            <a:r>
              <a:rPr lang="ru-RU" dirty="0">
                <a:solidFill>
                  <a:srgbClr val="595959"/>
                </a:solidFill>
                <a:latin typeface="Montserrat Medium" panose="020F0502020204030204" pitchFamily="34" charset="0"/>
                <a:ea typeface="Calibri" panose="020F0502020204030204" pitchFamily="34" charset="0"/>
                <a:cs typeface="Times New Roman" panose="02020603050405020304" pitchFamily="18" charset="0"/>
              </a:rPr>
              <a:t>ответственности названы тексте? (Назовите любые три из них.) Какова, по мнению автора, функция социальной ответственности?</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54CA9103-4CD5-1F40-A626-5CACC209870B}"/>
              </a:ext>
            </a:extLst>
          </p:cNvPr>
          <p:cNvSpPr/>
          <p:nvPr/>
        </p:nvSpPr>
        <p:spPr>
          <a:xfrm>
            <a:off x="4568041" y="2195438"/>
            <a:ext cx="6096000" cy="923330"/>
          </a:xfrm>
          <a:prstGeom prst="rect">
            <a:avLst/>
          </a:prstGeom>
        </p:spPr>
        <p:txBody>
          <a:bodyPr>
            <a:spAutoFit/>
          </a:bodyPr>
          <a:lstStyle/>
          <a:p>
            <a:r>
              <a:rPr lang="ru-RU" dirty="0">
                <a:solidFill>
                  <a:srgbClr val="595959"/>
                </a:solidFill>
                <a:latin typeface="Montserrat Medium" panose="020F0502020204030204" pitchFamily="34" charset="0"/>
                <a:ea typeface="Calibri" panose="020F0502020204030204" pitchFamily="34" charset="0"/>
                <a:cs typeface="Times New Roman" panose="02020603050405020304" pitchFamily="18" charset="0"/>
              </a:rPr>
              <a:t>18. Опираясь на обществоведческие знания, объясните смысл термина «мера ответственности».</a:t>
            </a:r>
            <a:r>
              <a:rPr lang="ru-RU" dirty="0">
                <a:effectLst/>
              </a:rPr>
              <a:t> </a:t>
            </a:r>
            <a:endParaRPr lang="ru-RU" dirty="0"/>
          </a:p>
        </p:txBody>
      </p:sp>
      <p:sp>
        <p:nvSpPr>
          <p:cNvPr id="4" name="Прямоугольник 3">
            <a:extLst>
              <a:ext uri="{FF2B5EF4-FFF2-40B4-BE49-F238E27FC236}">
                <a16:creationId xmlns:a16="http://schemas.microsoft.com/office/drawing/2014/main" id="{3F53BFC6-D37C-174F-AA09-9F6A2E4816AD}"/>
              </a:ext>
            </a:extLst>
          </p:cNvPr>
          <p:cNvSpPr/>
          <p:nvPr/>
        </p:nvSpPr>
        <p:spPr>
          <a:xfrm>
            <a:off x="542307" y="3264357"/>
            <a:ext cx="6096000" cy="1754326"/>
          </a:xfrm>
          <a:prstGeom prst="rect">
            <a:avLst/>
          </a:prstGeom>
        </p:spPr>
        <p:txBody>
          <a:bodyPr>
            <a:spAutoFit/>
          </a:bodyPr>
          <a:lstStyle/>
          <a:p>
            <a:r>
              <a:rPr lang="ru-RU" dirty="0">
                <a:solidFill>
                  <a:srgbClr val="595959"/>
                </a:solidFill>
                <a:latin typeface="Montserrat Medium" panose="020F0502020204030204" pitchFamily="34" charset="0"/>
                <a:ea typeface="Calibri" panose="020F0502020204030204" pitchFamily="34" charset="0"/>
                <a:cs typeface="Times New Roman" panose="02020603050405020304" pitchFamily="18" charset="0"/>
              </a:rPr>
              <a:t>19. Используя обществоведческие знания факты общественной жизни, назовите любые два органа государства, осуществляющие юридическую ответственность, проиллюстрируйте примерами деятельность каждого из них. </a:t>
            </a:r>
            <a:endParaRPr lang="ru-RU" dirty="0"/>
          </a:p>
        </p:txBody>
      </p:sp>
      <p:sp>
        <p:nvSpPr>
          <p:cNvPr id="5" name="Прямоугольник 4">
            <a:extLst>
              <a:ext uri="{FF2B5EF4-FFF2-40B4-BE49-F238E27FC236}">
                <a16:creationId xmlns:a16="http://schemas.microsoft.com/office/drawing/2014/main" id="{3EC96C86-AD5E-BA42-8ECE-F0EE5E700375}"/>
              </a:ext>
            </a:extLst>
          </p:cNvPr>
          <p:cNvSpPr/>
          <p:nvPr/>
        </p:nvSpPr>
        <p:spPr>
          <a:xfrm>
            <a:off x="4568041" y="5164272"/>
            <a:ext cx="6096000" cy="1200329"/>
          </a:xfrm>
          <a:prstGeom prst="rect">
            <a:avLst/>
          </a:prstGeom>
        </p:spPr>
        <p:txBody>
          <a:bodyPr>
            <a:spAutoFit/>
          </a:bodyPr>
          <a:lstStyle/>
          <a:p>
            <a:pPr marR="67945">
              <a:spcBef>
                <a:spcPts val="515"/>
              </a:spcBef>
            </a:pPr>
            <a:r>
              <a:rPr lang="ru-RU" dirty="0">
                <a:solidFill>
                  <a:srgbClr val="595959"/>
                </a:solidFill>
                <a:latin typeface="Montserrat Medium" panose="020F0502020204030204" pitchFamily="34" charset="0"/>
                <a:ea typeface="Times New Roman" panose="02020603050405020304" pitchFamily="18" charset="0"/>
              </a:rPr>
              <a:t>20. Какой вид юридической ответственности назван тексте? Назовите любые другие два вида юридической ответственности поясните особенности каждого из них.</a:t>
            </a:r>
            <a:endParaRPr lang="ru-RU"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7164070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1689D6D8-EF8A-4047-8614-4146B690A587}"/>
              </a:ext>
            </a:extLst>
          </p:cNvPr>
          <p:cNvSpPr/>
          <p:nvPr/>
        </p:nvSpPr>
        <p:spPr>
          <a:xfrm>
            <a:off x="342405" y="506180"/>
            <a:ext cx="11507190" cy="5845639"/>
          </a:xfrm>
          <a:prstGeom prst="rect">
            <a:avLst/>
          </a:prstGeom>
        </p:spPr>
        <p:txBody>
          <a:bodyPr wrap="square">
            <a:spAutoFit/>
          </a:bodyPr>
          <a:lstStyle/>
          <a:p>
            <a:pPr marR="66040">
              <a:spcBef>
                <a:spcPts val="555"/>
              </a:spcBef>
            </a:pPr>
            <a:r>
              <a:rPr lang="ru-RU" sz="800" dirty="0">
                <a:solidFill>
                  <a:srgbClr val="595959"/>
                </a:solidFill>
                <a:latin typeface="Montserrat Medium" panose="020F0502020204030204" pitchFamily="34" charset="0"/>
                <a:ea typeface="Times New Roman" panose="02020603050405020304" pitchFamily="18" charset="0"/>
              </a:rPr>
              <a:t>21. Как автор определяет юридическую ответственность? Какие иные формы социальной </a:t>
            </a:r>
            <a:endParaRPr lang="ru-RU" sz="800" dirty="0">
              <a:latin typeface="Times New Roman" panose="02020603050405020304" pitchFamily="18" charset="0"/>
              <a:ea typeface="Times New Roman" panose="02020603050405020304" pitchFamily="18" charset="0"/>
            </a:endParaRPr>
          </a:p>
          <a:p>
            <a:pPr marR="62230" algn="just">
              <a:lnSpc>
                <a:spcPct val="107000"/>
              </a:lnSpc>
              <a:spcAft>
                <a:spcPts val="800"/>
              </a:spcAft>
            </a:pPr>
            <a:r>
              <a:rPr lang="ru-RU" sz="800" dirty="0">
                <a:solidFill>
                  <a:srgbClr val="595959"/>
                </a:solidFill>
                <a:latin typeface="Montserrat Medium" panose="020F0502020204030204" pitchFamily="34" charset="0"/>
                <a:ea typeface="Calibri" panose="020F0502020204030204" pitchFamily="34" charset="0"/>
                <a:cs typeface="Times New Roman" panose="02020603050405020304" pitchFamily="18" charset="0"/>
              </a:rPr>
              <a:t>ответственности названы тексте? (Назовите любые три из них.) Какова, по мнению автора, функция социальной ответственности?</a:t>
            </a:r>
            <a:endParaRPr lang="ru-RU" sz="800" dirty="0">
              <a:effectLst/>
              <a:latin typeface="Calibri" panose="020F0502020204030204" pitchFamily="34" charset="0"/>
              <a:ea typeface="Calibri" panose="020F0502020204030204" pitchFamily="34" charset="0"/>
              <a:cs typeface="Times New Roman" panose="02020603050405020304" pitchFamily="18" charset="0"/>
            </a:endParaRPr>
          </a:p>
          <a:p>
            <a:pPr marR="62230" algn="just">
              <a:lnSpc>
                <a:spcPct val="107000"/>
              </a:lnSpc>
              <a:spcAft>
                <a:spcPts val="800"/>
              </a:spcAft>
            </a:pPr>
            <a:r>
              <a:rPr lang="ru-RU" sz="800" dirty="0">
                <a:solidFill>
                  <a:srgbClr val="595959"/>
                </a:solidFill>
                <a:latin typeface="Montserrat Medium" panose="020F0502020204030204" pitchFamily="34" charset="0"/>
                <a:ea typeface="Calibri" panose="020F0502020204030204" pitchFamily="34" charset="0"/>
                <a:cs typeface="Times New Roman" panose="02020603050405020304" pitchFamily="18" charset="0"/>
              </a:rPr>
              <a:t>Ответ.</a:t>
            </a:r>
            <a:endParaRPr lang="ru-RU" sz="800" dirty="0">
              <a:effectLst/>
              <a:latin typeface="Calibri" panose="020F0502020204030204" pitchFamily="34" charset="0"/>
              <a:ea typeface="Calibri" panose="020F0502020204030204" pitchFamily="34" charset="0"/>
              <a:cs typeface="Times New Roman" panose="02020603050405020304" pitchFamily="18" charset="0"/>
            </a:endParaRPr>
          </a:p>
          <a:p>
            <a:pPr marL="240665" marR="921385" indent="-133985" algn="just"/>
            <a:r>
              <a:rPr lang="ru-RU" sz="800" dirty="0">
                <a:solidFill>
                  <a:srgbClr val="595959"/>
                </a:solidFill>
                <a:latin typeface="Montserrat Medium" panose="020F0502020204030204" pitchFamily="34" charset="0"/>
                <a:ea typeface="Times New Roman" panose="02020603050405020304" pitchFamily="18" charset="0"/>
              </a:rPr>
              <a:t>1) ответ на первый вопрос: установленные законом меры воздействия на </a:t>
            </a:r>
            <a:r>
              <a:rPr lang="ru-RU" sz="800" dirty="0" err="1">
                <a:solidFill>
                  <a:srgbClr val="595959"/>
                </a:solidFill>
                <a:latin typeface="Montserrat Medium" panose="020F0502020204030204" pitchFamily="34" charset="0"/>
                <a:ea typeface="Times New Roman" panose="02020603050405020304" pitchFamily="18" charset="0"/>
              </a:rPr>
              <a:t>ппавонапушителя</a:t>
            </a:r>
            <a:r>
              <a:rPr lang="ru-RU" sz="800" dirty="0">
                <a:solidFill>
                  <a:srgbClr val="595959"/>
                </a:solidFill>
                <a:latin typeface="Montserrat Medium" panose="020F0502020204030204" pitchFamily="34" charset="0"/>
                <a:ea typeface="Times New Roman" panose="02020603050405020304" pitchFamily="18" charset="0"/>
              </a:rPr>
              <a:t>. содержащие для него неблагоприятные последствия, применяемые государственными органами порядке, также установленном государством; </a:t>
            </a:r>
            <a:endParaRPr lang="ru-RU" sz="800" dirty="0">
              <a:latin typeface="Times New Roman" panose="02020603050405020304" pitchFamily="18" charset="0"/>
              <a:ea typeface="Times New Roman" panose="02020603050405020304" pitchFamily="18" charset="0"/>
            </a:endParaRPr>
          </a:p>
          <a:p>
            <a:pPr marL="220345" marR="930910" indent="-154305">
              <a:spcBef>
                <a:spcPts val="60"/>
              </a:spcBef>
            </a:pPr>
            <a:r>
              <a:rPr lang="ru-RU" sz="800" dirty="0">
                <a:solidFill>
                  <a:srgbClr val="595959"/>
                </a:solidFill>
                <a:latin typeface="Montserrat Medium" panose="020F0502020204030204" pitchFamily="34" charset="0"/>
                <a:ea typeface="Times New Roman" panose="02020603050405020304" pitchFamily="18" charset="0"/>
              </a:rPr>
              <a:t>2) ответ на второй вопрос: моральная, политическая, организационная, общественная, партийная; </a:t>
            </a:r>
            <a:endParaRPr lang="ru-RU" sz="800" dirty="0">
              <a:latin typeface="Times New Roman" panose="02020603050405020304" pitchFamily="18" charset="0"/>
              <a:ea typeface="Times New Roman" panose="02020603050405020304" pitchFamily="18" charset="0"/>
            </a:endParaRPr>
          </a:p>
          <a:p>
            <a:pPr marL="393065" marR="922020" indent="21590"/>
            <a:r>
              <a:rPr lang="ru-RU" sz="800" i="1" dirty="0">
                <a:solidFill>
                  <a:srgbClr val="595959"/>
                </a:solidFill>
                <a:latin typeface="Montserrat Medium" panose="020F0502020204030204" pitchFamily="34" charset="0"/>
                <a:ea typeface="Times New Roman" panose="02020603050405020304" pitchFamily="18" charset="0"/>
              </a:rPr>
              <a:t>(Ответ на второй вопрос засчитывается только при указании трёх любых форм, из перечисленных.) </a:t>
            </a:r>
            <a:endParaRPr lang="ru-RU" sz="800" dirty="0">
              <a:latin typeface="Times New Roman" panose="02020603050405020304" pitchFamily="18" charset="0"/>
              <a:ea typeface="Times New Roman" panose="02020603050405020304" pitchFamily="18" charset="0"/>
            </a:endParaRPr>
          </a:p>
          <a:p>
            <a:pPr marR="62230" algn="just">
              <a:lnSpc>
                <a:spcPct val="107000"/>
              </a:lnSpc>
              <a:spcAft>
                <a:spcPts val="800"/>
              </a:spcAft>
            </a:pPr>
            <a:r>
              <a:rPr lang="ru-RU" sz="800" dirty="0">
                <a:solidFill>
                  <a:srgbClr val="595959"/>
                </a:solidFill>
                <a:latin typeface="Montserrat Medium" panose="020F0502020204030204" pitchFamily="34" charset="0"/>
                <a:ea typeface="Calibri" panose="020F0502020204030204" pitchFamily="34" charset="0"/>
                <a:cs typeface="Times New Roman" panose="02020603050405020304" pitchFamily="18" charset="0"/>
              </a:rPr>
              <a:t>3) ответ на третий вопрос: обеспечение упорядоченности, стабильности общественных отношений различных сферах жизнедеятельности общества.</a:t>
            </a:r>
            <a:endParaRPr lang="ru-RU" sz="800" dirty="0">
              <a:effectLst/>
              <a:latin typeface="Calibri" panose="020F0502020204030204" pitchFamily="34" charset="0"/>
              <a:ea typeface="Calibri" panose="020F0502020204030204" pitchFamily="34" charset="0"/>
              <a:cs typeface="Times New Roman" panose="02020603050405020304" pitchFamily="18" charset="0"/>
            </a:endParaRPr>
          </a:p>
          <a:p>
            <a:pPr marR="62230">
              <a:spcBef>
                <a:spcPts val="515"/>
              </a:spcBef>
            </a:pPr>
            <a:r>
              <a:rPr lang="ru-RU" sz="800" dirty="0">
                <a:solidFill>
                  <a:srgbClr val="595959"/>
                </a:solidFill>
                <a:latin typeface="Montserrat Medium" panose="020F0502020204030204" pitchFamily="34" charset="0"/>
                <a:ea typeface="Times New Roman" panose="02020603050405020304" pitchFamily="18" charset="0"/>
              </a:rPr>
              <a:t>22. Какие три отличия юридической ответственности от иных видов ответственности названы тексте? Опираясь на обществоведческие знания, объясните смысл термина «мера ответственности».</a:t>
            </a:r>
            <a:endParaRPr lang="ru-RU" sz="800" dirty="0">
              <a:latin typeface="Times New Roman" panose="02020603050405020304" pitchFamily="18" charset="0"/>
              <a:ea typeface="Times New Roman" panose="02020603050405020304" pitchFamily="18" charset="0"/>
            </a:endParaRPr>
          </a:p>
          <a:p>
            <a:pPr marR="62230">
              <a:spcBef>
                <a:spcPts val="515"/>
              </a:spcBef>
            </a:pPr>
            <a:r>
              <a:rPr lang="ru-RU" sz="800" dirty="0">
                <a:solidFill>
                  <a:srgbClr val="595959"/>
                </a:solidFill>
                <a:latin typeface="Montserrat Medium" panose="020F0502020204030204" pitchFamily="34" charset="0"/>
                <a:ea typeface="Times New Roman" panose="02020603050405020304" pitchFamily="18" charset="0"/>
              </a:rPr>
              <a:t>Ответ. </a:t>
            </a:r>
            <a:endParaRPr lang="ru-RU" sz="800" dirty="0">
              <a:latin typeface="Times New Roman" panose="02020603050405020304" pitchFamily="18" charset="0"/>
              <a:ea typeface="Times New Roman" panose="02020603050405020304" pitchFamily="18" charset="0"/>
            </a:endParaRPr>
          </a:p>
          <a:p>
            <a:pPr>
              <a:lnSpc>
                <a:spcPct val="107000"/>
              </a:lnSpc>
              <a:spcAft>
                <a:spcPts val="800"/>
              </a:spcAft>
            </a:pPr>
            <a:r>
              <a:rPr lang="ru-RU" sz="800" dirty="0">
                <a:solidFill>
                  <a:srgbClr val="595959"/>
                </a:solidFill>
                <a:latin typeface="Montserrat Medium" panose="020F0502020204030204" pitchFamily="34" charset="0"/>
                <a:ea typeface="Times New Roman" panose="02020603050405020304" pitchFamily="18" charset="0"/>
                <a:cs typeface="Times New Roman" panose="02020603050405020304" pitchFamily="18" charset="0"/>
              </a:rPr>
              <a:t>1) отличия:.. . </a:t>
            </a:r>
            <a:endParaRPr lang="ru-RU" sz="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800" dirty="0">
                <a:solidFill>
                  <a:srgbClr val="595959"/>
                </a:solidFill>
                <a:latin typeface="Montserrat Medium" panose="020F0502020204030204" pitchFamily="34" charset="0"/>
                <a:ea typeface="Times New Roman" panose="02020603050405020304" pitchFamily="18" charset="0"/>
                <a:cs typeface="Times New Roman" panose="02020603050405020304" pitchFamily="18" charset="0"/>
              </a:rPr>
              <a:t>- она всегда оценивает прошлое (ретроспективный характер); </a:t>
            </a:r>
            <a:endParaRPr lang="ru-RU" sz="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800" dirty="0">
                <a:solidFill>
                  <a:srgbClr val="595959"/>
                </a:solidFill>
                <a:latin typeface="Montserrat Medium" panose="020F0502020204030204" pitchFamily="34" charset="0"/>
                <a:ea typeface="Times New Roman" panose="02020603050405020304" pitchFamily="18" charset="0"/>
                <a:cs typeface="Times New Roman" panose="02020603050405020304" pitchFamily="18" charset="0"/>
              </a:rPr>
              <a:t>- устанавливается за нарушение требований, не за их выполнение; </a:t>
            </a:r>
            <a:endParaRPr lang="ru-RU" sz="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800" dirty="0">
                <a:solidFill>
                  <a:srgbClr val="595959"/>
                </a:solidFill>
                <a:latin typeface="Montserrat Medium" panose="020F0502020204030204" pitchFamily="34" charset="0"/>
                <a:ea typeface="Times New Roman" panose="02020603050405020304" pitchFamily="18" charset="0"/>
                <a:cs typeface="Times New Roman" panose="02020603050405020304" pitchFamily="18" charset="0"/>
              </a:rPr>
              <a:t>- связана государством; </a:t>
            </a:r>
            <a:endParaRPr lang="ru-RU" sz="800" dirty="0">
              <a:effectLst/>
              <a:latin typeface="Calibri" panose="020F0502020204030204" pitchFamily="34" charset="0"/>
              <a:ea typeface="Calibri" panose="020F0502020204030204" pitchFamily="34" charset="0"/>
              <a:cs typeface="Times New Roman" panose="02020603050405020304" pitchFamily="18" charset="0"/>
            </a:endParaRPr>
          </a:p>
          <a:p>
            <a:pPr marL="208280" marR="909955" indent="-175895" algn="just">
              <a:lnSpc>
                <a:spcPct val="107000"/>
              </a:lnSpc>
              <a:spcAft>
                <a:spcPts val="800"/>
              </a:spcAft>
            </a:pPr>
            <a:r>
              <a:rPr lang="ru-RU" sz="800" dirty="0">
                <a:solidFill>
                  <a:srgbClr val="595959"/>
                </a:solidFill>
                <a:latin typeface="Montserrat Medium" panose="020F0502020204030204" pitchFamily="34" charset="0"/>
                <a:ea typeface="Times New Roman" panose="02020603050405020304" pitchFamily="18" charset="0"/>
                <a:cs typeface="Times New Roman" panose="02020603050405020304" pitchFamily="18" charset="0"/>
              </a:rPr>
              <a:t>2) объяснение. например: мера ответственности — это величина/объём • наказания за невыполнение, нарушение тех или иных норм, сколько чем человек обязан отвечать/ платить. • </a:t>
            </a:r>
            <a:endParaRPr lang="ru-RU" sz="800" dirty="0">
              <a:effectLst/>
              <a:latin typeface="Calibri" panose="020F0502020204030204" pitchFamily="34" charset="0"/>
              <a:ea typeface="Calibri" panose="020F0502020204030204" pitchFamily="34" charset="0"/>
              <a:cs typeface="Times New Roman" panose="02020603050405020304" pitchFamily="18" charset="0"/>
            </a:endParaRPr>
          </a:p>
          <a:p>
            <a:pPr marR="62230">
              <a:spcBef>
                <a:spcPts val="515"/>
              </a:spcBef>
            </a:pPr>
            <a:r>
              <a:rPr lang="ru-RU" sz="800" dirty="0">
                <a:solidFill>
                  <a:srgbClr val="595959"/>
                </a:solidFill>
                <a:latin typeface="Montserrat Medium" panose="020F0502020204030204" pitchFamily="34" charset="0"/>
                <a:ea typeface="Times New Roman" panose="02020603050405020304" pitchFamily="18" charset="0"/>
              </a:rPr>
              <a:t> </a:t>
            </a:r>
            <a:endParaRPr lang="ru-RU" sz="800" dirty="0">
              <a:latin typeface="Times New Roman" panose="02020603050405020304" pitchFamily="18" charset="0"/>
              <a:ea typeface="Times New Roman" panose="02020603050405020304" pitchFamily="18" charset="0"/>
            </a:endParaRPr>
          </a:p>
          <a:p>
            <a:pPr marR="62230">
              <a:spcBef>
                <a:spcPts val="500"/>
              </a:spcBef>
            </a:pPr>
            <a:r>
              <a:rPr lang="ru-RU" sz="800" dirty="0">
                <a:solidFill>
                  <a:srgbClr val="595959"/>
                </a:solidFill>
                <a:latin typeface="Montserrat Medium" panose="020F0502020204030204" pitchFamily="34" charset="0"/>
                <a:ea typeface="Times New Roman" panose="02020603050405020304" pitchFamily="18" charset="0"/>
              </a:rPr>
              <a:t>23. Используя обществоведческие знания факты общественной жизни, назовите любые два органа государства, осуществляющие юридическую ответственность, проиллюстрируйте примерами деятельность каждого из них. (Каждый пример  должен быть сформулирован развёрнуто.)</a:t>
            </a:r>
            <a:endParaRPr lang="ru-RU" sz="800" dirty="0">
              <a:latin typeface="Times New Roman" panose="02020603050405020304" pitchFamily="18" charset="0"/>
              <a:ea typeface="Times New Roman" panose="02020603050405020304" pitchFamily="18" charset="0"/>
            </a:endParaRPr>
          </a:p>
          <a:p>
            <a:pPr marR="62230">
              <a:spcBef>
                <a:spcPts val="500"/>
              </a:spcBef>
            </a:pPr>
            <a:r>
              <a:rPr lang="ru-RU" sz="800" dirty="0">
                <a:solidFill>
                  <a:srgbClr val="595959"/>
                </a:solidFill>
                <a:latin typeface="Montserrat Medium" panose="020F0502020204030204" pitchFamily="34" charset="0"/>
                <a:ea typeface="Times New Roman" panose="02020603050405020304" pitchFamily="18" charset="0"/>
              </a:rPr>
              <a:t>Ответ.</a:t>
            </a:r>
            <a:endParaRPr lang="ru-RU" sz="800" dirty="0">
              <a:latin typeface="Times New Roman" panose="02020603050405020304" pitchFamily="18" charset="0"/>
              <a:ea typeface="Times New Roman" panose="02020603050405020304" pitchFamily="18" charset="0"/>
            </a:endParaRPr>
          </a:p>
          <a:p>
            <a:pPr marL="83185" marR="1040130" indent="16510">
              <a:lnSpc>
                <a:spcPct val="107000"/>
              </a:lnSpc>
              <a:spcAft>
                <a:spcPts val="800"/>
              </a:spcAft>
            </a:pPr>
            <a:r>
              <a:rPr lang="ru-RU" sz="800" dirty="0">
                <a:solidFill>
                  <a:srgbClr val="595959"/>
                </a:solidFill>
                <a:latin typeface="Montserrat Medium" panose="020F0502020204030204" pitchFamily="34" charset="0"/>
                <a:ea typeface="Times New Roman" panose="02020603050405020304" pitchFamily="18" charset="0"/>
                <a:cs typeface="Times New Roman" panose="02020603050405020304" pitchFamily="18" charset="0"/>
              </a:rPr>
              <a:t>1) суд (например, суд назначил преступнику наказание-в виде лишения свободы); </a:t>
            </a:r>
            <a:endParaRPr lang="ru-RU" sz="800" dirty="0">
              <a:effectLst/>
              <a:latin typeface="Calibri" panose="020F0502020204030204" pitchFamily="34" charset="0"/>
              <a:ea typeface="Calibri" panose="020F0502020204030204" pitchFamily="34" charset="0"/>
              <a:cs typeface="Times New Roman" panose="02020603050405020304" pitchFamily="18" charset="0"/>
            </a:endParaRPr>
          </a:p>
          <a:p>
            <a:pPr marL="83185" marR="1040130" indent="16510">
              <a:lnSpc>
                <a:spcPct val="107000"/>
              </a:lnSpc>
              <a:spcAft>
                <a:spcPts val="800"/>
              </a:spcAft>
            </a:pPr>
            <a:r>
              <a:rPr lang="ru-RU" sz="800" dirty="0">
                <a:solidFill>
                  <a:srgbClr val="595959"/>
                </a:solidFill>
                <a:latin typeface="Montserrat Medium" panose="020F0502020204030204" pitchFamily="34" charset="0"/>
                <a:ea typeface="Times New Roman" panose="02020603050405020304" pitchFamily="18" charset="0"/>
                <a:cs typeface="Times New Roman" panose="02020603050405020304" pitchFamily="18" charset="0"/>
              </a:rPr>
              <a:t>2) полиция (например, полицейский выписал постановление об административном штрафе автомобилисту, нарушившему правила дорожного движения). </a:t>
            </a:r>
            <a:endParaRPr lang="ru-RU" sz="800" dirty="0">
              <a:effectLst/>
              <a:latin typeface="Calibri" panose="020F0502020204030204" pitchFamily="34" charset="0"/>
              <a:ea typeface="Calibri" panose="020F0502020204030204" pitchFamily="34" charset="0"/>
              <a:cs typeface="Times New Roman" panose="02020603050405020304" pitchFamily="18" charset="0"/>
            </a:endParaRPr>
          </a:p>
          <a:p>
            <a:pPr marL="73025">
              <a:lnSpc>
                <a:spcPct val="107000"/>
              </a:lnSpc>
              <a:spcBef>
                <a:spcPts val="20"/>
              </a:spcBef>
              <a:spcAft>
                <a:spcPts val="800"/>
              </a:spcAft>
            </a:pPr>
            <a:r>
              <a:rPr lang="ru-RU" sz="800" dirty="0">
                <a:solidFill>
                  <a:srgbClr val="595959"/>
                </a:solidFill>
                <a:latin typeface="Montserrat Medium" panose="020F0502020204030204" pitchFamily="34" charset="0"/>
                <a:ea typeface="Times New Roman" panose="02020603050405020304" pitchFamily="18" charset="0"/>
                <a:cs typeface="Times New Roman" panose="02020603050405020304" pitchFamily="18" charset="0"/>
              </a:rPr>
              <a:t>Могут быть названы другие органы государства, приведены другие примеры </a:t>
            </a:r>
            <a:endParaRPr lang="ru-RU" sz="800" dirty="0">
              <a:effectLst/>
              <a:latin typeface="Calibri" panose="020F0502020204030204" pitchFamily="34" charset="0"/>
              <a:ea typeface="Calibri" panose="020F0502020204030204" pitchFamily="34" charset="0"/>
              <a:cs typeface="Times New Roman" panose="02020603050405020304" pitchFamily="18" charset="0"/>
            </a:endParaRPr>
          </a:p>
          <a:p>
            <a:pPr marL="69850" marR="626745">
              <a:lnSpc>
                <a:spcPct val="107000"/>
              </a:lnSpc>
              <a:spcBef>
                <a:spcPts val="430"/>
              </a:spcBef>
              <a:spcAft>
                <a:spcPts val="800"/>
              </a:spcAft>
            </a:pPr>
            <a:r>
              <a:rPr lang="ru-RU" sz="800" dirty="0">
                <a:solidFill>
                  <a:srgbClr val="595959"/>
                </a:solidFill>
                <a:latin typeface="Montserrat Medium" panose="020F0502020204030204" pitchFamily="34" charset="0"/>
                <a:ea typeface="Times New Roman" panose="02020603050405020304" pitchFamily="18" charset="0"/>
                <a:cs typeface="Times New Roman" panose="02020603050405020304" pitchFamily="18" charset="0"/>
              </a:rPr>
              <a:t> </a:t>
            </a:r>
            <a:endParaRPr lang="ru-RU" sz="800" dirty="0">
              <a:effectLst/>
              <a:latin typeface="Calibri" panose="020F0502020204030204" pitchFamily="34" charset="0"/>
              <a:ea typeface="Calibri" panose="020F0502020204030204" pitchFamily="34" charset="0"/>
              <a:cs typeface="Times New Roman" panose="02020603050405020304" pitchFamily="18" charset="0"/>
            </a:endParaRPr>
          </a:p>
          <a:p>
            <a:pPr marR="67945">
              <a:spcBef>
                <a:spcPts val="515"/>
              </a:spcBef>
            </a:pPr>
            <a:r>
              <a:rPr lang="ru-RU" sz="800" dirty="0">
                <a:solidFill>
                  <a:srgbClr val="595959"/>
                </a:solidFill>
                <a:latin typeface="Montserrat Medium" panose="020F0502020204030204" pitchFamily="34" charset="0"/>
                <a:ea typeface="Times New Roman" panose="02020603050405020304" pitchFamily="18" charset="0"/>
              </a:rPr>
              <a:t>24. Какой вид юридической ответственности назван тексте? Назовите любые другие два вида юридической ответственности поясните особенности каждого из них.</a:t>
            </a:r>
            <a:endParaRPr lang="ru-RU" sz="800" dirty="0">
              <a:latin typeface="Times New Roman" panose="02020603050405020304" pitchFamily="18" charset="0"/>
              <a:ea typeface="Times New Roman" panose="02020603050405020304" pitchFamily="18" charset="0"/>
            </a:endParaRPr>
          </a:p>
          <a:p>
            <a:pPr marR="67945">
              <a:spcBef>
                <a:spcPts val="515"/>
              </a:spcBef>
            </a:pPr>
            <a:r>
              <a:rPr lang="ru-RU" sz="800" dirty="0">
                <a:solidFill>
                  <a:srgbClr val="595959"/>
                </a:solidFill>
                <a:latin typeface="Montserrat Medium" panose="020F0502020204030204" pitchFamily="34" charset="0"/>
                <a:ea typeface="Times New Roman" panose="02020603050405020304" pitchFamily="18" charset="0"/>
              </a:rPr>
              <a:t>Ответ.</a:t>
            </a:r>
            <a:endParaRPr lang="ru-RU" sz="800" dirty="0">
              <a:latin typeface="Times New Roman" panose="02020603050405020304" pitchFamily="18" charset="0"/>
              <a:ea typeface="Times New Roman" panose="02020603050405020304" pitchFamily="18" charset="0"/>
            </a:endParaRPr>
          </a:p>
          <a:p>
            <a:pPr marL="96520">
              <a:lnSpc>
                <a:spcPct val="107000"/>
              </a:lnSpc>
              <a:spcAft>
                <a:spcPts val="800"/>
              </a:spcAft>
            </a:pPr>
            <a:r>
              <a:rPr lang="ru-RU" sz="800" dirty="0">
                <a:solidFill>
                  <a:srgbClr val="595959"/>
                </a:solidFill>
                <a:latin typeface="Montserrat Medium" panose="020F0502020204030204" pitchFamily="34" charset="0"/>
                <a:ea typeface="Times New Roman" panose="02020603050405020304" pitchFamily="18" charset="0"/>
                <a:cs typeface="Times New Roman" panose="02020603050405020304" pitchFamily="18" charset="0"/>
              </a:rPr>
              <a:t>1) ответ на вопрос: уголовная ответственность; . </a:t>
            </a:r>
            <a:endParaRPr lang="ru-RU" sz="800" dirty="0">
              <a:effectLst/>
              <a:latin typeface="Calibri" panose="020F0502020204030204" pitchFamily="34" charset="0"/>
              <a:ea typeface="Calibri" panose="020F0502020204030204" pitchFamily="34" charset="0"/>
              <a:cs typeface="Times New Roman" panose="02020603050405020304" pitchFamily="18" charset="0"/>
            </a:endParaRPr>
          </a:p>
          <a:p>
            <a:pPr marL="76835">
              <a:lnSpc>
                <a:spcPct val="107000"/>
              </a:lnSpc>
              <a:spcAft>
                <a:spcPts val="800"/>
              </a:spcAft>
            </a:pPr>
            <a:r>
              <a:rPr lang="ru-RU" sz="800" dirty="0">
                <a:solidFill>
                  <a:srgbClr val="595959"/>
                </a:solidFill>
                <a:latin typeface="Montserrat Medium" panose="020F0502020204030204" pitchFamily="34" charset="0"/>
                <a:ea typeface="Times New Roman" panose="02020603050405020304" pitchFamily="18" charset="0"/>
                <a:cs typeface="Times New Roman" panose="02020603050405020304" pitchFamily="18" charset="0"/>
              </a:rPr>
              <a:t>2) другие два вида юридической ответственности их особенности, например: </a:t>
            </a:r>
            <a:endParaRPr lang="ru-RU" sz="800" dirty="0">
              <a:effectLst/>
              <a:latin typeface="Calibri" panose="020F0502020204030204" pitchFamily="34" charset="0"/>
              <a:ea typeface="Calibri" panose="020F0502020204030204" pitchFamily="34" charset="0"/>
              <a:cs typeface="Times New Roman" panose="02020603050405020304" pitchFamily="18" charset="0"/>
            </a:endParaRPr>
          </a:p>
          <a:p>
            <a:pPr marL="255905" marR="1043305" indent="-118745">
              <a:lnSpc>
                <a:spcPct val="107000"/>
              </a:lnSpc>
              <a:spcAft>
                <a:spcPts val="800"/>
              </a:spcAft>
            </a:pPr>
            <a:r>
              <a:rPr lang="ru-RU" sz="800" dirty="0">
                <a:solidFill>
                  <a:srgbClr val="595959"/>
                </a:solidFill>
                <a:latin typeface="Montserrat Medium" panose="020F0502020204030204" pitchFamily="34" charset="0"/>
                <a:ea typeface="Times New Roman" panose="02020603050405020304" pitchFamily="18" charset="0"/>
                <a:cs typeface="Times New Roman" panose="02020603050405020304" pitchFamily="18" charset="0"/>
              </a:rPr>
              <a:t>- гражданско-правовая (связана лишениями имущественного характера, которые обязан претерпеть правонарушитель); </a:t>
            </a:r>
            <a:endParaRPr lang="ru-RU" sz="800" dirty="0">
              <a:effectLst/>
              <a:latin typeface="Calibri" panose="020F0502020204030204" pitchFamily="34" charset="0"/>
              <a:ea typeface="Calibri" panose="020F0502020204030204" pitchFamily="34" charset="0"/>
              <a:cs typeface="Times New Roman" panose="02020603050405020304" pitchFamily="18" charset="0"/>
            </a:endParaRPr>
          </a:p>
          <a:p>
            <a:pPr marL="259080" marR="1049020" indent="-115570">
              <a:lnSpc>
                <a:spcPct val="107000"/>
              </a:lnSpc>
              <a:spcAft>
                <a:spcPts val="800"/>
              </a:spcAft>
            </a:pPr>
            <a:r>
              <a:rPr lang="ru-RU" sz="800" dirty="0">
                <a:solidFill>
                  <a:srgbClr val="595959"/>
                </a:solidFill>
                <a:latin typeface="Montserrat Medium" panose="020F0502020204030204" pitchFamily="34" charset="0"/>
                <a:ea typeface="Times New Roman" panose="02020603050405020304" pitchFamily="18" charset="0"/>
                <a:cs typeface="Times New Roman" panose="02020603050405020304" pitchFamily="18" charset="0"/>
              </a:rPr>
              <a:t>- административная (налагается не только судом, но другими компетентными органами, не влечёт ’судимости). </a:t>
            </a:r>
            <a:endParaRPr lang="ru-RU" sz="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19716375"/>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126</TotalTime>
  <Words>3326</Words>
  <Application>Microsoft Macintosh PowerPoint</Application>
  <PresentationFormat>Широкоэкранный</PresentationFormat>
  <Paragraphs>236</Paragraphs>
  <Slides>50</Slides>
  <Notes>0</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50</vt:i4>
      </vt:variant>
    </vt:vector>
  </HeadingPairs>
  <TitlesOfParts>
    <vt:vector size="60" baseType="lpstr">
      <vt:lpstr>Arial</vt:lpstr>
      <vt:lpstr>Calibri</vt:lpstr>
      <vt:lpstr>Calibri Light</vt:lpstr>
      <vt:lpstr>docs-Roboto</vt:lpstr>
      <vt:lpstr>Montserrat Medium</vt:lpstr>
      <vt:lpstr>Montserrat Semi-Bold</vt:lpstr>
      <vt:lpstr>Times New Roman</vt:lpstr>
      <vt:lpstr>Times New Roman,Italic</vt:lpstr>
      <vt:lpstr>Verdana</vt:lpstr>
      <vt:lpstr>Тема Office</vt:lpstr>
      <vt:lpstr>Споры, порядок их рассмотрения. Основные правила и принципы гражданского процесса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Споры, порядок их рассмотрения. Основные правила и принципы гражданского процесса</dc:title>
  <dc:creator>Microsoft Office User</dc:creator>
  <cp:lastModifiedBy>Microsoft Office User</cp:lastModifiedBy>
  <cp:revision>6</cp:revision>
  <dcterms:created xsi:type="dcterms:W3CDTF">2022-03-22T10:35:49Z</dcterms:created>
  <dcterms:modified xsi:type="dcterms:W3CDTF">2023-05-27T08:59:19Z</dcterms:modified>
</cp:coreProperties>
</file>