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330" r:id="rId2"/>
    <p:sldId id="291" r:id="rId3"/>
    <p:sldId id="288" r:id="rId4"/>
    <p:sldId id="262" r:id="rId5"/>
    <p:sldId id="321" r:id="rId6"/>
    <p:sldId id="322" r:id="rId7"/>
    <p:sldId id="281" r:id="rId8"/>
    <p:sldId id="261" r:id="rId9"/>
    <p:sldId id="265" r:id="rId10"/>
    <p:sldId id="299" r:id="rId11"/>
    <p:sldId id="302" r:id="rId12"/>
    <p:sldId id="259" r:id="rId13"/>
    <p:sldId id="274" r:id="rId14"/>
    <p:sldId id="313" r:id="rId15"/>
    <p:sldId id="295" r:id="rId16"/>
    <p:sldId id="257" r:id="rId17"/>
    <p:sldId id="294" r:id="rId18"/>
    <p:sldId id="292" r:id="rId19"/>
    <p:sldId id="267" r:id="rId20"/>
    <p:sldId id="272" r:id="rId21"/>
    <p:sldId id="323" r:id="rId22"/>
    <p:sldId id="324" r:id="rId23"/>
    <p:sldId id="325" r:id="rId24"/>
    <p:sldId id="326" r:id="rId25"/>
    <p:sldId id="328" r:id="rId26"/>
    <p:sldId id="329" r:id="rId27"/>
    <p:sldId id="314" r:id="rId2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0"/>
    <p:restoredTop sz="94681"/>
  </p:normalViewPr>
  <p:slideViewPr>
    <p:cSldViewPr snapToGrid="0" snapToObjects="1">
      <p:cViewPr varScale="1">
        <p:scale>
          <a:sx n="108" d="100"/>
          <a:sy n="108" d="100"/>
        </p:scale>
        <p:origin x="73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A2BAF87-AF75-4946-A1A4-91620B8E07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C9B0B81A-73E6-1945-B65B-C93BC3BDBD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1F3B4D2-8282-7E49-B27B-06EC2A78C7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363F7-4DFD-2840-A82E-BA46EE551FED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6AF5BA9-DA04-6140-A1BA-7AB2DB491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62DDEEC-6195-0F4D-97F7-AE16DD4A70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38D70-A507-AB47-93F4-282B993208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17761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E7ADC05-A4B1-194C-A3FE-63E2C2BE15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3BEEBC1-8E87-2645-9DE2-D62E260A38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BF7CF77-1B22-BD44-960C-2E3BE7ACF1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363F7-4DFD-2840-A82E-BA46EE551FED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FF7AF1E-A4C0-2A4F-B01B-1D2D5568AE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378441E-EB45-584F-B734-EA07C91C80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38D70-A507-AB47-93F4-282B993208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45753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7A831B3-3EB8-B849-836F-970B77A06F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FFE7BF6-669C-4342-BFE3-C5A69C76A2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9B81C70-325C-704B-82E3-7DC15C410B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363F7-4DFD-2840-A82E-BA46EE551FED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CC96C10-773C-5341-90C5-5F74C2E0E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384421E-72E3-0F44-9D09-AD2598C2EE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38D70-A507-AB47-93F4-282B993208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66152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86F390-DDF4-9540-AFD1-507E6ACAD4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D5E316B-4E3D-DE4F-BF48-0E9CE3E1DB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FE21D6A-72AA-BC45-AF51-2658CD4414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4502D21-36B2-8349-A65D-7BAC87BC39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363F7-4DFD-2840-A82E-BA46EE551FED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EAEDBF9-9448-4E43-9FEA-43C86F24A8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9FC4BBD-02A6-0C41-A9CB-B9AEB2D5CD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38D70-A507-AB47-93F4-282B993208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49286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E3C10A-F3E9-3B4B-98CA-08E264293A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1B41BF4-8AF0-654D-A7B8-10BED8FA83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9A35DF2-CC48-1B4F-AA6D-AB30CA6BDA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EFDA57E1-1008-3D45-8CEC-40595132115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643A1E67-ADFA-B448-85BA-08CBCCE00C8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7FBA2E31-018B-D84E-9E89-B45E64DD8A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363F7-4DFD-2840-A82E-BA46EE551FED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04EB109C-6F17-8548-A16B-06A844D692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DDF4F1CA-9988-CD48-9595-7E4388BAF6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38D70-A507-AB47-93F4-282B993208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41137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938DD2D-2E02-2B45-9DAC-C6DB2C7E4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A0AA648D-F2FC-514B-9ED9-28E7300795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363F7-4DFD-2840-A82E-BA46EE551FED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1B0A9A64-33ED-4C46-B9CE-A951AFFE85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453EE63-D37C-F748-B4EB-807EA52AE4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38D70-A507-AB47-93F4-282B993208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08443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D3FF316D-9F46-3F4D-BF6B-FC5C400DFF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363F7-4DFD-2840-A82E-BA46EE551FED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4018E61-37E8-BB49-A41D-A317E0CA36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D6F0D5FA-1C08-8C4E-999D-408246F45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38D70-A507-AB47-93F4-282B993208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90917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A5C8730-AB8D-574A-BAF2-BDDB36097E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4AE4707-4FD0-5F42-8D4A-31DAF2DACC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8A24186-5572-DA4B-926E-2F531E4456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CB65BD9-E906-7041-8BAF-E012F469C7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363F7-4DFD-2840-A82E-BA46EE551FED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11DE6C7-4685-824F-B724-F5BDC34526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2E65571-C71F-514F-A1A4-173B061610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38D70-A507-AB47-93F4-282B993208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62666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370642-FCD2-F94E-9856-2F7BE81244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2C0D2538-52C8-8840-84E1-B2580677D54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E964051-5029-2345-AA3E-14B8028376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59236B1-ED54-6145-AEBE-5C7FD4B9F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363F7-4DFD-2840-A82E-BA46EE551FED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6E7CB4A-9D5A-FB46-90AE-90852A1EE6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7F13DA9-9E78-E345-8074-62CF699E64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38D70-A507-AB47-93F4-282B993208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1736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576DE0-2664-7B44-80DF-4666EC5390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950B93AE-53E5-D444-8974-E23BE75C30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198DBE6-4655-3B4D-91B4-683033C22B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363F7-4DFD-2840-A82E-BA46EE551FED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0558013-A47C-794A-900C-2ACD1EBAB1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AF23646-3F12-D143-87F9-777D4CEF45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38D70-A507-AB47-93F4-282B993208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16048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AD108B4C-6A2F-AF4B-BCAA-8BD08C46D1F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DED6FEF-50A7-1944-9644-74A7A01E83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C2C5412-1389-7649-B483-86D6B7D2EB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363F7-4DFD-2840-A82E-BA46EE551FED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F2D8448-0CCA-AB4B-8243-465C91C540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FA60A9D-795A-3E47-9082-B94FD2F395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38D70-A507-AB47-93F4-282B993208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4465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C9DED2-51BD-FB42-A013-D063DF5DB8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6118F54-87BE-314D-B95C-A7F00F9ADE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76A4503-A9BB-9943-9B27-FEE206AB60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0363F7-4DFD-2840-A82E-BA46EE551FED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A13DE6-2A82-0C41-B062-C6BFD73DBDA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DD5A0F6-BD39-1947-8AEB-5EAD1573536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138D70-A507-AB47-93F4-282B993208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17635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sv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svg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sv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svg"/><Relationship Id="rId4" Type="http://schemas.openxmlformats.org/officeDocument/2006/relationships/image" Target="../media/image1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sv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AE6DA4-73E3-3E40-A1B6-4E84902A59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2527" y="1122363"/>
            <a:ext cx="7672039" cy="3661510"/>
          </a:xfrm>
        </p:spPr>
        <p:txBody>
          <a:bodyPr>
            <a:normAutofit/>
          </a:bodyPr>
          <a:lstStyle/>
          <a:p>
            <a:r>
              <a:rPr lang="ru-RU" sz="7200" dirty="0"/>
              <a:t>Имущественные и </a:t>
            </a:r>
            <a:r>
              <a:rPr lang="ru-RU" sz="7200"/>
              <a:t>неимущественные права</a:t>
            </a:r>
            <a:endParaRPr lang="ru-RU" sz="9600" dirty="0"/>
          </a:p>
        </p:txBody>
      </p:sp>
      <p:pic>
        <p:nvPicPr>
          <p:cNvPr id="4" name="Picture 7">
            <a:extLst>
              <a:ext uri="{FF2B5EF4-FFF2-40B4-BE49-F238E27FC236}">
                <a16:creationId xmlns:a16="http://schemas.microsoft.com/office/drawing/2014/main" id="{0A0AD42F-03A2-F24E-98D1-0EDCC7FB720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166410" y="1230473"/>
            <a:ext cx="3720790" cy="5270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82880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6036826">
            <a:off x="-2554280" y="3903236"/>
            <a:ext cx="5676793" cy="5676793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8743774">
            <a:off x="9783917" y="-1362232"/>
            <a:ext cx="3787163" cy="3787163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5F97123D-C7BE-544F-AD70-2924A0FBD606}"/>
              </a:ext>
            </a:extLst>
          </p:cNvPr>
          <p:cNvSpPr/>
          <p:nvPr/>
        </p:nvSpPr>
        <p:spPr>
          <a:xfrm>
            <a:off x="1444978" y="462329"/>
            <a:ext cx="8026400" cy="54002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Найдите в приведённом ниже списке нематериальные объекты гражданских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правоотношений и запишите цифры, под которыми они указаны.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1.автомобиль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2.изобретение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3.вклад в банке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4.авторство литературного произведения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5.квартира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6.научное открытие</a:t>
            </a:r>
          </a:p>
        </p:txBody>
      </p:sp>
    </p:spTree>
    <p:extLst>
      <p:ext uri="{BB962C8B-B14F-4D97-AF65-F5344CB8AC3E}">
        <p14:creationId xmlns:p14="http://schemas.microsoft.com/office/powerpoint/2010/main" val="24054984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6036826">
            <a:off x="-2554280" y="3903236"/>
            <a:ext cx="5676793" cy="5676793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-499357">
            <a:off x="456838" y="286479"/>
            <a:ext cx="4153970" cy="2688751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8743774">
            <a:off x="9783917" y="-1362232"/>
            <a:ext cx="3787163" cy="3787163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D758797-E769-1742-A8A0-0169D7A9B2DB}"/>
              </a:ext>
            </a:extLst>
          </p:cNvPr>
          <p:cNvSpPr/>
          <p:nvPr/>
        </p:nvSpPr>
        <p:spPr>
          <a:xfrm>
            <a:off x="1253066" y="319142"/>
            <a:ext cx="8071556" cy="4528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Верны ли следующие суждения о личных неимущественных правах?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А. Личные неимущественные права принадлежат гражданину от рождения или в силу закона.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Б. К личным неимущественным правам относят доброе имя, честь и достоинство, право свободного передвижения, право выбора места пребывания и жительства.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11338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3441957" y="-4088544"/>
            <a:ext cx="9967994" cy="6596999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AF5D6D2C-A768-2242-B188-1284226FF119}"/>
              </a:ext>
            </a:extLst>
          </p:cNvPr>
          <p:cNvSpPr/>
          <p:nvPr/>
        </p:nvSpPr>
        <p:spPr>
          <a:xfrm>
            <a:off x="440265" y="338667"/>
            <a:ext cx="11548533" cy="8651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План по теме «Права гражданина как субъекта отношений, регулируемых гражданским законодательством РФ, и их защита». 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5D36135A-93D4-FB4B-AE48-AF3D6F147717}"/>
              </a:ext>
            </a:extLst>
          </p:cNvPr>
          <p:cNvSpPr/>
          <p:nvPr/>
        </p:nvSpPr>
        <p:spPr>
          <a:xfrm>
            <a:off x="1648178" y="1333355"/>
            <a:ext cx="6096000" cy="535531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 Понятие о гражданском законодательстве РФ.  </a:t>
            </a:r>
          </a:p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Виды собственности в РФ:</a:t>
            </a:r>
          </a:p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а) частная;</a:t>
            </a:r>
          </a:p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б) государственная;</a:t>
            </a:r>
          </a:p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в) муниципальная. </a:t>
            </a:r>
          </a:p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 Правомочия собственник:</a:t>
            </a:r>
          </a:p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а) владение;</a:t>
            </a:r>
          </a:p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б) распоряжение;</a:t>
            </a:r>
          </a:p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в) пользование. </a:t>
            </a:r>
          </a:p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4. Основания приобретения права собственности:</a:t>
            </a:r>
          </a:p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а) вновь изобретенная или созданная вещь;</a:t>
            </a:r>
          </a:p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б) общедоступная собранная вещь;</a:t>
            </a:r>
          </a:p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в) приобретение права собственности на самовольную постройку;</a:t>
            </a:r>
          </a:p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г) плоды, продукция и доходы, полученные в результате использования вещи;</a:t>
            </a:r>
          </a:p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д) приобретение права собственности на бесхозные вещи;</a:t>
            </a:r>
          </a:p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е) находка;</a:t>
            </a:r>
          </a:p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ж) клад и т.д. </a:t>
            </a:r>
          </a:p>
        </p:txBody>
      </p:sp>
    </p:spTree>
    <p:extLst>
      <p:ext uri="{BB962C8B-B14F-4D97-AF65-F5344CB8AC3E}">
        <p14:creationId xmlns:p14="http://schemas.microsoft.com/office/powerpoint/2010/main" val="3358937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16AB7B93-AA77-0F47-BFB8-1E780C2D9DDC}"/>
              </a:ext>
            </a:extLst>
          </p:cNvPr>
          <p:cNvSpPr/>
          <p:nvPr/>
        </p:nvSpPr>
        <p:spPr>
          <a:xfrm>
            <a:off x="293511" y="158044"/>
            <a:ext cx="883920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5. Виды сделок: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а) односторонние;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б) двусторонние/многосторонние. 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6. Формы сделок: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а) устная;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б) письменная (простая и нотариальная форма). 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7. Разновидности договоров по содержанию: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а) по передаче имущества в собственность;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б) по передаче имущества в пользование;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в) по оказанию услуг;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г) по реализации результатов творческой деятельности;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д) по производству работ;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е) по совместной деятельности. 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8. Очередь наследования по закону: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а) первая (отец, мать, супруг/супруга, дочь, сын);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б) вторая (брат, сестра, дедушка, бабушка);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в) третья (дядя, тетя) и т.д.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8404947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423E3B4A-DF14-3348-8AEB-FA06EB50BA0F}"/>
              </a:ext>
            </a:extLst>
          </p:cNvPr>
          <p:cNvSpPr/>
          <p:nvPr/>
        </p:nvSpPr>
        <p:spPr>
          <a:xfrm>
            <a:off x="248355" y="151179"/>
            <a:ext cx="10453512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9. Право интеллектуальной собственности: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а) авторское право;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б) патентное право;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в) право средств индивидуализации участников гражданского оборота;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г) право охраны нетрадиционных объектов интеллектуальной собственности. 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10. Способы защиты гражданских прав: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а) признание права;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б) признание сделки недействительной;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в) компенсация морального вреда;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г) восстановление положения, существовавшего до нарушения права;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д) взыскание неустойки;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е) возмещение убытков;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ж) неприменение судом противоречащего закону акта гос. органа и органа МСУ;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и) прекращение или изменение правоотношений. 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11. Способы обеспечения исполнения обязательств: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а) неустойка;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б) залог;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в) поручительство;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г) задаток. 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12. Защита прав гражданина как субъекта отношений, регулируемых гражданским законодательством в других странах.</a:t>
            </a:r>
          </a:p>
        </p:txBody>
      </p:sp>
    </p:spTree>
    <p:extLst>
      <p:ext uri="{BB962C8B-B14F-4D97-AF65-F5344CB8AC3E}">
        <p14:creationId xmlns:p14="http://schemas.microsoft.com/office/powerpoint/2010/main" val="37042244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 l="34201" r="34201"/>
          <a:stretch>
            <a:fillRect/>
          </a:stretch>
        </p:blipFill>
        <p:spPr>
          <a:xfrm>
            <a:off x="0" y="0"/>
            <a:ext cx="3248747" cy="6858000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274221C-7359-D74F-B76C-D62CAFE9C971}"/>
              </a:ext>
            </a:extLst>
          </p:cNvPr>
          <p:cNvSpPr/>
          <p:nvPr/>
        </p:nvSpPr>
        <p:spPr>
          <a:xfrm>
            <a:off x="3601154" y="2009989"/>
            <a:ext cx="8218311" cy="28380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Назовите и проиллюстрируйте примерами любые три вида гражданско-правовых договоров согласно Гражданскому кодексу РФ. (Сначала назовите вид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гражданскоправового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договора, затем приведите соответствующий пример.) (Каждый пример должен быть сформулирован развёрнуто.)</a:t>
            </a:r>
          </a:p>
        </p:txBody>
      </p:sp>
    </p:spTree>
    <p:extLst>
      <p:ext uri="{BB962C8B-B14F-4D97-AF65-F5344CB8AC3E}">
        <p14:creationId xmlns:p14="http://schemas.microsoft.com/office/powerpoint/2010/main" val="15054378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6252124"/>
            <a:ext cx="12192000" cy="605876"/>
          </a:xfrm>
          <a:prstGeom prst="rect">
            <a:avLst/>
          </a:prstGeom>
          <a:solidFill>
            <a:srgbClr val="FDCF60"/>
          </a:solidFill>
        </p:spPr>
      </p:sp>
      <p:pic>
        <p:nvPicPr>
          <p:cNvPr id="5" name="Picture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094663" y="1049759"/>
            <a:ext cx="4551715" cy="5505303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7E1147EF-18BA-924F-A1C1-98E699E37EA0}"/>
              </a:ext>
            </a:extLst>
          </p:cNvPr>
          <p:cNvSpPr/>
          <p:nvPr/>
        </p:nvSpPr>
        <p:spPr>
          <a:xfrm>
            <a:off x="496711" y="1429709"/>
            <a:ext cx="7597952" cy="23727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Назовите и проиллюстрируйте примерами три основных правомочия собственника (права собственности). (Каждый пример должен быть сформулирован развёрнуто).</a:t>
            </a:r>
            <a:endParaRPr lang="ru-RU" sz="4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31058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8974868">
            <a:off x="9469383" y="2935494"/>
            <a:ext cx="6058947" cy="6058947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4922467">
            <a:off x="-2810667" y="-4259754"/>
            <a:ext cx="6931309" cy="6931309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9557025" y="4049959"/>
            <a:ext cx="2634975" cy="2122241"/>
          </a:xfrm>
          <a:prstGeom prst="rect">
            <a:avLst/>
          </a:prstGeom>
        </p:spPr>
      </p:pic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id="{77FB52B4-A06E-124F-990E-B9910F7125E2}"/>
              </a:ext>
            </a:extLst>
          </p:cNvPr>
          <p:cNvGraphicFramePr>
            <a:graphicFrameLocks noGrp="1"/>
          </p:cNvGraphicFramePr>
          <p:nvPr/>
        </p:nvGraphicFramePr>
        <p:xfrm>
          <a:off x="530578" y="1409477"/>
          <a:ext cx="8862849" cy="4039045"/>
        </p:xfrm>
        <a:graphic>
          <a:graphicData uri="http://schemas.openxmlformats.org/drawingml/2006/table">
            <a:tbl>
              <a:tblPr firstRow="1" firstCol="1" bandRow="1"/>
              <a:tblGrid>
                <a:gridCol w="5169995">
                  <a:extLst>
                    <a:ext uri="{9D8B030D-6E8A-4147-A177-3AD203B41FA5}">
                      <a16:colId xmlns:a16="http://schemas.microsoft.com/office/drawing/2014/main" val="1717863765"/>
                    </a:ext>
                  </a:extLst>
                </a:gridCol>
                <a:gridCol w="531772">
                  <a:extLst>
                    <a:ext uri="{9D8B030D-6E8A-4147-A177-3AD203B41FA5}">
                      <a16:colId xmlns:a16="http://schemas.microsoft.com/office/drawing/2014/main" val="684770948"/>
                    </a:ext>
                  </a:extLst>
                </a:gridCol>
                <a:gridCol w="3161082">
                  <a:extLst>
                    <a:ext uri="{9D8B030D-6E8A-4147-A177-3AD203B41FA5}">
                      <a16:colId xmlns:a16="http://schemas.microsoft.com/office/drawing/2014/main" val="218030584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Bef>
                          <a:spcPts val="375"/>
                        </a:spcBef>
                        <a:spcAft>
                          <a:spcPts val="800"/>
                        </a:spcAft>
                      </a:pP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ПРИМЕР</a:t>
                      </a:r>
                      <a:endParaRPr lang="ru-RU" sz="3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Bef>
                          <a:spcPts val="375"/>
                        </a:spcBef>
                        <a:spcAft>
                          <a:spcPts val="800"/>
                        </a:spcAft>
                      </a:pPr>
                      <a:r>
                        <a:rPr lang="ru-RU" sz="240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3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Bef>
                          <a:spcPts val="375"/>
                        </a:spcBef>
                        <a:spcAft>
                          <a:spcPts val="800"/>
                        </a:spcAft>
                      </a:pPr>
                      <a:r>
                        <a:rPr lang="ru-RU" sz="240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ВИД ПРАВА</a:t>
                      </a:r>
                      <a:endParaRPr lang="ru-RU" sz="3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634711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238125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А) право на охрану здоровья </a:t>
                      </a:r>
                      <a:endParaRPr lang="ru-RU" sz="3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indent="238125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Б) право на семейную тайну </a:t>
                      </a:r>
                      <a:endParaRPr lang="ru-RU" sz="3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indent="238125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В) право изобретателя на вознаграждение </a:t>
                      </a:r>
                      <a:endParaRPr lang="ru-RU" sz="3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indent="238125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Г) право на свободу творческой деятельности</a:t>
                      </a:r>
                      <a:endParaRPr lang="ru-RU" sz="3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indent="238125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Д) право на наследование собственности родителей</a:t>
                      </a:r>
                      <a:endParaRPr lang="ru-RU" sz="3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Bef>
                          <a:spcPts val="375"/>
                        </a:spcBef>
                        <a:spcAft>
                          <a:spcPts val="800"/>
                        </a:spcAft>
                      </a:pP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3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238125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1) имущественное</a:t>
                      </a:r>
                      <a:endParaRPr lang="ru-RU" sz="3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indent="238125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2) неимущественное</a:t>
                      </a:r>
                      <a:endParaRPr lang="ru-RU" sz="3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51375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517501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-7104152">
            <a:off x="9976282" y="3650909"/>
            <a:ext cx="3381357" cy="3503996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7277405" y="415025"/>
            <a:ext cx="4228795" cy="5346753"/>
          </a:xfrm>
          <a:prstGeom prst="rect">
            <a:avLst/>
          </a:prstGeom>
        </p:spPr>
      </p:pic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0C0F9A6A-8D30-5848-AFF1-E64DE6FC51CB}"/>
              </a:ext>
            </a:extLst>
          </p:cNvPr>
          <p:cNvGraphicFramePr>
            <a:graphicFrameLocks noGrp="1"/>
          </p:cNvGraphicFramePr>
          <p:nvPr/>
        </p:nvGraphicFramePr>
        <p:xfrm>
          <a:off x="367995" y="915753"/>
          <a:ext cx="6871005" cy="5026493"/>
        </p:xfrm>
        <a:graphic>
          <a:graphicData uri="http://schemas.openxmlformats.org/drawingml/2006/table">
            <a:tbl>
              <a:tblPr firstRow="1" firstCol="1" bandRow="1"/>
              <a:tblGrid>
                <a:gridCol w="3435503">
                  <a:extLst>
                    <a:ext uri="{9D8B030D-6E8A-4147-A177-3AD203B41FA5}">
                      <a16:colId xmlns:a16="http://schemas.microsoft.com/office/drawing/2014/main" val="2490050382"/>
                    </a:ext>
                  </a:extLst>
                </a:gridCol>
                <a:gridCol w="412260">
                  <a:extLst>
                    <a:ext uri="{9D8B030D-6E8A-4147-A177-3AD203B41FA5}">
                      <a16:colId xmlns:a16="http://schemas.microsoft.com/office/drawing/2014/main" val="1091145865"/>
                    </a:ext>
                  </a:extLst>
                </a:gridCol>
                <a:gridCol w="3023242">
                  <a:extLst>
                    <a:ext uri="{9D8B030D-6E8A-4147-A177-3AD203B41FA5}">
                      <a16:colId xmlns:a16="http://schemas.microsoft.com/office/drawing/2014/main" val="2670349917"/>
                    </a:ext>
                  </a:extLst>
                </a:gridCol>
              </a:tblGrid>
              <a:tr h="34800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Bef>
                          <a:spcPts val="375"/>
                        </a:spcBef>
                        <a:spcAft>
                          <a:spcPts val="80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ПРИМЕР</a:t>
                      </a:r>
                      <a:endParaRPr lang="ru-RU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375"/>
                        </a:spcBef>
                        <a:spcAft>
                          <a:spcPts val="80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375"/>
                        </a:spcBef>
                        <a:spcAft>
                          <a:spcPts val="80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ВИД</a:t>
                      </a:r>
                      <a:endParaRPr lang="ru-RU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6907749"/>
                  </a:ext>
                </a:extLst>
              </a:tr>
              <a:tr h="4641683">
                <a:tc>
                  <a:txBody>
                    <a:bodyPr/>
                    <a:lstStyle/>
                    <a:p>
                      <a:pPr indent="238125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А) право пожизненного наследуемого</a:t>
                      </a:r>
                      <a:endParaRPr lang="ru-RU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владения земельным участком</a:t>
                      </a:r>
                      <a:endParaRPr lang="ru-RU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indent="238125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Б) право авторства</a:t>
                      </a:r>
                      <a:endParaRPr lang="ru-RU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indent="238125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В) право собственности</a:t>
                      </a:r>
                      <a:endParaRPr lang="ru-RU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indent="238125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Г) право на защиту чести и достоинства</a:t>
                      </a:r>
                      <a:endParaRPr lang="ru-RU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indent="238125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Д) право на деловую репутацию</a:t>
                      </a:r>
                      <a:endParaRPr lang="ru-RU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375"/>
                        </a:spcBef>
                        <a:spcAft>
                          <a:spcPts val="80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238125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1) имущественные</a:t>
                      </a:r>
                      <a:endParaRPr lang="ru-RU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indent="238125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2) неимущественные</a:t>
                      </a:r>
                      <a:endParaRPr lang="ru-RU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21337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719953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1087153">
            <a:off x="9883894" y="-1805177"/>
            <a:ext cx="3754585" cy="3890761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834651">
            <a:off x="10282780" y="-1170681"/>
            <a:ext cx="3754585" cy="3890761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4">
            <a:alphaModFix amt="19999"/>
          </a:blip>
          <a:srcRect/>
          <a:stretch>
            <a:fillRect/>
          </a:stretch>
        </p:blipFill>
        <p:spPr>
          <a:xfrm rot="482663">
            <a:off x="10322152" y="-463804"/>
            <a:ext cx="2368097" cy="2299207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44940874-A889-C94C-B155-73153819B78C}"/>
              </a:ext>
            </a:extLst>
          </p:cNvPr>
          <p:cNvSpPr/>
          <p:nvPr/>
        </p:nvSpPr>
        <p:spPr>
          <a:xfrm>
            <a:off x="560551" y="514965"/>
            <a:ext cx="10220337" cy="5520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38125" algn="just"/>
            <a:r>
              <a:rPr lang="ru-RU" sz="2000" dirty="0">
                <a:solidFill>
                  <a:srgbClr val="FF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Выберите верные суждения об имущественных и неимущественных правах и способах их защиты. Запишите цифры, под которыми они указаны.</a:t>
            </a:r>
            <a:endParaRPr lang="ru-RU" sz="36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endParaRPr lang="ru-RU" sz="2000" dirty="0">
              <a:solidFill>
                <a:srgbClr val="000000"/>
              </a:solidFill>
              <a:latin typeface="Verdana" panose="020B0604030504040204" pitchFamily="34" charset="0"/>
              <a:ea typeface="Times New Roman" panose="02020603050405020304" pitchFamily="18" charset="0"/>
            </a:endParaRPr>
          </a:p>
          <a:p>
            <a:pPr algn="just"/>
            <a:r>
              <a:rPr lang="ru-RU" sz="20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 </a:t>
            </a:r>
            <a:endParaRPr lang="ru-RU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38125" algn="just"/>
            <a:r>
              <a:rPr lang="ru-RU" sz="20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1) Имущественными правами являются правомочия собственника, право оперативного управления и обязательственные права.</a:t>
            </a:r>
            <a:endParaRPr lang="ru-RU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38125" algn="just"/>
            <a:r>
              <a:rPr lang="ru-RU" sz="20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2) В качестве объектов гражданских правоотношений выступают вещи, включая деньги и ценные бумаги, иное имущество, в том числе имущественные права.</a:t>
            </a:r>
            <a:endParaRPr lang="ru-RU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38125" algn="just"/>
            <a:r>
              <a:rPr lang="ru-RU" sz="20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3) Вещи могут быть делимыми и неделимыми, движимыми и недвижимыми.</a:t>
            </a:r>
            <a:endParaRPr lang="ru-RU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38125" algn="just"/>
            <a:r>
              <a:rPr lang="ru-RU" sz="20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4) Предоставив имущество в аренду, арендодатель лишается права собственности на него.</a:t>
            </a:r>
            <a:endParaRPr lang="ru-RU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38125" algn="just"/>
            <a:r>
              <a:rPr lang="ru-RU" sz="20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5) Защита неимущественных прав регулируется кодексом об административных правонарушениях.</a:t>
            </a:r>
            <a:endParaRPr lang="ru-RU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98610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6788830" y="-461015"/>
            <a:ext cx="12873449" cy="8519883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8937115" y="2263027"/>
            <a:ext cx="3754419" cy="3071798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F8D74485-A0D1-B94E-8FBE-8F4C656EF62B}"/>
              </a:ext>
            </a:extLst>
          </p:cNvPr>
          <p:cNvSpPr/>
          <p:nvPr/>
        </p:nvSpPr>
        <p:spPr>
          <a:xfrm>
            <a:off x="380137" y="603226"/>
            <a:ext cx="8556978" cy="5651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12. Конституция РФ 1993 г. провозглашает многообразие форм собственности, называя частную, государственную, муниципальную и иные формы. Опираясь на знание курса, приведите любые три особенности государственной формы собственности.</a:t>
            </a:r>
            <a:endParaRPr lang="ru-RU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13. Назовите три права, составляющие юридическое содержание права собственности. Каждое право проиллюстрируйте примерами. (Каждый пример должен быть сформулирован развёрнуто).</a:t>
            </a:r>
            <a:r>
              <a:rPr lang="ru-RU" sz="16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14. Приведите характеристику долевой и совместной собственности. Проиллюстрируйте, с опорой на знание курса, любым примером каждую из них</a:t>
            </a:r>
            <a:endParaRPr lang="ru-RU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15. Назовите два вида наследования, закреплённые в Гражданском кодексе РФ, и каждое из них проиллюстрируйте примерами. (Каждый пример должен быть сформулирован развёрнуто).</a:t>
            </a:r>
            <a:endParaRPr lang="ru-RU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24878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3321519">
            <a:off x="8897292" y="3615186"/>
            <a:ext cx="5033565" cy="4271359"/>
            <a:chOff x="0" y="0"/>
            <a:chExt cx="10067131" cy="8542718"/>
          </a:xfrm>
        </p:grpSpPr>
        <p:pic>
          <p:nvPicPr>
            <p:cNvPr id="3" name="Picture 3"/>
            <p:cNvPicPr>
              <a:picLocks noChangeAspect="1"/>
            </p:cNvPicPr>
            <p:nvPr/>
          </p:nvPicPr>
          <p:blipFill>
            <a:blip r:embed="rId2">
              <a:alphaModFix amt="19999"/>
            </a:blip>
            <a:srcRect/>
            <a:stretch>
              <a:fillRect/>
            </a:stretch>
          </p:blipFill>
          <p:spPr>
            <a:xfrm rot="-4570884">
              <a:off x="828856" y="918308"/>
              <a:ext cx="6762713" cy="7007993"/>
            </a:xfrm>
            <a:prstGeom prst="rect">
              <a:avLst/>
            </a:prstGeom>
          </p:spPr>
        </p:pic>
        <p:pic>
          <p:nvPicPr>
            <p:cNvPr id="4" name="Picture 4"/>
            <p:cNvPicPr>
              <a:picLocks noChangeAspect="1"/>
            </p:cNvPicPr>
            <p:nvPr/>
          </p:nvPicPr>
          <p:blipFill>
            <a:blip r:embed="rId3">
              <a:alphaModFix amt="19999"/>
            </a:blip>
            <a:srcRect/>
            <a:stretch>
              <a:fillRect/>
            </a:stretch>
          </p:blipFill>
          <p:spPr>
            <a:xfrm rot="-4570884">
              <a:off x="2475562" y="616418"/>
              <a:ext cx="6762713" cy="7007993"/>
            </a:xfrm>
            <a:prstGeom prst="rect">
              <a:avLst/>
            </a:prstGeom>
          </p:spPr>
        </p:pic>
      </p:grpSp>
      <p:pic>
        <p:nvPicPr>
          <p:cNvPr id="8" name="Picture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7900862" y="3795408"/>
            <a:ext cx="4696359" cy="2743200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A9DC0134-05E4-9846-993A-CAF16E5E49CB}"/>
              </a:ext>
            </a:extLst>
          </p:cNvPr>
          <p:cNvSpPr/>
          <p:nvPr/>
        </p:nvSpPr>
        <p:spPr>
          <a:xfrm>
            <a:off x="496712" y="686865"/>
            <a:ext cx="917786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solidFill>
                  <a:srgbClr val="2E2E2E"/>
                </a:solidFill>
                <a:latin typeface="Roboto" panose="020F0502020204030204" pitchFamily="34" charset="0"/>
              </a:rPr>
              <a:t>Какой смысл обществоведы вкладывают в понятие "имущественные права"? Привлекая знания обществоведческого курса, составьте два предложения: одно предложение, содержащее информацию о видах имущественных прав, и одно предложение, раскрывающее сущность любого из этих видов, имущественных прав.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7566698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0EB4210-327E-C745-9901-D961BA987BE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5535763" y="-190082"/>
            <a:ext cx="12873449" cy="8519883"/>
          </a:xfrm>
          <a:prstGeom prst="rect">
            <a:avLst/>
          </a:prstGeom>
        </p:spPr>
      </p:pic>
      <p:pic>
        <p:nvPicPr>
          <p:cNvPr id="4" name="Picture 5">
            <a:extLst>
              <a:ext uri="{FF2B5EF4-FFF2-40B4-BE49-F238E27FC236}">
                <a16:creationId xmlns:a16="http://schemas.microsoft.com/office/drawing/2014/main" id="{1BD490CE-1A3F-7A42-8CAD-7C390A4EF75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7751781" y="3100402"/>
            <a:ext cx="3754419" cy="3071798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5C568E6-0EA2-464C-BEDB-BB136A2F6F5E}"/>
              </a:ext>
            </a:extLst>
          </p:cNvPr>
          <p:cNvSpPr/>
          <p:nvPr/>
        </p:nvSpPr>
        <p:spPr>
          <a:xfrm>
            <a:off x="564444" y="1715407"/>
            <a:ext cx="866986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solidFill>
                  <a:srgbClr val="2E2E2E"/>
                </a:solidFill>
                <a:latin typeface="Roboto" panose="02000000000000000000" pitchFamily="2" charset="0"/>
              </a:rPr>
              <a:t>Назовите три любых способа защиты гражданских прав и проиллюстрируйте каждый из этих видов примером.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4981738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482663">
            <a:off x="8517274" y="776190"/>
            <a:ext cx="2368097" cy="2299207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7104152">
            <a:off x="9693618" y="-733662"/>
            <a:ext cx="3381357" cy="350399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>
            <a:alphaModFix amt="19999"/>
          </a:blip>
          <a:srcRect/>
          <a:stretch>
            <a:fillRect/>
          </a:stretch>
        </p:blipFill>
        <p:spPr>
          <a:xfrm rot="-7104152">
            <a:off x="10201924" y="-1398734"/>
            <a:ext cx="3381357" cy="3503996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9547303" y="3944670"/>
            <a:ext cx="3653667" cy="3408272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4969E010-E533-5D45-878A-14BB5D644995}"/>
              </a:ext>
            </a:extLst>
          </p:cNvPr>
          <p:cNvSpPr/>
          <p:nvPr/>
        </p:nvSpPr>
        <p:spPr>
          <a:xfrm>
            <a:off x="561487" y="248208"/>
            <a:ext cx="873166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Александре 13 лет. Найдите в приведённом</a:t>
            </a:r>
            <a:r>
              <a:rPr lang="ru-RU" sz="3200" spc="-12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ru-RU" sz="320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ниже списке права, отражающие её правовой</a:t>
            </a:r>
            <a:r>
              <a:rPr lang="ru-RU" sz="3200" spc="-21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ru-RU" sz="320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статус</a:t>
            </a:r>
            <a:r>
              <a:rPr lang="ru-RU" sz="3200" dirty="0"/>
              <a:t> 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DD57F539-6942-7A47-80DA-2576D66B9887}"/>
              </a:ext>
            </a:extLst>
          </p:cNvPr>
          <p:cNvSpPr/>
          <p:nvPr/>
        </p:nvSpPr>
        <p:spPr>
          <a:xfrm>
            <a:off x="256687" y="1825478"/>
            <a:ext cx="10397783" cy="31085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spc="-30" dirty="0">
                <a:latin typeface="Calibri" panose="020F0502020204030204" pitchFamily="34" charset="0"/>
                <a:ea typeface="Calibri" panose="020F0502020204030204" pitchFamily="34" charset="0"/>
              </a:rPr>
              <a:t>1. Вступить 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</a:rPr>
              <a:t>в </a:t>
            </a:r>
            <a:r>
              <a:rPr lang="ru-RU" sz="2800" spc="-30" dirty="0">
                <a:latin typeface="Calibri" panose="020F0502020204030204" pitchFamily="34" charset="0"/>
                <a:ea typeface="Calibri" panose="020F0502020204030204" pitchFamily="34" charset="0"/>
              </a:rPr>
              <a:t>детское </a:t>
            </a:r>
            <a:r>
              <a:rPr lang="ru-RU" sz="2800" spc="-35" dirty="0">
                <a:latin typeface="Calibri" panose="020F0502020204030204" pitchFamily="34" charset="0"/>
                <a:ea typeface="Calibri" panose="020F0502020204030204" pitchFamily="34" charset="0"/>
              </a:rPr>
              <a:t>общественное</a:t>
            </a:r>
            <a:r>
              <a:rPr lang="ru-RU" sz="2800" spc="-215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ru-RU" sz="2800" spc="-35" dirty="0">
                <a:latin typeface="Calibri" panose="020F0502020204030204" pitchFamily="34" charset="0"/>
                <a:ea typeface="Calibri" panose="020F0502020204030204" pitchFamily="34" charset="0"/>
              </a:rPr>
              <a:t>объединение</a:t>
            </a:r>
            <a:r>
              <a:rPr lang="ru-RU" sz="2800" dirty="0"/>
              <a:t> </a:t>
            </a:r>
          </a:p>
          <a:p>
            <a:r>
              <a:rPr lang="ru-RU" sz="2800" dirty="0"/>
              <a:t>2. Быть заслушанной в ходе судебного разбирательства </a:t>
            </a:r>
          </a:p>
          <a:p>
            <a:r>
              <a:rPr lang="ru-RU" sz="2800" dirty="0"/>
              <a:t>при разводе родителей;</a:t>
            </a:r>
          </a:p>
          <a:p>
            <a:r>
              <a:rPr lang="ru-RU" sz="2800" dirty="0"/>
              <a:t>3. Оформить сделку по покупке крупногабаритной техники;</a:t>
            </a:r>
          </a:p>
          <a:p>
            <a:r>
              <a:rPr lang="ru-RU" sz="2800" dirty="0"/>
              <a:t>4. Распоряжаться находящейся в собственности квартирой;</a:t>
            </a:r>
          </a:p>
          <a:p>
            <a:r>
              <a:rPr lang="ru-RU" sz="2800" dirty="0"/>
              <a:t>5. Принять в дар игрушечный автомобиль от дедушки;</a:t>
            </a:r>
          </a:p>
          <a:p>
            <a:r>
              <a:rPr lang="ru-RU" sz="2800" dirty="0"/>
              <a:t>6. Вносить вклады в кредитные организации и распоряжаться ими</a:t>
            </a:r>
          </a:p>
        </p:txBody>
      </p:sp>
    </p:spTree>
    <p:extLst>
      <p:ext uri="{BB962C8B-B14F-4D97-AF65-F5344CB8AC3E}">
        <p14:creationId xmlns:p14="http://schemas.microsoft.com/office/powerpoint/2010/main" val="11068798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4264327" y="-113069"/>
            <a:ext cx="7882581" cy="5216836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-1417618" y="1139921"/>
            <a:ext cx="3800211" cy="3675841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125401BD-2433-744D-A62B-FE361DA50BD9}"/>
              </a:ext>
            </a:extLst>
          </p:cNvPr>
          <p:cNvSpPr/>
          <p:nvPr/>
        </p:nvSpPr>
        <p:spPr>
          <a:xfrm>
            <a:off x="2348089" y="149618"/>
            <a:ext cx="9361423" cy="1980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26390" marR="139065" algn="just">
              <a:lnSpc>
                <a:spcPct val="103000"/>
              </a:lnSpc>
              <a:spcBef>
                <a:spcPts val="15"/>
              </a:spcBef>
              <a:spcAft>
                <a:spcPts val="0"/>
              </a:spcAft>
              <a:tabLst>
                <a:tab pos="4992370" algn="l"/>
                <a:tab pos="9726295" algn="l"/>
              </a:tabLst>
            </a:pPr>
            <a:r>
              <a:rPr lang="ru-RU" sz="2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Несовершеннолетний Иван Савельев подал в органы  </a:t>
            </a:r>
          </a:p>
          <a:p>
            <a:pPr marL="326390" marR="139065" algn="just">
              <a:lnSpc>
                <a:spcPct val="103000"/>
              </a:lnSpc>
              <a:spcBef>
                <a:spcPts val="15"/>
              </a:spcBef>
              <a:spcAft>
                <a:spcPts val="0"/>
              </a:spcAft>
              <a:tabLst>
                <a:tab pos="4992370" algn="l"/>
                <a:tab pos="9726295" algn="l"/>
              </a:tabLst>
            </a:pPr>
            <a:r>
              <a:rPr lang="ru-RU" sz="2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опеки и попечительства заявление с просьбой объявить его полностью дееспособным. При соблюдении каких условий органы опеки и попечительства могут объявить Савельева полностью дееспособным?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7B62F73C-73A1-0E40-8314-8A7D562B6D58}"/>
              </a:ext>
            </a:extLst>
          </p:cNvPr>
          <p:cNvSpPr/>
          <p:nvPr/>
        </p:nvSpPr>
        <p:spPr>
          <a:xfrm>
            <a:off x="2980904" y="2130225"/>
            <a:ext cx="9064341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1)Савельеву исполнилось 16 лет.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2)Савельев получил общее среднее образование.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3)Савельев работает по трудовому договору или занимается предпринимательской деятельностью.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4)Савельев в течение последнего года не привлекался к уголовной и административной ответственности.	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5)Родители Савельева согласны на объявление его полностью дееспособным.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6)Савельев прошёл медицинское и психологическое освидетельствование.</a:t>
            </a:r>
          </a:p>
        </p:txBody>
      </p:sp>
    </p:spTree>
    <p:extLst>
      <p:ext uri="{BB962C8B-B14F-4D97-AF65-F5344CB8AC3E}">
        <p14:creationId xmlns:p14="http://schemas.microsoft.com/office/powerpoint/2010/main" val="4426025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3415567" y="-4218812"/>
            <a:ext cx="9967994" cy="6596999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7847110" y="317049"/>
            <a:ext cx="4712537" cy="4110379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3A055F7D-2B23-2049-8A8B-3DDA6D938D19}"/>
              </a:ext>
            </a:extLst>
          </p:cNvPr>
          <p:cNvSpPr/>
          <p:nvPr/>
        </p:nvSpPr>
        <p:spPr>
          <a:xfrm>
            <a:off x="912265" y="1456019"/>
            <a:ext cx="52885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Гражданское право – это…….</a:t>
            </a:r>
            <a:r>
              <a:rPr lang="ru-RU" sz="3200" dirty="0"/>
              <a:t> 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E42BC6F6-6BD0-484E-8A30-E35BC2504BE3}"/>
              </a:ext>
            </a:extLst>
          </p:cNvPr>
          <p:cNvSpPr/>
          <p:nvPr/>
        </p:nvSpPr>
        <p:spPr>
          <a:xfrm>
            <a:off x="242881" y="3001639"/>
            <a:ext cx="81612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Гражданское</a:t>
            </a:r>
            <a:r>
              <a:rPr lang="ru-RU" sz="3200" spc="-55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ru-RU" sz="320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законодательство</a:t>
            </a:r>
            <a:r>
              <a:rPr lang="ru-RU" sz="3200" spc="-65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ru-RU" sz="320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определяет….</a:t>
            </a:r>
            <a:endParaRPr lang="ru-RU" sz="3200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CBDCA3B0-D6AE-114D-A5D9-B670F216FF5A}"/>
              </a:ext>
            </a:extLst>
          </p:cNvPr>
          <p:cNvSpPr/>
          <p:nvPr/>
        </p:nvSpPr>
        <p:spPr>
          <a:xfrm>
            <a:off x="1263024" y="4580509"/>
            <a:ext cx="78794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Основные источники гражданского</a:t>
            </a:r>
            <a:r>
              <a:rPr lang="ru-RU" sz="3200" spc="-7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ru-RU" sz="320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права….</a:t>
            </a:r>
            <a:r>
              <a:rPr lang="ru-RU" sz="32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713726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2279201" y="-3535389"/>
            <a:ext cx="9967994" cy="6596999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807885DA-1DAC-7745-9F55-28F2C832CC7C}"/>
              </a:ext>
            </a:extLst>
          </p:cNvPr>
          <p:cNvSpPr/>
          <p:nvPr/>
        </p:nvSpPr>
        <p:spPr>
          <a:xfrm>
            <a:off x="2135855" y="2770202"/>
            <a:ext cx="8868646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Вспомните какие виды </a:t>
            </a:r>
          </a:p>
          <a:p>
            <a:r>
              <a:rPr lang="ru-RU" sz="3200" b="1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гражданских</a:t>
            </a:r>
            <a:r>
              <a:rPr lang="ru-RU" sz="3200" b="1" spc="-45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b="1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правоотношений вы знаете?</a:t>
            </a:r>
            <a:r>
              <a:rPr lang="ru-RU" sz="32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21124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3104391" y="-4260218"/>
            <a:ext cx="9967994" cy="6596999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4B890C47-59B5-5146-AF4A-9632682BF500}"/>
              </a:ext>
            </a:extLst>
          </p:cNvPr>
          <p:cNvSpPr/>
          <p:nvPr/>
        </p:nvSpPr>
        <p:spPr>
          <a:xfrm>
            <a:off x="1670136" y="2091858"/>
            <a:ext cx="9039617" cy="1646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Bef>
                <a:spcPts val="690"/>
              </a:spcBef>
              <a:spcAft>
                <a:spcPts val="0"/>
              </a:spcAft>
              <a:buClr>
                <a:srgbClr val="C00000"/>
              </a:buClr>
              <a:buSzPts val="1200"/>
              <a:tabLst>
                <a:tab pos="379095" algn="l"/>
                <a:tab pos="1561465" algn="l"/>
                <a:tab pos="2694305" algn="l"/>
                <a:tab pos="3242945" algn="l"/>
              </a:tabLst>
            </a:pPr>
            <a:r>
              <a:rPr lang="ru-RU" sz="3200" b="1" dirty="0">
                <a:solidFill>
                  <a:srgbClr val="C00000"/>
                </a:solidFill>
                <a:latin typeface="Arial" panose="020B0604020202020204" pitchFamily="34" charset="0"/>
                <a:ea typeface="Wingdings" pitchFamily="2" charset="2"/>
                <a:cs typeface="Calibri" panose="020F0502020204030204" pitchFamily="34" charset="0"/>
              </a:rPr>
              <a:t>В чем заключается отличие	вещных	и </a:t>
            </a:r>
            <a:r>
              <a:rPr lang="ru-RU" sz="3200" b="1" spc="-5" dirty="0">
                <a:solidFill>
                  <a:srgbClr val="C00000"/>
                </a:solidFill>
                <a:latin typeface="Arial" panose="020B0604020202020204" pitchFamily="34" charset="0"/>
                <a:ea typeface="Wingdings" pitchFamily="2" charset="2"/>
                <a:cs typeface="Calibri" panose="020F0502020204030204" pitchFamily="34" charset="0"/>
              </a:rPr>
              <a:t>обязательственных </a:t>
            </a:r>
            <a:r>
              <a:rPr lang="ru-RU" sz="3200" b="1" dirty="0">
                <a:solidFill>
                  <a:srgbClr val="C00000"/>
                </a:solidFill>
                <a:latin typeface="Arial" panose="020B0604020202020204" pitchFamily="34" charset="0"/>
                <a:ea typeface="Wingdings" pitchFamily="2" charset="2"/>
                <a:cs typeface="Calibri" panose="020F0502020204030204" pitchFamily="34" charset="0"/>
              </a:rPr>
              <a:t>имущественных</a:t>
            </a:r>
            <a:r>
              <a:rPr lang="ru-RU" sz="3200" b="1" spc="-20" dirty="0">
                <a:solidFill>
                  <a:srgbClr val="C00000"/>
                </a:solidFill>
                <a:latin typeface="Arial" panose="020B0604020202020204" pitchFamily="34" charset="0"/>
                <a:ea typeface="Wingdings" pitchFamily="2" charset="2"/>
                <a:cs typeface="Calibri" panose="020F0502020204030204" pitchFamily="34" charset="0"/>
              </a:rPr>
              <a:t> </a:t>
            </a:r>
            <a:r>
              <a:rPr lang="ru-RU" sz="3200" b="1" dirty="0">
                <a:solidFill>
                  <a:srgbClr val="C00000"/>
                </a:solidFill>
                <a:latin typeface="Arial" panose="020B0604020202020204" pitchFamily="34" charset="0"/>
                <a:ea typeface="Wingdings" pitchFamily="2" charset="2"/>
                <a:cs typeface="Calibri" panose="020F0502020204030204" pitchFamily="34" charset="0"/>
              </a:rPr>
              <a:t>отношений?</a:t>
            </a:r>
            <a:endParaRPr lang="ru-RU" sz="3200" dirty="0">
              <a:effectLst/>
              <a:latin typeface="Calibri" panose="020F0502020204030204" pitchFamily="34" charset="0"/>
              <a:ea typeface="Wingdings" pitchFamily="2" charset="2"/>
              <a:cs typeface="Wingdings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3570483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t="17474" b="12520"/>
          <a:stretch>
            <a:fillRect/>
          </a:stretch>
        </p:blipFill>
        <p:spPr>
          <a:xfrm>
            <a:off x="2959207" y="5357842"/>
            <a:ext cx="8194206" cy="2681736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-909727">
            <a:off x="-6891000" y="-1974278"/>
            <a:ext cx="12873449" cy="8519883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341E27CE-3BD7-234E-8F5A-8BFE2AED3B33}"/>
              </a:ext>
            </a:extLst>
          </p:cNvPr>
          <p:cNvSpPr/>
          <p:nvPr/>
        </p:nvSpPr>
        <p:spPr>
          <a:xfrm>
            <a:off x="-288099" y="311139"/>
            <a:ext cx="752814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Найдите в приведенном списке</a:t>
            </a:r>
            <a:r>
              <a:rPr lang="ru-RU" sz="2800" b="1" spc="-170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b="1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особенности гражданских</a:t>
            </a:r>
            <a:r>
              <a:rPr lang="ru-RU" sz="2800" b="1" spc="-15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b="1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правоотношений.</a:t>
            </a:r>
            <a:r>
              <a:rPr lang="ru-RU" sz="2800" dirty="0"/>
              <a:t> 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10013133-0DC9-A249-A59B-E75D55E8FE8D}"/>
              </a:ext>
            </a:extLst>
          </p:cNvPr>
          <p:cNvSpPr/>
          <p:nvPr/>
        </p:nvSpPr>
        <p:spPr>
          <a:xfrm>
            <a:off x="252609" y="1500158"/>
            <a:ext cx="11686782" cy="50467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186055" lvl="0" indent="-342900">
              <a:lnSpc>
                <a:spcPct val="150000"/>
              </a:lnSpc>
              <a:buSzPts val="1100"/>
              <a:buFont typeface="Calibri" panose="020F0502020204030204" pitchFamily="34" charset="0"/>
              <a:buAutoNum type="arabicParenR"/>
              <a:tabLst>
                <a:tab pos="497840" algn="l"/>
                <a:tab pos="498475" algn="l"/>
              </a:tabLst>
            </a:pPr>
            <a:r>
              <a:rPr lang="ru-RU" sz="2400" spc="-35" dirty="0">
                <a:latin typeface="Calibri" panose="020F0502020204030204" pitchFamily="34" charset="0"/>
                <a:ea typeface="Calibri" panose="020F0502020204030204" pitchFamily="34" charset="0"/>
              </a:rPr>
              <a:t>Гражданские правоотношения основываются </a:t>
            </a:r>
            <a:r>
              <a:rPr lang="ru-RU" sz="2400" spc="-20" dirty="0">
                <a:latin typeface="Calibri" panose="020F0502020204030204" pitchFamily="34" charset="0"/>
                <a:ea typeface="Calibri" panose="020F0502020204030204" pitchFamily="34" charset="0"/>
              </a:rPr>
              <a:t>на </a:t>
            </a:r>
            <a:r>
              <a:rPr lang="ru-RU" sz="2400" spc="-35" dirty="0">
                <a:latin typeface="Calibri" panose="020F0502020204030204" pitchFamily="34" charset="0"/>
                <a:ea typeface="Calibri" panose="020F0502020204030204" pitchFamily="34" charset="0"/>
              </a:rPr>
              <a:t>принципе свободы</a:t>
            </a:r>
            <a:r>
              <a:rPr lang="ru-RU" sz="2400" spc="-80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ru-RU" sz="2400" spc="-30" dirty="0">
                <a:latin typeface="Calibri" panose="020F0502020204030204" pitchFamily="34" charset="0"/>
                <a:ea typeface="Calibri" panose="020F0502020204030204" pitchFamily="34" charset="0"/>
              </a:rPr>
              <a:t>договора.</a:t>
            </a:r>
            <a:endParaRPr lang="ru-RU" sz="2400" spc="-25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186055" lvl="0" indent="-342900">
              <a:lnSpc>
                <a:spcPct val="150000"/>
              </a:lnSpc>
              <a:spcBef>
                <a:spcPts val="50"/>
              </a:spcBef>
              <a:spcAft>
                <a:spcPts val="0"/>
              </a:spcAft>
              <a:buSzPts val="1100"/>
              <a:buFont typeface="Calibri" panose="020F0502020204030204" pitchFamily="34" charset="0"/>
              <a:buAutoNum type="arabicParenR"/>
              <a:tabLst>
                <a:tab pos="497840" algn="l"/>
                <a:tab pos="498475" algn="l"/>
              </a:tabLst>
            </a:pPr>
            <a:r>
              <a:rPr lang="ru-RU" sz="2400" spc="-35" dirty="0">
                <a:latin typeface="Calibri" panose="020F0502020204030204" pitchFamily="34" charset="0"/>
                <a:ea typeface="Calibri" panose="020F0502020204030204" pitchFamily="34" charset="0"/>
              </a:rPr>
              <a:t>Гражданские правоотношения основываются </a:t>
            </a:r>
            <a:r>
              <a:rPr lang="ru-RU" sz="2400" spc="-20" dirty="0">
                <a:latin typeface="Calibri" panose="020F0502020204030204" pitchFamily="34" charset="0"/>
                <a:ea typeface="Calibri" panose="020F0502020204030204" pitchFamily="34" charset="0"/>
              </a:rPr>
              <a:t>на </a:t>
            </a:r>
            <a:r>
              <a:rPr lang="ru-RU" sz="2400" spc="-35" dirty="0">
                <a:latin typeface="Calibri" panose="020F0502020204030204" pitchFamily="34" charset="0"/>
                <a:ea typeface="Calibri" panose="020F0502020204030204" pitchFamily="34" charset="0"/>
              </a:rPr>
              <a:t>принципе </a:t>
            </a:r>
            <a:r>
              <a:rPr lang="ru-RU" sz="2400" spc="-30" dirty="0">
                <a:latin typeface="Calibri" panose="020F0502020204030204" pitchFamily="34" charset="0"/>
                <a:ea typeface="Calibri" panose="020F0502020204030204" pitchFamily="34" charset="0"/>
              </a:rPr>
              <a:t>равенства</a:t>
            </a:r>
            <a:r>
              <a:rPr lang="ru-RU" sz="2400" spc="-70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ru-RU" sz="2400" spc="-30" dirty="0">
                <a:latin typeface="Calibri" panose="020F0502020204030204" pitchFamily="34" charset="0"/>
                <a:ea typeface="Calibri" panose="020F0502020204030204" pitchFamily="34" charset="0"/>
              </a:rPr>
              <a:t>сторон.</a:t>
            </a:r>
            <a:endParaRPr lang="ru-RU" sz="2400" spc="-25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376555" lvl="0" indent="-342900">
              <a:lnSpc>
                <a:spcPct val="150000"/>
              </a:lnSpc>
              <a:spcBef>
                <a:spcPts val="105"/>
              </a:spcBef>
              <a:spcAft>
                <a:spcPts val="0"/>
              </a:spcAft>
              <a:buSzPts val="1100"/>
              <a:buFont typeface="Calibri" panose="020F0502020204030204" pitchFamily="34" charset="0"/>
              <a:buAutoNum type="arabicParenR"/>
              <a:tabLst>
                <a:tab pos="497840" algn="l"/>
                <a:tab pos="498475" algn="l"/>
              </a:tabLst>
            </a:pPr>
            <a:r>
              <a:rPr lang="ru-RU" sz="2400" spc="-35" dirty="0">
                <a:latin typeface="Calibri" panose="020F0502020204030204" pitchFamily="34" charset="0"/>
                <a:ea typeface="Calibri" panose="020F0502020204030204" pitchFamily="34" charset="0"/>
              </a:rPr>
              <a:t>Гражданские правоотношения </a:t>
            </a:r>
            <a:r>
              <a:rPr lang="ru-RU" sz="2400" spc="-30" dirty="0">
                <a:latin typeface="Calibri" panose="020F0502020204030204" pitchFamily="34" charset="0"/>
                <a:ea typeface="Calibri" panose="020F0502020204030204" pitchFamily="34" charset="0"/>
              </a:rPr>
              <a:t>регулируют </a:t>
            </a:r>
            <a:r>
              <a:rPr lang="ru-RU" sz="2400" spc="-35" dirty="0">
                <a:latin typeface="Calibri" panose="020F0502020204030204" pitchFamily="34" charset="0"/>
                <a:ea typeface="Calibri" panose="020F0502020204030204" pitchFamily="34" charset="0"/>
              </a:rPr>
              <a:t>отношения </a:t>
            </a:r>
            <a:r>
              <a:rPr lang="ru-RU" sz="2400" spc="-25" dirty="0">
                <a:latin typeface="Calibri" panose="020F0502020204030204" pitchFamily="34" charset="0"/>
                <a:ea typeface="Calibri" panose="020F0502020204030204" pitchFamily="34" charset="0"/>
              </a:rPr>
              <a:t>в </a:t>
            </a:r>
            <a:r>
              <a:rPr lang="ru-RU" sz="2400" spc="-30" dirty="0">
                <a:latin typeface="Calibri" panose="020F0502020204030204" pitchFamily="34" charset="0"/>
                <a:ea typeface="Calibri" panose="020F0502020204030204" pitchFamily="34" charset="0"/>
              </a:rPr>
              <a:t>сфере государственного</a:t>
            </a:r>
            <a:r>
              <a:rPr lang="ru-RU" sz="2400" spc="-110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ru-RU" sz="2400" spc="-30" dirty="0">
                <a:latin typeface="Calibri" panose="020F0502020204030204" pitchFamily="34" charset="0"/>
                <a:ea typeface="Calibri" panose="020F0502020204030204" pitchFamily="34" charset="0"/>
              </a:rPr>
              <a:t>управления.</a:t>
            </a:r>
            <a:endParaRPr lang="ru-RU" sz="2400" spc="-25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indent="-342900">
              <a:lnSpc>
                <a:spcPct val="150000"/>
              </a:lnSpc>
              <a:spcBef>
                <a:spcPts val="10"/>
              </a:spcBef>
              <a:buSzPts val="1100"/>
              <a:buFont typeface="Calibri" panose="020F0502020204030204" pitchFamily="34" charset="0"/>
              <a:buAutoNum type="arabicParenR"/>
              <a:tabLst>
                <a:tab pos="497840" algn="l"/>
                <a:tab pos="498475" algn="l"/>
              </a:tabLst>
            </a:pPr>
            <a:r>
              <a:rPr lang="ru-RU" sz="2400" spc="-35" dirty="0">
                <a:latin typeface="Calibri" panose="020F0502020204030204" pitchFamily="34" charset="0"/>
                <a:ea typeface="Calibri" panose="020F0502020204030204" pitchFamily="34" charset="0"/>
              </a:rPr>
              <a:t>Гражданские правоотношения </a:t>
            </a:r>
            <a:r>
              <a:rPr lang="ru-RU" sz="2400" spc="-30" dirty="0">
                <a:latin typeface="Calibri" panose="020F0502020204030204" pitchFamily="34" charset="0"/>
                <a:ea typeface="Calibri" panose="020F0502020204030204" pitchFamily="34" charset="0"/>
              </a:rPr>
              <a:t>регулируют </a:t>
            </a:r>
            <a:r>
              <a:rPr lang="ru-RU" sz="2400" spc="-35" dirty="0">
                <a:latin typeface="Calibri" panose="020F0502020204030204" pitchFamily="34" charset="0"/>
                <a:ea typeface="Calibri" panose="020F0502020204030204" pitchFamily="34" charset="0"/>
              </a:rPr>
              <a:t>отношения между </a:t>
            </a:r>
            <a:r>
              <a:rPr lang="ru-RU" sz="2400" spc="-30" dirty="0">
                <a:latin typeface="Calibri" panose="020F0502020204030204" pitchFamily="34" charset="0"/>
                <a:ea typeface="Calibri" panose="020F0502020204030204" pitchFamily="34" charset="0"/>
              </a:rPr>
              <a:t>работодателем</a:t>
            </a:r>
            <a:r>
              <a:rPr lang="ru-RU" sz="2400" spc="-110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ru-RU" sz="2400" spc="-25" dirty="0">
                <a:latin typeface="Calibri" panose="020F0502020204030204" pitchFamily="34" charset="0"/>
                <a:ea typeface="Calibri" panose="020F0502020204030204" pitchFamily="34" charset="0"/>
              </a:rPr>
              <a:t>и</a:t>
            </a:r>
            <a:r>
              <a:rPr lang="ru-RU" sz="2400" spc="-100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ru-RU" sz="2400" spc="-30" dirty="0">
                <a:latin typeface="Calibri" panose="020F0502020204030204" pitchFamily="34" charset="0"/>
                <a:ea typeface="Calibri" panose="020F0502020204030204" pitchFamily="34" charset="0"/>
              </a:rPr>
              <a:t>наёмным</a:t>
            </a:r>
            <a:r>
              <a:rPr lang="ru-RU" sz="2400" spc="-105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ru-RU" sz="2400" spc="-35" dirty="0">
                <a:latin typeface="Calibri" panose="020F0502020204030204" pitchFamily="34" charset="0"/>
                <a:ea typeface="Calibri" panose="020F0502020204030204" pitchFamily="34" charset="0"/>
              </a:rPr>
              <a:t>работником,</a:t>
            </a:r>
            <a:r>
              <a:rPr lang="ru-RU" sz="2400" spc="-75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ru-RU" sz="2400" spc="-35" dirty="0">
                <a:latin typeface="Calibri" panose="020F0502020204030204" pitchFamily="34" charset="0"/>
                <a:ea typeface="Calibri" panose="020F0502020204030204" pitchFamily="34" charset="0"/>
              </a:rPr>
              <a:t>основанные</a:t>
            </a:r>
            <a:r>
              <a:rPr lang="ru-RU" sz="2400" spc="-95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ru-RU" sz="2400" spc="-30" dirty="0">
                <a:latin typeface="Calibri" panose="020F0502020204030204" pitchFamily="34" charset="0"/>
                <a:ea typeface="Calibri" panose="020F0502020204030204" pitchFamily="34" charset="0"/>
              </a:rPr>
              <a:t>на 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</a:rPr>
              <a:t>трудовом договоре</a:t>
            </a:r>
            <a:r>
              <a:rPr lang="ru-RU" sz="2400" dirty="0"/>
              <a:t> </a:t>
            </a:r>
          </a:p>
          <a:p>
            <a:pPr marL="342900" indent="-342900">
              <a:lnSpc>
                <a:spcPct val="150000"/>
              </a:lnSpc>
              <a:spcBef>
                <a:spcPts val="10"/>
              </a:spcBef>
              <a:buSzPts val="1100"/>
              <a:buFont typeface="Calibri" panose="020F0502020204030204" pitchFamily="34" charset="0"/>
              <a:buAutoNum type="arabicParenR"/>
              <a:tabLst>
                <a:tab pos="497840" algn="l"/>
                <a:tab pos="498475" algn="l"/>
              </a:tabLst>
            </a:pPr>
            <a:r>
              <a:rPr lang="ru-RU" sz="2400" dirty="0"/>
              <a:t>Гражданские правоотношения возникают исключительно в результате совершения преступления </a:t>
            </a:r>
          </a:p>
          <a:p>
            <a:pPr marL="342900" lvl="0" indent="-342900">
              <a:lnSpc>
                <a:spcPct val="150000"/>
              </a:lnSpc>
              <a:spcBef>
                <a:spcPts val="10"/>
              </a:spcBef>
              <a:buSzPts val="1100"/>
              <a:buFont typeface="Calibri" panose="020F0502020204030204" pitchFamily="34" charset="0"/>
              <a:buAutoNum type="arabicParenR"/>
              <a:tabLst>
                <a:tab pos="497840" algn="l"/>
                <a:tab pos="498475" algn="l"/>
              </a:tabLst>
            </a:pPr>
            <a:endParaRPr lang="ru-RU" sz="2400" spc="-25" dirty="0"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42084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6036826">
            <a:off x="-2554280" y="3903236"/>
            <a:ext cx="5676793" cy="5676793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-499357">
            <a:off x="1283035" y="601882"/>
            <a:ext cx="8055014" cy="5333291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 rot="8743774">
            <a:off x="9783917" y="-1362232"/>
            <a:ext cx="3787163" cy="3787163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8304092" y="1410374"/>
            <a:ext cx="3047811" cy="5079685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93EFF7D-C9CD-6C4A-9D5F-F171F8966A93}"/>
              </a:ext>
            </a:extLst>
          </p:cNvPr>
          <p:cNvSpPr/>
          <p:nvPr/>
        </p:nvSpPr>
        <p:spPr>
          <a:xfrm>
            <a:off x="3059288" y="1133375"/>
            <a:ext cx="6352672" cy="32855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2">
              <a:spcBef>
                <a:spcPts val="450"/>
              </a:spcBef>
              <a:spcAft>
                <a:spcPts val="555"/>
              </a:spcAft>
              <a:buClr>
                <a:srgbClr val="C00000"/>
              </a:buClr>
              <a:buSzPts val="1200"/>
              <a:tabLst>
                <a:tab pos="5260975" algn="l"/>
              </a:tabLst>
            </a:pPr>
            <a:r>
              <a:rPr lang="ru-RU" sz="3600" b="1" kern="0" dirty="0">
                <a:solidFill>
                  <a:srgbClr val="C00000"/>
                </a:solidFill>
                <a:latin typeface="Arial" panose="020B0604020202020204" pitchFamily="34" charset="0"/>
                <a:ea typeface="Wingdings" pitchFamily="2" charset="2"/>
                <a:cs typeface="Wingdings" pitchFamily="2" charset="2"/>
              </a:rPr>
              <a:t>Правомочия</a:t>
            </a:r>
            <a:r>
              <a:rPr lang="ru-RU" sz="3600" b="1" kern="0" spc="-40" dirty="0">
                <a:solidFill>
                  <a:srgbClr val="C00000"/>
                </a:solidFill>
                <a:latin typeface="Arial" panose="020B0604020202020204" pitchFamily="34" charset="0"/>
                <a:ea typeface="Wingdings" pitchFamily="2" charset="2"/>
                <a:cs typeface="Wingdings" pitchFamily="2" charset="2"/>
              </a:rPr>
              <a:t> </a:t>
            </a:r>
            <a:r>
              <a:rPr lang="ru-RU" sz="3600" b="1" kern="0" dirty="0">
                <a:solidFill>
                  <a:srgbClr val="C00000"/>
                </a:solidFill>
                <a:latin typeface="Arial" panose="020B0604020202020204" pitchFamily="34" charset="0"/>
                <a:ea typeface="Wingdings" pitchFamily="2" charset="2"/>
                <a:cs typeface="Wingdings" pitchFamily="2" charset="2"/>
              </a:rPr>
              <a:t>собственника:</a:t>
            </a:r>
          </a:p>
          <a:p>
            <a:pPr lvl="2">
              <a:spcBef>
                <a:spcPts val="450"/>
              </a:spcBef>
              <a:spcAft>
                <a:spcPts val="555"/>
              </a:spcAft>
              <a:buClr>
                <a:srgbClr val="C00000"/>
              </a:buClr>
              <a:buSzPts val="1200"/>
              <a:tabLst>
                <a:tab pos="5260975" algn="l"/>
              </a:tabLst>
            </a:pPr>
            <a:r>
              <a:rPr lang="ru-RU" sz="3600" b="1" kern="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Wingdings" pitchFamily="2" charset="2"/>
                <a:cs typeface="Wingdings" pitchFamily="2" charset="2"/>
              </a:rPr>
              <a:t>1….</a:t>
            </a:r>
          </a:p>
          <a:p>
            <a:pPr lvl="2">
              <a:spcBef>
                <a:spcPts val="450"/>
              </a:spcBef>
              <a:spcAft>
                <a:spcPts val="555"/>
              </a:spcAft>
              <a:buClr>
                <a:srgbClr val="C00000"/>
              </a:buClr>
              <a:buSzPts val="1200"/>
              <a:tabLst>
                <a:tab pos="5260975" algn="l"/>
              </a:tabLst>
            </a:pPr>
            <a:r>
              <a:rPr lang="ru-RU" sz="3600" b="1" kern="0" dirty="0">
                <a:solidFill>
                  <a:srgbClr val="C00000"/>
                </a:solidFill>
                <a:latin typeface="Arial" panose="020B0604020202020204" pitchFamily="34" charset="0"/>
                <a:ea typeface="Wingdings" pitchFamily="2" charset="2"/>
                <a:cs typeface="Wingdings" pitchFamily="2" charset="2"/>
              </a:rPr>
              <a:t>2….</a:t>
            </a:r>
          </a:p>
          <a:p>
            <a:pPr lvl="2">
              <a:spcBef>
                <a:spcPts val="450"/>
              </a:spcBef>
              <a:spcAft>
                <a:spcPts val="555"/>
              </a:spcAft>
              <a:buClr>
                <a:srgbClr val="C00000"/>
              </a:buClr>
              <a:buSzPts val="1200"/>
              <a:tabLst>
                <a:tab pos="5260975" algn="l"/>
              </a:tabLst>
            </a:pPr>
            <a:r>
              <a:rPr lang="ru-RU" sz="3600" b="1" kern="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Wingdings" pitchFamily="2" charset="2"/>
                <a:cs typeface="Wingdings" pitchFamily="2" charset="2"/>
              </a:rPr>
              <a:t>3….</a:t>
            </a:r>
            <a:endParaRPr lang="ru-RU" sz="3600" b="1" kern="0" dirty="0">
              <a:effectLst/>
              <a:latin typeface="Arial" panose="020B0604020202020204" pitchFamily="34" charset="0"/>
              <a:ea typeface="Wingdings" pitchFamily="2" charset="2"/>
              <a:cs typeface="Wingdings" pitchFamily="2" charset="2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F1F13A21-057E-D24F-91E4-BCE01BF0FDC4}"/>
              </a:ext>
            </a:extLst>
          </p:cNvPr>
          <p:cNvSpPr/>
          <p:nvPr/>
        </p:nvSpPr>
        <p:spPr>
          <a:xfrm>
            <a:off x="2551293" y="4264803"/>
            <a:ext cx="55184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Проиллюстрируйте их примерами</a:t>
            </a:r>
            <a:r>
              <a:rPr lang="ru-RU" sz="2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7774349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2116363" y="-3298499"/>
            <a:ext cx="9967994" cy="6596999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rcRect l="34816" r="94"/>
          <a:stretch>
            <a:fillRect/>
          </a:stretch>
        </p:blipFill>
        <p:spPr>
          <a:xfrm>
            <a:off x="6248700" y="4291409"/>
            <a:ext cx="5790599" cy="4438163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124DD12-60B3-0741-9B9F-3D82F3CD7C90}"/>
              </a:ext>
            </a:extLst>
          </p:cNvPr>
          <p:cNvSpPr/>
          <p:nvPr/>
        </p:nvSpPr>
        <p:spPr>
          <a:xfrm>
            <a:off x="126288" y="686589"/>
            <a:ext cx="866038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>
              <a:spcBef>
                <a:spcPts val="665"/>
              </a:spcBef>
              <a:spcAft>
                <a:spcPts val="0"/>
              </a:spcAft>
              <a:buClr>
                <a:srgbClr val="C00000"/>
              </a:buClr>
              <a:buSzPts val="1200"/>
              <a:tabLst>
                <a:tab pos="379095" algn="l"/>
              </a:tabLst>
            </a:pPr>
            <a:r>
              <a:rPr lang="ru-RU" sz="3200" b="1" kern="0" dirty="0">
                <a:solidFill>
                  <a:srgbClr val="C00000"/>
                </a:solidFill>
                <a:latin typeface="Arial" panose="020B0604020202020204" pitchFamily="34" charset="0"/>
                <a:ea typeface="Wingdings" pitchFamily="2" charset="2"/>
                <a:cs typeface="Wingdings" pitchFamily="2" charset="2"/>
              </a:rPr>
              <a:t>Интеллектуальная собственность -</a:t>
            </a:r>
            <a:r>
              <a:rPr lang="ru-RU" sz="3200" b="1" kern="0" spc="-120" dirty="0">
                <a:solidFill>
                  <a:srgbClr val="C00000"/>
                </a:solidFill>
                <a:latin typeface="Arial" panose="020B0604020202020204" pitchFamily="34" charset="0"/>
                <a:ea typeface="Wingdings" pitchFamily="2" charset="2"/>
                <a:cs typeface="Wingdings" pitchFamily="2" charset="2"/>
              </a:rPr>
              <a:t> </a:t>
            </a:r>
            <a:r>
              <a:rPr lang="ru-RU" sz="3200" b="1" kern="0" dirty="0">
                <a:solidFill>
                  <a:srgbClr val="C00000"/>
                </a:solidFill>
                <a:latin typeface="Arial" panose="020B0604020202020204" pitchFamily="34" charset="0"/>
                <a:ea typeface="Wingdings" pitchFamily="2" charset="2"/>
                <a:cs typeface="Wingdings" pitchFamily="2" charset="2"/>
              </a:rPr>
              <a:t>это</a:t>
            </a:r>
            <a:endParaRPr lang="ru-RU" sz="3200" b="1" kern="0" dirty="0">
              <a:effectLst/>
              <a:latin typeface="Arial" panose="020B0604020202020204" pitchFamily="34" charset="0"/>
              <a:ea typeface="Wingdings" pitchFamily="2" charset="2"/>
              <a:cs typeface="Wingdings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98214068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25BA10C-68E3-254B-99F7-7F9C0277DDC4}"/>
              </a:ext>
            </a:extLst>
          </p:cNvPr>
          <p:cNvSpPr/>
          <p:nvPr/>
        </p:nvSpPr>
        <p:spPr>
          <a:xfrm>
            <a:off x="1302707" y="607957"/>
            <a:ext cx="934271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Приведите примеры, когда оскорбление чести и достоинства может привести к материальным потерям.</a:t>
            </a:r>
            <a:r>
              <a:rPr lang="ru-RU" sz="3200" dirty="0"/>
              <a:t> </a:t>
            </a:r>
          </a:p>
        </p:txBody>
      </p:sp>
      <p:pic>
        <p:nvPicPr>
          <p:cNvPr id="4" name="Picture 10">
            <a:extLst>
              <a:ext uri="{FF2B5EF4-FFF2-40B4-BE49-F238E27FC236}">
                <a16:creationId xmlns:a16="http://schemas.microsoft.com/office/drawing/2014/main" id="{74CD9B0E-F0BB-324B-A28E-4F35C4BC71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4275217" y="2467584"/>
            <a:ext cx="4114800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79989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6252124"/>
            <a:ext cx="12192000" cy="605876"/>
          </a:xfrm>
          <a:prstGeom prst="rect">
            <a:avLst/>
          </a:prstGeom>
          <a:solidFill>
            <a:srgbClr val="FDCF60"/>
          </a:solidFill>
        </p:spPr>
      </p:sp>
      <p:pic>
        <p:nvPicPr>
          <p:cNvPr id="5" name="Picture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7731098" y="203277"/>
            <a:ext cx="4551715" cy="5505303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B27BCFCB-D57A-1149-A5E8-93B9780802FB}"/>
              </a:ext>
            </a:extLst>
          </p:cNvPr>
          <p:cNvSpPr/>
          <p:nvPr/>
        </p:nvSpPr>
        <p:spPr>
          <a:xfrm>
            <a:off x="858485" y="841991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Установите соответствие между примерами и видами гражданских прав: к каждой позиции, данной в первом столбце, подберите соответствующую</a:t>
            </a:r>
            <a:r>
              <a:rPr lang="ru-RU" b="1" spc="-160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позицию</a:t>
            </a:r>
            <a:r>
              <a:rPr lang="ru-RU" b="1" spc="-155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из</a:t>
            </a:r>
            <a:r>
              <a:rPr lang="ru-RU" b="1" spc="-155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второго</a:t>
            </a:r>
            <a:r>
              <a:rPr lang="ru-RU" b="1" spc="-155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столбца.</a:t>
            </a:r>
            <a:r>
              <a:rPr lang="ru-RU" dirty="0"/>
              <a:t> </a:t>
            </a:r>
          </a:p>
        </p:txBody>
      </p:sp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id="{C0BBC057-DA4B-F94B-966B-081E3B9E918F}"/>
              </a:ext>
            </a:extLst>
          </p:cNvPr>
          <p:cNvGraphicFramePr>
            <a:graphicFrameLocks noGrp="1"/>
          </p:cNvGraphicFramePr>
          <p:nvPr/>
        </p:nvGraphicFramePr>
        <p:xfrm>
          <a:off x="488515" y="2827093"/>
          <a:ext cx="9883035" cy="2337943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6411863">
                  <a:extLst>
                    <a:ext uri="{9D8B030D-6E8A-4147-A177-3AD203B41FA5}">
                      <a16:colId xmlns:a16="http://schemas.microsoft.com/office/drawing/2014/main" val="1555692475"/>
                    </a:ext>
                  </a:extLst>
                </a:gridCol>
                <a:gridCol w="3471172">
                  <a:extLst>
                    <a:ext uri="{9D8B030D-6E8A-4147-A177-3AD203B41FA5}">
                      <a16:colId xmlns:a16="http://schemas.microsoft.com/office/drawing/2014/main" val="3157588419"/>
                    </a:ext>
                  </a:extLst>
                </a:gridCol>
              </a:tblGrid>
              <a:tr h="216535">
                <a:tc gridSpan="2">
                  <a:txBody>
                    <a:bodyPr/>
                    <a:lstStyle/>
                    <a:p>
                      <a:pPr marL="1275080">
                        <a:spcBef>
                          <a:spcPts val="335"/>
                        </a:spcBef>
                        <a:spcAft>
                          <a:spcPts val="0"/>
                        </a:spcAft>
                        <a:tabLst>
                          <a:tab pos="3789680" algn="l"/>
                        </a:tabLst>
                      </a:pPr>
                      <a:r>
                        <a:rPr lang="ru-RU" sz="900" b="1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ПРИМЕР	ВИД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756200"/>
                  </a:ext>
                </a:extLst>
              </a:tr>
              <a:tr h="968375">
                <a:tc>
                  <a:txBody>
                    <a:bodyPr/>
                    <a:lstStyle/>
                    <a:p>
                      <a:pPr marL="88265" marR="449580">
                        <a:lnSpc>
                          <a:spcPct val="90000"/>
                        </a:lnSpc>
                        <a:spcBef>
                          <a:spcPts val="420"/>
                        </a:spcBef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А) Право пожизненного наследуемого владения земельным участком</a:t>
                      </a:r>
                    </a:p>
                    <a:p>
                      <a:pPr marL="88265">
                        <a:spcBef>
                          <a:spcPts val="25"/>
                        </a:spcBef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Б) Право авторства</a:t>
                      </a:r>
                    </a:p>
                    <a:p>
                      <a:pPr marL="88265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В) Право собственности</a:t>
                      </a:r>
                    </a:p>
                    <a:p>
                      <a:pPr marL="88265" marR="449580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Г) Право на защиту чести и достоинства Д) Право на деловую репутацию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0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  <a:buSzPts val="900"/>
                        <a:buFont typeface="Calibri" panose="020F0502020204030204" pitchFamily="34" charset="0"/>
                        <a:buAutoNum type="arabicParenR"/>
                        <a:tabLst>
                          <a:tab pos="430530" algn="l"/>
                          <a:tab pos="431800" algn="l"/>
                        </a:tabLst>
                      </a:pPr>
                      <a:r>
                        <a:rPr lang="ru-RU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Имущественные</a:t>
                      </a:r>
                    </a:p>
                    <a:p>
                      <a:pPr marL="342900" lvl="0" indent="-342900">
                        <a:lnSpc>
                          <a:spcPct val="100000"/>
                        </a:lnSpc>
                        <a:buSzPts val="900"/>
                        <a:buFont typeface="Calibri" panose="020F0502020204030204" pitchFamily="34" charset="0"/>
                        <a:buAutoNum type="arabicParenR"/>
                        <a:tabLst>
                          <a:tab pos="430530" algn="l"/>
                          <a:tab pos="431800" algn="l"/>
                        </a:tabLst>
                      </a:pPr>
                      <a:r>
                        <a:rPr lang="ru-RU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Неимущественные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73549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7316485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3321519">
            <a:off x="8897292" y="3615186"/>
            <a:ext cx="5033565" cy="4271359"/>
            <a:chOff x="0" y="0"/>
            <a:chExt cx="10067131" cy="8542718"/>
          </a:xfrm>
        </p:grpSpPr>
        <p:pic>
          <p:nvPicPr>
            <p:cNvPr id="3" name="Picture 3"/>
            <p:cNvPicPr>
              <a:picLocks noChangeAspect="1"/>
            </p:cNvPicPr>
            <p:nvPr/>
          </p:nvPicPr>
          <p:blipFill>
            <a:blip r:embed="rId2">
              <a:alphaModFix amt="19999"/>
            </a:blip>
            <a:srcRect/>
            <a:stretch>
              <a:fillRect/>
            </a:stretch>
          </p:blipFill>
          <p:spPr>
            <a:xfrm rot="-4570884">
              <a:off x="828856" y="918308"/>
              <a:ext cx="6762713" cy="7007993"/>
            </a:xfrm>
            <a:prstGeom prst="rect">
              <a:avLst/>
            </a:prstGeom>
          </p:spPr>
        </p:pic>
        <p:pic>
          <p:nvPicPr>
            <p:cNvPr id="4" name="Picture 4"/>
            <p:cNvPicPr>
              <a:picLocks noChangeAspect="1"/>
            </p:cNvPicPr>
            <p:nvPr/>
          </p:nvPicPr>
          <p:blipFill>
            <a:blip r:embed="rId3">
              <a:alphaModFix amt="19999"/>
            </a:blip>
            <a:srcRect/>
            <a:stretch>
              <a:fillRect/>
            </a:stretch>
          </p:blipFill>
          <p:spPr>
            <a:xfrm rot="-4570884">
              <a:off x="2475562" y="616418"/>
              <a:ext cx="6762713" cy="7007993"/>
            </a:xfrm>
            <a:prstGeom prst="rect">
              <a:avLst/>
            </a:prstGeom>
          </p:spPr>
        </p:pic>
      </p:grpSp>
      <p:grpSp>
        <p:nvGrpSpPr>
          <p:cNvPr id="5" name="Group 5"/>
          <p:cNvGrpSpPr/>
          <p:nvPr/>
        </p:nvGrpSpPr>
        <p:grpSpPr>
          <a:xfrm>
            <a:off x="672233" y="5761777"/>
            <a:ext cx="10847535" cy="153245"/>
            <a:chOff x="0" y="0"/>
            <a:chExt cx="40453856" cy="571500"/>
          </a:xfrm>
        </p:grpSpPr>
        <p:sp>
          <p:nvSpPr>
            <p:cNvPr id="6" name="Freeform 6"/>
            <p:cNvSpPr/>
            <p:nvPr/>
          </p:nvSpPr>
          <p:spPr>
            <a:xfrm>
              <a:off x="0" y="255270"/>
              <a:ext cx="40453856" cy="69850"/>
            </a:xfrm>
            <a:custGeom>
              <a:avLst/>
              <a:gdLst/>
              <a:ahLst/>
              <a:cxnLst/>
              <a:rect l="l" t="t" r="r" b="b"/>
              <a:pathLst>
                <a:path w="40453856" h="69850">
                  <a:moveTo>
                    <a:pt x="40163028" y="0"/>
                  </a:moveTo>
                  <a:lnTo>
                    <a:pt x="0" y="0"/>
                  </a:lnTo>
                  <a:lnTo>
                    <a:pt x="0" y="69850"/>
                  </a:lnTo>
                  <a:lnTo>
                    <a:pt x="40453856" y="69850"/>
                  </a:lnTo>
                  <a:lnTo>
                    <a:pt x="40453856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pic>
        <p:nvPicPr>
          <p:cNvPr id="8" name="Picture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7900862" y="3795408"/>
            <a:ext cx="4696359" cy="2743200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9423EF08-45BC-F040-8CD9-DBBFC72D3AB9}"/>
              </a:ext>
            </a:extLst>
          </p:cNvPr>
          <p:cNvSpPr/>
          <p:nvPr/>
        </p:nvSpPr>
        <p:spPr>
          <a:xfrm>
            <a:off x="888201" y="207932"/>
            <a:ext cx="44312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spc="-35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Наследование</a:t>
            </a:r>
            <a:r>
              <a:rPr lang="ru-RU" b="1" spc="-35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>
                <a:solidFill>
                  <a:srgbClr val="C000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–</a:t>
            </a:r>
            <a:r>
              <a:rPr lang="ru-RU" b="1" spc="-25" dirty="0">
                <a:solidFill>
                  <a:srgbClr val="C000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b="1" spc="-25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это…</a:t>
            </a:r>
            <a:r>
              <a:rPr lang="ru-RU" dirty="0"/>
              <a:t> 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1387B639-A0C6-9D4C-B12D-A6704F6CD2DE}"/>
              </a:ext>
            </a:extLst>
          </p:cNvPr>
          <p:cNvSpPr/>
          <p:nvPr/>
        </p:nvSpPr>
        <p:spPr>
          <a:xfrm>
            <a:off x="0" y="1316703"/>
            <a:ext cx="886007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196850" lvl="0">
              <a:spcBef>
                <a:spcPts val="1225"/>
              </a:spcBef>
              <a:spcAft>
                <a:spcPts val="0"/>
              </a:spcAft>
              <a:buClr>
                <a:srgbClr val="C00000"/>
              </a:buClr>
              <a:buSzPts val="1200"/>
              <a:tabLst>
                <a:tab pos="208915" algn="l"/>
              </a:tabLst>
            </a:pPr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ea typeface="Wingdings" pitchFamily="2" charset="2"/>
                <a:cs typeface="Calibri" panose="020F0502020204030204" pitchFamily="34" charset="0"/>
              </a:rPr>
              <a:t>Гражданин Ерёмин, имеющий супругу и дочь, решил оставить всё своё имущество в наследство внуку. При каких условиях внук может стать единственным наследником гражданина</a:t>
            </a:r>
            <a:r>
              <a:rPr lang="ru-RU" sz="2400" b="1" spc="10" dirty="0">
                <a:solidFill>
                  <a:srgbClr val="C00000"/>
                </a:solidFill>
                <a:latin typeface="Arial" panose="020B0604020202020204" pitchFamily="34" charset="0"/>
                <a:ea typeface="Wingdings" pitchFamily="2" charset="2"/>
                <a:cs typeface="Calibri" panose="020F0502020204030204" pitchFamily="34" charset="0"/>
              </a:rPr>
              <a:t> </a:t>
            </a:r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ea typeface="Wingdings" pitchFamily="2" charset="2"/>
                <a:cs typeface="Calibri" panose="020F0502020204030204" pitchFamily="34" charset="0"/>
              </a:rPr>
              <a:t>Ерёмина?</a:t>
            </a:r>
            <a:endParaRPr lang="ru-RU" sz="2400" dirty="0">
              <a:latin typeface="Calibri" panose="020F0502020204030204" pitchFamily="34" charset="0"/>
              <a:ea typeface="Wingdings" pitchFamily="2" charset="2"/>
              <a:cs typeface="Wingdings" pitchFamily="2" charset="2"/>
            </a:endParaRPr>
          </a:p>
          <a:p>
            <a:pPr marL="342900" lvl="0" indent="-342900">
              <a:buSzPts val="1100"/>
              <a:buFont typeface="Calibri" panose="020F0502020204030204" pitchFamily="34" charset="0"/>
              <a:buAutoNum type="arabicParenR"/>
              <a:tabLst>
                <a:tab pos="379095" algn="l"/>
                <a:tab pos="380365" algn="l"/>
              </a:tabLst>
            </a:pPr>
            <a:r>
              <a:rPr lang="ru-RU" sz="2400" spc="-35" dirty="0">
                <a:latin typeface="Calibri" panose="020F0502020204030204" pitchFamily="34" charset="0"/>
                <a:ea typeface="Calibri" panose="020F0502020204030204" pitchFamily="34" charset="0"/>
              </a:rPr>
              <a:t>Наличие </a:t>
            </a:r>
            <a:r>
              <a:rPr lang="ru-RU" sz="2400" spc="-30" dirty="0">
                <a:latin typeface="Calibri" panose="020F0502020204030204" pitchFamily="34" charset="0"/>
                <a:ea typeface="Calibri" panose="020F0502020204030204" pitchFamily="34" charset="0"/>
              </a:rPr>
              <a:t>нотариально заверенного завещания</a:t>
            </a:r>
            <a:r>
              <a:rPr lang="ru-RU" sz="2400" spc="-195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ru-RU" sz="2400" spc="-30" dirty="0">
                <a:latin typeface="Calibri" panose="020F0502020204030204" pitchFamily="34" charset="0"/>
                <a:ea typeface="Calibri" panose="020F0502020204030204" pitchFamily="34" charset="0"/>
              </a:rPr>
              <a:t>Ерёмина.</a:t>
            </a:r>
            <a:endParaRPr lang="ru-RU" sz="2400" spc="-25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SzPts val="1100"/>
              <a:buFont typeface="Calibri" panose="020F0502020204030204" pitchFamily="34" charset="0"/>
              <a:buAutoNum type="arabicParenR"/>
              <a:tabLst>
                <a:tab pos="379095" algn="l"/>
                <a:tab pos="380365" algn="l"/>
              </a:tabLst>
            </a:pPr>
            <a:r>
              <a:rPr lang="ru-RU" sz="2400" spc="-30" dirty="0">
                <a:latin typeface="Calibri" panose="020F0502020204030204" pitchFamily="34" charset="0"/>
                <a:ea typeface="Calibri" panose="020F0502020204030204" pitchFamily="34" charset="0"/>
              </a:rPr>
              <a:t>Супруга </a:t>
            </a:r>
            <a:r>
              <a:rPr lang="ru-RU" sz="2400" spc="-25" dirty="0">
                <a:latin typeface="Calibri" panose="020F0502020204030204" pitchFamily="34" charset="0"/>
                <a:ea typeface="Calibri" panose="020F0502020204030204" pitchFamily="34" charset="0"/>
              </a:rPr>
              <a:t>и</a:t>
            </a:r>
            <a:r>
              <a:rPr lang="ru-RU" sz="2400" spc="-235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ru-RU" sz="2400" spc="-30" dirty="0">
                <a:latin typeface="Calibri" panose="020F0502020204030204" pitchFamily="34" charset="0"/>
                <a:ea typeface="Calibri" panose="020F0502020204030204" pitchFamily="34" charset="0"/>
              </a:rPr>
              <a:t>дочь Ерёмина являются </a:t>
            </a:r>
            <a:r>
              <a:rPr lang="ru-RU" sz="2400" spc="-35" dirty="0">
                <a:latin typeface="Calibri" panose="020F0502020204030204" pitchFamily="34" charset="0"/>
                <a:ea typeface="Calibri" panose="020F0502020204030204" pitchFamily="34" charset="0"/>
              </a:rPr>
              <a:t>трудоспособными.</a:t>
            </a:r>
            <a:endParaRPr lang="ru-RU" sz="2400" spc="-25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SzPts val="1100"/>
              <a:buFont typeface="Calibri" panose="020F0502020204030204" pitchFamily="34" charset="0"/>
              <a:buAutoNum type="arabicParenR"/>
              <a:tabLst>
                <a:tab pos="379095" algn="l"/>
                <a:tab pos="380365" algn="l"/>
              </a:tabLst>
            </a:pPr>
            <a:r>
              <a:rPr lang="ru-RU" sz="2400" spc="-30" dirty="0">
                <a:latin typeface="Calibri" panose="020F0502020204030204" pitchFamily="34" charset="0"/>
                <a:ea typeface="Calibri" panose="020F0502020204030204" pitchFamily="34" charset="0"/>
              </a:rPr>
              <a:t>Ерёмин является </a:t>
            </a:r>
            <a:r>
              <a:rPr lang="ru-RU" sz="2400" spc="-35" dirty="0">
                <a:latin typeface="Calibri" panose="020F0502020204030204" pitchFamily="34" charset="0"/>
                <a:ea typeface="Calibri" panose="020F0502020204030204" pitchFamily="34" charset="0"/>
              </a:rPr>
              <a:t>дееспособным</a:t>
            </a:r>
            <a:r>
              <a:rPr lang="ru-RU" sz="2400" spc="-165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ru-RU" sz="2400" spc="-35" dirty="0">
                <a:latin typeface="Calibri" panose="020F0502020204030204" pitchFamily="34" charset="0"/>
                <a:ea typeface="Calibri" panose="020F0502020204030204" pitchFamily="34" charset="0"/>
              </a:rPr>
              <a:t>лицом.</a:t>
            </a:r>
            <a:endParaRPr lang="ru-RU" sz="2400" spc="-25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SzPts val="1100"/>
              <a:buFont typeface="Calibri" panose="020F0502020204030204" pitchFamily="34" charset="0"/>
              <a:buAutoNum type="arabicParenR"/>
              <a:tabLst>
                <a:tab pos="379095" algn="l"/>
                <a:tab pos="380365" algn="l"/>
              </a:tabLst>
            </a:pPr>
            <a:r>
              <a:rPr lang="ru-RU" sz="2400" spc="-25" dirty="0">
                <a:latin typeface="Calibri" panose="020F0502020204030204" pitchFamily="34" charset="0"/>
                <a:ea typeface="Calibri" panose="020F0502020204030204" pitchFamily="34" charset="0"/>
              </a:rPr>
              <a:t>Внук </a:t>
            </a:r>
            <a:r>
              <a:rPr lang="ru-RU" sz="2400" spc="-30" dirty="0">
                <a:latin typeface="Calibri" panose="020F0502020204030204" pitchFamily="34" charset="0"/>
                <a:ea typeface="Calibri" panose="020F0502020204030204" pitchFamily="34" charset="0"/>
              </a:rPr>
              <a:t>Ерёмина является</a:t>
            </a:r>
            <a:r>
              <a:rPr lang="ru-RU" sz="2400" spc="-140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ru-RU" sz="2400" spc="-35" dirty="0">
                <a:latin typeface="Calibri" panose="020F0502020204030204" pitchFamily="34" charset="0"/>
                <a:ea typeface="Calibri" panose="020F0502020204030204" pitchFamily="34" charset="0"/>
              </a:rPr>
              <a:t>совершеннолетним.</a:t>
            </a:r>
            <a:endParaRPr lang="ru-RU" sz="2400" spc="-25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407035" lvl="0" indent="-342900">
              <a:spcAft>
                <a:spcPts val="0"/>
              </a:spcAft>
              <a:buSzPts val="1100"/>
              <a:buFont typeface="Calibri" panose="020F0502020204030204" pitchFamily="34" charset="0"/>
              <a:buAutoNum type="arabicParenR"/>
              <a:tabLst>
                <a:tab pos="379095" algn="l"/>
                <a:tab pos="380365" algn="l"/>
              </a:tabLst>
            </a:pPr>
            <a:r>
              <a:rPr lang="ru-RU" sz="2400" spc="-25" dirty="0">
                <a:latin typeface="Calibri" panose="020F0502020204030204" pitchFamily="34" charset="0"/>
                <a:ea typeface="Calibri" panose="020F0502020204030204" pitchFamily="34" charset="0"/>
              </a:rPr>
              <a:t>Внук</a:t>
            </a:r>
            <a:r>
              <a:rPr lang="ru-RU" sz="2400" spc="-60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ru-RU" sz="2400" spc="-35" dirty="0">
                <a:latin typeface="Calibri" panose="020F0502020204030204" pitchFamily="34" charset="0"/>
                <a:ea typeface="Calibri" panose="020F0502020204030204" pitchFamily="34" charset="0"/>
              </a:rPr>
              <a:t>проживает</a:t>
            </a:r>
            <a:r>
              <a:rPr lang="ru-RU" sz="2400" spc="-50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ru-RU" sz="2400" spc="-30" dirty="0">
                <a:latin typeface="Calibri" panose="020F0502020204030204" pitchFamily="34" charset="0"/>
                <a:ea typeface="Calibri" panose="020F0502020204030204" pitchFamily="34" charset="0"/>
              </a:rPr>
              <a:t>вместе</a:t>
            </a:r>
            <a:r>
              <a:rPr lang="ru-RU" sz="2400" spc="-60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ru-RU" sz="2400" spc="-25" dirty="0">
                <a:latin typeface="Calibri" panose="020F0502020204030204" pitchFamily="34" charset="0"/>
                <a:ea typeface="Calibri" panose="020F0502020204030204" pitchFamily="34" charset="0"/>
              </a:rPr>
              <a:t>с</a:t>
            </a:r>
            <a:r>
              <a:rPr lang="ru-RU" sz="2400" spc="-65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ru-RU" sz="2400" spc="-35" dirty="0">
                <a:latin typeface="Calibri" panose="020F0502020204030204" pitchFamily="34" charset="0"/>
                <a:ea typeface="Calibri" panose="020F0502020204030204" pitchFamily="34" charset="0"/>
              </a:rPr>
              <a:t>Ерёминым</a:t>
            </a:r>
            <a:r>
              <a:rPr lang="ru-RU" sz="2400" spc="-70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ru-RU" sz="2400" spc="-25" dirty="0">
                <a:latin typeface="Calibri" panose="020F0502020204030204" pitchFamily="34" charset="0"/>
                <a:ea typeface="Calibri" panose="020F0502020204030204" pitchFamily="34" charset="0"/>
              </a:rPr>
              <a:t>и</a:t>
            </a:r>
            <a:r>
              <a:rPr lang="ru-RU" sz="2400" spc="-65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ru-RU" sz="2400" spc="-30" dirty="0">
                <a:latin typeface="Calibri" panose="020F0502020204030204" pitchFamily="34" charset="0"/>
                <a:ea typeface="Calibri" panose="020F0502020204030204" pitchFamily="34" charset="0"/>
              </a:rPr>
              <a:t>находится</a:t>
            </a:r>
            <a:r>
              <a:rPr lang="ru-RU" sz="2400" spc="-60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ru-RU" sz="2400" spc="-25" dirty="0">
                <a:latin typeface="Calibri" panose="020F0502020204030204" pitchFamily="34" charset="0"/>
                <a:ea typeface="Calibri" panose="020F0502020204030204" pitchFamily="34" charset="0"/>
              </a:rPr>
              <a:t>у</a:t>
            </a:r>
            <a:r>
              <a:rPr lang="ru-RU" sz="2400" spc="-60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ru-RU" sz="2400" spc="-25" dirty="0">
                <a:latin typeface="Calibri" panose="020F0502020204030204" pitchFamily="34" charset="0"/>
                <a:ea typeface="Calibri" panose="020F0502020204030204" pitchFamily="34" charset="0"/>
              </a:rPr>
              <a:t>него</a:t>
            </a:r>
            <a:r>
              <a:rPr lang="ru-RU" sz="2400" spc="-70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ru-RU" sz="2400" spc="-15" dirty="0">
                <a:latin typeface="Calibri" panose="020F0502020204030204" pitchFamily="34" charset="0"/>
                <a:ea typeface="Calibri" panose="020F0502020204030204" pitchFamily="34" charset="0"/>
              </a:rPr>
              <a:t>на </a:t>
            </a:r>
            <a:r>
              <a:rPr lang="ru-RU" sz="2400" spc="-35" dirty="0">
                <a:latin typeface="Calibri" panose="020F0502020204030204" pitchFamily="34" charset="0"/>
                <a:ea typeface="Calibri" panose="020F0502020204030204" pitchFamily="34" charset="0"/>
              </a:rPr>
              <a:t>иждивении.</a:t>
            </a:r>
            <a:endParaRPr lang="ru-RU" sz="2400" spc="-25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447316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0EB4210-327E-C745-9901-D961BA987BE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5535763" y="-190082"/>
            <a:ext cx="12873449" cy="8519883"/>
          </a:xfrm>
          <a:prstGeom prst="rect">
            <a:avLst/>
          </a:prstGeom>
        </p:spPr>
      </p:pic>
      <p:pic>
        <p:nvPicPr>
          <p:cNvPr id="4" name="Picture 5">
            <a:extLst>
              <a:ext uri="{FF2B5EF4-FFF2-40B4-BE49-F238E27FC236}">
                <a16:creationId xmlns:a16="http://schemas.microsoft.com/office/drawing/2014/main" id="{1BD490CE-1A3F-7A42-8CAD-7C390A4EF75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8040136" y="4636301"/>
            <a:ext cx="3754419" cy="3071798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8F995D46-77F3-B640-8849-6BC525240507}"/>
              </a:ext>
            </a:extLst>
          </p:cNvPr>
          <p:cNvSpPr/>
          <p:nvPr/>
        </p:nvSpPr>
        <p:spPr>
          <a:xfrm>
            <a:off x="397445" y="533400"/>
            <a:ext cx="11108755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93345" lvl="0">
              <a:spcBef>
                <a:spcPts val="1180"/>
              </a:spcBef>
              <a:spcAft>
                <a:spcPts val="0"/>
              </a:spcAft>
              <a:buClr>
                <a:srgbClr val="C00000"/>
              </a:buClr>
              <a:buSzPts val="1200"/>
              <a:tabLst>
                <a:tab pos="208915" algn="l"/>
              </a:tabLst>
            </a:pPr>
            <a:r>
              <a:rPr lang="ru-RU" sz="2800" b="1" kern="0" dirty="0">
                <a:solidFill>
                  <a:srgbClr val="C00000"/>
                </a:solidFill>
                <a:latin typeface="Arial" panose="020B0604020202020204" pitchFamily="34" charset="0"/>
                <a:ea typeface="Wingdings" pitchFamily="2" charset="2"/>
                <a:cs typeface="Wingdings" pitchFamily="2" charset="2"/>
              </a:rPr>
              <a:t>Гражданин Иванов скончался, не оставив завещания. Кто из перечисленных ниже родственников гражданина Иванова признаётся его наследником первой очереди по</a:t>
            </a:r>
            <a:r>
              <a:rPr lang="ru-RU" sz="2800" b="1" kern="0" spc="-95" dirty="0">
                <a:solidFill>
                  <a:srgbClr val="C00000"/>
                </a:solidFill>
                <a:latin typeface="Arial" panose="020B0604020202020204" pitchFamily="34" charset="0"/>
                <a:ea typeface="Wingdings" pitchFamily="2" charset="2"/>
                <a:cs typeface="Wingdings" pitchFamily="2" charset="2"/>
              </a:rPr>
              <a:t> </a:t>
            </a:r>
            <a:r>
              <a:rPr lang="ru-RU" sz="2800" b="1" kern="0" dirty="0">
                <a:solidFill>
                  <a:srgbClr val="C00000"/>
                </a:solidFill>
                <a:latin typeface="Arial" panose="020B0604020202020204" pitchFamily="34" charset="0"/>
                <a:ea typeface="Wingdings" pitchFamily="2" charset="2"/>
                <a:cs typeface="Wingdings" pitchFamily="2" charset="2"/>
              </a:rPr>
              <a:t>закону?</a:t>
            </a:r>
            <a:endParaRPr lang="ru-RU" sz="2800" b="1" kern="0" dirty="0">
              <a:latin typeface="Arial" panose="020B0604020202020204" pitchFamily="34" charset="0"/>
              <a:ea typeface="Wingdings" pitchFamily="2" charset="2"/>
              <a:cs typeface="Wingdings" pitchFamily="2" charset="2"/>
            </a:endParaRPr>
          </a:p>
          <a:p>
            <a:pPr marL="342900" lvl="0" indent="-342900">
              <a:buSzPts val="1100"/>
              <a:buFont typeface="Calibri" panose="020F0502020204030204" pitchFamily="34" charset="0"/>
              <a:buAutoNum type="arabicParenR"/>
              <a:tabLst>
                <a:tab pos="379095" algn="l"/>
                <a:tab pos="380365" algn="l"/>
              </a:tabLst>
            </a:pPr>
            <a:r>
              <a:rPr lang="ru-RU" sz="2800" spc="-30" dirty="0">
                <a:latin typeface="Calibri" panose="020F0502020204030204" pitchFamily="34" charset="0"/>
                <a:ea typeface="Calibri" panose="020F0502020204030204" pitchFamily="34" charset="0"/>
              </a:rPr>
              <a:t>Вдова</a:t>
            </a:r>
            <a:r>
              <a:rPr lang="ru-RU" sz="2800" spc="-55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ru-RU" sz="2800" kern="0" dirty="0">
                <a:latin typeface="Arial" panose="020B0604020202020204" pitchFamily="34" charset="0"/>
                <a:ea typeface="Wingdings" pitchFamily="2" charset="2"/>
                <a:cs typeface="Wingdings" pitchFamily="2" charset="2"/>
              </a:rPr>
              <a:t>Иванова</a:t>
            </a:r>
            <a:r>
              <a:rPr lang="ru-RU" sz="2800" spc="-35" dirty="0">
                <a:latin typeface="Calibri" panose="020F0502020204030204" pitchFamily="34" charset="0"/>
                <a:ea typeface="Calibri" panose="020F0502020204030204" pitchFamily="34" charset="0"/>
              </a:rPr>
              <a:t>;</a:t>
            </a:r>
            <a:endParaRPr lang="ru-RU" sz="2800" spc="-25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SzPts val="1100"/>
              <a:buFont typeface="Calibri" panose="020F0502020204030204" pitchFamily="34" charset="0"/>
              <a:buAutoNum type="arabicParenR"/>
              <a:tabLst>
                <a:tab pos="379095" algn="l"/>
                <a:tab pos="380365" algn="l"/>
              </a:tabLst>
            </a:pPr>
            <a:r>
              <a:rPr lang="ru-RU" sz="2800" spc="-35" dirty="0">
                <a:latin typeface="Calibri" panose="020F0502020204030204" pitchFamily="34" charset="0"/>
                <a:ea typeface="Calibri" panose="020F0502020204030204" pitchFamily="34" charset="0"/>
              </a:rPr>
              <a:t>Совершеннолетний трудоспособный </a:t>
            </a:r>
            <a:r>
              <a:rPr lang="ru-RU" sz="2800" spc="-30" dirty="0">
                <a:latin typeface="Calibri" panose="020F0502020204030204" pitchFamily="34" charset="0"/>
                <a:ea typeface="Calibri" panose="020F0502020204030204" pitchFamily="34" charset="0"/>
              </a:rPr>
              <a:t>пасынок</a:t>
            </a:r>
            <a:r>
              <a:rPr lang="ru-RU" sz="2800" spc="-140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ru-RU" sz="2800" kern="0" dirty="0">
                <a:latin typeface="Arial" panose="020B0604020202020204" pitchFamily="34" charset="0"/>
                <a:ea typeface="Wingdings" pitchFamily="2" charset="2"/>
                <a:cs typeface="Wingdings" pitchFamily="2" charset="2"/>
              </a:rPr>
              <a:t>Иванова</a:t>
            </a:r>
            <a:r>
              <a:rPr lang="ru-RU" sz="2800" spc="-35" dirty="0">
                <a:latin typeface="Calibri" panose="020F0502020204030204" pitchFamily="34" charset="0"/>
                <a:ea typeface="Calibri" panose="020F0502020204030204" pitchFamily="34" charset="0"/>
              </a:rPr>
              <a:t>;</a:t>
            </a:r>
            <a:endParaRPr lang="ru-RU" sz="2800" spc="-25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SzPts val="1100"/>
              <a:buFont typeface="Calibri" panose="020F0502020204030204" pitchFamily="34" charset="0"/>
              <a:buAutoNum type="arabicParenR"/>
              <a:tabLst>
                <a:tab pos="379095" algn="l"/>
                <a:tab pos="380365" algn="l"/>
              </a:tabLst>
            </a:pPr>
            <a:r>
              <a:rPr lang="ru-RU" sz="2800" spc="-30" dirty="0">
                <a:latin typeface="Calibri" panose="020F0502020204030204" pitchFamily="34" charset="0"/>
                <a:ea typeface="Calibri" panose="020F0502020204030204" pitchFamily="34" charset="0"/>
              </a:rPr>
              <a:t>Мать</a:t>
            </a:r>
            <a:r>
              <a:rPr lang="ru-RU" sz="2800" spc="-55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ru-RU" sz="2800" kern="0" dirty="0">
                <a:latin typeface="Arial" panose="020B0604020202020204" pitchFamily="34" charset="0"/>
                <a:ea typeface="Wingdings" pitchFamily="2" charset="2"/>
                <a:cs typeface="Wingdings" pitchFamily="2" charset="2"/>
              </a:rPr>
              <a:t>Иванова</a:t>
            </a:r>
            <a:r>
              <a:rPr lang="ru-RU" sz="2800" spc="-35" dirty="0">
                <a:latin typeface="Calibri" panose="020F0502020204030204" pitchFamily="34" charset="0"/>
                <a:ea typeface="Calibri" panose="020F0502020204030204" pitchFamily="34" charset="0"/>
              </a:rPr>
              <a:t>;</a:t>
            </a:r>
            <a:endParaRPr lang="ru-RU" sz="2800" spc="-25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SzPts val="1100"/>
              <a:buFont typeface="Calibri" panose="020F0502020204030204" pitchFamily="34" charset="0"/>
              <a:buAutoNum type="arabicParenR"/>
              <a:tabLst>
                <a:tab pos="379095" algn="l"/>
                <a:tab pos="380365" algn="l"/>
              </a:tabLst>
            </a:pPr>
            <a:r>
              <a:rPr lang="ru-RU" sz="2800" spc="-30" dirty="0">
                <a:latin typeface="Calibri" panose="020F0502020204030204" pitchFamily="34" charset="0"/>
                <a:ea typeface="Calibri" panose="020F0502020204030204" pitchFamily="34" charset="0"/>
              </a:rPr>
              <a:t>Сестра</a:t>
            </a:r>
            <a:r>
              <a:rPr lang="ru-RU" sz="2800" spc="-70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ru-RU" sz="2800" kern="0" dirty="0">
                <a:latin typeface="Arial" panose="020B0604020202020204" pitchFamily="34" charset="0"/>
                <a:ea typeface="Wingdings" pitchFamily="2" charset="2"/>
                <a:cs typeface="Wingdings" pitchFamily="2" charset="2"/>
              </a:rPr>
              <a:t>Иванова</a:t>
            </a:r>
            <a:r>
              <a:rPr lang="ru-RU" sz="2800" spc="-35" dirty="0">
                <a:latin typeface="Calibri" panose="020F0502020204030204" pitchFamily="34" charset="0"/>
                <a:ea typeface="Calibri" panose="020F0502020204030204" pitchFamily="34" charset="0"/>
              </a:rPr>
              <a:t>;</a:t>
            </a:r>
            <a:endParaRPr lang="ru-RU" sz="2800" spc="-25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SzPts val="1100"/>
              <a:buFont typeface="Calibri" panose="020F0502020204030204" pitchFamily="34" charset="0"/>
              <a:buAutoNum type="arabicParenR"/>
              <a:tabLst>
                <a:tab pos="379095" algn="l"/>
                <a:tab pos="380365" algn="l"/>
              </a:tabLst>
            </a:pPr>
            <a:r>
              <a:rPr lang="ru-RU" sz="2800" spc="-35" dirty="0">
                <a:latin typeface="Calibri" panose="020F0502020204030204" pitchFamily="34" charset="0"/>
                <a:ea typeface="Calibri" panose="020F0502020204030204" pitchFamily="34" charset="0"/>
              </a:rPr>
              <a:t>Бабушка</a:t>
            </a:r>
            <a:r>
              <a:rPr lang="ru-RU" sz="2800" spc="-55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ru-RU" sz="2800" kern="0" dirty="0">
                <a:latin typeface="Arial" panose="020B0604020202020204" pitchFamily="34" charset="0"/>
                <a:ea typeface="Wingdings" pitchFamily="2" charset="2"/>
                <a:cs typeface="Wingdings" pitchFamily="2" charset="2"/>
              </a:rPr>
              <a:t>Иванова</a:t>
            </a:r>
            <a:r>
              <a:rPr lang="ru-RU" sz="2800" spc="-35" dirty="0">
                <a:latin typeface="Calibri" panose="020F0502020204030204" pitchFamily="34" charset="0"/>
                <a:ea typeface="Calibri" panose="020F0502020204030204" pitchFamily="34" charset="0"/>
              </a:rPr>
              <a:t>;</a:t>
            </a:r>
          </a:p>
          <a:p>
            <a:pPr marL="342900" lvl="0" indent="-342900">
              <a:buSzPts val="1100"/>
              <a:buFont typeface="Calibri" panose="020F0502020204030204" pitchFamily="34" charset="0"/>
              <a:buAutoNum type="arabicParenR"/>
              <a:tabLst>
                <a:tab pos="379095" algn="l"/>
                <a:tab pos="380365" algn="l"/>
              </a:tabLst>
            </a:pPr>
            <a:r>
              <a:rPr lang="ru-RU" sz="2800" dirty="0"/>
              <a:t>Несовершеннолетний племянник </a:t>
            </a:r>
            <a:r>
              <a:rPr lang="ru-RU" sz="2800" kern="0" dirty="0">
                <a:latin typeface="Arial" panose="020B0604020202020204" pitchFamily="34" charset="0"/>
                <a:ea typeface="Wingdings" pitchFamily="2" charset="2"/>
                <a:cs typeface="Wingdings" pitchFamily="2" charset="2"/>
              </a:rPr>
              <a:t>Иванова</a:t>
            </a:r>
            <a:r>
              <a:rPr lang="ru-RU" sz="2800" dirty="0"/>
              <a:t>, проживавший на его иждивении в течение 3 лет </a:t>
            </a:r>
            <a:endParaRPr lang="ru-RU" sz="2800" spc="-25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00315E3-0F4B-5D48-918C-3A93DA8D7AD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0472017" y="1564503"/>
            <a:ext cx="3754419" cy="3071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55470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AD221145-43D9-3845-97FD-EC7111733850}"/>
              </a:ext>
            </a:extLst>
          </p:cNvPr>
          <p:cNvSpPr/>
          <p:nvPr/>
        </p:nvSpPr>
        <p:spPr>
          <a:xfrm>
            <a:off x="891822" y="797511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pc="-3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Гражданин </a:t>
            </a:r>
            <a:r>
              <a:rPr lang="ru-RU" spc="-15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Г. </a:t>
            </a:r>
            <a:r>
              <a:rPr lang="ru-RU" spc="-35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скончался, </a:t>
            </a:r>
            <a:r>
              <a:rPr lang="ru-RU" spc="-3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оставив </a:t>
            </a:r>
            <a:r>
              <a:rPr lang="ru-RU" spc="-35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завещание. </a:t>
            </a:r>
            <a:r>
              <a:rPr lang="ru-RU" spc="-25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Все </a:t>
            </a:r>
            <a:r>
              <a:rPr lang="ru-RU" spc="-35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принадлежавшее</a:t>
            </a:r>
            <a:r>
              <a:rPr lang="ru-RU" spc="-95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ru-RU" spc="-25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ему</a:t>
            </a:r>
            <a:r>
              <a:rPr lang="ru-RU" spc="-95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ru-RU" spc="-35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имущество</a:t>
            </a:r>
            <a:r>
              <a:rPr lang="ru-RU" spc="-105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ru-RU" spc="-2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он</a:t>
            </a:r>
            <a:r>
              <a:rPr lang="ru-RU" spc="-9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ru-RU" spc="-3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оставил</a:t>
            </a:r>
            <a:r>
              <a:rPr lang="ru-RU" spc="-10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ru-RU" spc="-3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своей</a:t>
            </a:r>
            <a:r>
              <a:rPr lang="ru-RU" spc="-10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ru-RU" spc="-3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второй</a:t>
            </a:r>
            <a:r>
              <a:rPr lang="ru-RU" spc="-95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ru-RU" spc="-3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жене. </a:t>
            </a:r>
            <a:r>
              <a:rPr lang="ru-RU" spc="-25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От </a:t>
            </a:r>
            <a:r>
              <a:rPr lang="ru-RU" spc="-3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первого брака </a:t>
            </a:r>
            <a:r>
              <a:rPr lang="ru-RU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у </a:t>
            </a:r>
            <a:r>
              <a:rPr lang="ru-RU" spc="-25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него </a:t>
            </a:r>
            <a:r>
              <a:rPr lang="ru-RU" spc="-3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осталось двое </a:t>
            </a:r>
            <a:r>
              <a:rPr lang="ru-RU" spc="-25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детей, </a:t>
            </a:r>
            <a:r>
              <a:rPr lang="ru-RU" spc="-3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один </a:t>
            </a:r>
            <a:r>
              <a:rPr lang="ru-RU" spc="-2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из </a:t>
            </a:r>
            <a:r>
              <a:rPr lang="ru-RU" spc="-3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сыновей </a:t>
            </a:r>
            <a:r>
              <a:rPr lang="ru-RU" spc="-35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несовершеннолетний. </a:t>
            </a:r>
            <a:r>
              <a:rPr lang="ru-RU" spc="-3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Также </a:t>
            </a:r>
            <a:r>
              <a:rPr lang="ru-RU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у </a:t>
            </a:r>
            <a:r>
              <a:rPr lang="ru-RU" spc="-25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него </a:t>
            </a:r>
            <a:r>
              <a:rPr lang="ru-RU" spc="-3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осталась 76-летняя мать. </a:t>
            </a:r>
            <a:r>
              <a:rPr lang="ru-RU" spc="-35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Завещание </a:t>
            </a:r>
            <a:r>
              <a:rPr lang="ru-RU" spc="-3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было оспорено </a:t>
            </a:r>
            <a:r>
              <a:rPr lang="ru-RU" spc="-35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родственниками </a:t>
            </a:r>
            <a:r>
              <a:rPr lang="ru-RU" spc="-3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умершего </a:t>
            </a:r>
            <a:r>
              <a:rPr lang="ru-RU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в </a:t>
            </a:r>
            <a:r>
              <a:rPr lang="ru-RU" spc="-25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суде. </a:t>
            </a:r>
            <a:r>
              <a:rPr lang="ru-RU" spc="-3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Какое </a:t>
            </a:r>
            <a:r>
              <a:rPr lang="ru-RU" spc="-35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решение может </a:t>
            </a:r>
            <a:r>
              <a:rPr lang="ru-RU" spc="-3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принять</a:t>
            </a:r>
            <a:r>
              <a:rPr lang="ru-RU" spc="-16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ru-RU" spc="-25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суд?</a:t>
            </a:r>
            <a:r>
              <a:rPr lang="ru-RU" dirty="0"/>
              <a:t> </a:t>
            </a:r>
          </a:p>
        </p:txBody>
      </p:sp>
      <p:pic>
        <p:nvPicPr>
          <p:cNvPr id="4" name="Picture 5">
            <a:extLst>
              <a:ext uri="{FF2B5EF4-FFF2-40B4-BE49-F238E27FC236}">
                <a16:creationId xmlns:a16="http://schemas.microsoft.com/office/drawing/2014/main" id="{1F2139F4-B76B-D94F-A855-EBB23617FE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7751781" y="3100402"/>
            <a:ext cx="3754419" cy="3071798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9B5EE7A-AA9B-954D-8FFD-3752886B630A}"/>
              </a:ext>
            </a:extLst>
          </p:cNvPr>
          <p:cNvSpPr/>
          <p:nvPr/>
        </p:nvSpPr>
        <p:spPr>
          <a:xfrm>
            <a:off x="1021604" y="2915736"/>
            <a:ext cx="36238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Приведите не менее трех</a:t>
            </a:r>
            <a:r>
              <a:rPr lang="ru-RU" spc="-195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ru-RU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позиций</a:t>
            </a:r>
            <a:r>
              <a:rPr lang="ru-R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9536053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1416</Words>
  <Application>Microsoft Macintosh PowerPoint</Application>
  <PresentationFormat>Широкоэкранный</PresentationFormat>
  <Paragraphs>166</Paragraphs>
  <Slides>27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5" baseType="lpstr">
      <vt:lpstr>Arial</vt:lpstr>
      <vt:lpstr>Calibri</vt:lpstr>
      <vt:lpstr>Calibri Light</vt:lpstr>
      <vt:lpstr>Century Gothic</vt:lpstr>
      <vt:lpstr>Roboto</vt:lpstr>
      <vt:lpstr>Times New Roman</vt:lpstr>
      <vt:lpstr>Verdana</vt:lpstr>
      <vt:lpstr>Тема Office</vt:lpstr>
      <vt:lpstr>Имущественные и неимущественные права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Имущественные и неимущественные права</dc:title>
  <dc:creator>Microsoft Office User</dc:creator>
  <cp:lastModifiedBy>Microsoft Office User</cp:lastModifiedBy>
  <cp:revision>1</cp:revision>
  <dcterms:created xsi:type="dcterms:W3CDTF">2022-02-17T11:35:27Z</dcterms:created>
  <dcterms:modified xsi:type="dcterms:W3CDTF">2022-02-17T12:37:45Z</dcterms:modified>
</cp:coreProperties>
</file>