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0" r:id="rId3"/>
    <p:sldId id="279" r:id="rId4"/>
    <p:sldId id="275" r:id="rId5"/>
    <p:sldId id="266" r:id="rId6"/>
    <p:sldId id="304" r:id="rId7"/>
    <p:sldId id="296" r:id="rId8"/>
    <p:sldId id="295" r:id="rId9"/>
    <p:sldId id="257" r:id="rId10"/>
    <p:sldId id="294" r:id="rId11"/>
    <p:sldId id="292" r:id="rId12"/>
    <p:sldId id="267" r:id="rId13"/>
    <p:sldId id="318" r:id="rId14"/>
    <p:sldId id="315" r:id="rId15"/>
    <p:sldId id="316" r:id="rId16"/>
    <p:sldId id="317" r:id="rId17"/>
    <p:sldId id="272" r:id="rId18"/>
    <p:sldId id="311" r:id="rId19"/>
    <p:sldId id="319" r:id="rId20"/>
    <p:sldId id="282" r:id="rId21"/>
    <p:sldId id="291" r:id="rId22"/>
    <p:sldId id="288" r:id="rId23"/>
    <p:sldId id="262" r:id="rId24"/>
    <p:sldId id="321" r:id="rId25"/>
    <p:sldId id="281" r:id="rId26"/>
    <p:sldId id="261" r:id="rId27"/>
    <p:sldId id="265" r:id="rId28"/>
    <p:sldId id="299" r:id="rId29"/>
    <p:sldId id="302" r:id="rId30"/>
    <p:sldId id="259" r:id="rId31"/>
    <p:sldId id="274" r:id="rId32"/>
    <p:sldId id="313" r:id="rId33"/>
    <p:sldId id="314" r:id="rId3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97"/>
    <p:restoredTop sz="94705"/>
  </p:normalViewPr>
  <p:slideViewPr>
    <p:cSldViewPr snapToGrid="0" snapToObjects="1">
      <p:cViewPr varScale="1">
        <p:scale>
          <a:sx n="117" d="100"/>
          <a:sy n="117" d="100"/>
        </p:scale>
        <p:origin x="46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8265D5-1924-5748-BCB9-15C1FDBB74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6A217D9-F6C9-2843-A3FC-0A6144543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2B542D0-1E1C-3A47-AF2D-8232C32CB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12.04.2023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75AC95-3C60-7F42-8381-E1BC1E225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D25C167-8442-F845-BD6F-5F3BE1069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983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C0A2E8-DDD0-3049-A48B-259836219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91503A-A88A-DE43-AEF6-1C8E4B2CB7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254776-F840-B047-B5A0-510FD9F8A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12.04.2023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DBB8EE0-082F-264A-88BC-AD3E75B76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700D2CE-F7E5-B74E-8580-971AC80F4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9711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1DB131-A7CC-BB4C-8D77-3B75B697E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F89BCA6-1599-3742-AC06-8EAB504D75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81047D-48A2-1443-8E46-CC24D9E38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12.04.2023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D4A3151-AE6D-9143-B20E-7FEBA2516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8C5137-B7D6-6647-B68E-3D2E958DA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97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8591B5-0167-4F42-B2B0-406D131F6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6C8154-56FF-8741-B851-83F97012CD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8CAA5F8-4606-B348-9FCF-7F92F4969C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92C8514-6D44-E141-8608-947F68AC7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12.04.2023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172CAD1-4BC1-574A-874B-EE2E92932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FCFBF97-E8F8-CF4F-AD86-D06BF41D4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027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180105-A22A-8743-B8A2-EEE3F1FC9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4470419-B318-EE4D-8CEA-DA19745CE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E890337-50B2-F347-B6E9-12A6AB7980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5B634A1-09A4-B947-A445-B65060E1D9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CA0BF87-6D5A-9D40-9E27-7EB1A86047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0362427-9B2B-A54F-BAB8-1AC1973C3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12.04.2023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DCE2886-C1FA-B842-919D-B50C582BC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905142D-554E-1B4C-9182-BD4A844CA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407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6194BB-A6A8-C646-BBB4-F2197F88A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792BEA1-3E88-0841-A612-49CE4DBC5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12.04.2023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00D5323-26BC-A942-B16E-5E8BDECA9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B67BFF6-9A6D-1742-A67D-E0F7B0935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1654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B9036E8-87C7-9C44-88D3-B811103E6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12.04.2023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48F02CC-1A92-CA40-8898-D3239A119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BCCE068-9958-7948-B884-B998D9EB4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20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7B35FE-4B84-5240-931F-76CE18BEE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353AE67-888D-2F47-AE7C-6CFF84DDD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A73B245-D99F-D14F-9C5F-750832263C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35B52AC-5851-384D-BAC3-A612B63FF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12.04.2023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C96D1AD-83F0-5446-B0EA-A331C1DB2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BF5E650-7E5F-6F49-8055-29FC9AC5D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902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DB4E81-BD73-E449-8CD9-A8EF471C2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3607515-462F-3B47-B08E-1A4190A9F0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125EA3F-EE69-3D4D-9134-566A02C3A9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E89FEAF-561A-274A-A935-1EE0AA8A7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12.04.2023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3B5A53E-5B6C-3147-A6FC-9259F7D34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2F6E8C9-5BDC-D048-B742-7E039D60A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62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2C9725-5286-4642-ACBB-6BA14A47A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055B54E-CDF4-C54E-BB50-37FF86435E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F47DC1B-7D05-FE46-95B3-CD65DCD89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12.04.2023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DDDE5F6-D1AB-D14A-AEE1-C8C536CE5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835521-3AE3-2245-89B4-3B79E86A1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8088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7F6606A-2887-5C43-BCD6-4B0A05BD92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3448F61-3692-F54F-974C-52E562C295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35ED0E1-058F-B244-9B36-8DE062828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12.04.2023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4E993C9-3363-894E-95F8-BA7F3F6A1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EA0D0A8-695C-6540-847A-73F1CA7FD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663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BDFCEC-195D-2D4D-B4D4-18D5F2033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3BF6620-E689-304A-94B5-2DCB766917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EF24C3-E8B5-E647-A46C-AA27F5342A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937AB-E668-C845-8877-8A1216685445}" type="datetimeFigureOut">
              <a:rPr lang="ru-RU" smtClean="0"/>
              <a:t>12.04.2023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6B5BE54-9206-9748-81CC-807F481A13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B6B5D31-7377-3C41-803B-56531F20B9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142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svg"/><Relationship Id="rId4" Type="http://schemas.openxmlformats.org/officeDocument/2006/relationships/image" Target="../media/image2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7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tif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33.tif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tif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E6DA4-73E3-3E40-A1B6-4E84902A5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793" y="1049867"/>
            <a:ext cx="7672039" cy="3307644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Правоохранительные органы и судебная система РФ</a:t>
            </a:r>
            <a:br>
              <a:rPr lang="ru-RU" dirty="0"/>
            </a:br>
            <a:r>
              <a:rPr lang="ru-RU" b="1" dirty="0"/>
              <a:t>Международное право</a:t>
            </a:r>
            <a:endParaRPr lang="ru-RU" dirty="0"/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91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6791740">
            <a:off x="9810221" y="2898162"/>
            <a:ext cx="2075159" cy="201479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8301789" y="3726028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9708276" y="4301501"/>
            <a:ext cx="3381357" cy="350399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10800000">
            <a:off x="7507933" y="3615293"/>
            <a:ext cx="3339867" cy="3242707"/>
          </a:xfrm>
          <a:prstGeom prst="rect">
            <a:avLst/>
          </a:prstGeom>
        </p:spPr>
      </p:pic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1FA0E616-6209-FD45-8A15-ED424AE3EF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839181"/>
              </p:ext>
            </p:extLst>
          </p:nvPr>
        </p:nvGraphicFramePr>
        <p:xfrm>
          <a:off x="327377" y="209942"/>
          <a:ext cx="11071578" cy="5928744"/>
        </p:xfrm>
        <a:graphic>
          <a:graphicData uri="http://schemas.openxmlformats.org/drawingml/2006/table">
            <a:tbl>
              <a:tblPr firstRow="1" firstCol="1" bandRow="1"/>
              <a:tblGrid>
                <a:gridCol w="508116">
                  <a:extLst>
                    <a:ext uri="{9D8B030D-6E8A-4147-A177-3AD203B41FA5}">
                      <a16:colId xmlns:a16="http://schemas.microsoft.com/office/drawing/2014/main" val="2227404625"/>
                    </a:ext>
                  </a:extLst>
                </a:gridCol>
                <a:gridCol w="5027673">
                  <a:extLst>
                    <a:ext uri="{9D8B030D-6E8A-4147-A177-3AD203B41FA5}">
                      <a16:colId xmlns:a16="http://schemas.microsoft.com/office/drawing/2014/main" val="915095934"/>
                    </a:ext>
                  </a:extLst>
                </a:gridCol>
                <a:gridCol w="404115">
                  <a:extLst>
                    <a:ext uri="{9D8B030D-6E8A-4147-A177-3AD203B41FA5}">
                      <a16:colId xmlns:a16="http://schemas.microsoft.com/office/drawing/2014/main" val="3249259113"/>
                    </a:ext>
                  </a:extLst>
                </a:gridCol>
                <a:gridCol w="5131674">
                  <a:extLst>
                    <a:ext uri="{9D8B030D-6E8A-4147-A177-3AD203B41FA5}">
                      <a16:colId xmlns:a16="http://schemas.microsoft.com/office/drawing/2014/main" val="44820952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ФУНКЦИИ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ГОСУДАРСТВЕННЫЕ ОРГАНЫ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44368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разрешение правовых споров между фирмами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полиция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99225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борьба с уличной преступностью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суд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58619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надзор за соблюдением прав и свобод человека и гражданина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прокуратура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035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вынесение решения или приговора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69621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контроль за соблюдением законности всеми участниками общественной жизни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b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57762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5914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605936" y="3617657"/>
            <a:ext cx="2893803" cy="2809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473600" y="4795209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931589" y="5350077"/>
            <a:ext cx="3381357" cy="3503996"/>
          </a:xfrm>
          <a:prstGeom prst="rect">
            <a:avLst/>
          </a:prstGeom>
        </p:spPr>
      </p:pic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39E4F99E-3A4D-914C-B9BD-DC7CA8DD09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242728"/>
              </p:ext>
            </p:extLst>
          </p:nvPr>
        </p:nvGraphicFramePr>
        <p:xfrm>
          <a:off x="733778" y="351373"/>
          <a:ext cx="11034637" cy="3420937"/>
        </p:xfrm>
        <a:graphic>
          <a:graphicData uri="http://schemas.openxmlformats.org/drawingml/2006/table">
            <a:tbl>
              <a:tblPr firstRow="1" firstCol="1" bandRow="1"/>
              <a:tblGrid>
                <a:gridCol w="3280568">
                  <a:extLst>
                    <a:ext uri="{9D8B030D-6E8A-4147-A177-3AD203B41FA5}">
                      <a16:colId xmlns:a16="http://schemas.microsoft.com/office/drawing/2014/main" val="3743949731"/>
                    </a:ext>
                  </a:extLst>
                </a:gridCol>
                <a:gridCol w="7754069">
                  <a:extLst>
                    <a:ext uri="{9D8B030D-6E8A-4147-A177-3AD203B41FA5}">
                      <a16:colId xmlns:a16="http://schemas.microsoft.com/office/drawing/2014/main" val="3899104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ПРАВООХРАНИТЕЛЬНЫЕ ОРГАНЫ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ЗАДАЧИ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46420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……..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Охрана законности и общественного порядка, пресечение и предупреждение преступлений и др.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02722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Прокуратура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Надзор за соблюдением Конституции РФ и исполнением законов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94293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5654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4DEAE04-C217-9346-B264-7E188D59F1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4391431" y="3924741"/>
            <a:ext cx="9967994" cy="6596999"/>
          </a:xfrm>
          <a:prstGeom prst="rect">
            <a:avLst/>
          </a:prstGeom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69AC9270-650E-2049-BEC0-09A26CD995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712168"/>
              </p:ext>
            </p:extLst>
          </p:nvPr>
        </p:nvGraphicFramePr>
        <p:xfrm>
          <a:off x="838200" y="200187"/>
          <a:ext cx="10515600" cy="5928744"/>
        </p:xfrm>
        <a:graphic>
          <a:graphicData uri="http://schemas.openxmlformats.org/drawingml/2006/table">
            <a:tbl>
              <a:tblPr firstRow="1" firstCol="1" bandRow="1"/>
              <a:tblGrid>
                <a:gridCol w="471311">
                  <a:extLst>
                    <a:ext uri="{9D8B030D-6E8A-4147-A177-3AD203B41FA5}">
                      <a16:colId xmlns:a16="http://schemas.microsoft.com/office/drawing/2014/main" val="2062595164"/>
                    </a:ext>
                  </a:extLst>
                </a:gridCol>
                <a:gridCol w="4786489">
                  <a:extLst>
                    <a:ext uri="{9D8B030D-6E8A-4147-A177-3AD203B41FA5}">
                      <a16:colId xmlns:a16="http://schemas.microsoft.com/office/drawing/2014/main" val="451111099"/>
                    </a:ext>
                  </a:extLst>
                </a:gridCol>
                <a:gridCol w="395111">
                  <a:extLst>
                    <a:ext uri="{9D8B030D-6E8A-4147-A177-3AD203B41FA5}">
                      <a16:colId xmlns:a16="http://schemas.microsoft.com/office/drawing/2014/main" val="2427389826"/>
                    </a:ext>
                  </a:extLst>
                </a:gridCol>
                <a:gridCol w="4862689">
                  <a:extLst>
                    <a:ext uri="{9D8B030D-6E8A-4147-A177-3AD203B41FA5}">
                      <a16:colId xmlns:a16="http://schemas.microsoft.com/office/drawing/2014/main" val="271648079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ФУНКЦИИ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ГОСУДАРСТВЕННЫЕ ОРГАНЫ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20052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надзор за расследованием уголовных дел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суд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1815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вынесение решения или приговора</a:t>
                      </a:r>
                      <a:r>
                        <a:rPr lang="en-US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прокуратура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79737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представление государственного обвинения в суде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полиция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634106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разрешение правовых споров между гражданами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54393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борьба с уличной преступностью</a:t>
                      </a:r>
                      <a:r>
                        <a:rPr lang="en-US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9168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6165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668943" y="4026340"/>
            <a:ext cx="9967994" cy="6596999"/>
          </a:xfrm>
          <a:prstGeom prst="rect">
            <a:avLst/>
          </a:prstGeom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765E753E-5B48-3648-878E-E7FCD1B4D4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5555609"/>
              </p:ext>
            </p:extLst>
          </p:nvPr>
        </p:nvGraphicFramePr>
        <p:xfrm>
          <a:off x="551745" y="750054"/>
          <a:ext cx="11088510" cy="3420937"/>
        </p:xfrm>
        <a:graphic>
          <a:graphicData uri="http://schemas.openxmlformats.org/drawingml/2006/table">
            <a:tbl>
              <a:tblPr firstRow="1" firstCol="1" bandRow="1"/>
              <a:tblGrid>
                <a:gridCol w="3296584">
                  <a:extLst>
                    <a:ext uri="{9D8B030D-6E8A-4147-A177-3AD203B41FA5}">
                      <a16:colId xmlns:a16="http://schemas.microsoft.com/office/drawing/2014/main" val="2053378301"/>
                    </a:ext>
                  </a:extLst>
                </a:gridCol>
                <a:gridCol w="7791926">
                  <a:extLst>
                    <a:ext uri="{9D8B030D-6E8A-4147-A177-3AD203B41FA5}">
                      <a16:colId xmlns:a16="http://schemas.microsoft.com/office/drawing/2014/main" val="414861880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ПРАВООХРАНИТЕЛЬНЫЕ ОРГАНЫ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ЗАДАЧИ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937264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Полиция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Охрана законности и общественного порядка, пресечение и предупреждение преступлений и др.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064466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...</a:t>
                      </a: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……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Надзор и контроль за соблюдением законности всеми участниками общественной жизни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9208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5445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6026777">
            <a:off x="8527266" y="4297548"/>
            <a:ext cx="2717698" cy="263863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8819102" y="4081330"/>
            <a:ext cx="4366699" cy="452507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9826600" y="4473141"/>
            <a:ext cx="4366699" cy="4525077"/>
          </a:xfrm>
          <a:prstGeom prst="rect">
            <a:avLst/>
          </a:prstGeom>
        </p:spPr>
      </p:pic>
      <p:sp>
        <p:nvSpPr>
          <p:cNvPr id="7" name="Rectangle 4">
            <a:extLst>
              <a:ext uri="{FF2B5EF4-FFF2-40B4-BE49-F238E27FC236}">
                <a16:creationId xmlns:a16="http://schemas.microsoft.com/office/drawing/2014/main" id="{D6923E1A-299B-584F-B1C9-1E6ADCA1E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58832" y="947256"/>
            <a:ext cx="2004543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9EDE237-B388-C842-A537-57477D3BC200}"/>
              </a:ext>
            </a:extLst>
          </p:cNvPr>
          <p:cNvSpPr/>
          <p:nvPr/>
        </p:nvSpPr>
        <p:spPr>
          <a:xfrm>
            <a:off x="180623" y="200378"/>
            <a:ext cx="11616267" cy="6322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Леонид Васильевич работает нотариусом. Найдите в приведённом списке действия, входящие в круг полномочий нотариуса, и запишите </a:t>
            </a:r>
            <a:r>
              <a:rPr lang="ru-RU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цифры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под которыми они указаны.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давать разъяснения по вопросам совершения действий, находящихся в его компетенции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представлять и защищать интересы доверителя в суде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расследовать преступления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удостоверять брачный договор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изготовлять копии документов и делать выписки из них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осуществлять надзор за исполнением законов органами, осуществляющими дознание и предварительное следствие</a:t>
            </a:r>
          </a:p>
        </p:txBody>
      </p:sp>
    </p:spTree>
    <p:extLst>
      <p:ext uri="{BB962C8B-B14F-4D97-AF65-F5344CB8AC3E}">
        <p14:creationId xmlns:p14="http://schemas.microsoft.com/office/powerpoint/2010/main" val="2952399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AFECCFD6-BD99-8E45-98F1-7AA261B913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0231991"/>
              </p:ext>
            </p:extLst>
          </p:nvPr>
        </p:nvGraphicFramePr>
        <p:xfrm>
          <a:off x="307622" y="162846"/>
          <a:ext cx="11576755" cy="6394387"/>
        </p:xfrm>
        <a:graphic>
          <a:graphicData uri="http://schemas.openxmlformats.org/drawingml/2006/table">
            <a:tbl>
              <a:tblPr firstRow="1" firstCol="1" bandRow="1"/>
              <a:tblGrid>
                <a:gridCol w="5788378">
                  <a:extLst>
                    <a:ext uri="{9D8B030D-6E8A-4147-A177-3AD203B41FA5}">
                      <a16:colId xmlns:a16="http://schemas.microsoft.com/office/drawing/2014/main" val="4251705746"/>
                    </a:ext>
                  </a:extLst>
                </a:gridCol>
                <a:gridCol w="694605">
                  <a:extLst>
                    <a:ext uri="{9D8B030D-6E8A-4147-A177-3AD203B41FA5}">
                      <a16:colId xmlns:a16="http://schemas.microsoft.com/office/drawing/2014/main" val="4032194451"/>
                    </a:ext>
                  </a:extLst>
                </a:gridCol>
                <a:gridCol w="5093772">
                  <a:extLst>
                    <a:ext uri="{9D8B030D-6E8A-4147-A177-3AD203B41FA5}">
                      <a16:colId xmlns:a16="http://schemas.microsoft.com/office/drawing/2014/main" val="27820856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ПОЛНОМОЧИЕ</a:t>
                      </a:r>
                      <a:endParaRPr lang="ru-RU" sz="2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ПРАВООХРАНИТЕЛЬНЫЙ ОРГАН</a:t>
                      </a:r>
                      <a:endParaRPr lang="ru-RU" sz="2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16893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23812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А) организация деятельности по государственной регистрации некоммерческих организаций </a:t>
                      </a:r>
                      <a:endParaRPr lang="ru-RU" sz="2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Б) разрешение споров о компетенции между органами государственной власти </a:t>
                      </a:r>
                      <a:endParaRPr lang="ru-RU" sz="2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В) осуществление координации и контроля деятельности Федеральной службы судебных приставов </a:t>
                      </a:r>
                      <a:endParaRPr lang="ru-RU" sz="2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Г) проверка конституционности закона, применённого или подлежащего применению в конкретном деле </a:t>
                      </a:r>
                      <a:endParaRPr lang="ru-RU" sz="2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Д) осуществление правоприменительных функций и функций по контролю и надзору в сфере исполнения уголовных наказаний </a:t>
                      </a:r>
                      <a:endParaRPr lang="ru-RU" sz="2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1) Конституционный суд РФ</a:t>
                      </a:r>
                      <a:endParaRPr lang="ru-RU" sz="2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2) Министерство юстиции РФ</a:t>
                      </a:r>
                      <a:endParaRPr lang="ru-RU" sz="24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3271516"/>
                  </a:ext>
                </a:extLst>
              </a:tr>
            </a:tbl>
          </a:graphicData>
        </a:graphic>
      </p:graphicFrame>
      <p:pic>
        <p:nvPicPr>
          <p:cNvPr id="7" name="Picture 9">
            <a:extLst>
              <a:ext uri="{FF2B5EF4-FFF2-40B4-BE49-F238E27FC236}">
                <a16:creationId xmlns:a16="http://schemas.microsoft.com/office/drawing/2014/main" id="{5F32ED37-A29F-5C4B-B8ED-28749C28469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1787001">
            <a:off x="9031289" y="4414950"/>
            <a:ext cx="3754585" cy="389076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C3CB33F-1CA6-4142-B268-8FD5183EDF1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1787001">
            <a:off x="8695009" y="3656182"/>
            <a:ext cx="3754585" cy="3890761"/>
          </a:xfrm>
          <a:prstGeom prst="rect">
            <a:avLst/>
          </a:prstGeom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C0B23AB3-C3E9-2047-8534-CD392EE40B43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>
            <a:off x="8631426" y="3948753"/>
            <a:ext cx="2576567" cy="2501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2100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8902064" y="3338768"/>
            <a:ext cx="2368097" cy="229920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7104152">
            <a:off x="9022670" y="3918236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-7104152">
            <a:off x="9728707" y="3630791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D60DAE7-5DF9-8B40-8145-F74DD716C696}"/>
              </a:ext>
            </a:extLst>
          </p:cNvPr>
          <p:cNvSpPr/>
          <p:nvPr/>
        </p:nvSpPr>
        <p:spPr>
          <a:xfrm>
            <a:off x="483923" y="861659"/>
            <a:ext cx="864728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38125" algn="just"/>
            <a:r>
              <a:rPr lang="ru-RU" sz="2800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Используя обществоведческие знания,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1) раскройте смысл понятия «правоохранительные органы»;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2) составьте два предложения: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− одно предложение, содержащее информацию о системе правоохранительных органов РФ;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38125"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− одно предложение, раскрывающее задачу любого из правоохранительных органов РФ.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0685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264327" y="-113069"/>
            <a:ext cx="7882581" cy="521683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187516" y="2176907"/>
            <a:ext cx="3800211" cy="3675841"/>
          </a:xfrm>
          <a:prstGeom prst="rect">
            <a:avLst/>
          </a:prstGeom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97396A85-2CFF-8D43-A3F1-2909F14224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556339"/>
              </p:ext>
            </p:extLst>
          </p:nvPr>
        </p:nvGraphicFramePr>
        <p:xfrm>
          <a:off x="3601156" y="187861"/>
          <a:ext cx="8390966" cy="6068060"/>
        </p:xfrm>
        <a:graphic>
          <a:graphicData uri="http://schemas.openxmlformats.org/drawingml/2006/table">
            <a:tbl>
              <a:tblPr firstRow="1" firstCol="1" bandRow="1"/>
              <a:tblGrid>
                <a:gridCol w="3943754">
                  <a:extLst>
                    <a:ext uri="{9D8B030D-6E8A-4147-A177-3AD203B41FA5}">
                      <a16:colId xmlns:a16="http://schemas.microsoft.com/office/drawing/2014/main" val="607710822"/>
                    </a:ext>
                  </a:extLst>
                </a:gridCol>
                <a:gridCol w="223760">
                  <a:extLst>
                    <a:ext uri="{9D8B030D-6E8A-4147-A177-3AD203B41FA5}">
                      <a16:colId xmlns:a16="http://schemas.microsoft.com/office/drawing/2014/main" val="2493395115"/>
                    </a:ext>
                  </a:extLst>
                </a:gridCol>
                <a:gridCol w="4223452">
                  <a:extLst>
                    <a:ext uri="{9D8B030D-6E8A-4147-A177-3AD203B41FA5}">
                      <a16:colId xmlns:a16="http://schemas.microsoft.com/office/drawing/2014/main" val="22963111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ФУНКЦИИ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ОРГАНА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35418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A) удостоверение верности копии документа, подписи, перевода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Б) разрешение конфликтов и споров на основании закона, защита прав и восстановление нарушенных прав и свобод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B) обеспечение общественного порядка и безопасности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Г) заключение брачного договора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Д) выявление, раскрытие и расследование преступлений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1) суд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2) органы внутренних дел (полиция, следствие, внутренние войска)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3) нотариат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66927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5909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2F097BB6-1C89-094B-AA7A-2E511E80E5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5102924"/>
              </p:ext>
            </p:extLst>
          </p:nvPr>
        </p:nvGraphicFramePr>
        <p:xfrm>
          <a:off x="158044" y="0"/>
          <a:ext cx="11650133" cy="36549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66756">
                  <a:extLst>
                    <a:ext uri="{9D8B030D-6E8A-4147-A177-3AD203B41FA5}">
                      <a16:colId xmlns:a16="http://schemas.microsoft.com/office/drawing/2014/main" val="2002557977"/>
                    </a:ext>
                  </a:extLst>
                </a:gridCol>
                <a:gridCol w="374972">
                  <a:extLst>
                    <a:ext uri="{9D8B030D-6E8A-4147-A177-3AD203B41FA5}">
                      <a16:colId xmlns:a16="http://schemas.microsoft.com/office/drawing/2014/main" val="933055473"/>
                    </a:ext>
                  </a:extLst>
                </a:gridCol>
                <a:gridCol w="3508405">
                  <a:extLst>
                    <a:ext uri="{9D8B030D-6E8A-4147-A177-3AD203B41FA5}">
                      <a16:colId xmlns:a16="http://schemas.microsoft.com/office/drawing/2014/main" val="74207942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ФУНКЦИИ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ПРАВООХРАНИТЕЛЬНЫЕ ОРГАНЫ РФ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/>
                </a:tc>
                <a:extLst>
                  <a:ext uri="{0D108BD9-81ED-4DB2-BD59-A6C34878D82A}">
                    <a16:rowId xmlns:a16="http://schemas.microsoft.com/office/drawing/2014/main" val="23801018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 err="1">
                          <a:effectLst/>
                        </a:rPr>
                        <a:t>A</a:t>
                      </a:r>
                      <a:r>
                        <a:rPr lang="ru-RU" sz="2400" dirty="0">
                          <a:effectLst/>
                        </a:rPr>
                        <a:t>) охрана общественного порядка</a:t>
                      </a: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Б) надзор за исполнением законов</a:t>
                      </a: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 err="1">
                          <a:effectLst/>
                        </a:rPr>
                        <a:t>B</a:t>
                      </a:r>
                      <a:r>
                        <a:rPr lang="ru-RU" sz="2400" dirty="0">
                          <a:effectLst/>
                        </a:rPr>
                        <a:t>) раскрытие преступлений</a:t>
                      </a: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Г) координация деятельности правоохранительных органов по борьбе с преступностью</a:t>
                      </a: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Д) розыск лиц, скрывающихся от суда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endParaRPr lang="ru-RU" sz="24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1)Полиция</a:t>
                      </a:r>
                    </a:p>
                    <a:p>
                      <a:r>
                        <a:rPr lang="ru-RU" sz="24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2)Прокуратура</a:t>
                      </a:r>
                    </a:p>
                    <a:p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71301304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97E80DF6-857B-3046-AF59-49AFA7B5857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569774" y="2598042"/>
            <a:ext cx="4712537" cy="4110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9463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71623875-51A5-3445-8AAE-F890EAC95B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2613796"/>
              </p:ext>
            </p:extLst>
          </p:nvPr>
        </p:nvGraphicFramePr>
        <p:xfrm>
          <a:off x="349956" y="521557"/>
          <a:ext cx="11492088" cy="58148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66383">
                  <a:extLst>
                    <a:ext uri="{9D8B030D-6E8A-4147-A177-3AD203B41FA5}">
                      <a16:colId xmlns:a16="http://schemas.microsoft.com/office/drawing/2014/main" val="3724975835"/>
                    </a:ext>
                  </a:extLst>
                </a:gridCol>
                <a:gridCol w="242685">
                  <a:extLst>
                    <a:ext uri="{9D8B030D-6E8A-4147-A177-3AD203B41FA5}">
                      <a16:colId xmlns:a16="http://schemas.microsoft.com/office/drawing/2014/main" val="4181548703"/>
                    </a:ext>
                  </a:extLst>
                </a:gridCol>
                <a:gridCol w="2283020">
                  <a:extLst>
                    <a:ext uri="{9D8B030D-6E8A-4147-A177-3AD203B41FA5}">
                      <a16:colId xmlns:a16="http://schemas.microsoft.com/office/drawing/2014/main" val="66127259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ПОЛНОМОЧИЯ СУДЕБНОЙ ВЛАСТИ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СУДЕБНЫЕ ОРГАНЫ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/>
                </a:tc>
                <a:extLst>
                  <a:ext uri="{0D108BD9-81ED-4DB2-BD59-A6C34878D82A}">
                    <a16:rowId xmlns:a16="http://schemas.microsoft.com/office/drawing/2014/main" val="26591216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А) осуществляет надзор за деятельностью судов общей юрисдикции по гражданским делам</a:t>
                      </a: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Б) дает разъяснения по вопросам судебной практики</a:t>
                      </a: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В) является высшим судебным органом по уголовным делам, подсудным судам общей юрисдикции</a:t>
                      </a: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Г) разрешает споры о компетенции между федеральными органами государственной власти</a:t>
                      </a: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Д) разрешает споры о компетенции между органами государственной власти Российской Федерации и органами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государственной власти субъектов Российской Федерации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 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1) Конституционный Суд Российской Федерации</a:t>
                      </a: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2) Верховный Суд Российской Федерации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 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26089057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4810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2C1DCFBA-4FF6-B145-A230-97B54ECCF7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7283477"/>
              </p:ext>
            </p:extLst>
          </p:nvPr>
        </p:nvGraphicFramePr>
        <p:xfrm>
          <a:off x="169333" y="79502"/>
          <a:ext cx="11838076" cy="6387148"/>
        </p:xfrm>
        <a:graphic>
          <a:graphicData uri="http://schemas.openxmlformats.org/drawingml/2006/table">
            <a:tbl>
              <a:tblPr firstRow="1" firstCol="1" bandRow="1"/>
              <a:tblGrid>
                <a:gridCol w="6353101">
                  <a:extLst>
                    <a:ext uri="{9D8B030D-6E8A-4147-A177-3AD203B41FA5}">
                      <a16:colId xmlns:a16="http://schemas.microsoft.com/office/drawing/2014/main" val="2497246892"/>
                    </a:ext>
                  </a:extLst>
                </a:gridCol>
                <a:gridCol w="315682">
                  <a:extLst>
                    <a:ext uri="{9D8B030D-6E8A-4147-A177-3AD203B41FA5}">
                      <a16:colId xmlns:a16="http://schemas.microsoft.com/office/drawing/2014/main" val="3891576077"/>
                    </a:ext>
                  </a:extLst>
                </a:gridCol>
                <a:gridCol w="5169293">
                  <a:extLst>
                    <a:ext uri="{9D8B030D-6E8A-4147-A177-3AD203B41FA5}">
                      <a16:colId xmlns:a16="http://schemas.microsoft.com/office/drawing/2014/main" val="69105476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ПОЛНОМОЧИЯ И ФУНКЦИИ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СУБЪЕКТЫ СУДЕБНОЙ ВЛАСТИ РФ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20558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 осуществляет надзор за деятельностью судов общей юрисдикции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Б) разрешает споры о компетенции между высшими государственными органами субъектов РФ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 err="1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 дает разъяснения по вопросам судебной практики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Г) разрешает споры о компетенции между высшими органами федеральной власти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Д) дает толкование Основного закона страны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1) Конституционный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2) Верховный Суд РФ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4689388"/>
                  </a:ext>
                </a:extLst>
              </a:tr>
            </a:tbl>
          </a:graphicData>
        </a:graphic>
      </p:graphicFrame>
      <p:pic>
        <p:nvPicPr>
          <p:cNvPr id="5" name="Picture 2">
            <a:extLst>
              <a:ext uri="{FF2B5EF4-FFF2-40B4-BE49-F238E27FC236}">
                <a16:creationId xmlns:a16="http://schemas.microsoft.com/office/drawing/2014/main" id="{23E3F018-0D91-BA43-A58B-76B9F27C7BF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5717875" y="3168150"/>
            <a:ext cx="9967994" cy="659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6349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48F8774A-4BA4-0D43-9DC5-61DA68BEDD8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4481741" y="-4281042"/>
            <a:ext cx="9967994" cy="6596999"/>
          </a:xfrm>
          <a:prstGeom prst="rect">
            <a:avLst/>
          </a:prstGeom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638F66D0-3A9E-0945-B53C-01487DBFF4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100541"/>
              </p:ext>
            </p:extLst>
          </p:nvPr>
        </p:nvGraphicFramePr>
        <p:xfrm>
          <a:off x="852311" y="2513370"/>
          <a:ext cx="10487378" cy="32576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93268">
                  <a:extLst>
                    <a:ext uri="{9D8B030D-6E8A-4147-A177-3AD203B41FA5}">
                      <a16:colId xmlns:a16="http://schemas.microsoft.com/office/drawing/2014/main" val="497488173"/>
                    </a:ext>
                  </a:extLst>
                </a:gridCol>
                <a:gridCol w="629243">
                  <a:extLst>
                    <a:ext uri="{9D8B030D-6E8A-4147-A177-3AD203B41FA5}">
                      <a16:colId xmlns:a16="http://schemas.microsoft.com/office/drawing/2014/main" val="1875116655"/>
                    </a:ext>
                  </a:extLst>
                </a:gridCol>
                <a:gridCol w="4264867">
                  <a:extLst>
                    <a:ext uri="{9D8B030D-6E8A-4147-A177-3AD203B41FA5}">
                      <a16:colId xmlns:a16="http://schemas.microsoft.com/office/drawing/2014/main" val="386270797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СУДЕБНЫЙ ОРГАН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 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ТИП СУДЕБНОГО ОРГАНА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/>
                </a:tc>
                <a:extLst>
                  <a:ext uri="{0D108BD9-81ED-4DB2-BD59-A6C34878D82A}">
                    <a16:rowId xmlns:a16="http://schemas.microsoft.com/office/drawing/2014/main" val="9317532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А) мировые суды</a:t>
                      </a: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Б) районные суды</a:t>
                      </a: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В) областные суды</a:t>
                      </a: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Г) уставные суды</a:t>
                      </a: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Д) Верховный суд РФ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 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1) федеральные суды</a:t>
                      </a: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2) суды субъектов федерации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26665236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64962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1A324F40-ECA4-4A4B-A6EC-0730A5D0660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926164" y="1535242"/>
            <a:ext cx="12873449" cy="851988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4674CF1-AD91-AD4A-A101-33D83E8D42CD}"/>
              </a:ext>
            </a:extLst>
          </p:cNvPr>
          <p:cNvSpPr/>
          <p:nvPr/>
        </p:nvSpPr>
        <p:spPr>
          <a:xfrm>
            <a:off x="16070" y="141097"/>
            <a:ext cx="11751734" cy="6716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38125"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стране </a:t>
            </a:r>
            <a:r>
              <a:rPr lang="ru-RU" sz="2400" dirty="0" err="1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произошло реформирование судебной системы. Выберите из приведённого ниже списка характеристики, свидетельствующие о том, что судебная система страны </a:t>
            </a:r>
            <a:r>
              <a:rPr lang="ru-RU" sz="2400" dirty="0" err="1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демократизируется, и запишите цифры, под которыми они указаны.</a:t>
            </a:r>
            <a:endParaRPr lang="ru-RU" sz="2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38125"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 Уголовные дела рассматриваются в отсутствии обвиняемого.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38125"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Введён суд присяжных.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38125"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Вводится апелляционный порядок обжалования решения судов первой инстанции.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38125"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 Домашний арест как мера пресечения заменяется во всех случаях заключением обвиняемого под стражу.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38125"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5) Предварительное расследование уголовных дел поручается независимому от полиции органу.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38125"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6) Исключается возможность подачи гражданского иска к органам государственной власти.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79288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EAFF6FDD-A923-FB4A-8131-6FDA25C6EB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4421778"/>
              </p:ext>
            </p:extLst>
          </p:nvPr>
        </p:nvGraphicFramePr>
        <p:xfrm>
          <a:off x="389466" y="84250"/>
          <a:ext cx="11413067" cy="5213097"/>
        </p:xfrm>
        <a:graphic>
          <a:graphicData uri="http://schemas.openxmlformats.org/drawingml/2006/table">
            <a:tbl>
              <a:tblPr firstRow="1" firstCol="1" bandRow="1"/>
              <a:tblGrid>
                <a:gridCol w="7608711">
                  <a:extLst>
                    <a:ext uri="{9D8B030D-6E8A-4147-A177-3AD203B41FA5}">
                      <a16:colId xmlns:a16="http://schemas.microsoft.com/office/drawing/2014/main" val="1816477204"/>
                    </a:ext>
                  </a:extLst>
                </a:gridCol>
                <a:gridCol w="101600">
                  <a:extLst>
                    <a:ext uri="{9D8B030D-6E8A-4147-A177-3AD203B41FA5}">
                      <a16:colId xmlns:a16="http://schemas.microsoft.com/office/drawing/2014/main" val="269464413"/>
                    </a:ext>
                  </a:extLst>
                </a:gridCol>
                <a:gridCol w="3702756">
                  <a:extLst>
                    <a:ext uri="{9D8B030D-6E8A-4147-A177-3AD203B41FA5}">
                      <a16:colId xmlns:a16="http://schemas.microsoft.com/office/drawing/2014/main" val="234903015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ФУНКЦИИ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ОРГАНЫ ПО ОБЕСПЕЧЕНИЮ ПРАВОВОЙ ПОМОЩИ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04845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А) придание совершаемым сторонами действиям юридической силы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Б) консультирование по правовым вопросам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В) удостоверение сделок и установление фактов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Г) участие в качестве представителя доверителя в судебном процессе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Д) составление заявлений, жалоб, ходатайств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4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1) адвокатура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2) нотариат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36228"/>
                  </a:ext>
                </a:extLst>
              </a:tr>
            </a:tbl>
          </a:graphicData>
        </a:graphic>
      </p:graphicFrame>
      <p:pic>
        <p:nvPicPr>
          <p:cNvPr id="6" name="Picture 2">
            <a:extLst>
              <a:ext uri="{FF2B5EF4-FFF2-40B4-BE49-F238E27FC236}">
                <a16:creationId xmlns:a16="http://schemas.microsoft.com/office/drawing/2014/main" id="{92269DC5-40AF-B945-80CC-90B99D34879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531054" y="1729027"/>
            <a:ext cx="12873449" cy="8519883"/>
          </a:xfrm>
          <a:prstGeom prst="rect">
            <a:avLst/>
          </a:prstGeom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CD8989A2-A30A-E744-A6C1-235F8C67A9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52447" y="4167201"/>
            <a:ext cx="3754419" cy="307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1482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6D63AC38-4DEF-3A4D-A3E5-DD1957BF10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2260442"/>
              </p:ext>
            </p:extLst>
          </p:nvPr>
        </p:nvGraphicFramePr>
        <p:xfrm>
          <a:off x="246095" y="104695"/>
          <a:ext cx="11699809" cy="5800852"/>
        </p:xfrm>
        <a:graphic>
          <a:graphicData uri="http://schemas.openxmlformats.org/drawingml/2006/table">
            <a:tbl>
              <a:tblPr firstRow="1" firstCol="1" bandRow="1"/>
              <a:tblGrid>
                <a:gridCol w="5849905">
                  <a:extLst>
                    <a:ext uri="{9D8B030D-6E8A-4147-A177-3AD203B41FA5}">
                      <a16:colId xmlns:a16="http://schemas.microsoft.com/office/drawing/2014/main" val="4067372488"/>
                    </a:ext>
                  </a:extLst>
                </a:gridCol>
                <a:gridCol w="701989">
                  <a:extLst>
                    <a:ext uri="{9D8B030D-6E8A-4147-A177-3AD203B41FA5}">
                      <a16:colId xmlns:a16="http://schemas.microsoft.com/office/drawing/2014/main" val="490368282"/>
                    </a:ext>
                  </a:extLst>
                </a:gridCol>
                <a:gridCol w="5147915">
                  <a:extLst>
                    <a:ext uri="{9D8B030D-6E8A-4147-A177-3AD203B41FA5}">
                      <a16:colId xmlns:a16="http://schemas.microsoft.com/office/drawing/2014/main" val="81376271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ПОЛНОМОЧИЕ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ПРАВООХРАНИТЕЛЬНЫЙ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91963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А) разрешение споров о компетенции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между федеральными органами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государственной власти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Б) исполнение уголовных наказаний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В) надзор за исполнением законов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органами государственной власти и местного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самоуправления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Г) координация деятельности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правоохранительных органов по борьбе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 преступностью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Д) регистрация некоммерческих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организаций 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Bef>
                          <a:spcPts val="375"/>
                        </a:spcBef>
                        <a:spcAft>
                          <a:spcPts val="80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1) Конституционный Суд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2) Прокуратура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indent="238125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Verdana" panose="020B060403050404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3) Министерство юстиции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5771586"/>
                  </a:ext>
                </a:extLst>
              </a:tr>
            </a:tbl>
          </a:graphicData>
        </a:graphic>
      </p:graphicFrame>
      <p:pic>
        <p:nvPicPr>
          <p:cNvPr id="7" name="Picture 5">
            <a:extLst>
              <a:ext uri="{FF2B5EF4-FFF2-40B4-BE49-F238E27FC236}">
                <a16:creationId xmlns:a16="http://schemas.microsoft.com/office/drawing/2014/main" id="{AA3C3715-D1E9-4E4B-955A-0351067153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9129025" y="3659202"/>
            <a:ext cx="3754419" cy="3071798"/>
          </a:xfrm>
          <a:prstGeom prst="rect">
            <a:avLst/>
          </a:prstGeom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94930D38-D90D-FA48-8048-CB3D186E88C4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909727">
            <a:off x="5755276" y="2050764"/>
            <a:ext cx="12873449" cy="8519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1253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6891000" y="-1974278"/>
            <a:ext cx="12873449" cy="851988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7980A7-88F7-8B4B-9346-AAF9D4E6957A}"/>
              </a:ext>
            </a:extLst>
          </p:cNvPr>
          <p:cNvSpPr/>
          <p:nvPr/>
        </p:nvSpPr>
        <p:spPr>
          <a:xfrm>
            <a:off x="2630310" y="1782058"/>
            <a:ext cx="9008533" cy="19116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38125"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Опираясь на знания обществоведческого курса приведите три примера системы сдержек и противовесов между ветвями власти.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679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6793028" y="-1854534"/>
            <a:ext cx="12873449" cy="851988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976C566-B9AD-1642-9E08-AAFE38DFEBB6}"/>
              </a:ext>
            </a:extLst>
          </p:cNvPr>
          <p:cNvSpPr txBox="1"/>
          <p:nvPr/>
        </p:nvSpPr>
        <p:spPr>
          <a:xfrm>
            <a:off x="5497690" y="191911"/>
            <a:ext cx="60042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План на тему: «Судебная система РФ»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F0A94F-3D1C-78E4-1733-4E4608B86AFC}"/>
              </a:ext>
            </a:extLst>
          </p:cNvPr>
          <p:cNvSpPr txBox="1"/>
          <p:nvPr/>
        </p:nvSpPr>
        <p:spPr>
          <a:xfrm>
            <a:off x="3530466" y="1132182"/>
            <a:ext cx="7971432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1. Суд как независимая ветвь власти в РФ.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2. Конституционные принципы осуществления судебной власти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равенство всех перед законом и судом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законность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открытость судопроизводства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гарантированность права на судебную защиту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3. Принципы осуществления судебной власти: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осуществление правосудия только судом: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законность;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равенство граждан перед законом и судом;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гарантированность права на судебную защиту;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д) гласность судебного разбирательства;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е) ведение судопроизводства на государственном языке.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4. Судебная система в РФ: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федеральные;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суды субъектов РФ.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5. Высшие судебные органы РФ: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Конституционный Суд РФ;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Верховный Суд РФ.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77534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D4AF42-0306-5C67-33B0-14C836974095}"/>
              </a:ext>
            </a:extLst>
          </p:cNvPr>
          <p:cNvSpPr txBox="1"/>
          <p:nvPr/>
        </p:nvSpPr>
        <p:spPr>
          <a:xfrm>
            <a:off x="435429" y="58847"/>
            <a:ext cx="8708571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7. Виды судопроизводства: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конституционное;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гражданское;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административное: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уголовное.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. Полномочия Верховного суда РФ: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высший судебный орган по разрешению экономических споров, по гражданским,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уголовным, административным и иным делам, подсудным судам общей юрисдикции и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арбитражным судам;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осуществляет судебную власть посредством гражданского, арбитражного,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административного и уголовного судопроизводства;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осуществляет судебный надзор за деятельностью судов общей юрисдикции и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арбитражных судов;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дает разъяснения по вопросам судебной практики.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9. Полномочия Конституционного суда РФ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разрешает дела о соответствии иных нормативно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правовых актов Конституции;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разрешает споры о компетенции между органами государственной власти;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дает толкование Конституции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37990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998532" y="6335986"/>
            <a:ext cx="13557692" cy="4075297"/>
            <a:chOff x="0" y="0"/>
            <a:chExt cx="6350000" cy="1908742"/>
          </a:xfrm>
        </p:grpSpPr>
        <p:sp>
          <p:nvSpPr>
            <p:cNvPr id="3" name="Freeform 3"/>
            <p:cNvSpPr/>
            <p:nvPr/>
          </p:nvSpPr>
          <p:spPr>
            <a:xfrm>
              <a:off x="0" y="-55880"/>
              <a:ext cx="6350000" cy="1964622"/>
            </a:xfrm>
            <a:custGeom>
              <a:avLst/>
              <a:gdLst/>
              <a:ahLst/>
              <a:cxnLst/>
              <a:rect l="l" t="t" r="r" b="b"/>
              <a:pathLst>
                <a:path w="6350000" h="1964622">
                  <a:moveTo>
                    <a:pt x="5628640" y="177800"/>
                  </a:moveTo>
                  <a:cubicBezTo>
                    <a:pt x="5184140" y="96520"/>
                    <a:pt x="4733290" y="29210"/>
                    <a:pt x="4279900" y="67310"/>
                  </a:cubicBezTo>
                  <a:cubicBezTo>
                    <a:pt x="3841750" y="104140"/>
                    <a:pt x="3437890" y="316230"/>
                    <a:pt x="2997200" y="331470"/>
                  </a:cubicBezTo>
                  <a:cubicBezTo>
                    <a:pt x="2550160" y="346710"/>
                    <a:pt x="2101850" y="267970"/>
                    <a:pt x="1668780" y="167640"/>
                  </a:cubicBezTo>
                  <a:cubicBezTo>
                    <a:pt x="941070" y="0"/>
                    <a:pt x="364490" y="205740"/>
                    <a:pt x="0" y="417830"/>
                  </a:cubicBezTo>
                  <a:lnTo>
                    <a:pt x="0" y="1964622"/>
                  </a:lnTo>
                  <a:lnTo>
                    <a:pt x="6350000" y="1964622"/>
                  </a:lnTo>
                  <a:lnTo>
                    <a:pt x="6350000" y="327660"/>
                  </a:lnTo>
                  <a:cubicBezTo>
                    <a:pt x="6112510" y="265430"/>
                    <a:pt x="5867400" y="220980"/>
                    <a:pt x="5628640" y="177800"/>
                  </a:cubicBezTo>
                  <a:close/>
                </a:path>
              </a:pathLst>
            </a:custGeom>
            <a:solidFill>
              <a:srgbClr val="EC7A50"/>
            </a:solidFill>
          </p:spPr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6C10DDD-56CC-3344-8D1D-7520C0FA2D93}"/>
              </a:ext>
            </a:extLst>
          </p:cNvPr>
          <p:cNvSpPr txBox="1"/>
          <p:nvPr/>
        </p:nvSpPr>
        <p:spPr>
          <a:xfrm>
            <a:off x="3149600" y="180622"/>
            <a:ext cx="77448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План на тему: «Правоохранительные органы РФ»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CB4905-6BB9-C1EC-DDF2-195785EFF84B}"/>
              </a:ext>
            </a:extLst>
          </p:cNvPr>
          <p:cNvSpPr txBox="1"/>
          <p:nvPr/>
        </p:nvSpPr>
        <p:spPr>
          <a:xfrm>
            <a:off x="240206" y="1028343"/>
            <a:ext cx="5039365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1. Основные правоохранительные органы РФ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адвокатура;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прокуратура;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органы внутренних дел;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органы безопасности (ФСБ).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2. Основные функции полиции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защита прав и свобод человека и гражданина;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предупреждение и пресечение административных правонарушений;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укрепление законности и правопорядка;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борьба с преступностью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3. Функции адвокатуры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представление интересов граждан в суде;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дача консультаций по правовым вопросам;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составление заявлений, жалоб, ходатайств и других документов правового характера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B19A68A-2C98-54B5-5C0B-F2B563E956B8}"/>
              </a:ext>
            </a:extLst>
          </p:cNvPr>
          <p:cNvSpPr txBox="1"/>
          <p:nvPr/>
        </p:nvSpPr>
        <p:spPr>
          <a:xfrm>
            <a:off x="6096000" y="1028343"/>
            <a:ext cx="5949048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4. Функции нотариата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удостоверение сделок, брачного договора, завещания;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заверение копий документов;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хранение документов;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составление документов или проверка правильности их оформления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5. Функции прокуратуры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надзор за исполнением законов и соблюдением Конституции;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надзор за соблюдением прав и свобод человека и гражданина различными органами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власти;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уголовное преследование (участие в уголовном процессе в качестве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государственного обвинителя);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координация деятельности правоохранительных органов по борьбе с преступностью;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д) надзор за процессуальной деятельностью органов дознания и органов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предварительного следствия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0116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FD70124C-ABDE-9D4A-B7A9-F92067E7EE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954624"/>
              </p:ext>
            </p:extLst>
          </p:nvPr>
        </p:nvGraphicFramePr>
        <p:xfrm>
          <a:off x="609600" y="1257480"/>
          <a:ext cx="10701867" cy="2324100"/>
        </p:xfrm>
        <a:graphic>
          <a:graphicData uri="http://schemas.openxmlformats.org/drawingml/2006/table">
            <a:tbl>
              <a:tblPr firstRow="1" firstCol="1" bandRow="1"/>
              <a:tblGrid>
                <a:gridCol w="453913">
                  <a:extLst>
                    <a:ext uri="{9D8B030D-6E8A-4147-A177-3AD203B41FA5}">
                      <a16:colId xmlns:a16="http://schemas.microsoft.com/office/drawing/2014/main" val="2757532895"/>
                    </a:ext>
                  </a:extLst>
                </a:gridCol>
                <a:gridCol w="10247954">
                  <a:extLst>
                    <a:ext uri="{9D8B030D-6E8A-4147-A177-3AD203B41FA5}">
                      <a16:colId xmlns:a16="http://schemas.microsoft.com/office/drawing/2014/main" val="9133232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А.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 международному законодательству запрещаются физические и моральные пытки для получения от военнопленных каких-либо сведений.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995854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2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Б.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Международное гуманитарное право запрещает действия партизанских отрядов.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3316758"/>
                  </a:ext>
                </a:extLst>
              </a:tr>
            </a:tbl>
          </a:graphicData>
        </a:graphic>
      </p:graphicFrame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03AE195-863B-704C-8E15-F4AD75B39175}"/>
              </a:ext>
            </a:extLst>
          </p:cNvPr>
          <p:cNvSpPr/>
          <p:nvPr/>
        </p:nvSpPr>
        <p:spPr>
          <a:xfrm>
            <a:off x="726477" y="54295"/>
            <a:ext cx="83199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Верны ли следующие суждения о международном гуманитарном праве?</a:t>
            </a:r>
          </a:p>
        </p:txBody>
      </p:sp>
    </p:spTree>
    <p:extLst>
      <p:ext uri="{BB962C8B-B14F-4D97-AF65-F5344CB8AC3E}">
        <p14:creationId xmlns:p14="http://schemas.microsoft.com/office/powerpoint/2010/main" val="20183782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-499357">
            <a:off x="456838" y="286479"/>
            <a:ext cx="4153970" cy="268875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8B8E226-8C8A-8C45-AC06-0BC44709FBDB}"/>
              </a:ext>
            </a:extLst>
          </p:cNvPr>
          <p:cNvSpPr/>
          <p:nvPr/>
        </p:nvSpPr>
        <p:spPr>
          <a:xfrm>
            <a:off x="1444978" y="1547968"/>
            <a:ext cx="799253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Назовите 4 обязательных условия для приема Европейским судом по правам человека и кратко поясните каждое из них</a:t>
            </a:r>
            <a:r>
              <a:rPr lang="ru-RU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308056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5728C12-778D-9F46-91AA-00D6EA8BA857}"/>
              </a:ext>
            </a:extLst>
          </p:cNvPr>
          <p:cNvSpPr/>
          <p:nvPr/>
        </p:nvSpPr>
        <p:spPr>
          <a:xfrm>
            <a:off x="1162756" y="112889"/>
            <a:ext cx="106792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План на тему «Международное гуманитарное право». </a:t>
            </a:r>
            <a:endParaRPr lang="ru-RU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B2BE37D8-7F21-934F-904B-DC2EF96F4E5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6986127" y="-1951148"/>
            <a:ext cx="12873449" cy="851988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9631236-D94B-D54B-98F2-DEF21CD8EE75}"/>
              </a:ext>
            </a:extLst>
          </p:cNvPr>
          <p:cNvSpPr txBox="1"/>
          <p:nvPr/>
        </p:nvSpPr>
        <p:spPr>
          <a:xfrm>
            <a:off x="530677" y="924180"/>
            <a:ext cx="10379528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1. Принципы современного международного права, закреплённые ООН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принцип равноправия и самоопределения народов;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принцип уважения прав человека;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принцип ответственности государств за агрессию и другие международные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преступления (геноцид, экоцид, расовую дискриминацию, апартеид и т.д.);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принцип международной уголовной ответственности индивидов.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2. Основные источники международного права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Устав ООН;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Всеобщая декларация прав человека;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международные соглашения;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международные обычаи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3. Отрасли международного права: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международное атомное право;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международное гуманитарное право;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международное дипломатическое право;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международное уголовное право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1960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1C54A4A1-0B19-3140-9277-EF48AA5C24D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5490608" y="577564"/>
            <a:ext cx="12873449" cy="85198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5E999F-BCB3-0D35-F1AC-50BDAE6EB6B6}"/>
              </a:ext>
            </a:extLst>
          </p:cNvPr>
          <p:cNvSpPr txBox="1"/>
          <p:nvPr/>
        </p:nvSpPr>
        <p:spPr>
          <a:xfrm>
            <a:off x="405492" y="337100"/>
            <a:ext cx="9628414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4. Принципы гуманитарного права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установление системы мирных средств для разрешения споров между государствами;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направление военных действий только против сражающихся армий;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защита мирного населения от военных нападений, военных действий;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обязанность заботиться о попавших в плен больных и раненых, проявляя гуманное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отношение к военнопленным;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д) запрет на применение отравляющего оружия и средств, причиняющих страдания и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5. Субъекты международного гуманитарного права: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государство;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международные организации;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комбатанты (военнослужащие);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</a:t>
            </a:r>
            <a:r>
              <a:rPr lang="ru-RU" sz="1800" dirty="0" err="1">
                <a:effectLst/>
                <a:latin typeface=".Ã˛"/>
                <a:ea typeface="Calibri" panose="020F0502020204030204" pitchFamily="34" charset="0"/>
                <a:cs typeface=".Ã˛"/>
              </a:rPr>
              <a:t>некомбатанты</a:t>
            </a:r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 (мирное население).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6. Международные суды: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Гаагский трибунал;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Европейский суд по правам человека;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Международный уголовный суд.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86769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34201" r="34201"/>
          <a:stretch>
            <a:fillRect/>
          </a:stretch>
        </p:blipFill>
        <p:spPr>
          <a:xfrm>
            <a:off x="0" y="0"/>
            <a:ext cx="3248747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C1E65EE-A842-5E48-89AE-9C135F3E9A1B}"/>
              </a:ext>
            </a:extLst>
          </p:cNvPr>
          <p:cNvSpPr/>
          <p:nvPr/>
        </p:nvSpPr>
        <p:spPr>
          <a:xfrm>
            <a:off x="3248746" y="151179"/>
            <a:ext cx="8943253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Используя обществоведческие знания, раскройте любые три принципа международного права и объясните, как соблюдение каждого обеспечивает безопасность мирового сообщества.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</a:rPr>
              <a:t>Предположите, с чем может быть связано создание новых международно-правовых норм (укажите любые два обстоятельства). Какие международные организации могут быть задействованы при решении международно-правовых конфликтов? Укажите любые две организации и сферу их компетенции.</a:t>
            </a:r>
            <a:endParaRPr lang="ru-RU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9365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252124"/>
            <a:ext cx="12192000" cy="605876"/>
          </a:xfrm>
          <a:prstGeom prst="rect">
            <a:avLst/>
          </a:prstGeom>
          <a:solidFill>
            <a:srgbClr val="FDCF60"/>
          </a:solidFill>
        </p:spPr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094663" y="1049759"/>
            <a:ext cx="4551715" cy="550530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BBB25D8-1F27-DA43-8AD5-818F8E1122BE}"/>
              </a:ext>
            </a:extLst>
          </p:cNvPr>
          <p:cNvSpPr/>
          <p:nvPr/>
        </p:nvSpPr>
        <p:spPr>
          <a:xfrm>
            <a:off x="451556" y="2041646"/>
            <a:ext cx="720231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Назовите три-четыре принципа международного права. Проиллюстрируйте каждый принцип историческим примером.</a:t>
            </a:r>
          </a:p>
        </p:txBody>
      </p:sp>
    </p:spTree>
    <p:extLst>
      <p:ext uri="{BB962C8B-B14F-4D97-AF65-F5344CB8AC3E}">
        <p14:creationId xmlns:p14="http://schemas.microsoft.com/office/powerpoint/2010/main" val="20669759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8974868">
            <a:off x="9469383" y="2935494"/>
            <a:ext cx="6058947" cy="605894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4922467">
            <a:off x="-2810667" y="-4259754"/>
            <a:ext cx="6931309" cy="693130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557025" y="4049959"/>
            <a:ext cx="2634975" cy="2122241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29A6868-AD06-C849-BDDB-7D7729D122AE}"/>
              </a:ext>
            </a:extLst>
          </p:cNvPr>
          <p:cNvSpPr/>
          <p:nvPr/>
        </p:nvSpPr>
        <p:spPr>
          <a:xfrm>
            <a:off x="1443907" y="2163929"/>
            <a:ext cx="782427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Приведите три примера международных договоров, ратифицированных Россией</a:t>
            </a:r>
            <a:r>
              <a:rPr lang="ru-RU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869348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7104152">
            <a:off x="9976282" y="3650909"/>
            <a:ext cx="3381357" cy="350399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277405" y="415025"/>
            <a:ext cx="4228795" cy="534675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7318677-BBAA-B745-A013-8DD55B9A27D3}"/>
              </a:ext>
            </a:extLst>
          </p:cNvPr>
          <p:cNvSpPr/>
          <p:nvPr/>
        </p:nvSpPr>
        <p:spPr>
          <a:xfrm>
            <a:off x="685800" y="1874503"/>
            <a:ext cx="713354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Укажите в перечне субъекты международного права.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1)Федеральное Собрание РФ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2) Ватикан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3) Китайская Народная Республика</a:t>
            </a:r>
          </a:p>
          <a:p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4)Московская область</a:t>
            </a:r>
          </a:p>
          <a:p>
            <a:r>
              <a:rPr lang="ru-RU" sz="280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ЕСПЧ</a:t>
            </a:r>
          </a:p>
        </p:txBody>
      </p:sp>
    </p:spTree>
    <p:extLst>
      <p:ext uri="{BB962C8B-B14F-4D97-AF65-F5344CB8AC3E}">
        <p14:creationId xmlns:p14="http://schemas.microsoft.com/office/powerpoint/2010/main" val="20080506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1087153">
            <a:off x="9883894" y="-1805177"/>
            <a:ext cx="3754585" cy="389076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834651">
            <a:off x="10282780" y="-1170681"/>
            <a:ext cx="3754585" cy="389076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482663">
            <a:off x="10322152" y="-463804"/>
            <a:ext cx="2368097" cy="2299207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380130" y="2936548"/>
            <a:ext cx="4481868" cy="4156518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B546E47-6796-5BA7-0A85-41B43B922BC6}"/>
              </a:ext>
            </a:extLst>
          </p:cNvPr>
          <p:cNvPicPr/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8338" y="140203"/>
            <a:ext cx="10770919" cy="2302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474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6788830" y="-461015"/>
            <a:ext cx="12873449" cy="851988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937115" y="2263027"/>
            <a:ext cx="3754419" cy="307179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3A5D6A0-B643-0554-A84D-BAC12906E569}"/>
              </a:ext>
            </a:extLst>
          </p:cNvPr>
          <p:cNvPicPr/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83127"/>
            <a:ext cx="9336563" cy="2335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0076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3321519">
            <a:off x="8897292" y="3615186"/>
            <a:ext cx="5033565" cy="4271359"/>
            <a:chOff x="0" y="0"/>
            <a:chExt cx="10067131" cy="8542718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alphaModFix amt="19999"/>
            </a:blip>
            <a:srcRect/>
            <a:stretch>
              <a:fillRect/>
            </a:stretch>
          </p:blipFill>
          <p:spPr>
            <a:xfrm rot="-4570884">
              <a:off x="828856" y="918308"/>
              <a:ext cx="6762713" cy="7007993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3">
              <a:alphaModFix amt="19999"/>
            </a:blip>
            <a:srcRect/>
            <a:stretch>
              <a:fillRect/>
            </a:stretch>
          </p:blipFill>
          <p:spPr>
            <a:xfrm rot="-4570884">
              <a:off x="2475562" y="616418"/>
              <a:ext cx="6762713" cy="7007993"/>
            </a:xfrm>
            <a:prstGeom prst="rect">
              <a:avLst/>
            </a:prstGeom>
          </p:spPr>
        </p:pic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1A205CB-D500-75E4-80F3-AF7D875710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4555344"/>
          </a:xfrm>
          <a:prstGeom prst="rect">
            <a:avLst/>
          </a:prstGeom>
        </p:spPr>
      </p:pic>
      <p:pic>
        <p:nvPicPr>
          <p:cNvPr id="6" name="Picture 8">
            <a:extLst>
              <a:ext uri="{FF2B5EF4-FFF2-40B4-BE49-F238E27FC236}">
                <a16:creationId xmlns:a16="http://schemas.microsoft.com/office/drawing/2014/main" id="{D7233AF2-0068-3260-ECEF-9F08E0D580B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5236029" y="4406652"/>
            <a:ext cx="4276675" cy="2498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1683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EB4210-327E-C745-9901-D961BA987BE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5535763" y="-190082"/>
            <a:ext cx="12873449" cy="8519883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CBFEB7C-2337-55E3-F749-8A5CDD7FCD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4493574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627F4D37-C4DF-2965-CCC3-32CE0CF635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>
            <a:off x="4551381" y="3786202"/>
            <a:ext cx="3754419" cy="307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8501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F37F75-8CD7-649D-636E-CE198F3AA2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34273"/>
            <a:ext cx="12192000" cy="4389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7095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640</TotalTime>
  <Words>1803</Words>
  <Application>Microsoft Macintosh PowerPoint</Application>
  <PresentationFormat>Широкоэкранный</PresentationFormat>
  <Paragraphs>292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41" baseType="lpstr">
      <vt:lpstr>.Ã˛</vt:lpstr>
      <vt:lpstr>Arial</vt:lpstr>
      <vt:lpstr>Calibri</vt:lpstr>
      <vt:lpstr>Calibri Light</vt:lpstr>
      <vt:lpstr>Montserrat Semi-Bold</vt:lpstr>
      <vt:lpstr>Times New Roman</vt:lpstr>
      <vt:lpstr>Verdana</vt:lpstr>
      <vt:lpstr>Тема Office</vt:lpstr>
      <vt:lpstr>Правоохранительные органы и судебная система РФ Международное право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Microsoft Office User</cp:lastModifiedBy>
  <cp:revision>44</cp:revision>
  <dcterms:created xsi:type="dcterms:W3CDTF">2020-12-16T09:42:50Z</dcterms:created>
  <dcterms:modified xsi:type="dcterms:W3CDTF">2023-04-12T14:47:59Z</dcterms:modified>
</cp:coreProperties>
</file>