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80" r:id="rId3"/>
    <p:sldId id="279" r:id="rId4"/>
    <p:sldId id="275" r:id="rId5"/>
    <p:sldId id="266" r:id="rId6"/>
    <p:sldId id="304" r:id="rId7"/>
    <p:sldId id="296" r:id="rId8"/>
    <p:sldId id="295" r:id="rId9"/>
    <p:sldId id="319" r:id="rId10"/>
    <p:sldId id="294" r:id="rId11"/>
    <p:sldId id="292" r:id="rId12"/>
    <p:sldId id="267" r:id="rId13"/>
    <p:sldId id="318" r:id="rId14"/>
    <p:sldId id="315" r:id="rId15"/>
    <p:sldId id="316" r:id="rId16"/>
    <p:sldId id="317" r:id="rId17"/>
    <p:sldId id="272" r:id="rId18"/>
    <p:sldId id="282" r:id="rId19"/>
    <p:sldId id="291" r:id="rId20"/>
    <p:sldId id="288" r:id="rId21"/>
    <p:sldId id="262" r:id="rId22"/>
    <p:sldId id="281" r:id="rId23"/>
    <p:sldId id="261" r:id="rId24"/>
    <p:sldId id="265" r:id="rId25"/>
    <p:sldId id="299" r:id="rId26"/>
    <p:sldId id="302" r:id="rId27"/>
    <p:sldId id="259" r:id="rId28"/>
    <p:sldId id="274" r:id="rId29"/>
    <p:sldId id="313" r:id="rId30"/>
    <p:sldId id="314" r:id="rId31"/>
    <p:sldId id="320" r:id="rId32"/>
    <p:sldId id="321" r:id="rId33"/>
    <p:sldId id="322" r:id="rId3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97"/>
    <p:restoredTop sz="94705"/>
  </p:normalViewPr>
  <p:slideViewPr>
    <p:cSldViewPr snapToGrid="0" snapToObjects="1">
      <p:cViewPr varScale="1">
        <p:scale>
          <a:sx n="117" d="100"/>
          <a:sy n="117" d="100"/>
        </p:scale>
        <p:origin x="464"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08265D5-1924-5748-BCB9-15C1FDBB742C}"/>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B6A217D9-F6C9-2843-A3FC-0A61445433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62B542D0-1E1C-3A47-AF2D-8232C32CBE19}"/>
              </a:ext>
            </a:extLst>
          </p:cNvPr>
          <p:cNvSpPr>
            <a:spLocks noGrp="1"/>
          </p:cNvSpPr>
          <p:nvPr>
            <p:ph type="dt" sz="half" idx="10"/>
          </p:nvPr>
        </p:nvSpPr>
        <p:spPr/>
        <p:txBody>
          <a:bodyPr/>
          <a:lstStyle/>
          <a:p>
            <a:fld id="{1D6937AB-E668-C845-8877-8A1216685445}" type="datetimeFigureOut">
              <a:rPr lang="ru-RU" smtClean="0"/>
              <a:t>23.05.2023</a:t>
            </a:fld>
            <a:endParaRPr lang="ru-RU"/>
          </a:p>
        </p:txBody>
      </p:sp>
      <p:sp>
        <p:nvSpPr>
          <p:cNvPr id="5" name="Нижний колонтитул 4">
            <a:extLst>
              <a:ext uri="{FF2B5EF4-FFF2-40B4-BE49-F238E27FC236}">
                <a16:creationId xmlns:a16="http://schemas.microsoft.com/office/drawing/2014/main" id="{5F75AC95-3C60-7F42-8381-E1BC1E22556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4D25C167-8442-F845-BD6F-5F3BE1069ED5}"/>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664983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EC0A2E8-DDD0-3049-A48B-259836219E8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7491503A-A88A-DE43-AEF6-1C8E4B2CB793}"/>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3D254776-F840-B047-B5A0-510FD9F8AE82}"/>
              </a:ext>
            </a:extLst>
          </p:cNvPr>
          <p:cNvSpPr>
            <a:spLocks noGrp="1"/>
          </p:cNvSpPr>
          <p:nvPr>
            <p:ph type="dt" sz="half" idx="10"/>
          </p:nvPr>
        </p:nvSpPr>
        <p:spPr/>
        <p:txBody>
          <a:bodyPr/>
          <a:lstStyle/>
          <a:p>
            <a:fld id="{1D6937AB-E668-C845-8877-8A1216685445}" type="datetimeFigureOut">
              <a:rPr lang="ru-RU" smtClean="0"/>
              <a:t>23.05.2023</a:t>
            </a:fld>
            <a:endParaRPr lang="ru-RU"/>
          </a:p>
        </p:txBody>
      </p:sp>
      <p:sp>
        <p:nvSpPr>
          <p:cNvPr id="5" name="Нижний колонтитул 4">
            <a:extLst>
              <a:ext uri="{FF2B5EF4-FFF2-40B4-BE49-F238E27FC236}">
                <a16:creationId xmlns:a16="http://schemas.microsoft.com/office/drawing/2014/main" id="{8DBB8EE0-082F-264A-88BC-AD3E75B7664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700D2CE-F7E5-B74E-8580-971AC80F4D51}"/>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769711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61DB131-A7CC-BB4C-8D77-3B75B697E4FC}"/>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7F89BCA6-1599-3742-AC06-8EAB504D757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F981047D-48A2-1443-8E46-CC24D9E3832F}"/>
              </a:ext>
            </a:extLst>
          </p:cNvPr>
          <p:cNvSpPr>
            <a:spLocks noGrp="1"/>
          </p:cNvSpPr>
          <p:nvPr>
            <p:ph type="dt" sz="half" idx="10"/>
          </p:nvPr>
        </p:nvSpPr>
        <p:spPr/>
        <p:txBody>
          <a:bodyPr/>
          <a:lstStyle/>
          <a:p>
            <a:fld id="{1D6937AB-E668-C845-8877-8A1216685445}" type="datetimeFigureOut">
              <a:rPr lang="ru-RU" smtClean="0"/>
              <a:t>23.05.2023</a:t>
            </a:fld>
            <a:endParaRPr lang="ru-RU"/>
          </a:p>
        </p:txBody>
      </p:sp>
      <p:sp>
        <p:nvSpPr>
          <p:cNvPr id="5" name="Нижний колонтитул 4">
            <a:extLst>
              <a:ext uri="{FF2B5EF4-FFF2-40B4-BE49-F238E27FC236}">
                <a16:creationId xmlns:a16="http://schemas.microsoft.com/office/drawing/2014/main" id="{ED4A3151-AE6D-9143-B20E-7FEBA251684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FB8C5137-B7D6-6647-B68E-3D2E958DA8FB}"/>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2496979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68591B5-0167-4F42-B2B0-406D131F62FD}"/>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BF6C8154-56FF-8741-B851-83F97012CD47}"/>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B8CAA5F8-4606-B348-9FCF-7F92F4969C82}"/>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A92C8514-6D44-E141-8608-947F68AC7A49}"/>
              </a:ext>
            </a:extLst>
          </p:cNvPr>
          <p:cNvSpPr>
            <a:spLocks noGrp="1"/>
          </p:cNvSpPr>
          <p:nvPr>
            <p:ph type="dt" sz="half" idx="10"/>
          </p:nvPr>
        </p:nvSpPr>
        <p:spPr/>
        <p:txBody>
          <a:bodyPr/>
          <a:lstStyle/>
          <a:p>
            <a:fld id="{1D6937AB-E668-C845-8877-8A1216685445}" type="datetimeFigureOut">
              <a:rPr lang="ru-RU" smtClean="0"/>
              <a:t>23.05.2023</a:t>
            </a:fld>
            <a:endParaRPr lang="ru-RU"/>
          </a:p>
        </p:txBody>
      </p:sp>
      <p:sp>
        <p:nvSpPr>
          <p:cNvPr id="6" name="Нижний колонтитул 5">
            <a:extLst>
              <a:ext uri="{FF2B5EF4-FFF2-40B4-BE49-F238E27FC236}">
                <a16:creationId xmlns:a16="http://schemas.microsoft.com/office/drawing/2014/main" id="{5172CAD1-4BC1-574A-874B-EE2E92932A4C}"/>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EFCFBF97-E8F8-CF4F-AD86-D06BF41D4EBF}"/>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29450275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8180105-A22A-8743-B8A2-EEE3F1FC9720}"/>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94470419-B318-EE4D-8CEA-DA19745CEE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CE890337-50B2-F347-B6E9-12A6AB7980B0}"/>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35B634A1-09A4-B947-A445-B65060E1D9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1CA0BF87-6D5A-9D40-9E27-7EB1A8604701}"/>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A0362427-9B2B-A54F-BAB8-1AC1973C3804}"/>
              </a:ext>
            </a:extLst>
          </p:cNvPr>
          <p:cNvSpPr>
            <a:spLocks noGrp="1"/>
          </p:cNvSpPr>
          <p:nvPr>
            <p:ph type="dt" sz="half" idx="10"/>
          </p:nvPr>
        </p:nvSpPr>
        <p:spPr/>
        <p:txBody>
          <a:bodyPr/>
          <a:lstStyle/>
          <a:p>
            <a:fld id="{1D6937AB-E668-C845-8877-8A1216685445}" type="datetimeFigureOut">
              <a:rPr lang="ru-RU" smtClean="0"/>
              <a:t>23.05.2023</a:t>
            </a:fld>
            <a:endParaRPr lang="ru-RU"/>
          </a:p>
        </p:txBody>
      </p:sp>
      <p:sp>
        <p:nvSpPr>
          <p:cNvPr id="8" name="Нижний колонтитул 7">
            <a:extLst>
              <a:ext uri="{FF2B5EF4-FFF2-40B4-BE49-F238E27FC236}">
                <a16:creationId xmlns:a16="http://schemas.microsoft.com/office/drawing/2014/main" id="{8DCE2886-C1FA-B842-919D-B50C582BCB2B}"/>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3905142D-554E-1B4C-9182-BD4A844CA5DE}"/>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0904070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46194BB-A6A8-C646-BBB4-F2197F88AA6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3792BEA1-3E88-0841-A612-49CE4DBC52D5}"/>
              </a:ext>
            </a:extLst>
          </p:cNvPr>
          <p:cNvSpPr>
            <a:spLocks noGrp="1"/>
          </p:cNvSpPr>
          <p:nvPr>
            <p:ph type="dt" sz="half" idx="10"/>
          </p:nvPr>
        </p:nvSpPr>
        <p:spPr/>
        <p:txBody>
          <a:bodyPr/>
          <a:lstStyle/>
          <a:p>
            <a:fld id="{1D6937AB-E668-C845-8877-8A1216685445}" type="datetimeFigureOut">
              <a:rPr lang="ru-RU" smtClean="0"/>
              <a:t>23.05.2023</a:t>
            </a:fld>
            <a:endParaRPr lang="ru-RU"/>
          </a:p>
        </p:txBody>
      </p:sp>
      <p:sp>
        <p:nvSpPr>
          <p:cNvPr id="4" name="Нижний колонтитул 3">
            <a:extLst>
              <a:ext uri="{FF2B5EF4-FFF2-40B4-BE49-F238E27FC236}">
                <a16:creationId xmlns:a16="http://schemas.microsoft.com/office/drawing/2014/main" id="{E00D5323-26BC-A942-B16E-5E8BDECA9531}"/>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1B67BFF6-9A6D-1742-A67D-E0F7B0935B11}"/>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4021654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5B9036E8-87C7-9C44-88D3-B811103E64F4}"/>
              </a:ext>
            </a:extLst>
          </p:cNvPr>
          <p:cNvSpPr>
            <a:spLocks noGrp="1"/>
          </p:cNvSpPr>
          <p:nvPr>
            <p:ph type="dt" sz="half" idx="10"/>
          </p:nvPr>
        </p:nvSpPr>
        <p:spPr/>
        <p:txBody>
          <a:bodyPr/>
          <a:lstStyle/>
          <a:p>
            <a:fld id="{1D6937AB-E668-C845-8877-8A1216685445}" type="datetimeFigureOut">
              <a:rPr lang="ru-RU" smtClean="0"/>
              <a:t>23.05.2023</a:t>
            </a:fld>
            <a:endParaRPr lang="ru-RU"/>
          </a:p>
        </p:txBody>
      </p:sp>
      <p:sp>
        <p:nvSpPr>
          <p:cNvPr id="3" name="Нижний колонтитул 2">
            <a:extLst>
              <a:ext uri="{FF2B5EF4-FFF2-40B4-BE49-F238E27FC236}">
                <a16:creationId xmlns:a16="http://schemas.microsoft.com/office/drawing/2014/main" id="{148F02CC-1A92-CA40-8898-D3239A119FE0}"/>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EBCCE068-9958-7948-B884-B998D9EB47F3}"/>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337520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D7B35FE-4B84-5240-931F-76CE18BEE2E0}"/>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7353AE67-888D-2F47-AE7C-6CFF84DDD57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DA73B245-D99F-D14F-9C5F-750832263C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035B52AC-5851-384D-BAC3-A612B63FFE91}"/>
              </a:ext>
            </a:extLst>
          </p:cNvPr>
          <p:cNvSpPr>
            <a:spLocks noGrp="1"/>
          </p:cNvSpPr>
          <p:nvPr>
            <p:ph type="dt" sz="half" idx="10"/>
          </p:nvPr>
        </p:nvSpPr>
        <p:spPr/>
        <p:txBody>
          <a:bodyPr/>
          <a:lstStyle/>
          <a:p>
            <a:fld id="{1D6937AB-E668-C845-8877-8A1216685445}" type="datetimeFigureOut">
              <a:rPr lang="ru-RU" smtClean="0"/>
              <a:t>23.05.2023</a:t>
            </a:fld>
            <a:endParaRPr lang="ru-RU"/>
          </a:p>
        </p:txBody>
      </p:sp>
      <p:sp>
        <p:nvSpPr>
          <p:cNvPr id="6" name="Нижний колонтитул 5">
            <a:extLst>
              <a:ext uri="{FF2B5EF4-FFF2-40B4-BE49-F238E27FC236}">
                <a16:creationId xmlns:a16="http://schemas.microsoft.com/office/drawing/2014/main" id="{7C96D1AD-83F0-5446-B0EA-A331C1DB2A9C}"/>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4BF5E650-7E5F-6F49-8055-29FC9AC5D174}"/>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41199022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6DB4E81-BD73-E449-8CD9-A8EF471C265B}"/>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33607515-462F-3B47-B08E-1A4190A9F0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B125EA3F-EE69-3D4D-9134-566A02C3A9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FE89FEAF-561A-274A-A935-1EE0AA8A7227}"/>
              </a:ext>
            </a:extLst>
          </p:cNvPr>
          <p:cNvSpPr>
            <a:spLocks noGrp="1"/>
          </p:cNvSpPr>
          <p:nvPr>
            <p:ph type="dt" sz="half" idx="10"/>
          </p:nvPr>
        </p:nvSpPr>
        <p:spPr/>
        <p:txBody>
          <a:bodyPr/>
          <a:lstStyle/>
          <a:p>
            <a:fld id="{1D6937AB-E668-C845-8877-8A1216685445}" type="datetimeFigureOut">
              <a:rPr lang="ru-RU" smtClean="0"/>
              <a:t>23.05.2023</a:t>
            </a:fld>
            <a:endParaRPr lang="ru-RU"/>
          </a:p>
        </p:txBody>
      </p:sp>
      <p:sp>
        <p:nvSpPr>
          <p:cNvPr id="6" name="Нижний колонтитул 5">
            <a:extLst>
              <a:ext uri="{FF2B5EF4-FFF2-40B4-BE49-F238E27FC236}">
                <a16:creationId xmlns:a16="http://schemas.microsoft.com/office/drawing/2014/main" id="{E3B5A53E-5B6C-3147-A6FC-9259F7D34B90}"/>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82F6E8C9-5BDC-D048-B742-7E039D60ABA7}"/>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108629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22C9725-5286-4642-ACBB-6BA14A47A5B6}"/>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B055B54E-CDF4-C54E-BB50-37FF86435E04}"/>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0F47DC1B-7D05-FE46-95B3-CD65DCD89A1D}"/>
              </a:ext>
            </a:extLst>
          </p:cNvPr>
          <p:cNvSpPr>
            <a:spLocks noGrp="1"/>
          </p:cNvSpPr>
          <p:nvPr>
            <p:ph type="dt" sz="half" idx="10"/>
          </p:nvPr>
        </p:nvSpPr>
        <p:spPr/>
        <p:txBody>
          <a:bodyPr/>
          <a:lstStyle/>
          <a:p>
            <a:fld id="{1D6937AB-E668-C845-8877-8A1216685445}" type="datetimeFigureOut">
              <a:rPr lang="ru-RU" smtClean="0"/>
              <a:t>23.05.2023</a:t>
            </a:fld>
            <a:endParaRPr lang="ru-RU"/>
          </a:p>
        </p:txBody>
      </p:sp>
      <p:sp>
        <p:nvSpPr>
          <p:cNvPr id="5" name="Нижний колонтитул 4">
            <a:extLst>
              <a:ext uri="{FF2B5EF4-FFF2-40B4-BE49-F238E27FC236}">
                <a16:creationId xmlns:a16="http://schemas.microsoft.com/office/drawing/2014/main" id="{9DDDE5F6-D1AB-D14A-AEE1-C8C536CE52E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AE835521-3AE3-2245-89B4-3B79E86A1969}"/>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37480887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27F6606A-2887-5C43-BCD6-4B0A05BD92B7}"/>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63448F61-3692-F54F-974C-52E562C295F9}"/>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835ED0E1-058F-B244-9B36-8DE062828A8C}"/>
              </a:ext>
            </a:extLst>
          </p:cNvPr>
          <p:cNvSpPr>
            <a:spLocks noGrp="1"/>
          </p:cNvSpPr>
          <p:nvPr>
            <p:ph type="dt" sz="half" idx="10"/>
          </p:nvPr>
        </p:nvSpPr>
        <p:spPr/>
        <p:txBody>
          <a:bodyPr/>
          <a:lstStyle/>
          <a:p>
            <a:fld id="{1D6937AB-E668-C845-8877-8A1216685445}" type="datetimeFigureOut">
              <a:rPr lang="ru-RU" smtClean="0"/>
              <a:t>23.05.2023</a:t>
            </a:fld>
            <a:endParaRPr lang="ru-RU"/>
          </a:p>
        </p:txBody>
      </p:sp>
      <p:sp>
        <p:nvSpPr>
          <p:cNvPr id="5" name="Нижний колонтитул 4">
            <a:extLst>
              <a:ext uri="{FF2B5EF4-FFF2-40B4-BE49-F238E27FC236}">
                <a16:creationId xmlns:a16="http://schemas.microsoft.com/office/drawing/2014/main" id="{D4E993C9-3363-894E-95F8-BA7F3F6A1B4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6EA0D0A8-695C-6540-847A-73F1CA7FDA0E}"/>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1126638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0BDFCEC-195D-2D4D-B4D4-18D5F20335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93BF6620-E689-304A-94B5-2DCB766917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7EF24C3-E8B5-E647-A46C-AA27F5342A2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6937AB-E668-C845-8877-8A1216685445}" type="datetimeFigureOut">
              <a:rPr lang="ru-RU" smtClean="0"/>
              <a:t>23.05.2023</a:t>
            </a:fld>
            <a:endParaRPr lang="ru-RU"/>
          </a:p>
        </p:txBody>
      </p:sp>
      <p:sp>
        <p:nvSpPr>
          <p:cNvPr id="5" name="Нижний колонтитул 4">
            <a:extLst>
              <a:ext uri="{FF2B5EF4-FFF2-40B4-BE49-F238E27FC236}">
                <a16:creationId xmlns:a16="http://schemas.microsoft.com/office/drawing/2014/main" id="{B6B5BE54-9206-9748-81CC-807F481A13F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5B6B5D31-7377-3C41-803B-56531F20B9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6199C7-C66D-1C4C-88AD-E07818925495}" type="slidenum">
              <a:rPr lang="ru-RU" smtClean="0"/>
              <a:t>‹#›</a:t>
            </a:fld>
            <a:endParaRPr lang="ru-RU"/>
          </a:p>
        </p:txBody>
      </p:sp>
    </p:spTree>
    <p:extLst>
      <p:ext uri="{BB962C8B-B14F-4D97-AF65-F5344CB8AC3E}">
        <p14:creationId xmlns:p14="http://schemas.microsoft.com/office/powerpoint/2010/main" val="2595142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12.sv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24.tiff"/><Relationship Id="rId5" Type="http://schemas.openxmlformats.org/officeDocument/2006/relationships/image" Target="../media/image23.svg"/><Relationship Id="rId4" Type="http://schemas.openxmlformats.org/officeDocument/2006/relationships/image" Target="../media/image22.png"/></Relationships>
</file>

<file path=ppt/slides/_rels/slide25.xml.rels><?xml version="1.0" encoding="UTF-8" standalone="yes"?>
<Relationships xmlns="http://schemas.openxmlformats.org/package/2006/relationships"><Relationship Id="rId3" Type="http://schemas.openxmlformats.org/officeDocument/2006/relationships/image" Target="../media/image25.tif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8.tiff"/><Relationship Id="rId5" Type="http://schemas.openxmlformats.org/officeDocument/2006/relationships/image" Target="../media/image27.png"/><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9.tiff"/><Relationship Id="rId5" Type="http://schemas.openxmlformats.org/officeDocument/2006/relationships/image" Target="../media/image12.sv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 Id="rId5" Type="http://schemas.openxmlformats.org/officeDocument/2006/relationships/image" Target="../media/image33.tiff"/><Relationship Id="rId4" Type="http://schemas.openxmlformats.org/officeDocument/2006/relationships/image" Target="../media/image3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5.tiff"/><Relationship Id="rId2" Type="http://schemas.openxmlformats.org/officeDocument/2006/relationships/image" Target="../media/image34.tif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AE6DA4-73E3-3E40-A1B6-4E84902A5959}"/>
              </a:ext>
            </a:extLst>
          </p:cNvPr>
          <p:cNvSpPr>
            <a:spLocks noGrp="1"/>
          </p:cNvSpPr>
          <p:nvPr>
            <p:ph type="ctrTitle"/>
          </p:nvPr>
        </p:nvSpPr>
        <p:spPr>
          <a:xfrm>
            <a:off x="634793" y="553156"/>
            <a:ext cx="7672039" cy="3804355"/>
          </a:xfrm>
        </p:spPr>
        <p:txBody>
          <a:bodyPr>
            <a:normAutofit fontScale="90000"/>
          </a:bodyPr>
          <a:lstStyle/>
          <a:p>
            <a:r>
              <a:rPr lang="ru-RU" b="1" dirty="0"/>
              <a:t>Правовое регулирование отношений супругов. Порядок и условия заключения и расторжения брака</a:t>
            </a:r>
            <a:endParaRPr lang="ru-RU" dirty="0"/>
          </a:p>
        </p:txBody>
      </p:sp>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Tree>
    <p:extLst>
      <p:ext uri="{BB962C8B-B14F-4D97-AF65-F5344CB8AC3E}">
        <p14:creationId xmlns:p14="http://schemas.microsoft.com/office/powerpoint/2010/main" val="30275913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6791740">
            <a:off x="-595349" y="-430943"/>
            <a:ext cx="2075159" cy="2014791"/>
          </a:xfrm>
          <a:prstGeom prst="rect">
            <a:avLst/>
          </a:prstGeom>
        </p:spPr>
      </p:pic>
      <p:pic>
        <p:nvPicPr>
          <p:cNvPr id="3" name="Picture 3"/>
          <p:cNvPicPr>
            <a:picLocks noChangeAspect="1"/>
          </p:cNvPicPr>
          <p:nvPr/>
        </p:nvPicPr>
        <p:blipFill>
          <a:blip r:embed="rId3">
            <a:alphaModFix amt="19999"/>
          </a:blip>
          <a:srcRect/>
          <a:stretch>
            <a:fillRect/>
          </a:stretch>
        </p:blipFill>
        <p:spPr>
          <a:xfrm rot="-9562250">
            <a:off x="-1690678" y="-1428740"/>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9562250">
            <a:off x="-1904544" y="-2169720"/>
            <a:ext cx="3381357" cy="3503996"/>
          </a:xfrm>
          <a:prstGeom prst="rect">
            <a:avLst/>
          </a:prstGeom>
        </p:spPr>
      </p:pic>
      <p:pic>
        <p:nvPicPr>
          <p:cNvPr id="6" name="Picture 6"/>
          <p:cNvPicPr>
            <a:picLocks noChangeAspect="1"/>
          </p:cNvPicPr>
          <p:nvPr/>
        </p:nvPicPr>
        <p:blipFill>
          <a:blip r:embed="rId2">
            <a:alphaModFix amt="19999"/>
          </a:blip>
          <a:srcRect/>
          <a:stretch>
            <a:fillRect/>
          </a:stretch>
        </p:blipFill>
        <p:spPr>
          <a:xfrm rot="-10800000">
            <a:off x="-1669934" y="-1206414"/>
            <a:ext cx="3339867" cy="3242707"/>
          </a:xfrm>
          <a:prstGeom prst="rect">
            <a:avLst/>
          </a:prstGeom>
        </p:spPr>
      </p:pic>
      <p:sp>
        <p:nvSpPr>
          <p:cNvPr id="5" name="Прямоугольник 4">
            <a:extLst>
              <a:ext uri="{FF2B5EF4-FFF2-40B4-BE49-F238E27FC236}">
                <a16:creationId xmlns:a16="http://schemas.microsoft.com/office/drawing/2014/main" id="{30E83AF5-9B64-4A40-9D4A-DC8F284623F5}"/>
              </a:ext>
            </a:extLst>
          </p:cNvPr>
          <p:cNvSpPr/>
          <p:nvPr/>
        </p:nvSpPr>
        <p:spPr>
          <a:xfrm>
            <a:off x="914400" y="755991"/>
            <a:ext cx="10984089" cy="5297669"/>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 семье Фадеевых муж работает, а жена ведёт домашнее хозяйство. Какой пример иллюстрирует общую собственность супругов?</a:t>
            </a:r>
          </a:p>
          <a:p>
            <a:pPr algn="just">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Дачный участок, купленный мужем за полгода до вступления в брак.</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Пятикомнатная квартира, полученная женой в наследство от первого мужа.</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Зарплата, ежемесячно получаемая мужем.</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Полученный женой в подарок от родителей автомобиль.</a:t>
            </a:r>
          </a:p>
          <a:p>
            <a:pPr marL="514350" indent="-514350" algn="just">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Бриллиантовые серьги, подаренные супругом жене на 35-летие.</a:t>
            </a:r>
          </a:p>
        </p:txBody>
      </p:sp>
    </p:spTree>
    <p:extLst>
      <p:ext uri="{BB962C8B-B14F-4D97-AF65-F5344CB8AC3E}">
        <p14:creationId xmlns:p14="http://schemas.microsoft.com/office/powerpoint/2010/main" val="31259143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605936" y="3617657"/>
            <a:ext cx="2893803" cy="2809619"/>
          </a:xfrm>
          <a:prstGeom prst="rect">
            <a:avLst/>
          </a:prstGeom>
        </p:spPr>
      </p:pic>
      <p:pic>
        <p:nvPicPr>
          <p:cNvPr id="3" name="Picture 3"/>
          <p:cNvPicPr>
            <a:picLocks noChangeAspect="1"/>
          </p:cNvPicPr>
          <p:nvPr/>
        </p:nvPicPr>
        <p:blipFill>
          <a:blip r:embed="rId3">
            <a:alphaModFix amt="19999"/>
          </a:blip>
          <a:srcRect/>
          <a:stretch>
            <a:fillRect/>
          </a:stretch>
        </p:blipFill>
        <p:spPr>
          <a:xfrm rot="5798684">
            <a:off x="-473600" y="4795209"/>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5798684">
            <a:off x="-931589" y="5350077"/>
            <a:ext cx="3381357" cy="3503996"/>
          </a:xfrm>
          <a:prstGeom prst="rect">
            <a:avLst/>
          </a:prstGeom>
        </p:spPr>
      </p:pic>
      <p:sp>
        <p:nvSpPr>
          <p:cNvPr id="5" name="Прямоугольник 4">
            <a:extLst>
              <a:ext uri="{FF2B5EF4-FFF2-40B4-BE49-F238E27FC236}">
                <a16:creationId xmlns:a16="http://schemas.microsoft.com/office/drawing/2014/main" id="{E4E66DDD-20A0-ED4E-A160-9D0D926C4330}"/>
              </a:ext>
            </a:extLst>
          </p:cNvPr>
          <p:cNvSpPr/>
          <p:nvPr/>
        </p:nvSpPr>
        <p:spPr>
          <a:xfrm>
            <a:off x="423584" y="623112"/>
            <a:ext cx="11344832" cy="4375621"/>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Мария и Кирилл решили вступить в брак. Какие условия обязательны для заключения брака в РФ?</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наличие у жениха и невесты постоянного источника доходов</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достижение женихом и невестой брачного возраста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проживание жениха или невесты отдельно от родителей</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наличие у жениха и невесты профессионального образования</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дееспособность жениха и невесты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заключение брачного договора</a:t>
            </a:r>
          </a:p>
        </p:txBody>
      </p:sp>
    </p:spTree>
    <p:extLst>
      <p:ext uri="{BB962C8B-B14F-4D97-AF65-F5344CB8AC3E}">
        <p14:creationId xmlns:p14="http://schemas.microsoft.com/office/powerpoint/2010/main" val="26756547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04DEAE04-C217-9346-B264-7E188D59F19B}"/>
              </a:ext>
            </a:extLst>
          </p:cNvPr>
          <p:cNvPicPr>
            <a:picLocks noChangeAspect="1"/>
          </p:cNvPicPr>
          <p:nvPr/>
        </p:nvPicPr>
        <p:blipFill>
          <a:blip r:embed="rId2"/>
          <a:srcRect/>
          <a:stretch>
            <a:fillRect/>
          </a:stretch>
        </p:blipFill>
        <p:spPr>
          <a:xfrm rot="1532132">
            <a:off x="-293457" y="3879585"/>
            <a:ext cx="9967994" cy="6596999"/>
          </a:xfrm>
          <a:prstGeom prst="rect">
            <a:avLst/>
          </a:prstGeom>
        </p:spPr>
      </p:pic>
      <p:sp>
        <p:nvSpPr>
          <p:cNvPr id="2" name="Прямоугольник 1">
            <a:extLst>
              <a:ext uri="{FF2B5EF4-FFF2-40B4-BE49-F238E27FC236}">
                <a16:creationId xmlns:a16="http://schemas.microsoft.com/office/drawing/2014/main" id="{7FEA525B-AA54-2248-BB29-74CDB55FEA97}"/>
              </a:ext>
            </a:extLst>
          </p:cNvPr>
          <p:cNvSpPr/>
          <p:nvPr/>
        </p:nvSpPr>
        <p:spPr>
          <a:xfrm>
            <a:off x="417688" y="167429"/>
            <a:ext cx="11695289" cy="5400261"/>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Фёкла и Николай решили заключить брачный договор. Какие отношения супругов согласно семейному законодательству РФ  могут быть объектом регулирования</a:t>
            </a:r>
          </a:p>
          <a:p>
            <a:pPr>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права и обязанности супругов в отношении детей</a:t>
            </a:r>
          </a:p>
          <a:p>
            <a:pPr marL="342900" indent="-34290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права и обязанности по взаимному содержанию</a:t>
            </a:r>
          </a:p>
          <a:p>
            <a:pPr marL="342900" indent="-34290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порядок несения каждым супругом семейных расходов</a:t>
            </a:r>
          </a:p>
          <a:p>
            <a:pPr marL="342900" indent="-34290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вопрос о способах участия в доходах друг друга</a:t>
            </a:r>
          </a:p>
          <a:p>
            <a:pPr marL="342900" indent="-34290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права и обязанности супругов по взаимному содержанию</a:t>
            </a:r>
          </a:p>
          <a:p>
            <a:pPr marL="342900" indent="-34290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занятость и трудоустройство супругов</a:t>
            </a:r>
          </a:p>
        </p:txBody>
      </p:sp>
    </p:spTree>
    <p:extLst>
      <p:ext uri="{BB962C8B-B14F-4D97-AF65-F5344CB8AC3E}">
        <p14:creationId xmlns:p14="http://schemas.microsoft.com/office/powerpoint/2010/main" val="1386165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685800" y="519222"/>
            <a:ext cx="5901490" cy="461665"/>
          </a:xfrm>
          <a:prstGeom prst="rect">
            <a:avLst/>
          </a:prstGeom>
        </p:spPr>
        <p:txBody>
          <a:bodyPr lIns="0" tIns="0" rIns="0" bIns="0" rtlCol="0" anchor="t">
            <a:spAutoFit/>
          </a:bodyPr>
          <a:lstStyle/>
          <a:p>
            <a:pPr>
              <a:lnSpc>
                <a:spcPts val="3616"/>
              </a:lnSpc>
            </a:pPr>
            <a:r>
              <a:rPr lang="en-US" sz="3013">
                <a:solidFill>
                  <a:srgbClr val="FFFFFF"/>
                </a:solidFill>
                <a:latin typeface="Montserrat Semi-Bold"/>
              </a:rPr>
              <a:t>ПРИЗНАКИ ПОЛИТИЧЕСКОЙ ВЛАСТИ</a:t>
            </a:r>
          </a:p>
        </p:txBody>
      </p:sp>
      <p:pic>
        <p:nvPicPr>
          <p:cNvPr id="6" name="Picture 2">
            <a:extLst>
              <a:ext uri="{FF2B5EF4-FFF2-40B4-BE49-F238E27FC236}">
                <a16:creationId xmlns:a16="http://schemas.microsoft.com/office/drawing/2014/main" id="{BAF20764-998E-2B47-94BB-74B38075DEDE}"/>
              </a:ext>
            </a:extLst>
          </p:cNvPr>
          <p:cNvPicPr>
            <a:picLocks noChangeAspect="1"/>
          </p:cNvPicPr>
          <p:nvPr/>
        </p:nvPicPr>
        <p:blipFill>
          <a:blip r:embed="rId2"/>
          <a:srcRect/>
          <a:stretch>
            <a:fillRect/>
          </a:stretch>
        </p:blipFill>
        <p:spPr>
          <a:xfrm rot="1532132">
            <a:off x="3668943" y="4026340"/>
            <a:ext cx="9967994" cy="6596999"/>
          </a:xfrm>
          <a:prstGeom prst="rect">
            <a:avLst/>
          </a:prstGeom>
        </p:spPr>
      </p:pic>
      <p:sp>
        <p:nvSpPr>
          <p:cNvPr id="2" name="Прямоугольник 1">
            <a:extLst>
              <a:ext uri="{FF2B5EF4-FFF2-40B4-BE49-F238E27FC236}">
                <a16:creationId xmlns:a16="http://schemas.microsoft.com/office/drawing/2014/main" id="{4C78E9A9-B1AE-CB48-AB2A-8CA548847A66}"/>
              </a:ext>
            </a:extLst>
          </p:cNvPr>
          <p:cNvSpPr/>
          <p:nvPr/>
        </p:nvSpPr>
        <p:spPr>
          <a:xfrm>
            <a:off x="809978" y="0"/>
            <a:ext cx="10896600" cy="6885924"/>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правовом регулировании отношений супругов?</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А. По общему правилу имущество, нажитое супругами в период брака, является их совместной собственностью.</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Б. Раздел общего имущества супругов может быть произведён как в период брака, так и в течение трёх лет после его расторжения по требованию</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любого из супругов.</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Ответ:</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895445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alphaModFix amt="19999"/>
          </a:blip>
          <a:srcRect/>
          <a:stretch>
            <a:fillRect/>
          </a:stretch>
        </p:blipFill>
        <p:spPr>
          <a:xfrm rot="6026777">
            <a:off x="8527266" y="4297548"/>
            <a:ext cx="2717698" cy="2638638"/>
          </a:xfrm>
          <a:prstGeom prst="rect">
            <a:avLst/>
          </a:prstGeom>
        </p:spPr>
      </p:pic>
      <p:pic>
        <p:nvPicPr>
          <p:cNvPr id="4" name="Picture 4"/>
          <p:cNvPicPr>
            <a:picLocks noChangeAspect="1"/>
          </p:cNvPicPr>
          <p:nvPr/>
        </p:nvPicPr>
        <p:blipFill>
          <a:blip r:embed="rId3">
            <a:alphaModFix amt="19999"/>
          </a:blip>
          <a:srcRect/>
          <a:stretch>
            <a:fillRect/>
          </a:stretch>
        </p:blipFill>
        <p:spPr>
          <a:xfrm rot="-2672515">
            <a:off x="8819102" y="4081330"/>
            <a:ext cx="4366699" cy="4525077"/>
          </a:xfrm>
          <a:prstGeom prst="rect">
            <a:avLst/>
          </a:prstGeom>
        </p:spPr>
      </p:pic>
      <p:pic>
        <p:nvPicPr>
          <p:cNvPr id="5" name="Picture 5"/>
          <p:cNvPicPr>
            <a:picLocks noChangeAspect="1"/>
          </p:cNvPicPr>
          <p:nvPr/>
        </p:nvPicPr>
        <p:blipFill>
          <a:blip r:embed="rId3">
            <a:alphaModFix amt="19999"/>
          </a:blip>
          <a:srcRect/>
          <a:stretch>
            <a:fillRect/>
          </a:stretch>
        </p:blipFill>
        <p:spPr>
          <a:xfrm rot="-2672515">
            <a:off x="9826600" y="4473141"/>
            <a:ext cx="4366699" cy="4525077"/>
          </a:xfrm>
          <a:prstGeom prst="rect">
            <a:avLst/>
          </a:prstGeom>
        </p:spPr>
      </p:pic>
      <p:sp>
        <p:nvSpPr>
          <p:cNvPr id="7" name="Rectangle 4">
            <a:extLst>
              <a:ext uri="{FF2B5EF4-FFF2-40B4-BE49-F238E27FC236}">
                <a16:creationId xmlns:a16="http://schemas.microsoft.com/office/drawing/2014/main" id="{D6923E1A-299B-584F-B1C9-1E6ADCA1EEDA}"/>
              </a:ext>
            </a:extLst>
          </p:cNvPr>
          <p:cNvSpPr>
            <a:spLocks noChangeArrowheads="1"/>
          </p:cNvSpPr>
          <p:nvPr/>
        </p:nvSpPr>
        <p:spPr bwMode="auto">
          <a:xfrm>
            <a:off x="-758832" y="947256"/>
            <a:ext cx="20045431"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2" name="Прямоугольник 1">
            <a:extLst>
              <a:ext uri="{FF2B5EF4-FFF2-40B4-BE49-F238E27FC236}">
                <a16:creationId xmlns:a16="http://schemas.microsoft.com/office/drawing/2014/main" id="{DACDFD44-51FF-FD48-A1E7-27F415D4BC3C}"/>
              </a:ext>
            </a:extLst>
          </p:cNvPr>
          <p:cNvSpPr/>
          <p:nvPr/>
        </p:nvSpPr>
        <p:spPr>
          <a:xfrm>
            <a:off x="572938" y="421491"/>
            <a:ext cx="11046123" cy="4221092"/>
          </a:xfrm>
          <a:prstGeom prst="rect">
            <a:avLst/>
          </a:prstGeom>
        </p:spPr>
        <p:txBody>
          <a:bodyPr wrap="square">
            <a:spAutoFit/>
          </a:bodyPr>
          <a:lstStyle/>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Граждане РФ супруги Фрол и Аксинья решили заключить брачный договор. Фрол настаивал на включение в договор пункта о том, чтобы жена обязательно сообщала ему о всех своих телефонных переговорах, рассказывала ему их содержание, а также содержание почтовых, телеграфных и прочих сообщений. Нотариус отказался удостоверять этот брачный договор именно из-за этого пункта. Правомерны ли действия нотариуса? Ответ поясните. Назовите любые два аспекта отношений между супругами, которые могут быть определены в брачном договоре</a:t>
            </a:r>
          </a:p>
        </p:txBody>
      </p:sp>
    </p:spTree>
    <p:extLst>
      <p:ext uri="{BB962C8B-B14F-4D97-AF65-F5344CB8AC3E}">
        <p14:creationId xmlns:p14="http://schemas.microsoft.com/office/powerpoint/2010/main" val="29523997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a:off x="8067727" y="3551293"/>
            <a:ext cx="2576567" cy="2501612"/>
          </a:xfrm>
          <a:prstGeom prst="rect">
            <a:avLst/>
          </a:prstGeom>
        </p:spPr>
      </p:pic>
      <p:pic>
        <p:nvPicPr>
          <p:cNvPr id="8" name="Picture 8"/>
          <p:cNvPicPr>
            <a:picLocks noChangeAspect="1"/>
          </p:cNvPicPr>
          <p:nvPr/>
        </p:nvPicPr>
        <p:blipFill>
          <a:blip r:embed="rId3">
            <a:alphaModFix amt="19999"/>
          </a:blip>
          <a:srcRect/>
          <a:stretch>
            <a:fillRect/>
          </a:stretch>
        </p:blipFill>
        <p:spPr>
          <a:xfrm rot="1787001">
            <a:off x="9019997" y="4226820"/>
            <a:ext cx="3754585" cy="3890761"/>
          </a:xfrm>
          <a:prstGeom prst="rect">
            <a:avLst/>
          </a:prstGeom>
        </p:spPr>
      </p:pic>
      <p:pic>
        <p:nvPicPr>
          <p:cNvPr id="9" name="Picture 9"/>
          <p:cNvPicPr>
            <a:picLocks noChangeAspect="1"/>
          </p:cNvPicPr>
          <p:nvPr/>
        </p:nvPicPr>
        <p:blipFill>
          <a:blip r:embed="rId4">
            <a:alphaModFix amt="19999"/>
          </a:blip>
          <a:srcRect/>
          <a:stretch>
            <a:fillRect/>
          </a:stretch>
        </p:blipFill>
        <p:spPr>
          <a:xfrm rot="1787001">
            <a:off x="9019997" y="5048314"/>
            <a:ext cx="3754585" cy="3890761"/>
          </a:xfrm>
          <a:prstGeom prst="rect">
            <a:avLst/>
          </a:prstGeom>
        </p:spPr>
      </p:pic>
      <p:sp>
        <p:nvSpPr>
          <p:cNvPr id="3" name="Прямоугольник 2">
            <a:extLst>
              <a:ext uri="{FF2B5EF4-FFF2-40B4-BE49-F238E27FC236}">
                <a16:creationId xmlns:a16="http://schemas.microsoft.com/office/drawing/2014/main" id="{94D8A330-E595-0447-9ADC-B2751BB859D7}"/>
              </a:ext>
            </a:extLst>
          </p:cNvPr>
          <p:cNvSpPr/>
          <p:nvPr/>
        </p:nvSpPr>
        <p:spPr>
          <a:xfrm>
            <a:off x="361244" y="467081"/>
            <a:ext cx="11729156" cy="4836645"/>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Найдите в приведённом ниже списке обязательные условия заключения брака, определённые законодательством РФ. Запишите цифры, под которыми они указаны.</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достижение брачного возраста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наличие собственности хотя бы у одного из будущих супругов</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отсутствие судимости у лиц, вступающих в брак</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наличие жилья хотя бы у одного из будущих супругов</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добровольное согласие лиц, вступающих в брак</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наличие работы хотя бы у одного из будущих супругов</a:t>
            </a:r>
          </a:p>
        </p:txBody>
      </p:sp>
    </p:spTree>
    <p:extLst>
      <p:ext uri="{BB962C8B-B14F-4D97-AF65-F5344CB8AC3E}">
        <p14:creationId xmlns:p14="http://schemas.microsoft.com/office/powerpoint/2010/main" val="13082100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8517274" y="776190"/>
            <a:ext cx="2368097" cy="2299207"/>
          </a:xfrm>
          <a:prstGeom prst="rect">
            <a:avLst/>
          </a:prstGeom>
        </p:spPr>
      </p:pic>
      <p:pic>
        <p:nvPicPr>
          <p:cNvPr id="3" name="Picture 3"/>
          <p:cNvPicPr>
            <a:picLocks noChangeAspect="1"/>
          </p:cNvPicPr>
          <p:nvPr/>
        </p:nvPicPr>
        <p:blipFill>
          <a:blip r:embed="rId3">
            <a:alphaModFix amt="19999"/>
          </a:blip>
          <a:srcRect/>
          <a:stretch>
            <a:fillRect/>
          </a:stretch>
        </p:blipFill>
        <p:spPr>
          <a:xfrm rot="-7104152">
            <a:off x="9757676" y="-643527"/>
            <a:ext cx="3381357" cy="3503996"/>
          </a:xfrm>
          <a:prstGeom prst="rect">
            <a:avLst/>
          </a:prstGeom>
        </p:spPr>
      </p:pic>
      <p:pic>
        <p:nvPicPr>
          <p:cNvPr id="4" name="Picture 4"/>
          <p:cNvPicPr>
            <a:picLocks noChangeAspect="1"/>
          </p:cNvPicPr>
          <p:nvPr/>
        </p:nvPicPr>
        <p:blipFill>
          <a:blip r:embed="rId4">
            <a:alphaModFix amt="19999"/>
          </a:blip>
          <a:srcRect/>
          <a:stretch>
            <a:fillRect/>
          </a:stretch>
        </p:blipFill>
        <p:spPr>
          <a:xfrm rot="-7104152">
            <a:off x="10201924" y="-1398734"/>
            <a:ext cx="3381357" cy="3503996"/>
          </a:xfrm>
          <a:prstGeom prst="rect">
            <a:avLst/>
          </a:prstGeom>
        </p:spPr>
      </p:pic>
      <p:sp>
        <p:nvSpPr>
          <p:cNvPr id="5" name="Прямоугольник 4">
            <a:extLst>
              <a:ext uri="{FF2B5EF4-FFF2-40B4-BE49-F238E27FC236}">
                <a16:creationId xmlns:a16="http://schemas.microsoft.com/office/drawing/2014/main" id="{66E812D0-E784-E84B-9142-4A3E043369BB}"/>
              </a:ext>
            </a:extLst>
          </p:cNvPr>
          <p:cNvSpPr/>
          <p:nvPr/>
        </p:nvSpPr>
        <p:spPr>
          <a:xfrm>
            <a:off x="648868" y="451165"/>
            <a:ext cx="11243734" cy="5696624"/>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Инна и Артём решили заключить брачный договор. Найдите в приведённом списке позиции, связанные с формой и возможным содержанием брачного договора в РФ, и запишите цифры, под которыми они указаны.</a:t>
            </a:r>
          </a:p>
          <a:p>
            <a:pPr>
              <a:lnSpc>
                <a:spcPct val="107000"/>
              </a:lnSpc>
              <a:spcAft>
                <a:spcPts val="800"/>
              </a:spcAft>
            </a:pPr>
            <a:endParaRPr lang="ru-RU" dirty="0">
              <a:latin typeface="Calibri" panose="020F0502020204030204" pitchFamily="34" charset="0"/>
              <a:ea typeface="Calibri" panose="020F0502020204030204" pitchFamily="34" charset="0"/>
              <a:cs typeface="Times New Roman" panose="02020603050405020304" pitchFamily="18" charset="0"/>
            </a:endParaRPr>
          </a:p>
          <a:p>
            <a:pPr marL="342900" indent="-34290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место жительства детей в случае развода родителей</a:t>
            </a:r>
          </a:p>
          <a:p>
            <a:pPr marL="342900" indent="-34290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вопрос о свободе передвижения супругов</a:t>
            </a:r>
          </a:p>
          <a:p>
            <a:pPr marL="342900" indent="-34290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нотариальное удостоверение</a:t>
            </a:r>
          </a:p>
          <a:p>
            <a:pPr marL="342900" indent="-34290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вопрос о способах участия в доходах друг друга</a:t>
            </a:r>
          </a:p>
          <a:p>
            <a:pPr marL="342900" indent="-34290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права и обязанности супругов по взаимному содержанию</a:t>
            </a:r>
          </a:p>
          <a:p>
            <a:pPr marL="342900" indent="-34290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занятость и трудоустройство супругов</a:t>
            </a:r>
          </a:p>
        </p:txBody>
      </p:sp>
    </p:spTree>
    <p:extLst>
      <p:ext uri="{BB962C8B-B14F-4D97-AF65-F5344CB8AC3E}">
        <p14:creationId xmlns:p14="http://schemas.microsoft.com/office/powerpoint/2010/main" val="35350685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8517274" y="776190"/>
            <a:ext cx="2368097" cy="2299207"/>
          </a:xfrm>
          <a:prstGeom prst="rect">
            <a:avLst/>
          </a:prstGeom>
        </p:spPr>
      </p:pic>
      <p:pic>
        <p:nvPicPr>
          <p:cNvPr id="3" name="Picture 3"/>
          <p:cNvPicPr>
            <a:picLocks noChangeAspect="1"/>
          </p:cNvPicPr>
          <p:nvPr/>
        </p:nvPicPr>
        <p:blipFill>
          <a:blip r:embed="rId3">
            <a:alphaModFix amt="19999"/>
          </a:blip>
          <a:srcRect/>
          <a:stretch>
            <a:fillRect/>
          </a:stretch>
        </p:blipFill>
        <p:spPr>
          <a:xfrm rot="-7104152">
            <a:off x="9757676" y="-643527"/>
            <a:ext cx="3381357" cy="3503996"/>
          </a:xfrm>
          <a:prstGeom prst="rect">
            <a:avLst/>
          </a:prstGeom>
        </p:spPr>
      </p:pic>
      <p:pic>
        <p:nvPicPr>
          <p:cNvPr id="4" name="Picture 4"/>
          <p:cNvPicPr>
            <a:picLocks noChangeAspect="1"/>
          </p:cNvPicPr>
          <p:nvPr/>
        </p:nvPicPr>
        <p:blipFill>
          <a:blip r:embed="rId4">
            <a:alphaModFix amt="19999"/>
          </a:blip>
          <a:srcRect/>
          <a:stretch>
            <a:fillRect/>
          </a:stretch>
        </p:blipFill>
        <p:spPr>
          <a:xfrm rot="-7104152">
            <a:off x="10201924" y="-1398734"/>
            <a:ext cx="3381357" cy="3503996"/>
          </a:xfrm>
          <a:prstGeom prst="rect">
            <a:avLst/>
          </a:prstGeom>
        </p:spPr>
      </p:pic>
      <p:sp>
        <p:nvSpPr>
          <p:cNvPr id="5" name="Прямоугольник 4">
            <a:extLst>
              <a:ext uri="{FF2B5EF4-FFF2-40B4-BE49-F238E27FC236}">
                <a16:creationId xmlns:a16="http://schemas.microsoft.com/office/drawing/2014/main" id="{CDE831CF-EFB2-BC4A-9140-7A8AF86307F8}"/>
              </a:ext>
            </a:extLst>
          </p:cNvPr>
          <p:cNvSpPr/>
          <p:nvPr/>
        </p:nvSpPr>
        <p:spPr>
          <a:xfrm>
            <a:off x="434380" y="0"/>
            <a:ext cx="11458222" cy="6680740"/>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Какое обстоятельство согласно Семейному кодексу РФ будет служить препятствием для заключения брака?</a:t>
            </a:r>
          </a:p>
          <a:p>
            <a:pPr>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наличие у одного из будущих супругов гражданства другого государства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отсутствие хотя бы у одного из будущих супругов постоянного источника дохода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наличие хотя бы у одного из будущих супругов непогашенной судимости</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родство по прямой восходящей и нисходящей линии будущих супругов</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признание судом хотя бы одного из будущих супругов недееспособным вследствие психического расстройства</a:t>
            </a:r>
          </a:p>
        </p:txBody>
      </p:sp>
    </p:spTree>
    <p:extLst>
      <p:ext uri="{BB962C8B-B14F-4D97-AF65-F5344CB8AC3E}">
        <p14:creationId xmlns:p14="http://schemas.microsoft.com/office/powerpoint/2010/main" val="1854395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4454145" y="-4704234"/>
            <a:ext cx="9967994" cy="6596999"/>
          </a:xfrm>
          <a:prstGeom prst="rect">
            <a:avLst/>
          </a:prstGeom>
        </p:spPr>
      </p:pic>
      <p:pic>
        <p:nvPicPr>
          <p:cNvPr id="5" name="Picture 5"/>
          <p:cNvPicPr>
            <a:picLocks noChangeAspect="1"/>
          </p:cNvPicPr>
          <p:nvPr/>
        </p:nvPicPr>
        <p:blipFill>
          <a:blip r:embed="rId3"/>
          <a:srcRect/>
          <a:stretch>
            <a:fillRect/>
          </a:stretch>
        </p:blipFill>
        <p:spPr>
          <a:xfrm>
            <a:off x="8699583" y="1934821"/>
            <a:ext cx="4712537" cy="4110379"/>
          </a:xfrm>
          <a:prstGeom prst="rect">
            <a:avLst/>
          </a:prstGeom>
        </p:spPr>
      </p:pic>
      <p:sp>
        <p:nvSpPr>
          <p:cNvPr id="3" name="Прямоугольник 2">
            <a:extLst>
              <a:ext uri="{FF2B5EF4-FFF2-40B4-BE49-F238E27FC236}">
                <a16:creationId xmlns:a16="http://schemas.microsoft.com/office/drawing/2014/main" id="{3589E8F3-E1D1-5C4C-BAE5-83B2B0679C0C}"/>
              </a:ext>
            </a:extLst>
          </p:cNvPr>
          <p:cNvSpPr/>
          <p:nvPr/>
        </p:nvSpPr>
        <p:spPr>
          <a:xfrm>
            <a:off x="372533" y="812800"/>
            <a:ext cx="8827911" cy="4246932"/>
          </a:xfrm>
          <a:prstGeom prst="rect">
            <a:avLst/>
          </a:prstGeom>
        </p:spPr>
        <p:txBody>
          <a:bodyPr wrap="square">
            <a:spAutoFit/>
          </a:bodyPr>
          <a:lstStyle/>
          <a:p>
            <a:pPr algn="just">
              <a:lnSpc>
                <a:spcPct val="107000"/>
              </a:lnSpc>
              <a:spcAft>
                <a:spcPts val="800"/>
              </a:spcAft>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Найдите в приведённом ниже списке обязательные условия заключения брака, определённые законодательством РФ. Запишите цифры, под которыми они указаны.</a:t>
            </a:r>
          </a:p>
          <a:p>
            <a:pPr marL="342900" indent="-3429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достижение брачного возраста</a:t>
            </a:r>
          </a:p>
          <a:p>
            <a:pPr marL="342900" indent="-3429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наличие собственности хотя бы у одного из будущих супругов</a:t>
            </a:r>
          </a:p>
          <a:p>
            <a:pPr marL="342900" indent="-3429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отсутствие судимости у лиц, вступающих в брак</a:t>
            </a:r>
          </a:p>
          <a:p>
            <a:pPr marL="342900" indent="-3429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наличие жилья хотя бы у одного из будущих супругов</a:t>
            </a:r>
          </a:p>
          <a:p>
            <a:pPr marL="342900" indent="-3429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добровольное согласие лиц, вступающих в брак</a:t>
            </a:r>
          </a:p>
          <a:p>
            <a:pPr marL="342900" indent="-342900">
              <a:lnSpc>
                <a:spcPct val="107000"/>
              </a:lnSpc>
              <a:spcAft>
                <a:spcPts val="800"/>
              </a:spcAft>
              <a:buFont typeface="+mj-lt"/>
              <a:buAutoNum type="arabicPeriod"/>
            </a:pPr>
            <a:r>
              <a:rPr lang="ru-RU" sz="2400" dirty="0">
                <a:latin typeface="Calibri" panose="020F0502020204030204" pitchFamily="34" charset="0"/>
                <a:ea typeface="Calibri" panose="020F0502020204030204" pitchFamily="34" charset="0"/>
                <a:cs typeface="Times New Roman" panose="02020603050405020304" pitchFamily="18" charset="0"/>
              </a:rPr>
              <a:t>наличие работы хотя бы у одного из будущих супругов</a:t>
            </a:r>
          </a:p>
        </p:txBody>
      </p:sp>
    </p:spTree>
    <p:extLst>
      <p:ext uri="{BB962C8B-B14F-4D97-AF65-F5344CB8AC3E}">
        <p14:creationId xmlns:p14="http://schemas.microsoft.com/office/powerpoint/2010/main" val="28519463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493691" y="-3986943"/>
            <a:ext cx="9967994" cy="6596999"/>
          </a:xfrm>
          <a:prstGeom prst="rect">
            <a:avLst/>
          </a:prstGeom>
        </p:spPr>
      </p:pic>
      <p:sp>
        <p:nvSpPr>
          <p:cNvPr id="3" name="Прямоугольник 2">
            <a:extLst>
              <a:ext uri="{FF2B5EF4-FFF2-40B4-BE49-F238E27FC236}">
                <a16:creationId xmlns:a16="http://schemas.microsoft.com/office/drawing/2014/main" id="{003A8402-098D-5D41-B501-56791E8050BE}"/>
              </a:ext>
            </a:extLst>
          </p:cNvPr>
          <p:cNvSpPr/>
          <p:nvPr/>
        </p:nvSpPr>
        <p:spPr>
          <a:xfrm>
            <a:off x="553154" y="626918"/>
            <a:ext cx="11356623" cy="5604163"/>
          </a:xfrm>
          <a:prstGeom prst="rect">
            <a:avLst/>
          </a:prstGeom>
        </p:spPr>
        <p:txBody>
          <a:bodyPr wrap="square">
            <a:spAutoFit/>
          </a:bodyPr>
          <a:lstStyle/>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Граждане РФ Марианна и Аркадий накануне регистрации брака решили заключить брачный договор. По обоюдному согласию они включили в него пункты о разделении домашних обязанностей, о способах участия в доходах друг друга, о порядке несения каждым супругом семейных расходов, а также пункт об обязанности супруги обязательно согласовывать с супругом все вопросы, связанные с её передвижением по территории России. Нотариус, к которому они обратились за удостоверением брачного договора, указал на необходимость исключить два пункта. О каких пунктах из перечисленных выше идёт речь? Свой ответ объясните. Какое условие необходимо, чтобы составленный в письменной форме и удостоверенный нотариусом брачный договор вступил в силу?</a:t>
            </a:r>
          </a:p>
        </p:txBody>
      </p:sp>
    </p:spTree>
    <p:extLst>
      <p:ext uri="{BB962C8B-B14F-4D97-AF65-F5344CB8AC3E}">
        <p14:creationId xmlns:p14="http://schemas.microsoft.com/office/powerpoint/2010/main" val="1164810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257830" y="4964561"/>
            <a:ext cx="9967994" cy="6596999"/>
          </a:xfrm>
          <a:prstGeom prst="rect">
            <a:avLst/>
          </a:prstGeom>
        </p:spPr>
      </p:pic>
      <p:sp>
        <p:nvSpPr>
          <p:cNvPr id="3" name="Прямоугольник 2">
            <a:extLst>
              <a:ext uri="{FF2B5EF4-FFF2-40B4-BE49-F238E27FC236}">
                <a16:creationId xmlns:a16="http://schemas.microsoft.com/office/drawing/2014/main" id="{AE0A71D6-238E-3B44-B89A-FA0143746144}"/>
              </a:ext>
            </a:extLst>
          </p:cNvPr>
          <p:cNvSpPr/>
          <p:nvPr/>
        </p:nvSpPr>
        <p:spPr>
          <a:xfrm>
            <a:off x="378178" y="418081"/>
            <a:ext cx="11435644" cy="6157648"/>
          </a:xfrm>
          <a:prstGeom prst="rect">
            <a:avLst/>
          </a:prstGeom>
        </p:spPr>
        <p:txBody>
          <a:bodyPr wrap="square">
            <a:spAutoFit/>
          </a:bodyPr>
          <a:lstStyle/>
          <a:p>
            <a:pPr algn="just">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Накануне официальной регистрации брака совершеннолетние граждане РФ Нина и Олег решили заключить брачный договор. Найдите в приведённом списке позиции, связанные с формой и возможным содержанием брачного договора, и запишите цифры, под которыми они указаны.</a:t>
            </a:r>
          </a:p>
          <a:p>
            <a:pPr>
              <a:lnSpc>
                <a:spcPct val="107000"/>
              </a:lnSpc>
              <a:spcAft>
                <a:spcPts val="800"/>
              </a:spcAft>
            </a:pPr>
            <a:endParaRPr lang="ru-RU" dirty="0">
              <a:latin typeface="Calibri" panose="020F0502020204030204" pitchFamily="34" charset="0"/>
              <a:ea typeface="Calibri" panose="020F0502020204030204" pitchFamily="34" charset="0"/>
              <a:cs typeface="Times New Roman" panose="02020603050405020304" pitchFamily="18" charset="0"/>
            </a:endParaRP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распределение домашних обязанностей</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нотариальное удостоверение</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занятость и трудоустройство супругов</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письменное оформление договора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способы участия в доходах друг друга</a:t>
            </a:r>
          </a:p>
          <a:p>
            <a:pPr marL="514350" indent="-51435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место жительства детей в случае развода родителей</a:t>
            </a:r>
          </a:p>
        </p:txBody>
      </p:sp>
    </p:spTree>
    <p:extLst>
      <p:ext uri="{BB962C8B-B14F-4D97-AF65-F5344CB8AC3E}">
        <p14:creationId xmlns:p14="http://schemas.microsoft.com/office/powerpoint/2010/main" val="16626349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48F8774A-4BA4-0D43-9DC5-61DA68BEDD88}"/>
              </a:ext>
            </a:extLst>
          </p:cNvPr>
          <p:cNvPicPr>
            <a:picLocks noChangeAspect="1"/>
          </p:cNvPicPr>
          <p:nvPr/>
        </p:nvPicPr>
        <p:blipFill>
          <a:blip r:embed="rId2"/>
          <a:srcRect/>
          <a:stretch>
            <a:fillRect/>
          </a:stretch>
        </p:blipFill>
        <p:spPr>
          <a:xfrm rot="1532132">
            <a:off x="4481741" y="-4281042"/>
            <a:ext cx="9967994" cy="6596999"/>
          </a:xfrm>
          <a:prstGeom prst="rect">
            <a:avLst/>
          </a:prstGeom>
        </p:spPr>
      </p:pic>
      <p:sp>
        <p:nvSpPr>
          <p:cNvPr id="3" name="Прямоугольник 2">
            <a:extLst>
              <a:ext uri="{FF2B5EF4-FFF2-40B4-BE49-F238E27FC236}">
                <a16:creationId xmlns:a16="http://schemas.microsoft.com/office/drawing/2014/main" id="{69E5FDA3-82CF-5E45-81CD-E2966863BB14}"/>
              </a:ext>
            </a:extLst>
          </p:cNvPr>
          <p:cNvSpPr/>
          <p:nvPr/>
        </p:nvSpPr>
        <p:spPr>
          <a:xfrm>
            <a:off x="299155" y="177260"/>
            <a:ext cx="11593689" cy="6680740"/>
          </a:xfrm>
          <a:prstGeom prst="rect">
            <a:avLst/>
          </a:prstGeom>
        </p:spPr>
        <p:txBody>
          <a:bodyPr wrap="square">
            <a:spAutoFit/>
          </a:bodyPr>
          <a:lstStyle/>
          <a:p>
            <a:pPr>
              <a:lnSpc>
                <a:spcPct val="107000"/>
              </a:lnSpc>
              <a:spcAft>
                <a:spcPts val="800"/>
              </a:spcAft>
            </a:pPr>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семейном праве в РФ и запишите цифры, под которыми они указаны.</a:t>
            </a:r>
          </a:p>
          <a:p>
            <a:pPr marL="342900" indent="-34290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Семейное право регулирует имущественные и личные неимущественные отношения между членами семьи.</a:t>
            </a:r>
          </a:p>
          <a:p>
            <a:pPr marL="342900" indent="-34290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Брак приостанавливается вследствие объявления органом ЗАГС одного из супругов умершим.</a:t>
            </a:r>
          </a:p>
          <a:p>
            <a:pPr marL="342900" indent="-34290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Законный режим имущества супругов устанавливается только брачным договором.</a:t>
            </a:r>
          </a:p>
          <a:p>
            <a:pPr marL="342900" indent="-34290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Родители обязаны предоставлять содержание своим несовершеннолетним детям.</a:t>
            </a:r>
          </a:p>
          <a:p>
            <a:pPr marL="342900" indent="-342900">
              <a:lnSpc>
                <a:spcPct val="107000"/>
              </a:lnSpc>
              <a:spcAft>
                <a:spcPts val="800"/>
              </a:spcAft>
              <a:buFont typeface="+mj-lt"/>
              <a:buAutoNum type="arabicPeriod"/>
            </a:pPr>
            <a:r>
              <a:rPr lang="ru-RU" sz="2800" dirty="0">
                <a:latin typeface="Calibri" panose="020F0502020204030204" pitchFamily="34" charset="0"/>
                <a:ea typeface="Calibri" panose="020F0502020204030204" pitchFamily="34" charset="0"/>
                <a:cs typeface="Times New Roman" panose="02020603050405020304" pitchFamily="18" charset="0"/>
              </a:rPr>
              <a:t>Брак заключается в органах записи актов гражданского состояния (ЗАГС).</a:t>
            </a:r>
          </a:p>
          <a:p>
            <a:pPr>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4464962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1A324F40-ECA4-4A4B-A6EC-0730A5D0660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926164" y="1535242"/>
            <a:ext cx="12873449" cy="8519883"/>
          </a:xfrm>
          <a:prstGeom prst="rect">
            <a:avLst/>
          </a:prstGeom>
        </p:spPr>
      </p:pic>
      <p:pic>
        <p:nvPicPr>
          <p:cNvPr id="6" name="Picture 5">
            <a:extLst>
              <a:ext uri="{FF2B5EF4-FFF2-40B4-BE49-F238E27FC236}">
                <a16:creationId xmlns:a16="http://schemas.microsoft.com/office/drawing/2014/main" id="{017AC99F-3B74-8047-84AC-5E860EA1563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437581" y="3941425"/>
            <a:ext cx="3754419" cy="3071798"/>
          </a:xfrm>
          <a:prstGeom prst="rect">
            <a:avLst/>
          </a:prstGeom>
        </p:spPr>
      </p:pic>
      <p:graphicFrame>
        <p:nvGraphicFramePr>
          <p:cNvPr id="3" name="Таблица 2">
            <a:extLst>
              <a:ext uri="{FF2B5EF4-FFF2-40B4-BE49-F238E27FC236}">
                <a16:creationId xmlns:a16="http://schemas.microsoft.com/office/drawing/2014/main" id="{28741179-340C-974C-BF52-5FD96FEBC263}"/>
              </a:ext>
            </a:extLst>
          </p:cNvPr>
          <p:cNvGraphicFramePr>
            <a:graphicFrameLocks noGrp="1"/>
          </p:cNvGraphicFramePr>
          <p:nvPr>
            <p:extLst>
              <p:ext uri="{D42A27DB-BD31-4B8C-83A1-F6EECF244321}">
                <p14:modId xmlns:p14="http://schemas.microsoft.com/office/powerpoint/2010/main" val="2238886987"/>
              </p:ext>
            </p:extLst>
          </p:nvPr>
        </p:nvGraphicFramePr>
        <p:xfrm>
          <a:off x="79022" y="16126"/>
          <a:ext cx="12112978" cy="6385309"/>
        </p:xfrm>
        <a:graphic>
          <a:graphicData uri="http://schemas.openxmlformats.org/drawingml/2006/table">
            <a:tbl>
              <a:tblPr firstRow="1" firstCol="1" bandRow="1"/>
              <a:tblGrid>
                <a:gridCol w="581918">
                  <a:extLst>
                    <a:ext uri="{9D8B030D-6E8A-4147-A177-3AD203B41FA5}">
                      <a16:colId xmlns:a16="http://schemas.microsoft.com/office/drawing/2014/main" val="1360142956"/>
                    </a:ext>
                  </a:extLst>
                </a:gridCol>
                <a:gridCol w="5474571">
                  <a:extLst>
                    <a:ext uri="{9D8B030D-6E8A-4147-A177-3AD203B41FA5}">
                      <a16:colId xmlns:a16="http://schemas.microsoft.com/office/drawing/2014/main" val="1362956120"/>
                    </a:ext>
                  </a:extLst>
                </a:gridCol>
                <a:gridCol w="585168">
                  <a:extLst>
                    <a:ext uri="{9D8B030D-6E8A-4147-A177-3AD203B41FA5}">
                      <a16:colId xmlns:a16="http://schemas.microsoft.com/office/drawing/2014/main" val="290076802"/>
                    </a:ext>
                  </a:extLst>
                </a:gridCol>
                <a:gridCol w="5471321">
                  <a:extLst>
                    <a:ext uri="{9D8B030D-6E8A-4147-A177-3AD203B41FA5}">
                      <a16:colId xmlns:a16="http://schemas.microsoft.com/office/drawing/2014/main" val="3082382279"/>
                    </a:ext>
                  </a:extLst>
                </a:gridCol>
              </a:tblGrid>
              <a:tr h="0">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ОБСТОЯТЕЛЬСТВА РАСТОРЖЕНИЯ БРАКА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tc>
                  <a:txBody>
                    <a:bodyPr/>
                    <a:lstStyle/>
                    <a:p>
                      <a:pPr>
                        <a:lnSpc>
                          <a:spcPct val="107000"/>
                        </a:lnSpc>
                        <a:spcAft>
                          <a:spcPts val="800"/>
                        </a:spcAft>
                      </a:pPr>
                      <a:r>
                        <a:rPr lang="ru-RU"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СПОСОБЫ РАСТОРЖЕНИЯ БРАКА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w="12700" cap="flat" cmpd="sng" algn="ctr">
                      <a:solidFill>
                        <a:srgbClr val="BBD8D7"/>
                      </a:solidFill>
                      <a:prstDash val="solid"/>
                      <a:round/>
                      <a:headEnd type="none" w="med" len="med"/>
                      <a:tailEnd type="none" w="med" len="med"/>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w="12700" cap="flat" cmpd="sng" algn="ctr">
                      <a:solidFill>
                        <a:srgbClr val="BBD8D7"/>
                      </a:solidFill>
                      <a:prstDash val="solid"/>
                      <a:round/>
                      <a:headEnd type="none" w="med" len="med"/>
                      <a:tailEnd type="none" w="med" len="med"/>
                    </a:lnB>
                    <a:solidFill>
                      <a:srgbClr val="BBD8D7"/>
                    </a:solidFill>
                  </a:tcPr>
                </a:tc>
                <a:extLst>
                  <a:ext uri="{0D108BD9-81ED-4DB2-BD59-A6C34878D82A}">
                    <a16:rowId xmlns:a16="http://schemas.microsoft.com/office/drawing/2014/main" val="372322710"/>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взаимное согласие при отсутствии несовершеннолетних детей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1)</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w="12700" cap="flat" cmpd="sng" algn="ctr">
                      <a:solidFill>
                        <a:srgbClr val="BBD8D7"/>
                      </a:solidFill>
                      <a:prstDash val="solid"/>
                      <a:round/>
                      <a:headEnd type="none" w="med" len="med"/>
                      <a:tailEnd type="none" w="med" len="med"/>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в органах ЗАГС</a:t>
                      </a:r>
                    </a:p>
                  </a:txBody>
                  <a:tcPr marL="47625" marR="47625" marT="47625" marB="47625" anchor="ctr">
                    <a:lnL>
                      <a:noFill/>
                    </a:lnL>
                    <a:lnR>
                      <a:noFill/>
                    </a:lnR>
                    <a:lnT w="12700" cap="flat" cmpd="sng" algn="ctr">
                      <a:solidFill>
                        <a:srgbClr val="BBD8D7"/>
                      </a:solidFill>
                      <a:prstDash val="solid"/>
                      <a:round/>
                      <a:headEnd type="none" w="med" len="med"/>
                      <a:tailEnd type="none" w="med" len="med"/>
                    </a:lnT>
                    <a:lnB>
                      <a:noFill/>
                    </a:lnB>
                  </a:tcPr>
                </a:tc>
                <a:extLst>
                  <a:ext uri="{0D108BD9-81ED-4DB2-BD59-A6C34878D82A}">
                    <a16:rowId xmlns:a16="http://schemas.microsoft.com/office/drawing/2014/main" val="1895517352"/>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Б)</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наличие общих несовершеннолетних детей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2)</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pPr>
                        <a:lnSpc>
                          <a:spcPct val="107000"/>
                        </a:lnSpc>
                        <a:spcAft>
                          <a:spcPts val="800"/>
                        </a:spcAft>
                      </a:pPr>
                      <a:r>
                        <a:rPr lang="ru-RU" sz="2800">
                          <a:effectLst/>
                          <a:latin typeface="Calibri" panose="020F0502020204030204" pitchFamily="34" charset="0"/>
                          <a:ea typeface="Calibri" panose="020F0502020204030204" pitchFamily="34" charset="0"/>
                          <a:cs typeface="Times New Roman" panose="02020603050405020304" pitchFamily="18" charset="0"/>
                        </a:rPr>
                        <a:t>в судебном порядке</a:t>
                      </a:r>
                    </a:p>
                  </a:txBody>
                  <a:tcPr marL="47625" marR="47625" marT="47625" marB="47625" anchor="ctr">
                    <a:lnL>
                      <a:noFill/>
                    </a:lnL>
                    <a:lnR>
                      <a:noFill/>
                    </a:lnR>
                    <a:lnT>
                      <a:noFill/>
                    </a:lnT>
                    <a:lnB>
                      <a:noFill/>
                    </a:lnB>
                  </a:tcPr>
                </a:tc>
                <a:extLst>
                  <a:ext uri="{0D108BD9-81ED-4DB2-BD59-A6C34878D82A}">
                    <a16:rowId xmlns:a16="http://schemas.microsoft.com/office/drawing/2014/main" val="1732685085"/>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В)</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отсутствие согласия одного из супругов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1719745059"/>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Г)</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признание судом одного из супругов недееспособным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245685808"/>
                  </a:ext>
                </a:extLst>
              </a:tr>
              <a:tr h="0">
                <a:tc>
                  <a:txBody>
                    <a:bodyPr/>
                    <a:lstStyle/>
                    <a:p>
                      <a:pPr>
                        <a:lnSpc>
                          <a:spcPct val="107000"/>
                        </a:lnSpc>
                        <a:spcAft>
                          <a:spcPts val="800"/>
                        </a:spcAft>
                      </a:pPr>
                      <a:r>
                        <a:rPr lang="ru-RU" sz="2800" b="1">
                          <a:effectLst/>
                          <a:latin typeface="Calibri" panose="020F0502020204030204" pitchFamily="34" charset="0"/>
                          <a:ea typeface="Calibri" panose="020F0502020204030204" pitchFamily="34" charset="0"/>
                          <a:cs typeface="Times New Roman" panose="02020603050405020304" pitchFamily="18" charset="0"/>
                        </a:rPr>
                        <a:t>Д)</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0" marT="47625" marB="47625">
                    <a:lnL>
                      <a:noFill/>
                    </a:lnL>
                    <a:lnR>
                      <a:noFill/>
                    </a:lnR>
                    <a:lnT>
                      <a:noFill/>
                    </a:lnT>
                    <a:lnB>
                      <a:noFill/>
                    </a:lnB>
                  </a:tcPr>
                </a:tc>
                <a:tc>
                  <a:txBody>
                    <a:bodyPr/>
                    <a:lstStyle/>
                    <a:p>
                      <a:pPr>
                        <a:lnSpc>
                          <a:spcPct val="107000"/>
                        </a:lnSpc>
                        <a:spcAft>
                          <a:spcPts val="800"/>
                        </a:spcAft>
                      </a:pPr>
                      <a:r>
                        <a:rPr lang="ru-RU" sz="2800" b="1" dirty="0">
                          <a:effectLst/>
                          <a:latin typeface="Calibri" panose="020F0502020204030204" pitchFamily="34" charset="0"/>
                          <a:ea typeface="Calibri" panose="020F0502020204030204" pitchFamily="34" charset="0"/>
                          <a:cs typeface="Times New Roman" panose="02020603050405020304" pitchFamily="18" charset="0"/>
                        </a:rPr>
                        <a:t>осуждение одного из супругов к лишению свободы на срок более трёх лет </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nchor="ctr">
                    <a:lnL>
                      <a:noFill/>
                    </a:lnL>
                    <a:lnR w="12700" cap="flat" cmpd="sng" algn="ctr">
                      <a:solidFill>
                        <a:srgbClr val="BBD8D7"/>
                      </a:solidFill>
                      <a:prstDash val="solid"/>
                      <a:round/>
                      <a:headEnd type="none" w="med" len="med"/>
                      <a:tailEnd type="none" w="med" len="med"/>
                    </a:lnR>
                    <a:lnT>
                      <a:noFill/>
                    </a:lnT>
                    <a:lnB>
                      <a:noFill/>
                    </a:lnB>
                  </a:tcPr>
                </a:tc>
                <a:tc>
                  <a:txBody>
                    <a:bodyPr/>
                    <a:lstStyle/>
                    <a:p>
                      <a:endParaRPr lang="ru-RU" sz="2800">
                        <a:effectLst/>
                        <a:latin typeface="Calibri" panose="020F0502020204030204" pitchFamily="34" charset="0"/>
                        <a:cs typeface="Times New Roman" panose="02020603050405020304" pitchFamily="18" charset="0"/>
                      </a:endParaRPr>
                    </a:p>
                  </a:txBody>
                  <a:tcPr marL="47625" marR="0" marT="47625" marB="47625">
                    <a:lnL w="12700" cap="flat" cmpd="sng" algn="ctr">
                      <a:solidFill>
                        <a:srgbClr val="BBD8D7"/>
                      </a:solidFill>
                      <a:prstDash val="solid"/>
                      <a:round/>
                      <a:headEnd type="none" w="med" len="med"/>
                      <a:tailEnd type="none" w="med" len="med"/>
                    </a:lnL>
                    <a:lnR>
                      <a:noFill/>
                    </a:lnR>
                    <a:lnT>
                      <a:noFill/>
                    </a:lnT>
                    <a:lnB>
                      <a:noFill/>
                    </a:lnB>
                  </a:tcPr>
                </a:tc>
                <a:tc>
                  <a:txBody>
                    <a:bodyPr/>
                    <a:lstStyle/>
                    <a:p>
                      <a:endParaRPr lang="ru-RU" sz="2800" dirty="0">
                        <a:effectLst/>
                        <a:latin typeface="Calibri" panose="020F0502020204030204" pitchFamily="34" charset="0"/>
                        <a:cs typeface="Times New Roman" panose="02020603050405020304" pitchFamily="18" charset="0"/>
                      </a:endParaRPr>
                    </a:p>
                  </a:txBody>
                  <a:tcPr marL="47625" marR="47625" marT="47625" marB="47625" anchor="ctr">
                    <a:lnL>
                      <a:noFill/>
                    </a:lnL>
                    <a:lnR>
                      <a:noFill/>
                    </a:lnR>
                    <a:lnT>
                      <a:noFill/>
                    </a:lnT>
                    <a:lnB>
                      <a:noFill/>
                    </a:lnB>
                  </a:tcPr>
                </a:tc>
                <a:extLst>
                  <a:ext uri="{0D108BD9-81ED-4DB2-BD59-A6C34878D82A}">
                    <a16:rowId xmlns:a16="http://schemas.microsoft.com/office/drawing/2014/main" val="322321371"/>
                  </a:ext>
                </a:extLst>
              </a:tr>
            </a:tbl>
          </a:graphicData>
        </a:graphic>
      </p:graphicFrame>
    </p:spTree>
    <p:extLst>
      <p:ext uri="{BB962C8B-B14F-4D97-AF65-F5344CB8AC3E}">
        <p14:creationId xmlns:p14="http://schemas.microsoft.com/office/powerpoint/2010/main" val="32579288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9A027AFF-0C91-4348-B60C-E72C2029C0ED}"/>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847142" y="1535241"/>
            <a:ext cx="12873449" cy="8519883"/>
          </a:xfrm>
          <a:prstGeom prst="rect">
            <a:avLst/>
          </a:prstGeom>
        </p:spPr>
      </p:pic>
      <p:pic>
        <p:nvPicPr>
          <p:cNvPr id="5" name="Picture 5">
            <a:extLst>
              <a:ext uri="{FF2B5EF4-FFF2-40B4-BE49-F238E27FC236}">
                <a16:creationId xmlns:a16="http://schemas.microsoft.com/office/drawing/2014/main" id="{4956EFBB-703A-DA4F-B094-75BAB928A98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852447" y="4167201"/>
            <a:ext cx="3754419" cy="3071798"/>
          </a:xfrm>
          <a:prstGeom prst="rect">
            <a:avLst/>
          </a:prstGeom>
        </p:spPr>
      </p:pic>
      <p:sp>
        <p:nvSpPr>
          <p:cNvPr id="2" name="Прямоугольник 1">
            <a:extLst>
              <a:ext uri="{FF2B5EF4-FFF2-40B4-BE49-F238E27FC236}">
                <a16:creationId xmlns:a16="http://schemas.microsoft.com/office/drawing/2014/main" id="{C8C0AE53-3B5F-4D48-BBC2-F4EE8369FD92}"/>
              </a:ext>
            </a:extLst>
          </p:cNvPr>
          <p:cNvSpPr/>
          <p:nvPr/>
        </p:nvSpPr>
        <p:spPr>
          <a:xfrm>
            <a:off x="891822" y="423460"/>
            <a:ext cx="9652000" cy="3539430"/>
          </a:xfrm>
          <a:prstGeom prst="rect">
            <a:avLst/>
          </a:prstGeom>
        </p:spPr>
        <p:txBody>
          <a:bodyPr wrap="square">
            <a:spAutoFit/>
          </a:bodyPr>
          <a:lstStyle/>
          <a:p>
            <a:pPr indent="238125" algn="just"/>
            <a:r>
              <a:rPr lang="ru-RU" sz="2800" dirty="0">
                <a:solidFill>
                  <a:srgbClr val="FF0000"/>
                </a:solidFill>
                <a:latin typeface="Verdana" panose="020B0604030504040204" pitchFamily="34" charset="0"/>
                <a:ea typeface="Times New Roman" panose="02020603050405020304" pitchFamily="18" charset="0"/>
              </a:rPr>
              <a:t>Используя обществоведческие знания,</a:t>
            </a:r>
            <a:endParaRPr lang="ru-RU" sz="2800" dirty="0">
              <a:solidFill>
                <a:srgbClr val="FF0000"/>
              </a:solidFill>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1) раскройте смысл понятия «брак»;</a:t>
            </a:r>
            <a:endParaRPr lang="ru-RU" sz="2800" dirty="0">
              <a:latin typeface="Times New Roman" panose="02020603050405020304" pitchFamily="18" charset="0"/>
              <a:ea typeface="Times New Roman" panose="02020603050405020304" pitchFamily="18" charset="0"/>
            </a:endParaRPr>
          </a:p>
          <a:p>
            <a:pPr indent="238125" algn="just"/>
            <a:r>
              <a:rPr lang="ru-RU" sz="2800" dirty="0">
                <a:solidFill>
                  <a:srgbClr val="000000"/>
                </a:solidFill>
                <a:latin typeface="Verdana" panose="020B0604030504040204" pitchFamily="34" charset="0"/>
                <a:ea typeface="Times New Roman" panose="02020603050405020304" pitchFamily="18" charset="0"/>
              </a:rPr>
              <a:t>2) составьте два предложения:</a:t>
            </a:r>
            <a:endParaRPr lang="ru-RU" sz="2800" dirty="0">
              <a:latin typeface="Times New Roman" panose="02020603050405020304" pitchFamily="18" charset="0"/>
              <a:ea typeface="Times New Roman" panose="02020603050405020304" pitchFamily="18" charset="0"/>
            </a:endParaRPr>
          </a:p>
          <a:p>
            <a:pPr algn="just"/>
            <a:r>
              <a:rPr lang="ru-RU" sz="2800" dirty="0">
                <a:solidFill>
                  <a:srgbClr val="000000"/>
                </a:solidFill>
                <a:latin typeface="Verdana" panose="020B0604030504040204" pitchFamily="34" charset="0"/>
                <a:ea typeface="Times New Roman" panose="02020603050405020304" pitchFamily="18" charset="0"/>
              </a:rPr>
              <a:t>− одно предложение, содержащее информацию о брачном возрасте;</a:t>
            </a:r>
            <a:endParaRPr lang="ru-RU" sz="2800" dirty="0">
              <a:latin typeface="Times New Roman" panose="02020603050405020304" pitchFamily="18" charset="0"/>
              <a:ea typeface="Times New Roman" panose="02020603050405020304" pitchFamily="18" charset="0"/>
            </a:endParaRPr>
          </a:p>
          <a:p>
            <a:pPr algn="just"/>
            <a:r>
              <a:rPr lang="ru-RU" sz="2800" dirty="0">
                <a:solidFill>
                  <a:srgbClr val="000000"/>
                </a:solidFill>
                <a:latin typeface="Verdana" panose="020B0604030504040204" pitchFamily="34" charset="0"/>
                <a:ea typeface="Times New Roman" panose="02020603050405020304" pitchFamily="18" charset="0"/>
              </a:rPr>
              <a:t>− одно предложение, содержащее информацию об обстоятельствах препятствующих вступлению в брак.</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601482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C7CD11BE-2DFD-F049-A2E5-EAAACF34FFB7}"/>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9060769" y="-3095122"/>
            <a:ext cx="12873449" cy="8519883"/>
          </a:xfrm>
          <a:prstGeom prst="rect">
            <a:avLst/>
          </a:prstGeom>
        </p:spPr>
      </p:pic>
      <p:pic>
        <p:nvPicPr>
          <p:cNvPr id="6" name="Picture 5">
            <a:extLst>
              <a:ext uri="{FF2B5EF4-FFF2-40B4-BE49-F238E27FC236}">
                <a16:creationId xmlns:a16="http://schemas.microsoft.com/office/drawing/2014/main" id="{D10FF96F-2A72-A24C-9076-F07EB017D25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2366850" y="-1535899"/>
            <a:ext cx="3754419" cy="3071798"/>
          </a:xfrm>
          <a:prstGeom prst="rect">
            <a:avLst/>
          </a:prstGeom>
        </p:spPr>
      </p:pic>
      <p:sp>
        <p:nvSpPr>
          <p:cNvPr id="2" name="Прямоугольник 1">
            <a:extLst>
              <a:ext uri="{FF2B5EF4-FFF2-40B4-BE49-F238E27FC236}">
                <a16:creationId xmlns:a16="http://schemas.microsoft.com/office/drawing/2014/main" id="{3B3614CD-B851-AF48-96F7-A3AB26A491D9}"/>
              </a:ext>
            </a:extLst>
          </p:cNvPr>
          <p:cNvSpPr/>
          <p:nvPr/>
        </p:nvSpPr>
        <p:spPr>
          <a:xfrm>
            <a:off x="2853266" y="203200"/>
            <a:ext cx="9106187" cy="528606"/>
          </a:xfrm>
          <a:prstGeom prst="rect">
            <a:avLst/>
          </a:prstGeom>
        </p:spPr>
        <p:txBody>
          <a:bodyPr wrap="square">
            <a:spAutoFit/>
          </a:bodyPr>
          <a:lstStyle/>
          <a:p>
            <a:pPr algn="just">
              <a:lnSpc>
                <a:spcPct val="107000"/>
              </a:lnSpc>
              <a:spcAft>
                <a:spcPts val="800"/>
              </a:spcAft>
            </a:pPr>
            <a:r>
              <a:rPr lang="ru-RU" sz="2800" dirty="0">
                <a:solidFill>
                  <a:srgbClr val="FF0000"/>
                </a:solidFill>
                <a:latin typeface="Verdana" panose="020B0604030504040204" pitchFamily="34" charset="0"/>
                <a:ea typeface="Times New Roman" panose="02020603050405020304" pitchFamily="18" charset="0"/>
                <a:cs typeface="Times New Roman" panose="02020603050405020304" pitchFamily="18" charset="0"/>
              </a:rPr>
              <a:t>План на тему «Брак как институт права в РФ». </a:t>
            </a:r>
            <a:endParaRPr lang="ru-RU" sz="2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F63F1378-92C9-7EF8-1B7C-1A5C6B7AE1FB}"/>
              </a:ext>
            </a:extLst>
          </p:cNvPr>
          <p:cNvSpPr txBox="1"/>
          <p:nvPr/>
        </p:nvSpPr>
        <p:spPr>
          <a:xfrm>
            <a:off x="392145" y="889147"/>
            <a:ext cx="11076972" cy="5355312"/>
          </a:xfrm>
          <a:prstGeom prst="rect">
            <a:avLst/>
          </a:prstGeom>
          <a:noFill/>
        </p:spPr>
        <p:txBody>
          <a:bodyPr wrap="square">
            <a:spAutoFit/>
          </a:bodyPr>
          <a:lstStyle/>
          <a:p>
            <a:r>
              <a:rPr lang="ru-RU" sz="1800" dirty="0">
                <a:solidFill>
                  <a:srgbClr val="FF0000"/>
                </a:solidFill>
                <a:effectLst/>
                <a:latin typeface=".Ã˛"/>
                <a:ea typeface="Calibri" panose="020F0502020204030204" pitchFamily="34" charset="0"/>
                <a:cs typeface=".Ã˛"/>
              </a:rPr>
              <a:t>(Правовое регулирование</a:t>
            </a:r>
            <a:r>
              <a:rPr lang="ru-RU" dirty="0">
                <a:solidFill>
                  <a:srgbClr val="FF0000"/>
                </a:solidFill>
                <a:latin typeface="Calibri" panose="020F0502020204030204" pitchFamily="34" charset="0"/>
                <a:ea typeface="Calibri" panose="020F0502020204030204" pitchFamily="34" charset="0"/>
                <a:cs typeface="Times New Roman" panose="02020603050405020304" pitchFamily="18" charset="0"/>
              </a:rPr>
              <a:t> </a:t>
            </a:r>
            <a:r>
              <a:rPr lang="ru-RU" sz="1800" dirty="0">
                <a:solidFill>
                  <a:srgbClr val="FF0000"/>
                </a:solidFill>
                <a:effectLst/>
                <a:latin typeface=".Ã˛"/>
                <a:ea typeface="Calibri" panose="020F0502020204030204" pitchFamily="34" charset="0"/>
                <a:cs typeface=".Ã˛"/>
              </a:rPr>
              <a:t>отношений супругов, Правовые основы заключения брака в РФ</a:t>
            </a:r>
            <a:r>
              <a:rPr lang="ru-RU" sz="1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ru-RU"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1. Условия заключения брака:</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достижение брачного возраста;</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добровольность вступления в брак;</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отсутствие обстоятельств, препятствующих заключению брака</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2. Обстоятельства, препятствующие заключения брака:</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наличие другого зарегистрированного брака у одного из лиц, вступающих в брак;</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близкое родство между лицами, вступающими в брак;</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отношения усыновления между лицами, вступающими в брак;</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г) недееспособность одного из лиц, вступающих в брак.</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3. Порядок заключения брака:</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в органах ЗАГС;</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в личном присутствии лиц, вступающих в брак;</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по истечении месяца со дня подачи заявления.</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4. Личные права супругов:</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равенство супругов;</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право выбора фамилии;</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свобода выбора работы и места жительства;</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г) право на расторжение брака и т.д.</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91A4EC0E-E2F7-98F4-5F61-3F68E920AF6C}"/>
              </a:ext>
            </a:extLst>
          </p:cNvPr>
          <p:cNvSpPr txBox="1"/>
          <p:nvPr/>
        </p:nvSpPr>
        <p:spPr>
          <a:xfrm>
            <a:off x="7489194" y="3156852"/>
            <a:ext cx="4056926" cy="3693319"/>
          </a:xfrm>
          <a:prstGeom prst="rect">
            <a:avLst/>
          </a:prstGeom>
          <a:noFill/>
        </p:spPr>
        <p:txBody>
          <a:bodyPr wrap="square">
            <a:spAutoFit/>
          </a:bodyPr>
          <a:lstStyle/>
          <a:p>
            <a:r>
              <a:rPr lang="ru-RU" sz="1800" dirty="0">
                <a:effectLst/>
                <a:latin typeface=".Ã˛"/>
                <a:ea typeface="Calibri" panose="020F0502020204030204" pitchFamily="34" charset="0"/>
                <a:cs typeface=".Ã˛"/>
              </a:rPr>
              <a:t>5. Правовой режим имущества супругов:</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законный режим имущества супругов;</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договорный режим имущества супругов.</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6. Основания и порядок прекращения брака:</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смерть или объявление умершим одного из супругов;</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расторжение брака в органах ЗАГС;</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расторжение брака в судебном порядке.</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241253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
        <p:nvSpPr>
          <p:cNvPr id="5" name="TextBox 4">
            <a:extLst>
              <a:ext uri="{FF2B5EF4-FFF2-40B4-BE49-F238E27FC236}">
                <a16:creationId xmlns:a16="http://schemas.microsoft.com/office/drawing/2014/main" id="{4E900A7E-92F9-E0A7-E51E-DE837C62BC7C}"/>
              </a:ext>
            </a:extLst>
          </p:cNvPr>
          <p:cNvSpPr txBox="1"/>
          <p:nvPr/>
        </p:nvSpPr>
        <p:spPr>
          <a:xfrm>
            <a:off x="1687010" y="338342"/>
            <a:ext cx="9994738" cy="6001643"/>
          </a:xfrm>
          <a:prstGeom prst="rect">
            <a:avLst/>
          </a:prstGeom>
          <a:noFill/>
        </p:spPr>
        <p:txBody>
          <a:bodyPr wrap="square">
            <a:spAutoFit/>
          </a:bodyPr>
          <a:lstStyle/>
          <a:p>
            <a:r>
              <a:rPr lang="ru-RU" sz="2400" dirty="0">
                <a:solidFill>
                  <a:srgbClr val="FF0000"/>
                </a:solidFill>
                <a:effectLst/>
                <a:latin typeface=".Ã˛"/>
                <a:ea typeface="Calibri" panose="020F0502020204030204" pitchFamily="34" charset="0"/>
                <a:cs typeface=".Ã˛"/>
              </a:rPr>
              <a:t>Правила заключения брачного договора (Брачный договор в РФ)</a:t>
            </a:r>
            <a:endParaRPr lang="ru-RU" sz="2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1. Правовой режим имущества супругов</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законный режим имущества супругов;</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договорный режим имущества супругов.</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2. Особенности брачного договора</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составляется в письменной форме;</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заверяется нотариусом;</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может быть заключен до брака;</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д) вступает в силу с момента официальной регистрации брака;</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е) регулирует только имущественные отношения.</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3. Содержание брачного договора</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права и обязанности супругов по взаимному содержанию;</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способы участия в доходах друг друга;</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порядок несения каждым из них семейных расходов;</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г) определение имущества, которое будет передано каждому из супругов в случае</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расторжения брака и т.д.</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4. Брачный договор не может</a:t>
            </a:r>
            <a:r>
              <a:rPr lang="ru-RU"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а) ограничивать правоспособность или дееспособность супругов;</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б) ограничивать право на обращение в суд;</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в) регулировать личные неимущественные отношения между супругами;</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p>
            <a:r>
              <a:rPr lang="ru-RU" sz="1800" dirty="0">
                <a:effectLst/>
                <a:latin typeface=".Ã˛"/>
                <a:ea typeface="Calibri" panose="020F0502020204030204" pitchFamily="34" charset="0"/>
                <a:cs typeface=".Ã˛"/>
              </a:rPr>
              <a:t>г) устанавливать права и обязанности супругов в отношении детей и т. д.</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06679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998935" y="5443357"/>
            <a:ext cx="13557692" cy="4075297"/>
            <a:chOff x="0" y="0"/>
            <a:chExt cx="6350000" cy="1908742"/>
          </a:xfrm>
        </p:grpSpPr>
        <p:sp>
          <p:nvSpPr>
            <p:cNvPr id="3" name="Freeform 3"/>
            <p:cNvSpPr/>
            <p:nvPr/>
          </p:nvSpPr>
          <p:spPr>
            <a:xfrm>
              <a:off x="0" y="-55880"/>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sp>
        <p:nvSpPr>
          <p:cNvPr id="4" name="Прямоугольник 3">
            <a:extLst>
              <a:ext uri="{FF2B5EF4-FFF2-40B4-BE49-F238E27FC236}">
                <a16:creationId xmlns:a16="http://schemas.microsoft.com/office/drawing/2014/main" id="{A4702779-3D78-0045-BA81-98D0BA918630}"/>
              </a:ext>
            </a:extLst>
          </p:cNvPr>
          <p:cNvSpPr/>
          <p:nvPr/>
        </p:nvSpPr>
        <p:spPr>
          <a:xfrm>
            <a:off x="541866" y="706252"/>
            <a:ext cx="11379200" cy="4426276"/>
          </a:xfrm>
          <a:prstGeom prst="rect">
            <a:avLst/>
          </a:prstGeom>
        </p:spPr>
        <p:txBody>
          <a:bodyPr wrap="square">
            <a:spAutoFit/>
          </a:bodyPr>
          <a:lstStyle/>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Приведите два примера ситуаций, которые определяются брачным договором, и два примера ситуаций, которые не могут им регулироваться. </a:t>
            </a:r>
          </a:p>
          <a:p>
            <a:pPr algn="just">
              <a:lnSpc>
                <a:spcPct val="107000"/>
              </a:lnSpc>
              <a:spcAft>
                <a:spcPts val="800"/>
              </a:spcAft>
            </a:pPr>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ru-RU" sz="2800" dirty="0">
                <a:latin typeface="Calibri" panose="020F0502020204030204" pitchFamily="34" charset="0"/>
                <a:ea typeface="Calibri" panose="020F0502020204030204" pitchFamily="34" charset="0"/>
                <a:cs typeface="Times New Roman" panose="02020603050405020304" pitchFamily="18" charset="0"/>
              </a:rPr>
              <a:t>В современном обществе нет единого мнения по поводу необходимости заключения брачного договора. Опираясь на обществоведческие знания, факты общественной жизни, выскажите предположения, при наличии каких условий заключение брачного договора необходимо. Назовите три условия.</a:t>
            </a:r>
          </a:p>
        </p:txBody>
      </p:sp>
    </p:spTree>
    <p:extLst>
      <p:ext uri="{BB962C8B-B14F-4D97-AF65-F5344CB8AC3E}">
        <p14:creationId xmlns:p14="http://schemas.microsoft.com/office/powerpoint/2010/main" val="5850116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4" name="Picture 4"/>
          <p:cNvPicPr>
            <a:picLocks noChangeAspect="1"/>
          </p:cNvPicPr>
          <p:nvPr/>
        </p:nvPicPr>
        <p:blipFill>
          <a:blip r:embed="rId3"/>
          <a:srcRect/>
          <a:stretch>
            <a:fillRect/>
          </a:stretch>
        </p:blipFill>
        <p:spPr>
          <a:xfrm rot="8743774">
            <a:off x="9783917" y="-1362232"/>
            <a:ext cx="3787163" cy="3787163"/>
          </a:xfrm>
          <a:prstGeom prst="rect">
            <a:avLst/>
          </a:prstGeom>
        </p:spPr>
      </p:pic>
      <p:sp>
        <p:nvSpPr>
          <p:cNvPr id="3" name="Прямоугольник 2">
            <a:extLst>
              <a:ext uri="{FF2B5EF4-FFF2-40B4-BE49-F238E27FC236}">
                <a16:creationId xmlns:a16="http://schemas.microsoft.com/office/drawing/2014/main" id="{11B57FDC-9813-0F4C-9459-48FA3F1C0013}"/>
              </a:ext>
            </a:extLst>
          </p:cNvPr>
          <p:cNvSpPr/>
          <p:nvPr/>
        </p:nvSpPr>
        <p:spPr>
          <a:xfrm>
            <a:off x="284116" y="283114"/>
            <a:ext cx="11480800" cy="5758692"/>
          </a:xfrm>
          <a:prstGeom prst="rect">
            <a:avLst/>
          </a:prstGeom>
        </p:spPr>
        <p:txBody>
          <a:bodyPr wrap="square">
            <a:spAutoFit/>
          </a:bodyPr>
          <a:lstStyle/>
          <a:p>
            <a:pPr marR="71120" algn="just">
              <a:lnSpc>
                <a:spcPct val="107000"/>
              </a:lnSpc>
              <a:spcBef>
                <a:spcPts val="935"/>
              </a:spcBef>
              <a:spcAft>
                <a:spcPts val="800"/>
              </a:spcAft>
            </a:pPr>
            <a:r>
              <a:rPr lang="ru-RU" sz="2800" dirty="0">
                <a:solidFill>
                  <a:srgbClr val="FF0000"/>
                </a:solidFill>
                <a:ea typeface="Times New Roman" panose="02020603050405020304" pitchFamily="18" charset="0"/>
                <a:cs typeface="Times New Roman" panose="02020603050405020304" pitchFamily="18" charset="0"/>
              </a:rPr>
              <a:t>Накануне официальной регистрации брака совершеннолетние граждане РФ Валерий София решили заключить брачный договор. Найдите приведённом списке позиции, связанные с формой и возможным содержанием брачного договора, запишите цифры, под которыми они указаны. </a:t>
            </a:r>
            <a:endParaRPr lang="ru-RU" sz="2800" dirty="0">
              <a:solidFill>
                <a:srgbClr val="FF0000"/>
              </a:solidFill>
              <a:ea typeface="Calibri" panose="020F0502020204030204" pitchFamily="34" charset="0"/>
              <a:cs typeface="Times New Roman" panose="02020603050405020304" pitchFamily="18" charset="0"/>
            </a:endParaRPr>
          </a:p>
          <a:p>
            <a:pPr>
              <a:lnSpc>
                <a:spcPct val="107000"/>
              </a:lnSpc>
              <a:spcAft>
                <a:spcPts val="800"/>
              </a:spcAft>
            </a:pPr>
            <a:r>
              <a:rPr lang="ru-RU" sz="2800" dirty="0">
                <a:ea typeface="Times New Roman" panose="02020603050405020304" pitchFamily="18" charset="0"/>
                <a:cs typeface="Times New Roman" panose="02020603050405020304" pitchFamily="18" charset="0"/>
              </a:rPr>
              <a:t>1) способы участия доходах друг друга </a:t>
            </a:r>
            <a:endParaRPr lang="ru-RU" sz="2800" dirty="0">
              <a:ea typeface="Calibri" panose="020F0502020204030204" pitchFamily="34" charset="0"/>
              <a:cs typeface="Times New Roman" panose="02020603050405020304" pitchFamily="18" charset="0"/>
            </a:endParaRPr>
          </a:p>
          <a:p>
            <a:pPr>
              <a:lnSpc>
                <a:spcPct val="107000"/>
              </a:lnSpc>
              <a:spcAft>
                <a:spcPts val="800"/>
              </a:spcAft>
            </a:pPr>
            <a:r>
              <a:rPr lang="ru-RU" sz="2800" dirty="0">
                <a:ea typeface="Times New Roman" panose="02020603050405020304" pitchFamily="18" charset="0"/>
                <a:cs typeface="Times New Roman" panose="02020603050405020304" pitchFamily="18" charset="0"/>
              </a:rPr>
              <a:t>2) нотариальное удостоверение </a:t>
            </a:r>
            <a:endParaRPr lang="ru-RU" sz="2800" dirty="0">
              <a:ea typeface="Calibri" panose="020F0502020204030204" pitchFamily="34" charset="0"/>
              <a:cs typeface="Times New Roman" panose="02020603050405020304" pitchFamily="18" charset="0"/>
            </a:endParaRPr>
          </a:p>
          <a:p>
            <a:pPr>
              <a:lnSpc>
                <a:spcPct val="107000"/>
              </a:lnSpc>
              <a:spcAft>
                <a:spcPts val="800"/>
              </a:spcAft>
            </a:pPr>
            <a:r>
              <a:rPr lang="ru-RU" sz="2800" dirty="0">
                <a:ea typeface="Times New Roman" panose="02020603050405020304" pitchFamily="18" charset="0"/>
                <a:cs typeface="Times New Roman" panose="02020603050405020304" pitchFamily="18" charset="0"/>
              </a:rPr>
              <a:t>3) письменное оформление договора </a:t>
            </a:r>
            <a:endParaRPr lang="ru-RU" sz="2800" dirty="0">
              <a:ea typeface="Calibri" panose="020F0502020204030204" pitchFamily="34" charset="0"/>
              <a:cs typeface="Times New Roman" panose="02020603050405020304" pitchFamily="18" charset="0"/>
            </a:endParaRPr>
          </a:p>
          <a:p>
            <a:pPr>
              <a:lnSpc>
                <a:spcPct val="107000"/>
              </a:lnSpc>
              <a:spcAft>
                <a:spcPts val="800"/>
              </a:spcAft>
            </a:pPr>
            <a:r>
              <a:rPr lang="ru-RU" sz="2800" dirty="0">
                <a:ea typeface="Times New Roman" panose="02020603050405020304" pitchFamily="18" charset="0"/>
                <a:cs typeface="Times New Roman" panose="02020603050405020304" pitchFamily="18" charset="0"/>
              </a:rPr>
              <a:t>4) распределение домашних обязанностей </a:t>
            </a:r>
            <a:endParaRPr lang="ru-RU" sz="2800" dirty="0">
              <a:ea typeface="Calibri" panose="020F0502020204030204" pitchFamily="34" charset="0"/>
              <a:cs typeface="Times New Roman" panose="02020603050405020304" pitchFamily="18" charset="0"/>
            </a:endParaRPr>
          </a:p>
          <a:p>
            <a:pPr>
              <a:lnSpc>
                <a:spcPct val="107000"/>
              </a:lnSpc>
              <a:spcAft>
                <a:spcPts val="800"/>
              </a:spcAft>
            </a:pPr>
            <a:r>
              <a:rPr lang="ru-RU" sz="2800" dirty="0">
                <a:ea typeface="Times New Roman" panose="02020603050405020304" pitchFamily="18" charset="0"/>
                <a:cs typeface="Times New Roman" panose="02020603050405020304" pitchFamily="18" charset="0"/>
              </a:rPr>
              <a:t>5) место жительства детей в случае развода родителей </a:t>
            </a:r>
            <a:endParaRPr lang="ru-RU" sz="2800" dirty="0">
              <a:ea typeface="Calibri" panose="020F0502020204030204" pitchFamily="34" charset="0"/>
              <a:cs typeface="Times New Roman" panose="02020603050405020304" pitchFamily="18" charset="0"/>
            </a:endParaRPr>
          </a:p>
          <a:p>
            <a:pPr>
              <a:lnSpc>
                <a:spcPct val="107000"/>
              </a:lnSpc>
              <a:spcAft>
                <a:spcPts val="800"/>
              </a:spcAft>
            </a:pPr>
            <a:r>
              <a:rPr lang="ru-RU" sz="2800" dirty="0">
                <a:ea typeface="Times New Roman" panose="02020603050405020304" pitchFamily="18" charset="0"/>
                <a:cs typeface="Times New Roman" panose="02020603050405020304" pitchFamily="18" charset="0"/>
              </a:rPr>
              <a:t>6) возможность устной формы заключения брачного договора </a:t>
            </a:r>
            <a:endParaRPr lang="ru-RU" sz="2800" dirty="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183782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3" name="Picture 3"/>
          <p:cNvPicPr>
            <a:picLocks noChangeAspect="1"/>
          </p:cNvPicPr>
          <p:nvPr/>
        </p:nvPicPr>
        <p:blipFill>
          <a:blip r:embed="rId3"/>
          <a:srcRect/>
          <a:stretch>
            <a:fillRect/>
          </a:stretch>
        </p:blipFill>
        <p:spPr>
          <a:xfrm rot="-499357">
            <a:off x="456838" y="286479"/>
            <a:ext cx="4153970" cy="2688751"/>
          </a:xfrm>
          <a:prstGeom prst="rect">
            <a:avLst/>
          </a:prstGeom>
        </p:spPr>
      </p:pic>
      <p:pic>
        <p:nvPicPr>
          <p:cNvPr id="4" name="Picture 4"/>
          <p:cNvPicPr>
            <a:picLocks noChangeAspect="1"/>
          </p:cNvPicPr>
          <p:nvPr/>
        </p:nvPicPr>
        <p:blipFill>
          <a:blip r:embed="rId2"/>
          <a:srcRect/>
          <a:stretch>
            <a:fillRect/>
          </a:stretch>
        </p:blipFill>
        <p:spPr>
          <a:xfrm rot="8743774">
            <a:off x="9783917" y="-1362232"/>
            <a:ext cx="3787163" cy="3787163"/>
          </a:xfrm>
          <a:prstGeom prst="rect">
            <a:avLst/>
          </a:prstGeom>
        </p:spPr>
      </p:pic>
      <p:sp>
        <p:nvSpPr>
          <p:cNvPr id="5" name="Прямоугольник 4">
            <a:extLst>
              <a:ext uri="{FF2B5EF4-FFF2-40B4-BE49-F238E27FC236}">
                <a16:creationId xmlns:a16="http://schemas.microsoft.com/office/drawing/2014/main" id="{8E7CFE5E-DE21-A542-A30F-E5D82650AA1D}"/>
              </a:ext>
            </a:extLst>
          </p:cNvPr>
          <p:cNvSpPr/>
          <p:nvPr/>
        </p:nvSpPr>
        <p:spPr>
          <a:xfrm>
            <a:off x="309587" y="315527"/>
            <a:ext cx="11367911" cy="5262979"/>
          </a:xfrm>
          <a:prstGeom prst="rect">
            <a:avLst/>
          </a:prstGeom>
        </p:spPr>
        <p:txBody>
          <a:bodyPr wrap="square">
            <a:spAutoFit/>
          </a:bodyPr>
          <a:lstStyle/>
          <a:p>
            <a:pPr marR="207010" algn="just"/>
            <a:r>
              <a:rPr lang="ru-RU" sz="2800" dirty="0">
                <a:latin typeface="Montserrat Medium"/>
                <a:ea typeface="Times New Roman" panose="02020603050405020304" pitchFamily="18" charset="0"/>
              </a:rPr>
              <a:t>Семья Лебедевых состоит из пяти человек: Ирины, Александра, их дочери и двоих</a:t>
            </a:r>
            <a:r>
              <a:rPr lang="ru-RU" sz="2800" dirty="0">
                <a:latin typeface="Times New Roman" panose="02020603050405020304" pitchFamily="18" charset="0"/>
                <a:ea typeface="Times New Roman" panose="02020603050405020304" pitchFamily="18" charset="0"/>
              </a:rPr>
              <a:t> </a:t>
            </a:r>
            <a:r>
              <a:rPr lang="ru-RU" sz="2800" dirty="0">
                <a:latin typeface="Montserrat Medium"/>
                <a:ea typeface="Times New Roman" panose="02020603050405020304" pitchFamily="18" charset="0"/>
              </a:rPr>
              <a:t>сыновей. Супруги работают, дети учатся школе. Средства расходуются первую очередь на приобретение еды, одежды, лекарств, оплату транспортных коммунальных расходов. Оставшиеся средства вкладываются на депозит в банке. К какому типу (в зависимости от численности) можно отнести эту семью? Каковы два типа источников дохода семейного бюджета семьи Лебедевых? Какая дополнительная информация Вам необходима для того, чтобы сделать вывод том, что семья Лебедевых является партнёрской? (Сформулируйте любые два вопроса, необходимые для получения такой информации.) Какую функцию семьи иллюстрирует приведённый в задании пример деятельности семьи Лебедевых?</a:t>
            </a:r>
            <a:endParaRPr lang="ru-RU" sz="28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308056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3441957" y="-4088544"/>
            <a:ext cx="9967994" cy="6596999"/>
          </a:xfrm>
          <a:prstGeom prst="rect">
            <a:avLst/>
          </a:prstGeom>
        </p:spPr>
      </p:pic>
      <p:sp>
        <p:nvSpPr>
          <p:cNvPr id="3" name="Прямоугольник 2">
            <a:extLst>
              <a:ext uri="{FF2B5EF4-FFF2-40B4-BE49-F238E27FC236}">
                <a16:creationId xmlns:a16="http://schemas.microsoft.com/office/drawing/2014/main" id="{28D6D462-7C34-7F45-A065-7076D7F9E478}"/>
              </a:ext>
            </a:extLst>
          </p:cNvPr>
          <p:cNvSpPr/>
          <p:nvPr/>
        </p:nvSpPr>
        <p:spPr>
          <a:xfrm>
            <a:off x="321733" y="370948"/>
            <a:ext cx="11548533" cy="5647700"/>
          </a:xfrm>
          <a:prstGeom prst="rect">
            <a:avLst/>
          </a:prstGeom>
        </p:spPr>
        <p:txBody>
          <a:bodyPr wrap="square">
            <a:spAutoFit/>
          </a:bodyPr>
          <a:lstStyle/>
          <a:p>
            <a:pPr marR="218440" algn="just">
              <a:spcBef>
                <a:spcPts val="1795"/>
              </a:spcBef>
            </a:pPr>
            <a:r>
              <a:rPr lang="ru-RU" sz="2800" dirty="0">
                <a:solidFill>
                  <a:srgbClr val="FF0000"/>
                </a:solidFill>
                <a:latin typeface="Montserrat Medium"/>
                <a:ea typeface="Times New Roman" panose="02020603050405020304" pitchFamily="18" charset="0"/>
              </a:rPr>
              <a:t> Евгений Елена решили вступить брак. Найдите приведённом ниже списке условия, наличие которых обязательно для заключения брака РФ, запишите </a:t>
            </a:r>
            <a:r>
              <a:rPr lang="ru-RU" sz="2800" b="1" dirty="0">
                <a:solidFill>
                  <a:srgbClr val="FF0000"/>
                </a:solidFill>
                <a:latin typeface="Montserrat Medium"/>
                <a:ea typeface="Times New Roman" panose="02020603050405020304" pitchFamily="18" charset="0"/>
              </a:rPr>
              <a:t>цифры, </a:t>
            </a:r>
            <a:r>
              <a:rPr lang="ru-RU" sz="2800" dirty="0">
                <a:solidFill>
                  <a:srgbClr val="FF0000"/>
                </a:solidFill>
                <a:latin typeface="Montserrat Medium"/>
                <a:ea typeface="Times New Roman" panose="02020603050405020304" pitchFamily="18" charset="0"/>
              </a:rPr>
              <a:t>под которыми они указаны. </a:t>
            </a:r>
            <a:endParaRPr lang="ru-RU" sz="2800" dirty="0">
              <a:solidFill>
                <a:srgbClr val="FF0000"/>
              </a:solidFill>
              <a:latin typeface="Times New Roman" panose="02020603050405020304" pitchFamily="18" charset="0"/>
              <a:ea typeface="Times New Roman" panose="02020603050405020304" pitchFamily="18" charset="0"/>
            </a:endParaRPr>
          </a:p>
          <a:p>
            <a:pPr marR="221615">
              <a:spcBef>
                <a:spcPts val="590"/>
              </a:spcBef>
            </a:pPr>
            <a:r>
              <a:rPr lang="ru-RU" sz="2800" dirty="0">
                <a:latin typeface="Montserrat Medium"/>
                <a:ea typeface="Times New Roman" panose="02020603050405020304" pitchFamily="18" charset="0"/>
              </a:rPr>
              <a:t>1) наличие у лиц, желающих вступить брак, постоянного источника доходов </a:t>
            </a:r>
            <a:endParaRPr lang="ru-RU" sz="2800" dirty="0">
              <a:latin typeface="Times New Roman" panose="02020603050405020304" pitchFamily="18" charset="0"/>
              <a:ea typeface="Times New Roman" panose="02020603050405020304" pitchFamily="18" charset="0"/>
            </a:endParaRPr>
          </a:p>
          <a:p>
            <a:pPr marR="221615">
              <a:spcBef>
                <a:spcPts val="590"/>
              </a:spcBef>
            </a:pPr>
            <a:r>
              <a:rPr lang="ru-RU" sz="2800" dirty="0">
                <a:latin typeface="Montserrat Medium"/>
                <a:ea typeface="Times New Roman" panose="02020603050405020304" pitchFamily="18" charset="0"/>
              </a:rPr>
              <a:t>2) Наличие у лиц, желающих вступить брак, профессионального образования </a:t>
            </a:r>
            <a:endParaRPr lang="ru-RU" sz="2800" dirty="0">
              <a:latin typeface="Times New Roman" panose="02020603050405020304" pitchFamily="18" charset="0"/>
              <a:ea typeface="Times New Roman" panose="02020603050405020304" pitchFamily="18" charset="0"/>
            </a:endParaRPr>
          </a:p>
          <a:p>
            <a:pPr marR="221615">
              <a:spcBef>
                <a:spcPts val="590"/>
              </a:spcBef>
            </a:pPr>
            <a:r>
              <a:rPr lang="ru-RU" sz="2800" dirty="0">
                <a:latin typeface="Montserrat Medium"/>
                <a:ea typeface="Times New Roman" panose="02020603050405020304" pitchFamily="18" charset="0"/>
              </a:rPr>
              <a:t>3) достижение лицами, желающими вступить брак, брачного возраста </a:t>
            </a:r>
            <a:endParaRPr lang="ru-RU" sz="2800" dirty="0">
              <a:latin typeface="Times New Roman" panose="02020603050405020304" pitchFamily="18" charset="0"/>
              <a:ea typeface="Times New Roman" panose="02020603050405020304" pitchFamily="18" charset="0"/>
            </a:endParaRPr>
          </a:p>
          <a:p>
            <a:pPr marR="221615">
              <a:spcBef>
                <a:spcPts val="590"/>
              </a:spcBef>
            </a:pPr>
            <a:r>
              <a:rPr lang="ru-RU" sz="2800" dirty="0">
                <a:latin typeface="Montserrat Medium"/>
                <a:ea typeface="Times New Roman" panose="02020603050405020304" pitchFamily="18" charset="0"/>
              </a:rPr>
              <a:t>4) проживание хотя бы одного из желающих вступить брак отдельно от родителей </a:t>
            </a:r>
            <a:endParaRPr lang="ru-RU" sz="2800" dirty="0">
              <a:latin typeface="Times New Roman" panose="02020603050405020304" pitchFamily="18" charset="0"/>
              <a:ea typeface="Times New Roman" panose="02020603050405020304" pitchFamily="18" charset="0"/>
            </a:endParaRPr>
          </a:p>
          <a:p>
            <a:pPr marR="221615">
              <a:spcBef>
                <a:spcPts val="590"/>
              </a:spcBef>
            </a:pPr>
            <a:r>
              <a:rPr lang="ru-RU" sz="2800" dirty="0">
                <a:latin typeface="Montserrat Medium"/>
                <a:ea typeface="Times New Roman" panose="02020603050405020304" pitchFamily="18" charset="0"/>
              </a:rPr>
              <a:t>5) владение русским языком </a:t>
            </a:r>
            <a:endParaRPr lang="ru-RU" sz="2800" dirty="0">
              <a:latin typeface="Times New Roman" panose="02020603050405020304" pitchFamily="18" charset="0"/>
              <a:ea typeface="Times New Roman" panose="02020603050405020304" pitchFamily="18" charset="0"/>
            </a:endParaRPr>
          </a:p>
          <a:p>
            <a:r>
              <a:rPr lang="ru-RU" sz="2800" dirty="0">
                <a:latin typeface="Montserrat Medium"/>
                <a:ea typeface="Calibri" panose="020F0502020204030204" pitchFamily="34" charset="0"/>
                <a:cs typeface="Times New Roman" panose="02020603050405020304" pitchFamily="18" charset="0"/>
              </a:rPr>
              <a:t>6) добровольное согласие лиц, желающих вступить брак </a:t>
            </a:r>
            <a:r>
              <a:rPr lang="ru-RU" sz="2800" dirty="0"/>
              <a:t> </a:t>
            </a:r>
          </a:p>
        </p:txBody>
      </p:sp>
    </p:spTree>
    <p:extLst>
      <p:ext uri="{BB962C8B-B14F-4D97-AF65-F5344CB8AC3E}">
        <p14:creationId xmlns:p14="http://schemas.microsoft.com/office/powerpoint/2010/main" val="29481960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l="34201" r="34201"/>
          <a:stretch>
            <a:fillRect/>
          </a:stretch>
        </p:blipFill>
        <p:spPr>
          <a:xfrm>
            <a:off x="0" y="0"/>
            <a:ext cx="3248747" cy="6858000"/>
          </a:xfrm>
          <a:prstGeom prst="rect">
            <a:avLst/>
          </a:prstGeom>
        </p:spPr>
      </p:pic>
      <p:sp>
        <p:nvSpPr>
          <p:cNvPr id="2" name="Прямоугольник 1">
            <a:extLst>
              <a:ext uri="{FF2B5EF4-FFF2-40B4-BE49-F238E27FC236}">
                <a16:creationId xmlns:a16="http://schemas.microsoft.com/office/drawing/2014/main" id="{0D739B0B-95E2-3C48-8811-1A50809D270D}"/>
              </a:ext>
            </a:extLst>
          </p:cNvPr>
          <p:cNvSpPr/>
          <p:nvPr/>
        </p:nvSpPr>
        <p:spPr>
          <a:xfrm>
            <a:off x="3156150" y="0"/>
            <a:ext cx="8943253" cy="5693866"/>
          </a:xfrm>
          <a:prstGeom prst="rect">
            <a:avLst/>
          </a:prstGeom>
        </p:spPr>
        <p:txBody>
          <a:bodyPr wrap="square">
            <a:spAutoFit/>
          </a:bodyPr>
          <a:lstStyle/>
          <a:p>
            <a:pPr marL="127000" marR="227330" algn="just">
              <a:spcBef>
                <a:spcPts val="990"/>
              </a:spcBef>
            </a:pPr>
            <a:r>
              <a:rPr lang="ru-RU" sz="2800" dirty="0">
                <a:latin typeface="Montserrat Medium"/>
                <a:ea typeface="Times New Roman" panose="02020603050405020304" pitchFamily="18" charset="0"/>
              </a:rPr>
              <a:t>Граждане РФ Артём и Елизавета, состоящие 5 лет в  зарегистрированном браке, решили заключить брачный договор. По обоюдному согласию они включили него пункты порядка несения каждым из них семейных расходов, также определили имущество, которое будет передано каждому из супругов в случае расторжения брака. Будет ли брачный договор с такими пунктами удостоверен? Свой ответ обоснуйте. Кто вправе удостоверить брачный договор? Какие личные неимущественные права супругов устанавливает Семейный кодекс РФ? (Назовите любые два личных неимущественных права супругов.) </a:t>
            </a:r>
            <a:endParaRPr lang="ru-RU" sz="28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109365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252124"/>
            <a:ext cx="12192000" cy="605876"/>
          </a:xfrm>
          <a:prstGeom prst="rect">
            <a:avLst/>
          </a:prstGeom>
          <a:solidFill>
            <a:srgbClr val="FDCF60"/>
          </a:solidFill>
        </p:spPr>
      </p:sp>
      <p:pic>
        <p:nvPicPr>
          <p:cNvPr id="5" name="Picture 5"/>
          <p:cNvPicPr>
            <a:picLocks noChangeAspect="1"/>
          </p:cNvPicPr>
          <p:nvPr/>
        </p:nvPicPr>
        <p:blipFill>
          <a:blip r:embed="rId2"/>
          <a:srcRect/>
          <a:stretch>
            <a:fillRect/>
          </a:stretch>
        </p:blipFill>
        <p:spPr>
          <a:xfrm>
            <a:off x="8094663" y="1049759"/>
            <a:ext cx="4551715" cy="5505303"/>
          </a:xfrm>
          <a:prstGeom prst="rect">
            <a:avLst/>
          </a:prstGeom>
        </p:spPr>
      </p:pic>
      <p:sp>
        <p:nvSpPr>
          <p:cNvPr id="3" name="Прямоугольник 2">
            <a:extLst>
              <a:ext uri="{FF2B5EF4-FFF2-40B4-BE49-F238E27FC236}">
                <a16:creationId xmlns:a16="http://schemas.microsoft.com/office/drawing/2014/main" id="{90351890-5D8C-874C-9583-EEDCDC25A375}"/>
              </a:ext>
            </a:extLst>
          </p:cNvPr>
          <p:cNvSpPr/>
          <p:nvPr/>
        </p:nvSpPr>
        <p:spPr>
          <a:xfrm>
            <a:off x="496711" y="711748"/>
            <a:ext cx="7281334" cy="3539430"/>
          </a:xfrm>
          <a:prstGeom prst="rect">
            <a:avLst/>
          </a:prstGeom>
        </p:spPr>
        <p:txBody>
          <a:bodyPr wrap="square">
            <a:spAutoFit/>
          </a:bodyPr>
          <a:lstStyle/>
          <a:p>
            <a:pPr algn="just"/>
            <a:r>
              <a:rPr lang="ru-RU" sz="2800" b="1" dirty="0">
                <a:latin typeface="Helvetica Neue" panose="02000503000000020004" pitchFamily="2" charset="0"/>
              </a:rPr>
              <a:t>Почти всякое расторжение брака есть расторжение семьи… даже с чистой юридической точки зрения положение детей и их имущества не может быть поставлено в зависимость от произвольного усмотрения родителей.             					</a:t>
            </a:r>
          </a:p>
          <a:p>
            <a:pPr algn="just"/>
            <a:r>
              <a:rPr lang="ru-RU" sz="2800" b="1">
                <a:latin typeface="Helvetica Neue" panose="02000503000000020004" pitchFamily="2" charset="0"/>
              </a:rPr>
              <a:t>					   Карл </a:t>
            </a:r>
            <a:r>
              <a:rPr lang="ru-RU" sz="2800" b="1" dirty="0">
                <a:latin typeface="Helvetica Neue" panose="02000503000000020004" pitchFamily="2" charset="0"/>
              </a:rPr>
              <a:t>Маркс</a:t>
            </a:r>
            <a:endParaRPr lang="ru-RU" sz="2800" dirty="0">
              <a:effectLst/>
              <a:latin typeface="Helvetica Neue" panose="02000503000000020004" pitchFamily="2" charset="0"/>
            </a:endParaRPr>
          </a:p>
        </p:txBody>
      </p:sp>
    </p:spTree>
    <p:extLst>
      <p:ext uri="{BB962C8B-B14F-4D97-AF65-F5344CB8AC3E}">
        <p14:creationId xmlns:p14="http://schemas.microsoft.com/office/powerpoint/2010/main" val="20669759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974868">
            <a:off x="9469383" y="2935494"/>
            <a:ext cx="6058947" cy="6058947"/>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4922467">
            <a:off x="-2810667" y="-4259754"/>
            <a:ext cx="6931309" cy="6931309"/>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557025" y="4049959"/>
            <a:ext cx="2634975" cy="2122241"/>
          </a:xfrm>
          <a:prstGeom prst="rect">
            <a:avLst/>
          </a:prstGeom>
        </p:spPr>
      </p:pic>
      <p:pic>
        <p:nvPicPr>
          <p:cNvPr id="4" name="Рисунок 3">
            <a:extLst>
              <a:ext uri="{FF2B5EF4-FFF2-40B4-BE49-F238E27FC236}">
                <a16:creationId xmlns:a16="http://schemas.microsoft.com/office/drawing/2014/main" id="{9B16A2E7-1F6F-6409-842F-6E1CB261BBAA}"/>
              </a:ext>
            </a:extLst>
          </p:cNvPr>
          <p:cNvPicPr>
            <a:picLocks noChangeAspect="1"/>
          </p:cNvPicPr>
          <p:nvPr/>
        </p:nvPicPr>
        <p:blipFill>
          <a:blip r:embed="rId6"/>
          <a:stretch>
            <a:fillRect/>
          </a:stretch>
        </p:blipFill>
        <p:spPr>
          <a:xfrm>
            <a:off x="0" y="1301920"/>
            <a:ext cx="12192000" cy="4254160"/>
          </a:xfrm>
          <a:prstGeom prst="rect">
            <a:avLst/>
          </a:prstGeom>
        </p:spPr>
      </p:pic>
      <p:pic>
        <p:nvPicPr>
          <p:cNvPr id="6" name="Picture 2">
            <a:extLst>
              <a:ext uri="{FF2B5EF4-FFF2-40B4-BE49-F238E27FC236}">
                <a16:creationId xmlns:a16="http://schemas.microsoft.com/office/drawing/2014/main" id="{281CFA1C-BAAD-D678-215A-325A6085020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974868">
            <a:off x="8685613" y="4234896"/>
            <a:ext cx="6058947" cy="6058947"/>
          </a:xfrm>
          <a:prstGeom prst="rect">
            <a:avLst/>
          </a:prstGeom>
        </p:spPr>
      </p:pic>
    </p:spTree>
    <p:extLst>
      <p:ext uri="{BB962C8B-B14F-4D97-AF65-F5344CB8AC3E}">
        <p14:creationId xmlns:p14="http://schemas.microsoft.com/office/powerpoint/2010/main" val="12869348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7104152">
            <a:off x="9976282" y="3650909"/>
            <a:ext cx="3381357" cy="3503996"/>
          </a:xfrm>
          <a:prstGeom prst="rect">
            <a:avLst/>
          </a:prstGeom>
        </p:spPr>
      </p:pic>
      <p:pic>
        <p:nvPicPr>
          <p:cNvPr id="3" name="Рисунок 2">
            <a:extLst>
              <a:ext uri="{FF2B5EF4-FFF2-40B4-BE49-F238E27FC236}">
                <a16:creationId xmlns:a16="http://schemas.microsoft.com/office/drawing/2014/main" id="{686513CA-E87D-F85C-09D1-A45D217C882B}"/>
              </a:ext>
            </a:extLst>
          </p:cNvPr>
          <p:cNvPicPr>
            <a:picLocks noChangeAspect="1"/>
          </p:cNvPicPr>
          <p:nvPr/>
        </p:nvPicPr>
        <p:blipFill>
          <a:blip r:embed="rId3"/>
          <a:stretch>
            <a:fillRect/>
          </a:stretch>
        </p:blipFill>
        <p:spPr>
          <a:xfrm>
            <a:off x="0" y="0"/>
            <a:ext cx="12192000" cy="4683461"/>
          </a:xfrm>
          <a:prstGeom prst="rect">
            <a:avLst/>
          </a:prstGeom>
        </p:spPr>
      </p:pic>
      <p:pic>
        <p:nvPicPr>
          <p:cNvPr id="4" name="Picture 7">
            <a:extLst>
              <a:ext uri="{FF2B5EF4-FFF2-40B4-BE49-F238E27FC236}">
                <a16:creationId xmlns:a16="http://schemas.microsoft.com/office/drawing/2014/main" id="{B1CA15C2-3860-F0D2-B737-A9FCD2E9825D}"/>
              </a:ext>
            </a:extLst>
          </p:cNvPr>
          <p:cNvPicPr>
            <a:picLocks noChangeAspect="1"/>
          </p:cNvPicPr>
          <p:nvPr/>
        </p:nvPicPr>
        <p:blipFill>
          <a:blip r:embed="rId4"/>
          <a:srcRect/>
          <a:stretch>
            <a:fillRect/>
          </a:stretch>
        </p:blipFill>
        <p:spPr>
          <a:xfrm>
            <a:off x="8042589" y="3429000"/>
            <a:ext cx="2558143" cy="3234434"/>
          </a:xfrm>
          <a:prstGeom prst="rect">
            <a:avLst/>
          </a:prstGeom>
        </p:spPr>
      </p:pic>
    </p:spTree>
    <p:extLst>
      <p:ext uri="{BB962C8B-B14F-4D97-AF65-F5344CB8AC3E}">
        <p14:creationId xmlns:p14="http://schemas.microsoft.com/office/powerpoint/2010/main" val="20080506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p:cNvPicPr>
            <a:picLocks noChangeAspect="1"/>
          </p:cNvPicPr>
          <p:nvPr/>
        </p:nvPicPr>
        <p:blipFill>
          <a:blip r:embed="rId2">
            <a:alphaModFix amt="19999"/>
          </a:blip>
          <a:srcRect/>
          <a:stretch>
            <a:fillRect/>
          </a:stretch>
        </p:blipFill>
        <p:spPr>
          <a:xfrm rot="1087153">
            <a:off x="9883894" y="-1805177"/>
            <a:ext cx="3754585" cy="3890761"/>
          </a:xfrm>
          <a:prstGeom prst="rect">
            <a:avLst/>
          </a:prstGeom>
        </p:spPr>
      </p:pic>
      <p:pic>
        <p:nvPicPr>
          <p:cNvPr id="6" name="Picture 6"/>
          <p:cNvPicPr>
            <a:picLocks noChangeAspect="1"/>
          </p:cNvPicPr>
          <p:nvPr/>
        </p:nvPicPr>
        <p:blipFill>
          <a:blip r:embed="rId3">
            <a:alphaModFix amt="19999"/>
          </a:blip>
          <a:srcRect/>
          <a:stretch>
            <a:fillRect/>
          </a:stretch>
        </p:blipFill>
        <p:spPr>
          <a:xfrm rot="834651">
            <a:off x="10282780" y="-1170681"/>
            <a:ext cx="3754585" cy="3890761"/>
          </a:xfrm>
          <a:prstGeom prst="rect">
            <a:avLst/>
          </a:prstGeom>
        </p:spPr>
      </p:pic>
      <p:pic>
        <p:nvPicPr>
          <p:cNvPr id="7" name="Picture 7"/>
          <p:cNvPicPr>
            <a:picLocks noChangeAspect="1"/>
          </p:cNvPicPr>
          <p:nvPr/>
        </p:nvPicPr>
        <p:blipFill>
          <a:blip r:embed="rId4">
            <a:alphaModFix amt="19999"/>
          </a:blip>
          <a:srcRect/>
          <a:stretch>
            <a:fillRect/>
          </a:stretch>
        </p:blipFill>
        <p:spPr>
          <a:xfrm rot="482663">
            <a:off x="10322152" y="-463804"/>
            <a:ext cx="2368097" cy="2299207"/>
          </a:xfrm>
          <a:prstGeom prst="rect">
            <a:avLst/>
          </a:prstGeom>
        </p:spPr>
      </p:pic>
      <p:pic>
        <p:nvPicPr>
          <p:cNvPr id="8" name="Picture 8"/>
          <p:cNvPicPr>
            <a:picLocks noChangeAspect="1"/>
          </p:cNvPicPr>
          <p:nvPr/>
        </p:nvPicPr>
        <p:blipFill>
          <a:blip r:embed="rId5"/>
          <a:srcRect/>
          <a:stretch>
            <a:fillRect/>
          </a:stretch>
        </p:blipFill>
        <p:spPr>
          <a:xfrm>
            <a:off x="8068017" y="3429000"/>
            <a:ext cx="2873983" cy="2665353"/>
          </a:xfrm>
          <a:prstGeom prst="rect">
            <a:avLst/>
          </a:prstGeom>
        </p:spPr>
      </p:pic>
      <p:pic>
        <p:nvPicPr>
          <p:cNvPr id="2" name="Рисунок 1">
            <a:extLst>
              <a:ext uri="{FF2B5EF4-FFF2-40B4-BE49-F238E27FC236}">
                <a16:creationId xmlns:a16="http://schemas.microsoft.com/office/drawing/2014/main" id="{F3175726-6B8E-81D8-5BBF-78F9FF5BAE31}"/>
              </a:ext>
            </a:extLst>
          </p:cNvPr>
          <p:cNvPicPr>
            <a:picLocks noChangeAspect="1"/>
          </p:cNvPicPr>
          <p:nvPr/>
        </p:nvPicPr>
        <p:blipFill>
          <a:blip r:embed="rId6"/>
          <a:stretch>
            <a:fillRect/>
          </a:stretch>
        </p:blipFill>
        <p:spPr>
          <a:xfrm>
            <a:off x="119743" y="-31094"/>
            <a:ext cx="12192000" cy="3331628"/>
          </a:xfrm>
          <a:prstGeom prst="rect">
            <a:avLst/>
          </a:prstGeom>
        </p:spPr>
      </p:pic>
    </p:spTree>
    <p:extLst>
      <p:ext uri="{BB962C8B-B14F-4D97-AF65-F5344CB8AC3E}">
        <p14:creationId xmlns:p14="http://schemas.microsoft.com/office/powerpoint/2010/main" val="3628474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6788830" y="-461015"/>
            <a:ext cx="12873449" cy="8519883"/>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6857943" y="3786202"/>
            <a:ext cx="3754419" cy="3071798"/>
          </a:xfrm>
          <a:prstGeom prst="rect">
            <a:avLst/>
          </a:prstGeom>
        </p:spPr>
      </p:pic>
      <p:pic>
        <p:nvPicPr>
          <p:cNvPr id="3" name="Рисунок 2">
            <a:extLst>
              <a:ext uri="{FF2B5EF4-FFF2-40B4-BE49-F238E27FC236}">
                <a16:creationId xmlns:a16="http://schemas.microsoft.com/office/drawing/2014/main" id="{85E4D07C-0C41-6076-1958-A45255D8BCBA}"/>
              </a:ext>
            </a:extLst>
          </p:cNvPr>
          <p:cNvPicPr>
            <a:picLocks noChangeAspect="1"/>
          </p:cNvPicPr>
          <p:nvPr/>
        </p:nvPicPr>
        <p:blipFill>
          <a:blip r:embed="rId6"/>
          <a:stretch>
            <a:fillRect/>
          </a:stretch>
        </p:blipFill>
        <p:spPr>
          <a:xfrm>
            <a:off x="315685" y="0"/>
            <a:ext cx="12192000" cy="3663286"/>
          </a:xfrm>
          <a:prstGeom prst="rect">
            <a:avLst/>
          </a:prstGeom>
        </p:spPr>
      </p:pic>
    </p:spTree>
    <p:extLst>
      <p:ext uri="{BB962C8B-B14F-4D97-AF65-F5344CB8AC3E}">
        <p14:creationId xmlns:p14="http://schemas.microsoft.com/office/powerpoint/2010/main" val="31810076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3321519">
            <a:off x="8897292" y="3615186"/>
            <a:ext cx="5033565" cy="4271359"/>
            <a:chOff x="0" y="0"/>
            <a:chExt cx="10067131" cy="8542718"/>
          </a:xfrm>
        </p:grpSpPr>
        <p:pic>
          <p:nvPicPr>
            <p:cNvPr id="3" name="Picture 3"/>
            <p:cNvPicPr>
              <a:picLocks noChangeAspect="1"/>
            </p:cNvPicPr>
            <p:nvPr/>
          </p:nvPicPr>
          <p:blipFill>
            <a:blip r:embed="rId2">
              <a:alphaModFix amt="19999"/>
            </a:blip>
            <a:srcRect/>
            <a:stretch>
              <a:fillRect/>
            </a:stretch>
          </p:blipFill>
          <p:spPr>
            <a:xfrm rot="-4570884">
              <a:off x="828856" y="918308"/>
              <a:ext cx="6762713" cy="7007993"/>
            </a:xfrm>
            <a:prstGeom prst="rect">
              <a:avLst/>
            </a:prstGeom>
          </p:spPr>
        </p:pic>
        <p:pic>
          <p:nvPicPr>
            <p:cNvPr id="4" name="Picture 4"/>
            <p:cNvPicPr>
              <a:picLocks noChangeAspect="1"/>
            </p:cNvPicPr>
            <p:nvPr/>
          </p:nvPicPr>
          <p:blipFill>
            <a:blip r:embed="rId3">
              <a:alphaModFix amt="19999"/>
            </a:blip>
            <a:srcRect/>
            <a:stretch>
              <a:fillRect/>
            </a:stretch>
          </p:blipFill>
          <p:spPr>
            <a:xfrm rot="-4570884">
              <a:off x="2475562" y="616418"/>
              <a:ext cx="6762713" cy="7007993"/>
            </a:xfrm>
            <a:prstGeom prst="rect">
              <a:avLst/>
            </a:prstGeom>
          </p:spPr>
        </p:pic>
      </p:grpSp>
      <p:pic>
        <p:nvPicPr>
          <p:cNvPr id="8" name="Picture 8"/>
          <p:cNvPicPr>
            <a:picLocks noChangeAspect="1"/>
          </p:cNvPicPr>
          <p:nvPr/>
        </p:nvPicPr>
        <p:blipFill>
          <a:blip r:embed="rId4"/>
          <a:srcRect/>
          <a:stretch>
            <a:fillRect/>
          </a:stretch>
        </p:blipFill>
        <p:spPr>
          <a:xfrm>
            <a:off x="6545796" y="4114800"/>
            <a:ext cx="4696359" cy="2743200"/>
          </a:xfrm>
          <a:prstGeom prst="rect">
            <a:avLst/>
          </a:prstGeom>
        </p:spPr>
      </p:pic>
      <p:pic>
        <p:nvPicPr>
          <p:cNvPr id="5" name="Рисунок 4">
            <a:extLst>
              <a:ext uri="{FF2B5EF4-FFF2-40B4-BE49-F238E27FC236}">
                <a16:creationId xmlns:a16="http://schemas.microsoft.com/office/drawing/2014/main" id="{710B1244-1211-B780-030B-B74A5325D649}"/>
              </a:ext>
            </a:extLst>
          </p:cNvPr>
          <p:cNvPicPr>
            <a:picLocks noChangeAspect="1"/>
          </p:cNvPicPr>
          <p:nvPr/>
        </p:nvPicPr>
        <p:blipFill>
          <a:blip r:embed="rId5"/>
          <a:stretch>
            <a:fillRect/>
          </a:stretch>
        </p:blipFill>
        <p:spPr>
          <a:xfrm>
            <a:off x="261257" y="111902"/>
            <a:ext cx="12192000" cy="3683506"/>
          </a:xfrm>
          <a:prstGeom prst="rect">
            <a:avLst/>
          </a:prstGeom>
        </p:spPr>
      </p:pic>
    </p:spTree>
    <p:extLst>
      <p:ext uri="{BB962C8B-B14F-4D97-AF65-F5344CB8AC3E}">
        <p14:creationId xmlns:p14="http://schemas.microsoft.com/office/powerpoint/2010/main" val="42891683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05D385A-2B39-4E00-16F4-99219A4AD4B0}"/>
              </a:ext>
            </a:extLst>
          </p:cNvPr>
          <p:cNvSpPr txBox="1"/>
          <p:nvPr/>
        </p:nvSpPr>
        <p:spPr>
          <a:xfrm>
            <a:off x="489857" y="435429"/>
            <a:ext cx="11146972" cy="5262979"/>
          </a:xfrm>
          <a:prstGeom prst="rect">
            <a:avLst/>
          </a:prstGeom>
          <a:noFill/>
        </p:spPr>
        <p:txBody>
          <a:bodyPr wrap="square">
            <a:spAutoFit/>
          </a:bodyPr>
          <a:lstStyle/>
          <a:p>
            <a:r>
              <a:rPr lang="ru-RU" sz="2400" dirty="0">
                <a:effectLst/>
                <a:latin typeface="Times New Roman" panose="02020603050405020304" pitchFamily="18" charset="0"/>
                <a:cs typeface="Times New Roman" panose="02020603050405020304" pitchFamily="18" charset="0"/>
              </a:rPr>
              <a:t>22. Граждане России Елизавета и Рудольф накануне регистрации брака решили заключить брачный договор. По обоюдному согласию они включили в него пункты о правах и обязанностях в отношении своих будущих детей, о способах участия в доходах друг друга, о порядке несения каждым супругом семейных расходов, а также пункт об обязанности супруги обязательно согласовывать с супругом все вопросы, связанные с её трудоустройством.</a:t>
            </a:r>
          </a:p>
          <a:p>
            <a:r>
              <a:rPr lang="ru-RU" sz="2400" dirty="0">
                <a:effectLst/>
                <a:latin typeface="Times New Roman" panose="02020603050405020304" pitchFamily="18" charset="0"/>
                <a:cs typeface="Times New Roman" panose="02020603050405020304" pitchFamily="18" charset="0"/>
              </a:rPr>
              <a:t>Нотариус, к которому они обратились за удостоверением брачного договора, указал на необходимость исключить два пункта.</a:t>
            </a:r>
          </a:p>
          <a:p>
            <a:br>
              <a:rPr lang="ru-RU" sz="2400" dirty="0">
                <a:effectLst/>
                <a:latin typeface="Times New Roman" panose="02020603050405020304" pitchFamily="18" charset="0"/>
                <a:cs typeface="Times New Roman" panose="02020603050405020304" pitchFamily="18" charset="0"/>
              </a:rPr>
            </a:br>
            <a:endParaRPr lang="ru-RU" sz="2400" dirty="0">
              <a:effectLst/>
              <a:latin typeface="Times New Roman" panose="02020603050405020304" pitchFamily="18" charset="0"/>
              <a:cs typeface="Times New Roman" panose="02020603050405020304" pitchFamily="18" charset="0"/>
            </a:endParaRPr>
          </a:p>
          <a:p>
            <a:r>
              <a:rPr lang="ru-RU" sz="2400" dirty="0">
                <a:effectLst/>
                <a:latin typeface="Times New Roman" panose="02020603050405020304" pitchFamily="18" charset="0"/>
                <a:cs typeface="Times New Roman" panose="02020603050405020304" pitchFamily="18" charset="0"/>
              </a:rPr>
              <a:t>О каких пунктах из перечисленных выше идёт речь? Свой ответ объясните. Какое условие необходимо для того, чтобы составленный в письменной форме и удостоверенный у нотариуса брачный договор вступил в силу? Какие ещё полномочия есть у нотариуса? (Назовите любые два полномочия.)</a:t>
            </a:r>
          </a:p>
        </p:txBody>
      </p:sp>
    </p:spTree>
    <p:extLst>
      <p:ext uri="{BB962C8B-B14F-4D97-AF65-F5344CB8AC3E}">
        <p14:creationId xmlns:p14="http://schemas.microsoft.com/office/powerpoint/2010/main" val="13928501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a:extLst>
              <a:ext uri="{FF2B5EF4-FFF2-40B4-BE49-F238E27FC236}">
                <a16:creationId xmlns:a16="http://schemas.microsoft.com/office/drawing/2014/main" id="{970E62F9-2EA0-31E4-615A-0B96612B1D61}"/>
              </a:ext>
            </a:extLst>
          </p:cNvPr>
          <p:cNvPicPr>
            <a:picLocks noChangeAspect="1"/>
          </p:cNvPicPr>
          <p:nvPr/>
        </p:nvPicPr>
        <p:blipFill>
          <a:blip r:embed="rId2"/>
          <a:stretch>
            <a:fillRect/>
          </a:stretch>
        </p:blipFill>
        <p:spPr>
          <a:xfrm>
            <a:off x="0" y="428463"/>
            <a:ext cx="12192000" cy="2034713"/>
          </a:xfrm>
          <a:prstGeom prst="rect">
            <a:avLst/>
          </a:prstGeom>
        </p:spPr>
      </p:pic>
      <p:pic>
        <p:nvPicPr>
          <p:cNvPr id="3" name="Рисунок 2">
            <a:extLst>
              <a:ext uri="{FF2B5EF4-FFF2-40B4-BE49-F238E27FC236}">
                <a16:creationId xmlns:a16="http://schemas.microsoft.com/office/drawing/2014/main" id="{86C8673F-8404-6A38-8703-EE10B0509A5C}"/>
              </a:ext>
            </a:extLst>
          </p:cNvPr>
          <p:cNvPicPr>
            <a:picLocks noChangeAspect="1"/>
          </p:cNvPicPr>
          <p:nvPr/>
        </p:nvPicPr>
        <p:blipFill>
          <a:blip r:embed="rId3"/>
          <a:stretch>
            <a:fillRect/>
          </a:stretch>
        </p:blipFill>
        <p:spPr>
          <a:xfrm>
            <a:off x="0" y="2498213"/>
            <a:ext cx="12192000" cy="1861574"/>
          </a:xfrm>
          <a:prstGeom prst="rect">
            <a:avLst/>
          </a:prstGeom>
        </p:spPr>
      </p:pic>
    </p:spTree>
    <p:extLst>
      <p:ext uri="{BB962C8B-B14F-4D97-AF65-F5344CB8AC3E}">
        <p14:creationId xmlns:p14="http://schemas.microsoft.com/office/powerpoint/2010/main" val="21917095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ECF4913-9E19-F3E7-09F2-A169FFBB26BE}"/>
              </a:ext>
            </a:extLst>
          </p:cNvPr>
          <p:cNvSpPr txBox="1"/>
          <p:nvPr/>
        </p:nvSpPr>
        <p:spPr>
          <a:xfrm>
            <a:off x="1513113" y="474345"/>
            <a:ext cx="10014857" cy="4801314"/>
          </a:xfrm>
          <a:prstGeom prst="rect">
            <a:avLst/>
          </a:prstGeom>
          <a:noFill/>
        </p:spPr>
        <p:txBody>
          <a:bodyPr wrap="square">
            <a:spAutoFit/>
          </a:bodyPr>
          <a:lstStyle/>
          <a:p>
            <a:r>
              <a:rPr lang="ru-RU" sz="1800" dirty="0">
                <a:effectLst/>
                <a:latin typeface="Times New Roman" panose="02020603050405020304" pitchFamily="18" charset="0"/>
              </a:rPr>
              <a:t>Семья </a:t>
            </a:r>
            <a:r>
              <a:rPr lang="ru-RU" sz="1800" dirty="0" err="1">
                <a:effectLst/>
                <a:latin typeface="Times New Roman" panose="02020603050405020304" pitchFamily="18" charset="0"/>
              </a:rPr>
              <a:t>Панголиновых</a:t>
            </a:r>
            <a:r>
              <a:rPr lang="ru-RU" sz="1800" dirty="0">
                <a:effectLst/>
                <a:latin typeface="Times New Roman" panose="02020603050405020304" pitchFamily="18" charset="0"/>
              </a:rPr>
              <a:t> состоит из пяти человек: супругов, несколько лет состоящих в зарегистрированном браке, и их </a:t>
            </a:r>
            <a:r>
              <a:rPr lang="ru-RU" sz="1800" dirty="0" err="1">
                <a:effectLst/>
                <a:latin typeface="Times New Roman" panose="02020603050405020304" pitchFamily="18" charset="0"/>
              </a:rPr>
              <a:t>сыновеи</a:t>
            </a:r>
            <a:r>
              <a:rPr lang="ru-RU" sz="1800" dirty="0">
                <a:effectLst/>
                <a:latin typeface="Times New Roman" panose="02020603050405020304" pitchFamily="18" charset="0"/>
              </a:rPr>
              <a:t>̆. Супруги работают врачами в </a:t>
            </a:r>
            <a:r>
              <a:rPr lang="ru-RU" sz="1800" dirty="0" err="1">
                <a:effectLst/>
                <a:latin typeface="Times New Roman" panose="02020603050405020304" pitchFamily="18" charset="0"/>
              </a:rPr>
              <a:t>городскои</a:t>
            </a:r>
            <a:r>
              <a:rPr lang="ru-RU" sz="1800" dirty="0">
                <a:effectLst/>
                <a:latin typeface="Times New Roman" panose="02020603050405020304" pitchFamily="18" charset="0"/>
              </a:rPr>
              <a:t>̆ больнице, дети учатся в школе. Часть доходов члены семьи объединяют, а часть оставляют себе на личные расходы. Средства </a:t>
            </a:r>
            <a:r>
              <a:rPr lang="ru-RU" sz="1800" dirty="0" err="1">
                <a:effectLst/>
                <a:latin typeface="Times New Roman" panose="02020603050405020304" pitchFamily="18" charset="0"/>
              </a:rPr>
              <a:t>семейного</a:t>
            </a:r>
            <a:r>
              <a:rPr lang="ru-RU" sz="1800" dirty="0">
                <a:effectLst/>
                <a:latin typeface="Times New Roman" panose="02020603050405020304" pitchFamily="18" charset="0"/>
              </a:rPr>
              <a:t> бюджета расходуются в первую очередь на приобретение еды, одежды, лекарств, оплату транспортных и коммунальных услуг. Свои сбережения супруги размещают в банке, делая срочные вклады. Члены семьи </a:t>
            </a:r>
            <a:r>
              <a:rPr lang="ru-RU" sz="1800" dirty="0" err="1">
                <a:effectLst/>
                <a:latin typeface="Times New Roman" panose="02020603050405020304" pitchFamily="18" charset="0"/>
              </a:rPr>
              <a:t>Панголиновых</a:t>
            </a:r>
            <a:r>
              <a:rPr lang="ru-RU" sz="1800" dirty="0">
                <a:effectLst/>
                <a:latin typeface="Times New Roman" panose="02020603050405020304" pitchFamily="18" charset="0"/>
              </a:rPr>
              <a:t> совместно принимают решения о крупных покупках, при составлении планов на лето мнения </a:t>
            </a:r>
            <a:r>
              <a:rPr lang="ru-RU" sz="1800" dirty="0" err="1">
                <a:effectLst/>
                <a:latin typeface="Times New Roman" panose="02020603050405020304" pitchFamily="18" charset="0"/>
              </a:rPr>
              <a:t>детеи</a:t>
            </a:r>
            <a:r>
              <a:rPr lang="ru-RU" sz="1800" dirty="0">
                <a:effectLst/>
                <a:latin typeface="Times New Roman" panose="02020603050405020304" pitchFamily="18" charset="0"/>
              </a:rPr>
              <a:t>̆ принимаются во внимание. </a:t>
            </a:r>
            <a:endParaRPr lang="ru-RU" dirty="0"/>
          </a:p>
          <a:p>
            <a:r>
              <a:rPr lang="ru-RU" sz="1800" dirty="0">
                <a:effectLst/>
                <a:latin typeface="Times New Roman" panose="02020603050405020304" pitchFamily="18" charset="0"/>
              </a:rPr>
              <a:t>Супруги решили заключить </a:t>
            </a:r>
            <a:r>
              <a:rPr lang="ru-RU" sz="1800" dirty="0" err="1">
                <a:effectLst/>
                <a:latin typeface="Times New Roman" panose="02020603050405020304" pitchFamily="18" charset="0"/>
              </a:rPr>
              <a:t>брачныи</a:t>
            </a:r>
            <a:r>
              <a:rPr lang="ru-RU" sz="1800" dirty="0">
                <a:effectLst/>
                <a:latin typeface="Times New Roman" panose="02020603050405020304" pitchFamily="18" charset="0"/>
              </a:rPr>
              <a:t>̆ договор. По взаимному согласию они включили в него пункты об установлении режима </a:t>
            </a:r>
            <a:r>
              <a:rPr lang="ru-RU" sz="1800" dirty="0" err="1">
                <a:effectLst/>
                <a:latin typeface="Times New Roman" panose="02020603050405020304" pitchFamily="18" charset="0"/>
              </a:rPr>
              <a:t>долевои</a:t>
            </a:r>
            <a:r>
              <a:rPr lang="ru-RU" sz="1800" dirty="0">
                <a:effectLst/>
                <a:latin typeface="Times New Roman" panose="02020603050405020304" pitchFamily="18" charset="0"/>
              </a:rPr>
              <a:t>̆ собственности на квартиру, о правах и обязанностях по взаимному содержанию, а также о порядке несения каждым из них </a:t>
            </a:r>
            <a:r>
              <a:rPr lang="ru-RU" sz="1800" dirty="0" err="1">
                <a:effectLst/>
                <a:latin typeface="Times New Roman" panose="02020603050405020304" pitchFamily="18" charset="0"/>
              </a:rPr>
              <a:t>семейных</a:t>
            </a:r>
            <a:r>
              <a:rPr lang="ru-RU" sz="1800" dirty="0">
                <a:effectLst/>
                <a:latin typeface="Times New Roman" panose="02020603050405020304" pitchFamily="18" charset="0"/>
              </a:rPr>
              <a:t> расходов.</a:t>
            </a:r>
            <a:br>
              <a:rPr lang="ru-RU" sz="1800" dirty="0">
                <a:effectLst/>
                <a:latin typeface="Times New Roman" panose="02020603050405020304" pitchFamily="18" charset="0"/>
              </a:rPr>
            </a:br>
            <a:endParaRPr lang="ru-RU" sz="1800" dirty="0">
              <a:effectLst/>
              <a:latin typeface="Times New Roman" panose="02020603050405020304" pitchFamily="18" charset="0"/>
            </a:endParaRPr>
          </a:p>
          <a:p>
            <a:r>
              <a:rPr lang="ru-RU" sz="1800" dirty="0">
                <a:effectLst/>
                <a:latin typeface="Times New Roman" panose="02020603050405020304" pitchFamily="18" charset="0"/>
              </a:rPr>
              <a:t>Почему семья </a:t>
            </a:r>
            <a:r>
              <a:rPr lang="ru-RU" sz="1800" dirty="0" err="1">
                <a:effectLst/>
                <a:latin typeface="Times New Roman" panose="02020603050405020304" pitchFamily="18" charset="0"/>
              </a:rPr>
              <a:t>Панголиновых</a:t>
            </a:r>
            <a:r>
              <a:rPr lang="ru-RU" sz="1800" dirty="0">
                <a:effectLst/>
                <a:latin typeface="Times New Roman" panose="02020603050405020304" pitchFamily="18" charset="0"/>
              </a:rPr>
              <a:t> относится к нуклеарному типу? К какому виду семьи по характеру распределения </a:t>
            </a:r>
            <a:r>
              <a:rPr lang="ru-RU" sz="1800" dirty="0" err="1">
                <a:effectLst/>
                <a:latin typeface="Times New Roman" panose="02020603050405020304" pitchFamily="18" charset="0"/>
              </a:rPr>
              <a:t>семейных</a:t>
            </a:r>
            <a:r>
              <a:rPr lang="ru-RU" sz="1800" dirty="0">
                <a:effectLst/>
                <a:latin typeface="Times New Roman" panose="02020603050405020304" pitchFamily="18" charset="0"/>
              </a:rPr>
              <a:t> </a:t>
            </a:r>
            <a:r>
              <a:rPr lang="ru-RU" sz="1800" dirty="0" err="1">
                <a:effectLst/>
                <a:latin typeface="Times New Roman" panose="02020603050405020304" pitchFamily="18" charset="0"/>
              </a:rPr>
              <a:t>обязанностеи</a:t>
            </a:r>
            <a:r>
              <a:rPr lang="ru-RU" sz="1800" dirty="0">
                <a:effectLst/>
                <a:latin typeface="Times New Roman" panose="02020603050405020304" pitchFamily="18" charset="0"/>
              </a:rPr>
              <a:t>̆ вы бы отнесли </a:t>
            </a:r>
            <a:r>
              <a:rPr lang="ru-RU" sz="1800" dirty="0" err="1">
                <a:effectLst/>
                <a:latin typeface="Times New Roman" panose="02020603050405020304" pitchFamily="18" charset="0"/>
              </a:rPr>
              <a:t>Панголиновых</a:t>
            </a:r>
            <a:r>
              <a:rPr lang="ru-RU" sz="1800" dirty="0">
                <a:effectLst/>
                <a:latin typeface="Times New Roman" panose="02020603050405020304" pitchFamily="18" charset="0"/>
              </a:rPr>
              <a:t>? Будет ли </a:t>
            </a:r>
            <a:r>
              <a:rPr lang="ru-RU" sz="1800" dirty="0" err="1">
                <a:effectLst/>
                <a:latin typeface="Times New Roman" panose="02020603050405020304" pitchFamily="18" charset="0"/>
              </a:rPr>
              <a:t>брачныи</a:t>
            </a:r>
            <a:r>
              <a:rPr lang="ru-RU" sz="1800" dirty="0">
                <a:effectLst/>
                <a:latin typeface="Times New Roman" panose="02020603050405020304" pitchFamily="18" charset="0"/>
              </a:rPr>
              <a:t>̆ договор с такими пунктами удостоверен нотариусом? (Свой ответ </a:t>
            </a:r>
            <a:r>
              <a:rPr lang="ru-RU" sz="1800" dirty="0" err="1">
                <a:effectLst/>
                <a:latin typeface="Times New Roman" panose="02020603050405020304" pitchFamily="18" charset="0"/>
              </a:rPr>
              <a:t>обоснуйте</a:t>
            </a:r>
            <a:r>
              <a:rPr lang="ru-RU" sz="1800" dirty="0">
                <a:effectLst/>
                <a:latin typeface="Times New Roman" panose="02020603050405020304" pitchFamily="18" charset="0"/>
              </a:rPr>
              <a:t>.) Какие условия осуществления родительских прав устанавливает </a:t>
            </a:r>
            <a:r>
              <a:rPr lang="ru-RU" sz="1800" dirty="0" err="1">
                <a:effectLst/>
                <a:latin typeface="Times New Roman" panose="02020603050405020304" pitchFamily="18" charset="0"/>
              </a:rPr>
              <a:t>Семейныи</a:t>
            </a:r>
            <a:r>
              <a:rPr lang="ru-RU" sz="1800" dirty="0">
                <a:effectLst/>
                <a:latin typeface="Times New Roman" panose="02020603050405020304" pitchFamily="18" charset="0"/>
              </a:rPr>
              <a:t>̆ кодекс </a:t>
            </a:r>
            <a:r>
              <a:rPr lang="ru-RU" sz="1800" dirty="0" err="1">
                <a:effectLst/>
                <a:latin typeface="Times New Roman" panose="02020603050405020304" pitchFamily="18" charset="0"/>
              </a:rPr>
              <a:t>Российском</a:t>
            </a:r>
            <a:r>
              <a:rPr lang="ru-RU" sz="1800" dirty="0">
                <a:effectLst/>
                <a:latin typeface="Times New Roman" panose="02020603050405020304" pitchFamily="18" charset="0"/>
              </a:rPr>
              <a:t> Федерации? (Укажите любые два условия.) </a:t>
            </a:r>
            <a:endParaRPr lang="ru-RU" dirty="0"/>
          </a:p>
          <a:p>
            <a:endParaRPr lang="ru-RU" dirty="0"/>
          </a:p>
        </p:txBody>
      </p:sp>
      <p:sp>
        <p:nvSpPr>
          <p:cNvPr id="5" name="TextBox 4">
            <a:extLst>
              <a:ext uri="{FF2B5EF4-FFF2-40B4-BE49-F238E27FC236}">
                <a16:creationId xmlns:a16="http://schemas.microsoft.com/office/drawing/2014/main" id="{605730EA-578B-32BE-F97B-8C3072107733}"/>
              </a:ext>
            </a:extLst>
          </p:cNvPr>
          <p:cNvSpPr txBox="1"/>
          <p:nvPr/>
        </p:nvSpPr>
        <p:spPr>
          <a:xfrm>
            <a:off x="566057" y="474345"/>
            <a:ext cx="550151" cy="523220"/>
          </a:xfrm>
          <a:prstGeom prst="rect">
            <a:avLst/>
          </a:prstGeom>
          <a:noFill/>
        </p:spPr>
        <p:txBody>
          <a:bodyPr wrap="none" rtlCol="0">
            <a:spAutoFit/>
          </a:bodyPr>
          <a:lstStyle/>
          <a:p>
            <a:r>
              <a:rPr lang="ru-RU" sz="2800" dirty="0">
                <a:solidFill>
                  <a:srgbClr val="FF0000"/>
                </a:solidFill>
              </a:rPr>
              <a:t>22</a:t>
            </a:r>
          </a:p>
        </p:txBody>
      </p:sp>
    </p:spTree>
    <p:extLst>
      <p:ext uri="{BB962C8B-B14F-4D97-AF65-F5344CB8AC3E}">
        <p14:creationId xmlns:p14="http://schemas.microsoft.com/office/powerpoint/2010/main" val="37854645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83C6CC1-6966-D7CE-FF92-44656889C165}"/>
              </a:ext>
            </a:extLst>
          </p:cNvPr>
          <p:cNvSpPr txBox="1"/>
          <p:nvPr/>
        </p:nvSpPr>
        <p:spPr>
          <a:xfrm>
            <a:off x="1719943" y="664029"/>
            <a:ext cx="9568543" cy="4524315"/>
          </a:xfrm>
          <a:prstGeom prst="rect">
            <a:avLst/>
          </a:prstGeom>
          <a:noFill/>
        </p:spPr>
        <p:txBody>
          <a:bodyPr wrap="square">
            <a:spAutoFit/>
          </a:bodyPr>
          <a:lstStyle/>
          <a:p>
            <a:r>
              <a:rPr lang="ru-RU" sz="2400" dirty="0">
                <a:effectLst/>
                <a:latin typeface="Times New Roman" panose="02020603050405020304" pitchFamily="18" charset="0"/>
              </a:rPr>
              <a:t>1) </a:t>
            </a:r>
            <a:r>
              <a:rPr lang="ru-RU" sz="2400" dirty="0" err="1">
                <a:effectLst/>
                <a:latin typeface="Times New Roman" panose="02020603050405020304" pitchFamily="18" charset="0"/>
              </a:rPr>
              <a:t>Обоснуйте</a:t>
            </a:r>
            <a:r>
              <a:rPr lang="ru-RU" sz="2400" dirty="0">
                <a:effectLst/>
                <a:latin typeface="Times New Roman" panose="02020603050405020304" pitchFamily="18" charset="0"/>
              </a:rPr>
              <a:t> важность заключения брачного договора для </a:t>
            </a:r>
            <a:r>
              <a:rPr lang="ru-RU" sz="2400" dirty="0" err="1">
                <a:effectLst/>
                <a:latin typeface="Times New Roman" panose="02020603050405020304" pitchFamily="18" charset="0"/>
              </a:rPr>
              <a:t>современнои</a:t>
            </a:r>
            <a:r>
              <a:rPr lang="ru-RU" sz="2400" dirty="0">
                <a:effectLst/>
                <a:latin typeface="Times New Roman" panose="02020603050405020304" pitchFamily="18" charset="0"/>
              </a:rPr>
              <a:t>̆ семьи. </a:t>
            </a:r>
            <a:r>
              <a:rPr lang="ru-RU" sz="2400" dirty="0">
                <a:effectLst/>
                <a:latin typeface="Times New Roman,Italic" pitchFamily="2" charset="0"/>
              </a:rPr>
              <a:t>(Обоснование должно быть дано с </a:t>
            </a:r>
            <a:r>
              <a:rPr lang="ru-RU" sz="2400" dirty="0" err="1">
                <a:effectLst/>
                <a:latin typeface="Times New Roman,Italic" pitchFamily="2" charset="0"/>
              </a:rPr>
              <a:t>опорои</a:t>
            </a:r>
            <a:r>
              <a:rPr lang="ru-RU" sz="2400" dirty="0">
                <a:effectLst/>
                <a:latin typeface="Times New Roman,Italic" pitchFamily="2" charset="0"/>
              </a:rPr>
              <a:t>̆ на обществоведческие знания в нескольких связанных между </a:t>
            </a:r>
            <a:r>
              <a:rPr lang="ru-RU" sz="2400" dirty="0" err="1">
                <a:effectLst/>
                <a:latin typeface="Times New Roman,Italic" pitchFamily="2" charset="0"/>
              </a:rPr>
              <a:t>собои</a:t>
            </a:r>
            <a:r>
              <a:rPr lang="ru-RU" sz="2400" dirty="0">
                <a:effectLst/>
                <a:latin typeface="Times New Roman,Italic" pitchFamily="2" charset="0"/>
              </a:rPr>
              <a:t>̆ </a:t>
            </a:r>
            <a:r>
              <a:rPr lang="ru-RU" sz="2400" dirty="0" err="1">
                <a:effectLst/>
                <a:latin typeface="Times New Roman,Italic" pitchFamily="2" charset="0"/>
              </a:rPr>
              <a:t>распространённых</a:t>
            </a:r>
            <a:r>
              <a:rPr lang="ru-RU" sz="2400" dirty="0">
                <a:effectLst/>
                <a:latin typeface="Times New Roman,Italic" pitchFamily="2" charset="0"/>
              </a:rPr>
              <a:t> предложениях, раскрывать причинно-следственные и(или) функциональные связи) </a:t>
            </a:r>
            <a:endParaRPr lang="ru-RU" sz="2400" dirty="0"/>
          </a:p>
          <a:p>
            <a:r>
              <a:rPr lang="ru-RU" sz="2400" dirty="0">
                <a:effectLst/>
                <a:latin typeface="Times New Roman" panose="02020603050405020304" pitchFamily="18" charset="0"/>
              </a:rPr>
              <a:t>2) В соответствии с какими принципами осуществляется законодательное регулирование </a:t>
            </a:r>
            <a:r>
              <a:rPr lang="ru-RU" sz="2400" dirty="0" err="1">
                <a:effectLst/>
                <a:latin typeface="Times New Roman" panose="02020603050405020304" pitchFamily="18" charset="0"/>
              </a:rPr>
              <a:t>семейных</a:t>
            </a:r>
            <a:r>
              <a:rPr lang="ru-RU" sz="2400" dirty="0">
                <a:effectLst/>
                <a:latin typeface="Times New Roman" panose="02020603050405020304" pitchFamily="18" charset="0"/>
              </a:rPr>
              <a:t> отношений в </a:t>
            </a:r>
            <a:r>
              <a:rPr lang="ru-RU" sz="2400" dirty="0" err="1">
                <a:effectLst/>
                <a:latin typeface="Times New Roman" panose="02020603050405020304" pitchFamily="18" charset="0"/>
              </a:rPr>
              <a:t>Российскои</a:t>
            </a:r>
            <a:r>
              <a:rPr lang="ru-RU" sz="2400" dirty="0">
                <a:effectLst/>
                <a:latin typeface="Times New Roman" panose="02020603050405020304" pitchFamily="18" charset="0"/>
              </a:rPr>
              <a:t>̆ Федерации? (Назовите любые три принципа.)</a:t>
            </a:r>
            <a:br>
              <a:rPr lang="ru-RU" sz="2400" dirty="0">
                <a:effectLst/>
                <a:latin typeface="Times New Roman" panose="02020603050405020304" pitchFamily="18" charset="0"/>
              </a:rPr>
            </a:br>
            <a:r>
              <a:rPr lang="ru-RU" sz="2400" dirty="0">
                <a:effectLst/>
                <a:latin typeface="Times New Roman" panose="02020603050405020304" pitchFamily="18" charset="0"/>
              </a:rPr>
              <a:t>3) Для каждого из них приведите по одному примеру, иллюстрирующему его реализацию. </a:t>
            </a:r>
            <a:r>
              <a:rPr lang="ru-RU" sz="2400" dirty="0">
                <a:effectLst/>
                <a:latin typeface="Times New Roman,Italic" pitchFamily="2" charset="0"/>
              </a:rPr>
              <a:t>(</a:t>
            </a:r>
            <a:r>
              <a:rPr lang="ru-RU" sz="2400" dirty="0" err="1">
                <a:effectLst/>
                <a:latin typeface="Times New Roman,Italic" pitchFamily="2" charset="0"/>
              </a:rPr>
              <a:t>Каждыи</a:t>
            </a:r>
            <a:r>
              <a:rPr lang="ru-RU" sz="2400" dirty="0">
                <a:effectLst/>
                <a:latin typeface="Times New Roman,Italic" pitchFamily="2" charset="0"/>
              </a:rPr>
              <a:t>̆ пример должен быть сформулирован </a:t>
            </a:r>
            <a:r>
              <a:rPr lang="ru-RU" sz="2400" dirty="0" err="1">
                <a:effectLst/>
                <a:latin typeface="Times New Roman,Italic" pitchFamily="2" charset="0"/>
              </a:rPr>
              <a:t>развёрнуто</a:t>
            </a:r>
            <a:r>
              <a:rPr lang="ru-RU" sz="2400" dirty="0">
                <a:effectLst/>
                <a:latin typeface="Times New Roman,Italic" pitchFamily="2" charset="0"/>
              </a:rPr>
              <a:t>. Всего должно быть приведено три примера, иллюстрирующие три различных принципа.) </a:t>
            </a:r>
            <a:endParaRPr lang="ru-RU" sz="2400" dirty="0"/>
          </a:p>
        </p:txBody>
      </p:sp>
      <p:sp>
        <p:nvSpPr>
          <p:cNvPr id="5" name="TextBox 4">
            <a:extLst>
              <a:ext uri="{FF2B5EF4-FFF2-40B4-BE49-F238E27FC236}">
                <a16:creationId xmlns:a16="http://schemas.microsoft.com/office/drawing/2014/main" id="{3867D9FF-7248-86C6-3DF2-156382E4E76A}"/>
              </a:ext>
            </a:extLst>
          </p:cNvPr>
          <p:cNvSpPr txBox="1"/>
          <p:nvPr/>
        </p:nvSpPr>
        <p:spPr>
          <a:xfrm>
            <a:off x="628438" y="664029"/>
            <a:ext cx="550151" cy="523220"/>
          </a:xfrm>
          <a:prstGeom prst="rect">
            <a:avLst/>
          </a:prstGeom>
          <a:noFill/>
        </p:spPr>
        <p:txBody>
          <a:bodyPr wrap="none" rtlCol="0">
            <a:spAutoFit/>
          </a:bodyPr>
          <a:lstStyle/>
          <a:p>
            <a:r>
              <a:rPr lang="ru-RU" sz="2800" dirty="0">
                <a:solidFill>
                  <a:srgbClr val="FF0000"/>
                </a:solidFill>
              </a:rPr>
              <a:t>25</a:t>
            </a:r>
          </a:p>
        </p:txBody>
      </p:sp>
    </p:spTree>
    <p:extLst>
      <p:ext uri="{BB962C8B-B14F-4D97-AF65-F5344CB8AC3E}">
        <p14:creationId xmlns:p14="http://schemas.microsoft.com/office/powerpoint/2010/main" val="165143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58A0110-BB0B-3592-4329-D7D63A5EE8E3}"/>
              </a:ext>
            </a:extLst>
          </p:cNvPr>
          <p:cNvSpPr txBox="1"/>
          <p:nvPr/>
        </p:nvSpPr>
        <p:spPr>
          <a:xfrm>
            <a:off x="805543" y="689551"/>
            <a:ext cx="11103428" cy="5632311"/>
          </a:xfrm>
          <a:prstGeom prst="rect">
            <a:avLst/>
          </a:prstGeom>
          <a:noFill/>
        </p:spPr>
        <p:txBody>
          <a:bodyPr wrap="square">
            <a:spAutoFit/>
          </a:bodyPr>
          <a:lstStyle/>
          <a:p>
            <a:r>
              <a:rPr lang="ru-RU" sz="1800" dirty="0">
                <a:effectLst/>
                <a:latin typeface="Times New Roman" panose="02020603050405020304" pitchFamily="18" charset="0"/>
              </a:rPr>
              <a:t>1) </a:t>
            </a:r>
            <a:r>
              <a:rPr lang="ru-RU" sz="1800" dirty="0" err="1">
                <a:effectLst/>
                <a:latin typeface="Times New Roman" panose="02020603050405020304" pitchFamily="18" charset="0"/>
              </a:rPr>
              <a:t>Брачныи</a:t>
            </a:r>
            <a:r>
              <a:rPr lang="ru-RU" sz="1800" dirty="0">
                <a:effectLst/>
                <a:latin typeface="Times New Roman" panose="02020603050405020304" pitchFamily="18" charset="0"/>
              </a:rPr>
              <a:t>̆ договор позволит заранее обсудить и </a:t>
            </a:r>
            <a:r>
              <a:rPr lang="ru-RU" sz="1800" dirty="0" err="1">
                <a:effectLst/>
                <a:latin typeface="Times New Roman" panose="02020603050405020304" pitchFamily="18" charset="0"/>
              </a:rPr>
              <a:t>прийти</a:t>
            </a:r>
            <a:r>
              <a:rPr lang="ru-RU" sz="1800" dirty="0">
                <a:effectLst/>
                <a:latin typeface="Times New Roman" panose="02020603050405020304" pitchFamily="18" charset="0"/>
              </a:rPr>
              <a:t> к соглашению по многим «денежным», имущественным сторонам </a:t>
            </a:r>
            <a:r>
              <a:rPr lang="ru-RU" sz="1800" dirty="0" err="1">
                <a:effectLst/>
                <a:latin typeface="Times New Roman" panose="02020603050405020304" pitchFamily="18" charset="0"/>
              </a:rPr>
              <a:t>семейнои</a:t>
            </a:r>
            <a:r>
              <a:rPr lang="ru-RU" sz="1800" dirty="0">
                <a:effectLst/>
                <a:latin typeface="Times New Roman" panose="02020603050405020304" pitchFamily="18" charset="0"/>
              </a:rPr>
              <a:t>̆ жизни, что сократит число </a:t>
            </a:r>
            <a:r>
              <a:rPr lang="ru-RU" sz="1800" dirty="0" err="1">
                <a:effectLst/>
                <a:latin typeface="Times New Roman" panose="02020603050405020304" pitchFamily="18" charset="0"/>
              </a:rPr>
              <a:t>семейных</a:t>
            </a:r>
            <a:r>
              <a:rPr lang="ru-RU" sz="1800" dirty="0">
                <a:effectLst/>
                <a:latin typeface="Times New Roman" panose="02020603050405020304" pitchFamily="18" charset="0"/>
              </a:rPr>
              <a:t> конфликтов. Кроме того, </a:t>
            </a:r>
            <a:r>
              <a:rPr lang="ru-RU" sz="1800" dirty="0" err="1">
                <a:effectLst/>
                <a:latin typeface="Times New Roman" panose="02020603050405020304" pitchFamily="18" charset="0"/>
              </a:rPr>
              <a:t>брачныи</a:t>
            </a:r>
            <a:r>
              <a:rPr lang="ru-RU" sz="1800" dirty="0">
                <a:effectLst/>
                <a:latin typeface="Times New Roman" panose="02020603050405020304" pitchFamily="18" charset="0"/>
              </a:rPr>
              <a:t>̆ договор позволяет сделать менее болезненным раздел имущества при разводе. Наконец, </a:t>
            </a:r>
            <a:r>
              <a:rPr lang="ru-RU" sz="1800" dirty="0" err="1">
                <a:effectLst/>
                <a:latin typeface="Times New Roman" panose="02020603050405020304" pitchFamily="18" charset="0"/>
              </a:rPr>
              <a:t>брачныи</a:t>
            </a:r>
            <a:r>
              <a:rPr lang="ru-RU" sz="1800" dirty="0">
                <a:effectLst/>
                <a:latin typeface="Times New Roman" panose="02020603050405020304" pitchFamily="18" charset="0"/>
              </a:rPr>
              <a:t>̆ договор поможет обрести уверенность тем, кто хотел бы вступить в брак, но опасается делать это из-за </a:t>
            </a:r>
            <a:r>
              <a:rPr lang="ru-RU" sz="1800" dirty="0" err="1">
                <a:effectLst/>
                <a:latin typeface="Times New Roman" panose="02020603050405020304" pitchFamily="18" charset="0"/>
              </a:rPr>
              <a:t>большои</a:t>
            </a:r>
            <a:r>
              <a:rPr lang="ru-RU" sz="1800" dirty="0">
                <a:effectLst/>
                <a:latin typeface="Times New Roman" panose="02020603050405020304" pitchFamily="18" charset="0"/>
              </a:rPr>
              <a:t>̆ разницы в уровне доходов между будущими супругами. </a:t>
            </a:r>
            <a:endParaRPr lang="ru-RU" dirty="0"/>
          </a:p>
          <a:p>
            <a:r>
              <a:rPr lang="ru-RU" sz="1800" dirty="0">
                <a:effectLst/>
                <a:latin typeface="Times New Roman" panose="02020603050405020304" pitchFamily="18" charset="0"/>
              </a:rPr>
              <a:t>2) 1. Принцип добровольности брачного союза.</a:t>
            </a:r>
            <a:br>
              <a:rPr lang="ru-RU" sz="1800" dirty="0">
                <a:effectLst/>
                <a:latin typeface="Times New Roman" panose="02020603050405020304" pitchFamily="18" charset="0"/>
              </a:rPr>
            </a:br>
            <a:r>
              <a:rPr lang="ru-RU" sz="1800" dirty="0">
                <a:effectLst/>
                <a:latin typeface="Times New Roman" panose="02020603050405020304" pitchFamily="18" charset="0"/>
              </a:rPr>
              <a:t>2. Принцип равенства супругов.</a:t>
            </a:r>
            <a:br>
              <a:rPr lang="ru-RU" sz="1800" dirty="0">
                <a:effectLst/>
                <a:latin typeface="Times New Roman" panose="02020603050405020304" pitchFamily="18" charset="0"/>
              </a:rPr>
            </a:br>
            <a:r>
              <a:rPr lang="ru-RU" sz="1800" dirty="0">
                <a:effectLst/>
                <a:latin typeface="Times New Roman" panose="02020603050405020304" pitchFamily="18" charset="0"/>
              </a:rPr>
              <a:t>3. Принцип </a:t>
            </a:r>
            <a:r>
              <a:rPr lang="ru-RU" sz="1800" dirty="0" err="1">
                <a:effectLst/>
                <a:latin typeface="Times New Roman" panose="02020603050405020304" pitchFamily="18" charset="0"/>
              </a:rPr>
              <a:t>приоритетнои</a:t>
            </a:r>
            <a:r>
              <a:rPr lang="ru-RU" sz="1800" dirty="0">
                <a:effectLst/>
                <a:latin typeface="Times New Roman" panose="02020603050405020304" pitchFamily="18" charset="0"/>
              </a:rPr>
              <a:t>̆ защиты прав и интересов несовершеннолетних и нетрудоспособных членов семьи.</a:t>
            </a:r>
            <a:br>
              <a:rPr lang="ru-RU" sz="1800" dirty="0">
                <a:effectLst/>
                <a:latin typeface="Times New Roman" panose="02020603050405020304" pitchFamily="18" charset="0"/>
              </a:rPr>
            </a:br>
            <a:r>
              <a:rPr lang="ru-RU" sz="1800" dirty="0">
                <a:effectLst/>
                <a:latin typeface="Times New Roman" panose="02020603050405020304" pitchFamily="18" charset="0"/>
              </a:rPr>
              <a:t>3) </a:t>
            </a:r>
          </a:p>
          <a:p>
            <a:r>
              <a:rPr lang="ru-RU" sz="1800" dirty="0">
                <a:effectLst/>
                <a:latin typeface="Times New Roman" panose="02020603050405020304" pitchFamily="18" charset="0"/>
              </a:rPr>
              <a:t>1. Принцип добровольности брачного союза мужчины и женщины. Совершеннолетние дееспособные граждане РФ Ангелина и Афанасий по обоюдному согласию решили вступить в брак, подали совместное заявление в органы ЗАГС, через месяц их брак был зарегистрирован. </a:t>
            </a:r>
          </a:p>
          <a:p>
            <a:r>
              <a:rPr lang="ru-RU" sz="1800" dirty="0">
                <a:effectLst/>
                <a:latin typeface="Times New Roman" panose="02020603050405020304" pitchFamily="18" charset="0"/>
              </a:rPr>
              <a:t>2. Принцип равенства прав супругов в семье. Ангелина устроилась на работу </a:t>
            </a:r>
            <a:r>
              <a:rPr lang="ru-RU" sz="1800" dirty="0" err="1">
                <a:effectLst/>
                <a:latin typeface="Times New Roman" panose="02020603050405020304" pitchFamily="18" charset="0"/>
              </a:rPr>
              <a:t>стюардессои</a:t>
            </a:r>
            <a:r>
              <a:rPr lang="ru-RU" sz="1800" dirty="0">
                <a:effectLst/>
                <a:latin typeface="Times New Roman" panose="02020603050405020304" pitchFamily="18" charset="0"/>
              </a:rPr>
              <a:t>̆, её мужу это не понравилось, но он не смог запретить </a:t>
            </a:r>
            <a:r>
              <a:rPr lang="ru-RU" sz="1800" dirty="0" err="1">
                <a:effectLst/>
                <a:latin typeface="Times New Roman" panose="02020603050405020304" pitchFamily="18" charset="0"/>
              </a:rPr>
              <a:t>еи</a:t>
            </a:r>
            <a:r>
              <a:rPr lang="ru-RU" sz="1800" dirty="0">
                <a:effectLst/>
                <a:latin typeface="Times New Roman" panose="02020603050405020304" pitchFamily="18" charset="0"/>
              </a:rPr>
              <a:t>̆ работать, так как </a:t>
            </a:r>
            <a:r>
              <a:rPr lang="ru-RU" sz="1800" dirty="0" err="1">
                <a:effectLst/>
                <a:latin typeface="Times New Roman" panose="02020603050405020304" pitchFamily="18" charset="0"/>
              </a:rPr>
              <a:t>каждыи</a:t>
            </a:r>
            <a:r>
              <a:rPr lang="ru-RU" sz="1800" dirty="0">
                <a:effectLst/>
                <a:latin typeface="Times New Roman" panose="02020603050405020304" pitchFamily="18" charset="0"/>
              </a:rPr>
              <a:t>̆ из супругов свободен в выборе рода занятий, профессии, мест пребывания и жительства. У Ангелины такие же права по выбору профессии, как и у мужа.</a:t>
            </a:r>
            <a:br>
              <a:rPr lang="ru-RU" sz="1800" dirty="0">
                <a:effectLst/>
                <a:latin typeface="Times New Roman" panose="02020603050405020304" pitchFamily="18" charset="0"/>
              </a:rPr>
            </a:br>
            <a:r>
              <a:rPr lang="ru-RU" sz="1800" dirty="0">
                <a:effectLst/>
                <a:latin typeface="Times New Roman" panose="02020603050405020304" pitchFamily="18" charset="0"/>
              </a:rPr>
              <a:t>3. Принцип </a:t>
            </a:r>
            <a:r>
              <a:rPr lang="ru-RU" sz="1800" dirty="0" err="1">
                <a:effectLst/>
                <a:latin typeface="Times New Roman" panose="02020603050405020304" pitchFamily="18" charset="0"/>
              </a:rPr>
              <a:t>приоритетнои</a:t>
            </a:r>
            <a:r>
              <a:rPr lang="ru-RU" sz="1800" dirty="0">
                <a:effectLst/>
                <a:latin typeface="Times New Roman" panose="02020603050405020304" pitchFamily="18" charset="0"/>
              </a:rPr>
              <a:t>̆ защиты прав и интересов несовершеннолетних и нетрудоспособных членов семьи. При разводе Афанасия и Ангелины их </a:t>
            </a:r>
            <a:r>
              <a:rPr lang="ru-RU" sz="1800" dirty="0" err="1">
                <a:effectLst/>
                <a:latin typeface="Times New Roman" panose="02020603050405020304" pitchFamily="18" charset="0"/>
              </a:rPr>
              <a:t>общии</a:t>
            </a:r>
            <a:r>
              <a:rPr lang="ru-RU" sz="1800" dirty="0">
                <a:effectLst/>
                <a:latin typeface="Times New Roman" panose="02020603050405020304" pitchFamily="18" charset="0"/>
              </a:rPr>
              <a:t>̆ </a:t>
            </a:r>
            <a:r>
              <a:rPr lang="ru-RU" sz="1800" dirty="0" err="1">
                <a:effectLst/>
                <a:latin typeface="Times New Roman" panose="02020603050405020304" pitchFamily="18" charset="0"/>
              </a:rPr>
              <a:t>десятилетнии</a:t>
            </a:r>
            <a:r>
              <a:rPr lang="ru-RU" sz="1800" dirty="0">
                <a:effectLst/>
                <a:latin typeface="Times New Roman" panose="02020603050405020304" pitchFamily="18" charset="0"/>
              </a:rPr>
              <a:t>̆ ребенок остался проживать с матерью. Для защиты его прав и интересов суд обязал Афанасия выплачивать алименты до наступления совершеннолетия ребенка.</a:t>
            </a:r>
            <a:br>
              <a:rPr lang="ru-RU" sz="1800" dirty="0">
                <a:effectLst/>
                <a:latin typeface="Times New Roman" panose="02020603050405020304" pitchFamily="18" charset="0"/>
              </a:rPr>
            </a:br>
            <a:endParaRPr lang="ru-RU" dirty="0"/>
          </a:p>
        </p:txBody>
      </p:sp>
    </p:spTree>
    <p:extLst>
      <p:ext uri="{BB962C8B-B14F-4D97-AF65-F5344CB8AC3E}">
        <p14:creationId xmlns:p14="http://schemas.microsoft.com/office/powerpoint/2010/main" val="1872740574"/>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672</TotalTime>
  <Words>2568</Words>
  <Application>Microsoft Macintosh PowerPoint</Application>
  <PresentationFormat>Широкоэкранный</PresentationFormat>
  <Paragraphs>184</Paragraphs>
  <Slides>33</Slides>
  <Notes>0</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vt:i4>
      </vt:variant>
      <vt:variant>
        <vt:lpstr>Заголовки слайдов</vt:lpstr>
      </vt:variant>
      <vt:variant>
        <vt:i4>33</vt:i4>
      </vt:variant>
    </vt:vector>
  </HeadingPairs>
  <TitlesOfParts>
    <vt:vector size="44" baseType="lpstr">
      <vt:lpstr>.Ã˛</vt:lpstr>
      <vt:lpstr>Arial</vt:lpstr>
      <vt:lpstr>Calibri</vt:lpstr>
      <vt:lpstr>Calibri Light</vt:lpstr>
      <vt:lpstr>Helvetica Neue</vt:lpstr>
      <vt:lpstr>Montserrat Medium</vt:lpstr>
      <vt:lpstr>Montserrat Semi-Bold</vt:lpstr>
      <vt:lpstr>Times New Roman</vt:lpstr>
      <vt:lpstr>Times New Roman,Italic</vt:lpstr>
      <vt:lpstr>Verdana</vt:lpstr>
      <vt:lpstr>Тема Office</vt:lpstr>
      <vt:lpstr>Правовое регулирование отношений супругов. Порядок и условия заключения и расторжения брака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Microsoft Office User</dc:creator>
  <cp:lastModifiedBy>Microsoft Office User</cp:lastModifiedBy>
  <cp:revision>50</cp:revision>
  <dcterms:created xsi:type="dcterms:W3CDTF">2020-12-16T09:42:50Z</dcterms:created>
  <dcterms:modified xsi:type="dcterms:W3CDTF">2023-05-23T12:51:43Z</dcterms:modified>
</cp:coreProperties>
</file>